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35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7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50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02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71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2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14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3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07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E572-D764-4829-AEC2-7C2E8F72610E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96CF-8EDA-480B-8480-76CAAF909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17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0660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  <a:latin typeface="+mn-lt"/>
              </a:rPr>
              <a:t>REPÚBLICA DE ANGOLA</a:t>
            </a:r>
            <a:endParaRPr lang="pt-BR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03168"/>
            <a:ext cx="9487145" cy="1876302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pt-BR" sz="6600" b="1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APRESENTAÇÃO DA </a:t>
            </a:r>
          </a:p>
          <a:p>
            <a:pPr algn="l"/>
            <a:r>
              <a:rPr lang="pt-BR" sz="6600" b="1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REPÚBLICA DE ANGOLA</a:t>
            </a:r>
            <a:endParaRPr lang="pt-BR" sz="66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975848"/>
            <a:ext cx="1190625" cy="790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" y="0"/>
            <a:ext cx="1019794" cy="124924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11635"/>
              </p:ext>
            </p:extLst>
          </p:nvPr>
        </p:nvGraphicFramePr>
        <p:xfrm>
          <a:off x="0" y="3479470"/>
          <a:ext cx="12192000" cy="287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512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242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43668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5227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743572" y="6488668"/>
            <a:ext cx="315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Fontes: Wikipédia | </a:t>
            </a:r>
            <a:r>
              <a:rPr lang="pt-BR" dirty="0"/>
              <a:t>I</a:t>
            </a:r>
            <a:r>
              <a:rPr lang="pt-BR" dirty="0" smtClean="0"/>
              <a:t>nfo-Angola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644">
            <a:off x="3782495" y="3945476"/>
            <a:ext cx="1494365" cy="1831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/>
          <p:cNvSpPr txBox="1"/>
          <p:nvPr/>
        </p:nvSpPr>
        <p:spPr>
          <a:xfrm>
            <a:off x="3800104" y="5873487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Localização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2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0660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  <a:latin typeface="+mn-lt"/>
              </a:rPr>
              <a:t>REPÚBLICA DE ANGOLA</a:t>
            </a:r>
            <a:endParaRPr lang="pt-BR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6986" y="2165121"/>
            <a:ext cx="5830785" cy="456818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600" b="1" dirty="0" smtClean="0"/>
              <a:t>Capital:</a:t>
            </a:r>
            <a:r>
              <a:rPr lang="pt-BR" sz="1600" dirty="0" smtClean="0"/>
              <a:t> Luanda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600" b="1" dirty="0" smtClean="0"/>
              <a:t>Cidade mais populosa: </a:t>
            </a:r>
            <a:r>
              <a:rPr lang="pt-BR" sz="1600" dirty="0" smtClean="0"/>
              <a:t>Luanda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600" b="1" dirty="0" smtClean="0"/>
              <a:t>Língua oficial: </a:t>
            </a:r>
            <a:r>
              <a:rPr lang="pt-BR" sz="1600" dirty="0" smtClean="0"/>
              <a:t>Português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600" b="1" dirty="0" smtClean="0"/>
              <a:t>Governo: </a:t>
            </a:r>
            <a:r>
              <a:rPr lang="pt-BR" sz="1600" dirty="0" smtClean="0"/>
              <a:t>República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600" b="1" dirty="0" smtClean="0"/>
              <a:t>Área: Total:</a:t>
            </a:r>
            <a:r>
              <a:rPr lang="pt-BR" sz="1600" dirty="0" smtClean="0"/>
              <a:t> 1.2.46.700 km²(23°)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600" b="1" dirty="0" smtClean="0"/>
              <a:t>População</a:t>
            </a:r>
            <a:endParaRPr lang="pt-BR" sz="1400" b="1" dirty="0"/>
          </a:p>
          <a:p>
            <a:pPr algn="l"/>
            <a:r>
              <a:rPr lang="pt-BR" sz="1400" b="1" dirty="0" smtClean="0"/>
              <a:t>	</a:t>
            </a:r>
            <a:r>
              <a:rPr lang="pt-BR" sz="1400" b="1" dirty="0" smtClean="0"/>
              <a:t>-Estimativa de 2017: </a:t>
            </a:r>
            <a:r>
              <a:rPr lang="pt-BR" sz="1400" dirty="0" smtClean="0"/>
              <a:t>16.900.000 hab. (70°)</a:t>
            </a:r>
          </a:p>
          <a:p>
            <a:pPr algn="l"/>
            <a:r>
              <a:rPr lang="pt-BR" sz="1400" b="1" dirty="0"/>
              <a:t>	</a:t>
            </a:r>
            <a:r>
              <a:rPr lang="pt-BR" sz="1400" b="1" dirty="0" smtClean="0"/>
              <a:t>-Censo 1970:</a:t>
            </a:r>
            <a:r>
              <a:rPr lang="pt-BR" sz="1400" dirty="0" smtClean="0"/>
              <a:t> 5.646.166</a:t>
            </a:r>
          </a:p>
          <a:p>
            <a:pPr algn="l"/>
            <a:r>
              <a:rPr lang="pt-BR" sz="1400" b="1" dirty="0"/>
              <a:t>	</a:t>
            </a:r>
            <a:r>
              <a:rPr lang="pt-BR" sz="1400" b="1" dirty="0" smtClean="0"/>
              <a:t>Densidade: </a:t>
            </a:r>
            <a:r>
              <a:rPr lang="pt-BR" sz="1400" dirty="0" smtClean="0"/>
              <a:t>13, 56 hab.km²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1" dirty="0" smtClean="0"/>
              <a:t>Moeda:</a:t>
            </a:r>
            <a:r>
              <a:rPr lang="pt-BR" sz="1400" dirty="0" smtClean="0"/>
              <a:t> Kwanza (AOA)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1" dirty="0" smtClean="0"/>
              <a:t>Fuso horário: </a:t>
            </a:r>
            <a:r>
              <a:rPr lang="pt-BR" sz="1400" dirty="0" smtClean="0"/>
              <a:t>WAT (UTC+1)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1" dirty="0" smtClean="0"/>
              <a:t>Código Internet: </a:t>
            </a:r>
            <a:r>
              <a:rPr lang="pt-BR" sz="1400" dirty="0" smtClean="0"/>
              <a:t>ao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1" dirty="0" smtClean="0"/>
              <a:t>Código telef</a:t>
            </a:r>
            <a:r>
              <a:rPr lang="pt-BR" sz="1400" b="1" dirty="0" smtClean="0"/>
              <a:t>.: </a:t>
            </a:r>
            <a:r>
              <a:rPr lang="pt-BR" sz="1400" dirty="0" smtClean="0"/>
              <a:t>+244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1" dirty="0" smtClean="0"/>
              <a:t>Website </a:t>
            </a:r>
            <a:r>
              <a:rPr lang="pt-BR" sz="1400" b="1" dirty="0" smtClean="0"/>
              <a:t>go</a:t>
            </a:r>
            <a:r>
              <a:rPr lang="pt-BR" sz="1400" b="1" dirty="0" smtClean="0"/>
              <a:t>vernamental: </a:t>
            </a:r>
            <a:r>
              <a:rPr lang="pt-BR" sz="1400" dirty="0" smtClean="0"/>
              <a:t>http://www.angola-portal.ao/</a:t>
            </a:r>
            <a:endParaRPr lang="pt-BR" sz="1600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975848"/>
            <a:ext cx="1190625" cy="790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" y="0"/>
            <a:ext cx="1019794" cy="124924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68344"/>
              </p:ext>
            </p:extLst>
          </p:nvPr>
        </p:nvGraphicFramePr>
        <p:xfrm>
          <a:off x="0" y="1249248"/>
          <a:ext cx="2743200" cy="534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23276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088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669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627899" y="4108279"/>
            <a:ext cx="14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Dados Gerais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7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0660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  <a:latin typeface="+mn-lt"/>
              </a:rPr>
              <a:t>REPÚBLICA DE ANGOLA</a:t>
            </a:r>
            <a:endParaRPr lang="pt-BR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6986" y="2165123"/>
            <a:ext cx="5830785" cy="1655762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600" b="1" dirty="0" smtClean="0"/>
              <a:t>Angola:</a:t>
            </a:r>
          </a:p>
          <a:p>
            <a:pPr algn="l"/>
            <a:r>
              <a:rPr lang="pt-BR" sz="1400" dirty="0" smtClean="0"/>
              <a:t>-Situa-se na costa atlântica da África Ocidental;</a:t>
            </a:r>
          </a:p>
          <a:p>
            <a:pPr algn="l"/>
            <a:r>
              <a:rPr lang="pt-BR" sz="1400" dirty="0" smtClean="0"/>
              <a:t>-o território principal é limitado a norte e a leste pela República Democrática do Congo, a leste pela Zâmbia, a sul pela Namíbia e a oeste pelo Oceano Atlântico;</a:t>
            </a:r>
          </a:p>
          <a:p>
            <a:pPr algn="l"/>
            <a:r>
              <a:rPr lang="pt-BR" sz="1400" dirty="0" smtClean="0"/>
              <a:t>-Inclui o enclave de Cabinda, através do qual faz fronteira com a República do Congo, a norte.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975848"/>
            <a:ext cx="1190625" cy="790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" y="0"/>
            <a:ext cx="1019794" cy="124924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68344"/>
              </p:ext>
            </p:extLst>
          </p:nvPr>
        </p:nvGraphicFramePr>
        <p:xfrm>
          <a:off x="0" y="1249248"/>
          <a:ext cx="2743200" cy="534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23276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088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669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0811">
            <a:off x="491512" y="1652742"/>
            <a:ext cx="1842619" cy="2258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/>
          <p:cNvSpPr txBox="1"/>
          <p:nvPr/>
        </p:nvSpPr>
        <p:spPr>
          <a:xfrm>
            <a:off x="627899" y="4108279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Localização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0660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  <a:latin typeface="+mn-lt"/>
              </a:rPr>
              <a:t>REPÚBLICA DE ANGOLA</a:t>
            </a:r>
            <a:endParaRPr lang="pt-BR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04456" y="1975118"/>
            <a:ext cx="8704614" cy="32619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smtClean="0"/>
              <a:t>Angola,</a:t>
            </a:r>
            <a:r>
              <a:rPr lang="pt-BR" sz="1600" dirty="0" smtClean="0"/>
              <a:t> apesar de se localizar </a:t>
            </a:r>
            <a:r>
              <a:rPr lang="pt-BR" sz="1600" dirty="0"/>
              <a:t> numa zona </a:t>
            </a:r>
            <a:r>
              <a:rPr lang="pt-BR" sz="1600" dirty="0" smtClean="0"/>
              <a:t>tropical </a:t>
            </a:r>
            <a:r>
              <a:rPr lang="pt-BR" sz="1600" dirty="0"/>
              <a:t>tem um clima que não é caracterizado para essa região, devido à confluência de três </a:t>
            </a:r>
            <a:r>
              <a:rPr lang="pt-BR" sz="1600" dirty="0" smtClean="0"/>
              <a:t>fatores</a:t>
            </a:r>
            <a:r>
              <a:rPr lang="pt-BR" sz="1600" dirty="0"/>
              <a:t>:</a:t>
            </a:r>
          </a:p>
          <a:p>
            <a:pPr algn="l"/>
            <a:r>
              <a:rPr lang="pt-BR" sz="1600" dirty="0"/>
              <a:t>	</a:t>
            </a:r>
            <a:r>
              <a:rPr lang="pt-BR" sz="1600" dirty="0" smtClean="0"/>
              <a:t>-  A corrente fria de Benguela </a:t>
            </a:r>
            <a:r>
              <a:rPr lang="pt-BR" sz="1600" dirty="0"/>
              <a:t>ao longo da parte sul da costa;</a:t>
            </a:r>
          </a:p>
          <a:p>
            <a:pPr algn="l"/>
            <a:r>
              <a:rPr lang="pt-BR" sz="1600" dirty="0" smtClean="0"/>
              <a:t>	- O </a:t>
            </a:r>
            <a:r>
              <a:rPr lang="pt-BR" sz="1600" dirty="0"/>
              <a:t>relevo no interior;</a:t>
            </a:r>
          </a:p>
          <a:p>
            <a:pPr algn="l"/>
            <a:r>
              <a:rPr lang="pt-BR" sz="1600" dirty="0" smtClean="0"/>
              <a:t>	- Influência </a:t>
            </a:r>
            <a:r>
              <a:rPr lang="pt-BR" sz="1600" dirty="0"/>
              <a:t>do </a:t>
            </a:r>
            <a:r>
              <a:rPr lang="pt-BR" sz="1600" dirty="0" smtClean="0"/>
              <a:t>deserto do Namibe, </a:t>
            </a:r>
            <a:r>
              <a:rPr lang="pt-BR" sz="1600" dirty="0"/>
              <a:t>a sudoeste</a:t>
            </a:r>
            <a:r>
              <a:rPr lang="pt-BR" sz="1600" dirty="0" smtClean="0"/>
              <a:t>.</a:t>
            </a:r>
          </a:p>
          <a:p>
            <a:pPr algn="l"/>
            <a:endParaRPr lang="pt-BR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O</a:t>
            </a:r>
            <a:r>
              <a:rPr lang="pt-BR" sz="1600" dirty="0"/>
              <a:t> </a:t>
            </a:r>
            <a:r>
              <a:rPr lang="pt-BR" sz="1600" dirty="0" smtClean="0"/>
              <a:t>clima </a:t>
            </a:r>
            <a:r>
              <a:rPr lang="pt-BR" sz="1600" dirty="0"/>
              <a:t>de Angola é caracterizado por duas estações</a:t>
            </a:r>
            <a:r>
              <a:rPr lang="pt-BR" sz="1600" dirty="0" smtClean="0"/>
              <a:t>:</a:t>
            </a:r>
          </a:p>
          <a:p>
            <a:pPr algn="l"/>
            <a:r>
              <a:rPr lang="pt-BR" sz="1600" dirty="0" smtClean="0"/>
              <a:t>	- a </a:t>
            </a:r>
            <a:r>
              <a:rPr lang="pt-BR" sz="1600" dirty="0"/>
              <a:t>das chuvas, de Outubro a </a:t>
            </a:r>
            <a:r>
              <a:rPr lang="pt-BR" sz="1600" dirty="0" smtClean="0"/>
              <a:t>Abril;</a:t>
            </a:r>
          </a:p>
          <a:p>
            <a:pPr algn="l"/>
            <a:r>
              <a:rPr lang="pt-BR" sz="1600" dirty="0" smtClean="0"/>
              <a:t>	- a</a:t>
            </a:r>
            <a:r>
              <a:rPr lang="pt-BR" sz="1600" dirty="0"/>
              <a:t> </a:t>
            </a:r>
            <a:r>
              <a:rPr lang="pt-BR" sz="1600" dirty="0" smtClean="0"/>
              <a:t>do</a:t>
            </a:r>
            <a:r>
              <a:rPr lang="pt-BR" sz="1600" dirty="0"/>
              <a:t> Cacimbo, de Maio a Agosto, mais </a:t>
            </a:r>
            <a:r>
              <a:rPr lang="pt-BR" sz="1600" dirty="0" smtClean="0"/>
              <a:t>seca e </a:t>
            </a:r>
            <a:r>
              <a:rPr lang="pt-BR" sz="1600" dirty="0"/>
              <a:t>com temperaturas mais baixas.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975848"/>
            <a:ext cx="1190625" cy="790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" y="0"/>
            <a:ext cx="1019794" cy="124924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68344"/>
              </p:ext>
            </p:extLst>
          </p:nvPr>
        </p:nvGraphicFramePr>
        <p:xfrm>
          <a:off x="0" y="1249248"/>
          <a:ext cx="2743200" cy="534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23276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088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669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894960" y="41320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Clima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0660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  <a:latin typeface="+mn-lt"/>
              </a:rPr>
              <a:t>REPÚBLICA DE ANGOLA</a:t>
            </a:r>
            <a:endParaRPr lang="pt-BR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13412" y="1802327"/>
            <a:ext cx="8790834" cy="25024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600" b="1" dirty="0" smtClean="0"/>
              <a:t>A orla costeira:</a:t>
            </a:r>
          </a:p>
          <a:p>
            <a:pPr algn="l"/>
            <a:r>
              <a:rPr lang="pt-BR" sz="1600" dirty="0" smtClean="0"/>
              <a:t>	-</a:t>
            </a:r>
            <a:r>
              <a:rPr lang="pt-BR" sz="1600" dirty="0" smtClean="0"/>
              <a:t>apresenta </a:t>
            </a:r>
            <a:r>
              <a:rPr lang="pt-BR" sz="1600" dirty="0" smtClean="0"/>
              <a:t>elevados índices de pluviosidade, que vão decrescendo de Norte para o Sul, e dos 	800 mm para os 50 mm, com temperaturas médias anuais acima dos 23 °C.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b="1" dirty="0" smtClean="0"/>
              <a:t>zonza do interior,</a:t>
            </a:r>
            <a:r>
              <a:rPr lang="pt-BR" sz="1600" dirty="0" smtClean="0"/>
              <a:t> pode ser dividida em 3 áreas:</a:t>
            </a:r>
          </a:p>
          <a:p>
            <a:pPr algn="l"/>
            <a:r>
              <a:rPr lang="pt-BR" sz="1600" dirty="0"/>
              <a:t>	</a:t>
            </a:r>
            <a:r>
              <a:rPr lang="pt-BR" sz="1600" dirty="0" smtClean="0"/>
              <a:t>-</a:t>
            </a:r>
            <a:r>
              <a:rPr lang="pt-BR" sz="1600" b="1" dirty="0" smtClean="0"/>
              <a:t>Norte </a:t>
            </a:r>
            <a:r>
              <a:rPr lang="pt-BR" sz="1600" dirty="0" smtClean="0"/>
              <a:t>– com grande pluviosidade e temperaturas altas.</a:t>
            </a:r>
          </a:p>
          <a:p>
            <a:pPr algn="l"/>
            <a:r>
              <a:rPr lang="pt-BR" sz="1600" dirty="0"/>
              <a:t>	</a:t>
            </a:r>
            <a:r>
              <a:rPr lang="pt-BR" sz="1600" dirty="0" smtClean="0"/>
              <a:t>-</a:t>
            </a:r>
            <a:r>
              <a:rPr lang="pt-BR" sz="1600" b="1" dirty="0" smtClean="0"/>
              <a:t>Planalto Central </a:t>
            </a:r>
            <a:r>
              <a:rPr lang="pt-BR" sz="1600" dirty="0" smtClean="0"/>
              <a:t>– com uma estação seca e temperaturas médias da ordem dos 19 °C.</a:t>
            </a:r>
          </a:p>
          <a:p>
            <a:pPr algn="l"/>
            <a:r>
              <a:rPr lang="pt-BR" sz="1600" dirty="0"/>
              <a:t>	</a:t>
            </a:r>
            <a:r>
              <a:rPr lang="pt-BR" sz="1600" dirty="0" smtClean="0"/>
              <a:t>-</a:t>
            </a:r>
            <a:r>
              <a:rPr lang="pt-BR" sz="1600" b="1" dirty="0" smtClean="0"/>
              <a:t>Sul </a:t>
            </a:r>
            <a:r>
              <a:rPr lang="pt-BR" sz="1600" dirty="0" smtClean="0"/>
              <a:t>– com amplitude térmicas bastantes acentuadas devido à proximidade do deserto 	Kalahari e à influência de massas de ar tropical.</a:t>
            </a:r>
            <a:endParaRPr lang="pt-BR" sz="1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975848"/>
            <a:ext cx="1190625" cy="790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" y="0"/>
            <a:ext cx="1019794" cy="124924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68344"/>
              </p:ext>
            </p:extLst>
          </p:nvPr>
        </p:nvGraphicFramePr>
        <p:xfrm>
          <a:off x="0" y="1249248"/>
          <a:ext cx="2743200" cy="534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23276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088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669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894960" y="412015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Clima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7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70660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  <a:latin typeface="+mn-lt"/>
              </a:rPr>
              <a:t>REPÚBLICA DE ANGOLA</a:t>
            </a:r>
            <a:endParaRPr lang="pt-BR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82586" y="1880116"/>
            <a:ext cx="6970817" cy="388071"/>
          </a:xfrm>
        </p:spPr>
        <p:txBody>
          <a:bodyPr>
            <a:noAutofit/>
          </a:bodyPr>
          <a:lstStyle/>
          <a:p>
            <a:pPr algn="l"/>
            <a:r>
              <a:rPr lang="pt-BR" sz="1800" dirty="0" smtClean="0"/>
              <a:t>Angola tem a sua divisão administrativa composta por 18 províncias: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975848"/>
            <a:ext cx="1190625" cy="790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" y="0"/>
            <a:ext cx="1019794" cy="124924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68344"/>
              </p:ext>
            </p:extLst>
          </p:nvPr>
        </p:nvGraphicFramePr>
        <p:xfrm>
          <a:off x="0" y="1249248"/>
          <a:ext cx="2743200" cy="534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23276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088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669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627899" y="4108279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Localização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75457"/>
              </p:ext>
            </p:extLst>
          </p:nvPr>
        </p:nvGraphicFramePr>
        <p:xfrm>
          <a:off x="2863273" y="2375065"/>
          <a:ext cx="440442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213"/>
                <a:gridCol w="2202213"/>
              </a:tblGrid>
              <a:tr h="2232561">
                <a:tc>
                  <a:txBody>
                    <a:bodyPr/>
                    <a:lstStyle/>
                    <a:p>
                      <a:r>
                        <a:rPr lang="pt-BR" dirty="0" smtClean="0"/>
                        <a:t>1.Cabinda</a:t>
                      </a:r>
                    </a:p>
                    <a:p>
                      <a:r>
                        <a:rPr lang="pt-BR" dirty="0" smtClean="0"/>
                        <a:t>2.Zaire</a:t>
                      </a:r>
                    </a:p>
                    <a:p>
                      <a:r>
                        <a:rPr lang="pt-BR" dirty="0" smtClean="0"/>
                        <a:t>3.Uíge</a:t>
                      </a:r>
                    </a:p>
                    <a:p>
                      <a:r>
                        <a:rPr lang="pt-BR" dirty="0" smtClean="0"/>
                        <a:t>4.Luanda</a:t>
                      </a:r>
                    </a:p>
                    <a:p>
                      <a:r>
                        <a:rPr lang="pt-BR" dirty="0" smtClean="0"/>
                        <a:t>5.Bengo</a:t>
                      </a:r>
                    </a:p>
                    <a:p>
                      <a:r>
                        <a:rPr lang="pt-BR" dirty="0" smtClean="0"/>
                        <a:t>6.Kwanza Norte</a:t>
                      </a:r>
                    </a:p>
                    <a:p>
                      <a:r>
                        <a:rPr lang="pt-BR" dirty="0" smtClean="0"/>
                        <a:t>7.Malanje</a:t>
                      </a:r>
                    </a:p>
                    <a:p>
                      <a:r>
                        <a:rPr lang="pt-BR" dirty="0" smtClean="0"/>
                        <a:t>8.Lunda Norte</a:t>
                      </a:r>
                    </a:p>
                    <a:p>
                      <a:r>
                        <a:rPr lang="pt-BR" dirty="0" smtClean="0"/>
                        <a:t>9.Kwanza Sul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10.Lunda Sul</a:t>
                      </a:r>
                    </a:p>
                    <a:p>
                      <a:r>
                        <a:rPr lang="pt-BR" dirty="0" smtClean="0"/>
                        <a:t>11.Benguela</a:t>
                      </a:r>
                    </a:p>
                    <a:p>
                      <a:r>
                        <a:rPr lang="pt-BR" dirty="0" smtClean="0"/>
                        <a:t>12.Huambo</a:t>
                      </a:r>
                    </a:p>
                    <a:p>
                      <a:r>
                        <a:rPr lang="pt-BR" dirty="0" smtClean="0"/>
                        <a:t>13.Bié</a:t>
                      </a:r>
                    </a:p>
                    <a:p>
                      <a:r>
                        <a:rPr lang="pt-BR" dirty="0" smtClean="0"/>
                        <a:t>14.Moxico</a:t>
                      </a:r>
                    </a:p>
                    <a:p>
                      <a:r>
                        <a:rPr lang="pt-BR" dirty="0" smtClean="0"/>
                        <a:t>15.Namibe</a:t>
                      </a:r>
                    </a:p>
                    <a:p>
                      <a:r>
                        <a:rPr lang="pt-BR" dirty="0" smtClean="0"/>
                        <a:t>16.Huíla</a:t>
                      </a:r>
                    </a:p>
                    <a:p>
                      <a:r>
                        <a:rPr lang="pt-BR" dirty="0" smtClean="0"/>
                        <a:t>17.Cunene</a:t>
                      </a:r>
                    </a:p>
                    <a:p>
                      <a:r>
                        <a:rPr lang="pt-BR" dirty="0" smtClean="0"/>
                        <a:t>18.Kuando </a:t>
                      </a:r>
                      <a:r>
                        <a:rPr lang="pt-BR" dirty="0" err="1" smtClean="0"/>
                        <a:t>Kubango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2481942"/>
            <a:ext cx="3232810" cy="3004457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770655" y="5700154"/>
            <a:ext cx="884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As províncias estão divididas em municípios, que por sua vez se subdividem em comunas</a:t>
            </a:r>
            <a:r>
              <a:rPr lang="pt-B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 divisão administrativa do território mais pequeno é o Bairro na cidade, enquanto que nos meios rurais é a povoação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50736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204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REPÚBLICA DE ANGOLA</vt:lpstr>
      <vt:lpstr>REPÚBLICA DE ANGOLA</vt:lpstr>
      <vt:lpstr>REPÚBLICA DE ANGOLA</vt:lpstr>
      <vt:lpstr>REPÚBLICA DE ANGOLA</vt:lpstr>
      <vt:lpstr>REPÚBLICA DE ANGOLA</vt:lpstr>
      <vt:lpstr>REPÚBLICA DE ANGOLA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REPÚBLICA DE ANGOLA</dc:title>
  <dc:creator>Aniceto José Jolela</dc:creator>
  <cp:lastModifiedBy>Aniceto José Jolela</cp:lastModifiedBy>
  <cp:revision>21</cp:revision>
  <dcterms:created xsi:type="dcterms:W3CDTF">2017-07-16T00:47:25Z</dcterms:created>
  <dcterms:modified xsi:type="dcterms:W3CDTF">2017-07-16T14:44:32Z</dcterms:modified>
</cp:coreProperties>
</file>