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Caladea Bold" charset="1" panose="02040803050406030204"/>
      <p:regular r:id="rId25"/>
    </p:embeddedFont>
    <p:embeddedFont>
      <p:font typeface="Public San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6039468"/>
            <a:chOff x="0" y="0"/>
            <a:chExt cx="21640800" cy="8052625"/>
          </a:xfrm>
        </p:grpSpPr>
        <p:sp>
          <p:nvSpPr>
            <p:cNvPr name="TextBox 3" id="3"/>
            <p:cNvSpPr txBox="true"/>
            <p:nvPr/>
          </p:nvSpPr>
          <p:spPr>
            <a:xfrm rot="0">
              <a:off x="0" y="2058225"/>
              <a:ext cx="21640800" cy="5994400"/>
            </a:xfrm>
            <a:prstGeom prst="rect">
              <a:avLst/>
            </a:prstGeom>
          </p:spPr>
          <p:txBody>
            <a:bodyPr anchor="t" rtlCol="false" tIns="0" lIns="0" bIns="0" rIns="0">
              <a:spAutoFit/>
            </a:bodyPr>
            <a:lstStyle/>
            <a:p>
              <a:pPr algn="ctr">
                <a:lnSpc>
                  <a:spcPts val="14452"/>
                </a:lnSpc>
              </a:pPr>
              <a:r>
                <a:rPr lang="en-US" sz="12043" b="true">
                  <a:solidFill>
                    <a:srgbClr val="EF734C"/>
                  </a:solidFill>
                  <a:latin typeface="Caladea Bold"/>
                  <a:ea typeface="Caladea Bold"/>
                  <a:cs typeface="Caladea Bold"/>
                  <a:sym typeface="Caladea Bold"/>
                </a:rPr>
                <a:t>Search and Replace          Text</a:t>
              </a:r>
              <a:r>
                <a:rPr lang="en-US" sz="12043" b="true">
                  <a:solidFill>
                    <a:srgbClr val="FDC74F"/>
                  </a:solidFill>
                  <a:latin typeface="Caladea Bold"/>
                  <a:ea typeface="Caladea Bold"/>
                  <a:cs typeface="Caladea Bold"/>
                  <a:sym typeface="Caladea Bold"/>
                </a:rPr>
                <a:t> </a:t>
              </a:r>
            </a:p>
            <a:p>
              <a:pPr algn="l">
                <a:lnSpc>
                  <a:spcPts val="6673"/>
                </a:lnSpc>
              </a:pPr>
            </a:p>
          </p:txBody>
        </p:sp>
        <p:sp>
          <p:nvSpPr>
            <p:cNvPr name="TextBox 4" id="4"/>
            <p:cNvSpPr txBox="true"/>
            <p:nvPr/>
          </p:nvSpPr>
          <p:spPr>
            <a:xfrm rot="0">
              <a:off x="0" y="-85725"/>
              <a:ext cx="13686088" cy="945037"/>
            </a:xfrm>
            <a:prstGeom prst="rect">
              <a:avLst/>
            </a:prstGeom>
          </p:spPr>
          <p:txBody>
            <a:bodyPr anchor="t" rtlCol="false" tIns="0" lIns="0" bIns="0" rIns="0">
              <a:spAutoFit/>
            </a:bodyPr>
            <a:lstStyle/>
            <a:p>
              <a:pPr algn="l">
                <a:lnSpc>
                  <a:spcPts val="5941"/>
                </a:lnSpc>
              </a:pPr>
            </a:p>
          </p:txBody>
        </p:sp>
      </p:grpSp>
      <p:grpSp>
        <p:nvGrpSpPr>
          <p:cNvPr name="Group 5" id="5"/>
          <p:cNvGrpSpPr/>
          <p:nvPr/>
        </p:nvGrpSpPr>
        <p:grpSpPr>
          <a:xfrm rot="0">
            <a:off x="1028700" y="8058243"/>
            <a:ext cx="16230600" cy="1281337"/>
            <a:chOff x="0" y="0"/>
            <a:chExt cx="21640800" cy="1708450"/>
          </a:xfrm>
        </p:grpSpPr>
        <p:grpSp>
          <p:nvGrpSpPr>
            <p:cNvPr name="Group 6" id="6"/>
            <p:cNvGrpSpPr/>
            <p:nvPr/>
          </p:nvGrpSpPr>
          <p:grpSpPr>
            <a:xfrm rot="0">
              <a:off x="0" y="0"/>
              <a:ext cx="21640800" cy="1708450"/>
              <a:chOff x="0" y="0"/>
              <a:chExt cx="5895825" cy="406400"/>
            </a:xfrm>
          </p:grpSpPr>
          <p:sp>
            <p:nvSpPr>
              <p:cNvPr name="Freeform 7" id="7"/>
              <p:cNvSpPr/>
              <p:nvPr/>
            </p:nvSpPr>
            <p:spPr>
              <a:xfrm flipH="false" flipV="false" rot="0">
                <a:off x="17780" y="22860"/>
                <a:ext cx="5870425" cy="360680"/>
              </a:xfrm>
              <a:custGeom>
                <a:avLst/>
                <a:gdLst/>
                <a:ahLst/>
                <a:cxnLst/>
                <a:rect r="r" b="b" t="t" l="l"/>
                <a:pathLst>
                  <a:path h="360680" w="5870425">
                    <a:moveTo>
                      <a:pt x="5870425" y="180340"/>
                    </a:moveTo>
                    <a:cubicBezTo>
                      <a:pt x="5870425" y="81280"/>
                      <a:pt x="5790415" y="0"/>
                      <a:pt x="5690085" y="0"/>
                    </a:cubicBezTo>
                    <a:lnTo>
                      <a:pt x="172720" y="0"/>
                    </a:lnTo>
                    <a:lnTo>
                      <a:pt x="172720" y="1270"/>
                    </a:lnTo>
                    <a:cubicBezTo>
                      <a:pt x="76200" y="5080"/>
                      <a:pt x="0" y="83820"/>
                      <a:pt x="0" y="180340"/>
                    </a:cubicBezTo>
                    <a:cubicBezTo>
                      <a:pt x="0" y="276860"/>
                      <a:pt x="77470" y="355600"/>
                      <a:pt x="172720" y="359410"/>
                    </a:cubicBezTo>
                    <a:lnTo>
                      <a:pt x="172720" y="360680"/>
                    </a:lnTo>
                    <a:lnTo>
                      <a:pt x="5690085" y="360680"/>
                    </a:lnTo>
                    <a:cubicBezTo>
                      <a:pt x="5789145" y="360680"/>
                      <a:pt x="5870425" y="279400"/>
                      <a:pt x="5870425" y="180340"/>
                    </a:cubicBezTo>
                    <a:close/>
                  </a:path>
                </a:pathLst>
              </a:custGeom>
              <a:solidFill>
                <a:srgbClr val="FDC74F"/>
              </a:solidFill>
            </p:spPr>
          </p:sp>
        </p:grpSp>
        <p:sp>
          <p:nvSpPr>
            <p:cNvPr name="TextBox 8" id="8"/>
            <p:cNvSpPr txBox="true"/>
            <p:nvPr/>
          </p:nvSpPr>
          <p:spPr>
            <a:xfrm rot="0">
              <a:off x="1208738" y="388347"/>
              <a:ext cx="18953571" cy="846032"/>
            </a:xfrm>
            <a:prstGeom prst="rect">
              <a:avLst/>
            </a:prstGeom>
          </p:spPr>
          <p:txBody>
            <a:bodyPr anchor="t" rtlCol="false" tIns="0" lIns="0" bIns="0" rIns="0">
              <a:spAutoFit/>
            </a:bodyPr>
            <a:lstStyle/>
            <a:p>
              <a:pPr algn="ctr" marL="0" indent="0" lvl="0">
                <a:lnSpc>
                  <a:spcPts val="5320"/>
                </a:lnSpc>
                <a:spcBef>
                  <a:spcPct val="0"/>
                </a:spcBef>
              </a:pPr>
              <a:r>
                <a:rPr lang="en-US" b="true" sz="3800">
                  <a:solidFill>
                    <a:srgbClr val="292929"/>
                  </a:solidFill>
                  <a:latin typeface="Caladea Bold"/>
                  <a:ea typeface="Caladea Bold"/>
                  <a:cs typeface="Caladea Bold"/>
                  <a:sym typeface="Caladea Bold"/>
                </a:rPr>
                <a:t>A LINUX MINI PROJECT</a:t>
              </a:r>
            </a:p>
          </p:txBody>
        </p:sp>
      </p:grpSp>
      <p:sp>
        <p:nvSpPr>
          <p:cNvPr name="AutoShape 9" id="9"/>
          <p:cNvSpPr/>
          <p:nvPr/>
        </p:nvSpPr>
        <p:spPr>
          <a:xfrm>
            <a:off x="1028700" y="8029668"/>
            <a:ext cx="16230600" cy="0"/>
          </a:xfrm>
          <a:prstGeom prst="line">
            <a:avLst/>
          </a:prstGeom>
          <a:ln cap="flat" w="57150">
            <a:solidFill>
              <a:srgbClr val="292929"/>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EF734C"/>
          </a:solidFill>
        </p:spPr>
      </p:sp>
      <p:sp>
        <p:nvSpPr>
          <p:cNvPr name="Freeform 3" id="3"/>
          <p:cNvSpPr/>
          <p:nvPr/>
        </p:nvSpPr>
        <p:spPr>
          <a:xfrm flipH="false" flipV="false" rot="0">
            <a:off x="835614" y="1028700"/>
            <a:ext cx="13211688" cy="9088321"/>
          </a:xfrm>
          <a:custGeom>
            <a:avLst/>
            <a:gdLst/>
            <a:ahLst/>
            <a:cxnLst/>
            <a:rect r="r" b="b" t="t" l="l"/>
            <a:pathLst>
              <a:path h="9088321" w="13211688">
                <a:moveTo>
                  <a:pt x="0" y="0"/>
                </a:moveTo>
                <a:lnTo>
                  <a:pt x="13211688" y="0"/>
                </a:lnTo>
                <a:lnTo>
                  <a:pt x="13211688" y="9088321"/>
                </a:lnTo>
                <a:lnTo>
                  <a:pt x="0" y="9088321"/>
                </a:lnTo>
                <a:lnTo>
                  <a:pt x="0" y="0"/>
                </a:lnTo>
                <a:close/>
              </a:path>
            </a:pathLst>
          </a:custGeom>
          <a:blipFill>
            <a:blip r:embed="rId2"/>
            <a:stretch>
              <a:fillRect l="0" t="-99222" r="0" b="-1788"/>
            </a:stretch>
          </a:blipFill>
        </p:spPr>
      </p:sp>
      <p:sp>
        <p:nvSpPr>
          <p:cNvPr name="TextBox 4" id="4"/>
          <p:cNvSpPr txBox="true"/>
          <p:nvPr/>
        </p:nvSpPr>
        <p:spPr>
          <a:xfrm rot="0">
            <a:off x="532193" y="-19050"/>
            <a:ext cx="4652059" cy="2305050"/>
          </a:xfrm>
          <a:prstGeom prst="rect">
            <a:avLst/>
          </a:prstGeom>
        </p:spPr>
        <p:txBody>
          <a:bodyPr anchor="t" rtlCol="false" tIns="0" lIns="0" bIns="0" rIns="0">
            <a:spAutoFit/>
          </a:bodyPr>
          <a:lstStyle/>
          <a:p>
            <a:pPr algn="l">
              <a:lnSpc>
                <a:spcPts val="9000"/>
              </a:lnSpc>
            </a:pPr>
            <a:r>
              <a:rPr lang="en-US" sz="7500" b="true">
                <a:solidFill>
                  <a:srgbClr val="292929"/>
                </a:solidFill>
                <a:latin typeface="Caladea Bold"/>
                <a:ea typeface="Caladea Bold"/>
                <a:cs typeface="Caladea Bold"/>
                <a:sym typeface="Caladea Bold"/>
              </a:rPr>
              <a:t>Code:</a:t>
            </a:r>
          </a:p>
          <a:p>
            <a:pPr algn="l">
              <a:lnSpc>
                <a:spcPts val="90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EF734C"/>
          </a:solidFill>
        </p:spPr>
      </p:sp>
      <p:sp>
        <p:nvSpPr>
          <p:cNvPr name="Freeform 3" id="3"/>
          <p:cNvSpPr/>
          <p:nvPr/>
        </p:nvSpPr>
        <p:spPr>
          <a:xfrm flipH="false" flipV="false" rot="0">
            <a:off x="1790183" y="2912273"/>
            <a:ext cx="12609815" cy="4462455"/>
          </a:xfrm>
          <a:custGeom>
            <a:avLst/>
            <a:gdLst/>
            <a:ahLst/>
            <a:cxnLst/>
            <a:rect r="r" b="b" t="t" l="l"/>
            <a:pathLst>
              <a:path h="4462455" w="12609815">
                <a:moveTo>
                  <a:pt x="0" y="0"/>
                </a:moveTo>
                <a:lnTo>
                  <a:pt x="12609815" y="0"/>
                </a:lnTo>
                <a:lnTo>
                  <a:pt x="12609815" y="4462454"/>
                </a:lnTo>
                <a:lnTo>
                  <a:pt x="0" y="4462454"/>
                </a:lnTo>
                <a:lnTo>
                  <a:pt x="0" y="0"/>
                </a:lnTo>
                <a:close/>
              </a:path>
            </a:pathLst>
          </a:custGeom>
          <a:blipFill>
            <a:blip r:embed="rId2"/>
            <a:stretch>
              <a:fillRect l="0" t="0" r="0" b="0"/>
            </a:stretch>
          </a:blipFill>
        </p:spPr>
      </p:sp>
      <p:sp>
        <p:nvSpPr>
          <p:cNvPr name="TextBox 4" id="4"/>
          <p:cNvSpPr txBox="true"/>
          <p:nvPr/>
        </p:nvSpPr>
        <p:spPr>
          <a:xfrm rot="0">
            <a:off x="532193" y="-19050"/>
            <a:ext cx="4652059" cy="2305050"/>
          </a:xfrm>
          <a:prstGeom prst="rect">
            <a:avLst/>
          </a:prstGeom>
        </p:spPr>
        <p:txBody>
          <a:bodyPr anchor="t" rtlCol="false" tIns="0" lIns="0" bIns="0" rIns="0">
            <a:spAutoFit/>
          </a:bodyPr>
          <a:lstStyle/>
          <a:p>
            <a:pPr algn="l">
              <a:lnSpc>
                <a:spcPts val="9000"/>
              </a:lnSpc>
            </a:pPr>
            <a:r>
              <a:rPr lang="en-US" sz="7500" b="true">
                <a:solidFill>
                  <a:srgbClr val="292929"/>
                </a:solidFill>
                <a:latin typeface="Caladea Bold"/>
                <a:ea typeface="Caladea Bold"/>
                <a:cs typeface="Caladea Bold"/>
                <a:sym typeface="Caladea Bold"/>
              </a:rPr>
              <a:t>Code:</a:t>
            </a:r>
          </a:p>
          <a:p>
            <a:pPr algn="l">
              <a:lnSpc>
                <a:spcPts val="90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C74F"/>
        </a:solidFill>
      </p:bgPr>
    </p:bg>
    <p:spTree>
      <p:nvGrpSpPr>
        <p:cNvPr id="1" name=""/>
        <p:cNvGrpSpPr/>
        <p:nvPr/>
      </p:nvGrpSpPr>
      <p:grpSpPr>
        <a:xfrm>
          <a:off x="0" y="0"/>
          <a:ext cx="0" cy="0"/>
          <a:chOff x="0" y="0"/>
          <a:chExt cx="0" cy="0"/>
        </a:xfrm>
      </p:grpSpPr>
      <p:sp>
        <p:nvSpPr>
          <p:cNvPr name="AutoShape 2" id="2"/>
          <p:cNvSpPr/>
          <p:nvPr/>
        </p:nvSpPr>
        <p:spPr>
          <a:xfrm rot="0">
            <a:off x="-691103" y="0"/>
            <a:ext cx="6989058" cy="10287000"/>
          </a:xfrm>
          <a:prstGeom prst="rect">
            <a:avLst/>
          </a:prstGeom>
          <a:solidFill>
            <a:srgbClr val="EF734C"/>
          </a:solidFill>
        </p:spPr>
      </p:sp>
      <p:sp>
        <p:nvSpPr>
          <p:cNvPr name="Freeform 3" id="3"/>
          <p:cNvSpPr/>
          <p:nvPr/>
        </p:nvSpPr>
        <p:spPr>
          <a:xfrm flipH="false" flipV="false" rot="0">
            <a:off x="8267560" y="0"/>
            <a:ext cx="8251282" cy="10287000"/>
          </a:xfrm>
          <a:custGeom>
            <a:avLst/>
            <a:gdLst/>
            <a:ahLst/>
            <a:cxnLst/>
            <a:rect r="r" b="b" t="t" l="l"/>
            <a:pathLst>
              <a:path h="10287000" w="8251282">
                <a:moveTo>
                  <a:pt x="0" y="0"/>
                </a:moveTo>
                <a:lnTo>
                  <a:pt x="8251282" y="0"/>
                </a:lnTo>
                <a:lnTo>
                  <a:pt x="8251282" y="10287000"/>
                </a:lnTo>
                <a:lnTo>
                  <a:pt x="0" y="10287000"/>
                </a:lnTo>
                <a:lnTo>
                  <a:pt x="0" y="0"/>
                </a:lnTo>
                <a:close/>
              </a:path>
            </a:pathLst>
          </a:custGeom>
          <a:blipFill>
            <a:blip r:embed="rId2"/>
            <a:stretch>
              <a:fillRect l="0" t="0" r="0" b="0"/>
            </a:stretch>
          </a:blipFill>
        </p:spPr>
      </p:sp>
      <p:sp>
        <p:nvSpPr>
          <p:cNvPr name="TextBox 4" id="4"/>
          <p:cNvSpPr txBox="true"/>
          <p:nvPr/>
        </p:nvSpPr>
        <p:spPr>
          <a:xfrm rot="0">
            <a:off x="337597" y="4481513"/>
            <a:ext cx="5438937" cy="1314450"/>
          </a:xfrm>
          <a:prstGeom prst="rect">
            <a:avLst/>
          </a:prstGeom>
        </p:spPr>
        <p:txBody>
          <a:bodyPr anchor="t" rtlCol="false" tIns="0" lIns="0" bIns="0" rIns="0">
            <a:spAutoFit/>
          </a:bodyPr>
          <a:lstStyle/>
          <a:p>
            <a:pPr algn="ctr">
              <a:lnSpc>
                <a:spcPts val="10319"/>
              </a:lnSpc>
            </a:pPr>
            <a:r>
              <a:rPr lang="en-US" b="true" sz="8599">
                <a:solidFill>
                  <a:srgbClr val="FFFFFF"/>
                </a:solidFill>
                <a:latin typeface="Caladea Bold"/>
                <a:ea typeface="Caladea Bold"/>
                <a:cs typeface="Caladea Bold"/>
                <a:sym typeface="Caladea Bold"/>
              </a:rPr>
              <a:t>Flowchart: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EF734C"/>
          </a:solidFill>
        </p:spPr>
      </p:sp>
      <p:sp>
        <p:nvSpPr>
          <p:cNvPr name="Freeform 3" id="3"/>
          <p:cNvSpPr/>
          <p:nvPr/>
        </p:nvSpPr>
        <p:spPr>
          <a:xfrm flipH="false" flipV="false" rot="0">
            <a:off x="532193" y="1143000"/>
            <a:ext cx="15479092" cy="10550472"/>
          </a:xfrm>
          <a:custGeom>
            <a:avLst/>
            <a:gdLst/>
            <a:ahLst/>
            <a:cxnLst/>
            <a:rect r="r" b="b" t="t" l="l"/>
            <a:pathLst>
              <a:path h="10550472" w="15479092">
                <a:moveTo>
                  <a:pt x="0" y="0"/>
                </a:moveTo>
                <a:lnTo>
                  <a:pt x="15479093" y="0"/>
                </a:lnTo>
                <a:lnTo>
                  <a:pt x="15479093" y="10550472"/>
                </a:lnTo>
                <a:lnTo>
                  <a:pt x="0" y="10550472"/>
                </a:lnTo>
                <a:lnTo>
                  <a:pt x="0" y="0"/>
                </a:lnTo>
                <a:close/>
              </a:path>
            </a:pathLst>
          </a:custGeom>
          <a:blipFill>
            <a:blip r:embed="rId2"/>
            <a:stretch>
              <a:fillRect l="0" t="-44885" r="-196" b="-42151"/>
            </a:stretch>
          </a:blipFill>
        </p:spPr>
      </p:sp>
      <p:sp>
        <p:nvSpPr>
          <p:cNvPr name="TextBox 4" id="4"/>
          <p:cNvSpPr txBox="true"/>
          <p:nvPr/>
        </p:nvSpPr>
        <p:spPr>
          <a:xfrm rot="0">
            <a:off x="532193" y="-19050"/>
            <a:ext cx="4652059" cy="1162050"/>
          </a:xfrm>
          <a:prstGeom prst="rect">
            <a:avLst/>
          </a:prstGeom>
        </p:spPr>
        <p:txBody>
          <a:bodyPr anchor="t" rtlCol="false" tIns="0" lIns="0" bIns="0" rIns="0">
            <a:spAutoFit/>
          </a:bodyPr>
          <a:lstStyle/>
          <a:p>
            <a:pPr algn="l">
              <a:lnSpc>
                <a:spcPts val="9000"/>
              </a:lnSpc>
            </a:pPr>
            <a:r>
              <a:rPr lang="en-US" sz="7500" b="true">
                <a:solidFill>
                  <a:srgbClr val="292929"/>
                </a:solidFill>
                <a:latin typeface="Caladea Bold"/>
                <a:ea typeface="Caladea Bold"/>
                <a:cs typeface="Caladea Bold"/>
                <a:sym typeface="Caladea Bold"/>
              </a:rPr>
              <a:t>Execution: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EF734C"/>
          </a:solidFill>
        </p:spPr>
      </p:sp>
      <p:sp>
        <p:nvSpPr>
          <p:cNvPr name="Freeform 3" id="3"/>
          <p:cNvSpPr/>
          <p:nvPr/>
        </p:nvSpPr>
        <p:spPr>
          <a:xfrm flipH="false" flipV="false" rot="0">
            <a:off x="532193" y="1667090"/>
            <a:ext cx="15479092" cy="4832838"/>
          </a:xfrm>
          <a:custGeom>
            <a:avLst/>
            <a:gdLst/>
            <a:ahLst/>
            <a:cxnLst/>
            <a:rect r="r" b="b" t="t" l="l"/>
            <a:pathLst>
              <a:path h="4832838" w="15479092">
                <a:moveTo>
                  <a:pt x="0" y="0"/>
                </a:moveTo>
                <a:lnTo>
                  <a:pt x="15479093" y="0"/>
                </a:lnTo>
                <a:lnTo>
                  <a:pt x="15479093" y="4832839"/>
                </a:lnTo>
                <a:lnTo>
                  <a:pt x="0" y="4832839"/>
                </a:lnTo>
                <a:lnTo>
                  <a:pt x="0" y="0"/>
                </a:lnTo>
                <a:close/>
              </a:path>
            </a:pathLst>
          </a:custGeom>
          <a:blipFill>
            <a:blip r:embed="rId2"/>
            <a:stretch>
              <a:fillRect l="-455" t="-290749" r="-653" b="-21285"/>
            </a:stretch>
          </a:blipFill>
        </p:spPr>
      </p:sp>
      <p:sp>
        <p:nvSpPr>
          <p:cNvPr name="Freeform 4" id="4"/>
          <p:cNvSpPr/>
          <p:nvPr/>
        </p:nvSpPr>
        <p:spPr>
          <a:xfrm flipH="false" flipV="false" rot="0">
            <a:off x="532193" y="6499929"/>
            <a:ext cx="15479092" cy="3591990"/>
          </a:xfrm>
          <a:custGeom>
            <a:avLst/>
            <a:gdLst/>
            <a:ahLst/>
            <a:cxnLst/>
            <a:rect r="r" b="b" t="t" l="l"/>
            <a:pathLst>
              <a:path h="3591990" w="15479092">
                <a:moveTo>
                  <a:pt x="0" y="0"/>
                </a:moveTo>
                <a:lnTo>
                  <a:pt x="15479093" y="0"/>
                </a:lnTo>
                <a:lnTo>
                  <a:pt x="15479093" y="3591990"/>
                </a:lnTo>
                <a:lnTo>
                  <a:pt x="0" y="3591990"/>
                </a:lnTo>
                <a:lnTo>
                  <a:pt x="0" y="0"/>
                </a:lnTo>
                <a:close/>
              </a:path>
            </a:pathLst>
          </a:custGeom>
          <a:blipFill>
            <a:blip r:embed="rId3"/>
            <a:stretch>
              <a:fillRect l="0" t="-48843" r="0" b="-131192"/>
            </a:stretch>
          </a:blipFill>
        </p:spPr>
      </p:sp>
      <p:sp>
        <p:nvSpPr>
          <p:cNvPr name="TextBox 5" id="5"/>
          <p:cNvSpPr txBox="true"/>
          <p:nvPr/>
        </p:nvSpPr>
        <p:spPr>
          <a:xfrm rot="0">
            <a:off x="532193" y="-19050"/>
            <a:ext cx="4652059" cy="1162050"/>
          </a:xfrm>
          <a:prstGeom prst="rect">
            <a:avLst/>
          </a:prstGeom>
        </p:spPr>
        <p:txBody>
          <a:bodyPr anchor="t" rtlCol="false" tIns="0" lIns="0" bIns="0" rIns="0">
            <a:spAutoFit/>
          </a:bodyPr>
          <a:lstStyle/>
          <a:p>
            <a:pPr algn="l">
              <a:lnSpc>
                <a:spcPts val="9000"/>
              </a:lnSpc>
            </a:pPr>
            <a:r>
              <a:rPr lang="en-US" sz="7500" b="true">
                <a:solidFill>
                  <a:srgbClr val="292929"/>
                </a:solidFill>
                <a:latin typeface="Caladea Bold"/>
                <a:ea typeface="Caladea Bold"/>
                <a:cs typeface="Caladea Bold"/>
                <a:sym typeface="Caladea Bold"/>
              </a:rPr>
              <a:t>Execution: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EF734C"/>
          </a:solidFill>
        </p:spPr>
      </p:sp>
      <p:sp>
        <p:nvSpPr>
          <p:cNvPr name="Freeform 3" id="3"/>
          <p:cNvSpPr/>
          <p:nvPr/>
        </p:nvSpPr>
        <p:spPr>
          <a:xfrm flipH="false" flipV="false" rot="0">
            <a:off x="532193" y="3131878"/>
            <a:ext cx="14741751" cy="4725257"/>
          </a:xfrm>
          <a:custGeom>
            <a:avLst/>
            <a:gdLst/>
            <a:ahLst/>
            <a:cxnLst/>
            <a:rect r="r" b="b" t="t" l="l"/>
            <a:pathLst>
              <a:path h="4725257" w="14741751">
                <a:moveTo>
                  <a:pt x="0" y="0"/>
                </a:moveTo>
                <a:lnTo>
                  <a:pt x="14741751" y="0"/>
                </a:lnTo>
                <a:lnTo>
                  <a:pt x="14741751" y="4725257"/>
                </a:lnTo>
                <a:lnTo>
                  <a:pt x="0" y="4725257"/>
                </a:lnTo>
                <a:lnTo>
                  <a:pt x="0" y="0"/>
                </a:lnTo>
                <a:close/>
              </a:path>
            </a:pathLst>
          </a:custGeom>
          <a:blipFill>
            <a:blip r:embed="rId2"/>
            <a:stretch>
              <a:fillRect l="0" t="-101982" r="0" b="-752"/>
            </a:stretch>
          </a:blipFill>
        </p:spPr>
      </p:sp>
      <p:sp>
        <p:nvSpPr>
          <p:cNvPr name="TextBox 4" id="4"/>
          <p:cNvSpPr txBox="true"/>
          <p:nvPr/>
        </p:nvSpPr>
        <p:spPr>
          <a:xfrm rot="0">
            <a:off x="532193" y="211318"/>
            <a:ext cx="4652059" cy="1162050"/>
          </a:xfrm>
          <a:prstGeom prst="rect">
            <a:avLst/>
          </a:prstGeom>
        </p:spPr>
        <p:txBody>
          <a:bodyPr anchor="t" rtlCol="false" tIns="0" lIns="0" bIns="0" rIns="0">
            <a:spAutoFit/>
          </a:bodyPr>
          <a:lstStyle/>
          <a:p>
            <a:pPr algn="l">
              <a:lnSpc>
                <a:spcPts val="9000"/>
              </a:lnSpc>
            </a:pPr>
            <a:r>
              <a:rPr lang="en-US" sz="7500" b="true">
                <a:solidFill>
                  <a:srgbClr val="292929"/>
                </a:solidFill>
                <a:latin typeface="Caladea Bold"/>
                <a:ea typeface="Caladea Bold"/>
                <a:cs typeface="Caladea Bold"/>
                <a:sym typeface="Caladea Bold"/>
              </a:rPr>
              <a:t>Execution: </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F734C"/>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FDC74F"/>
          </a:solidFill>
        </p:spPr>
      </p:sp>
      <p:grpSp>
        <p:nvGrpSpPr>
          <p:cNvPr name="Group 3" id="3"/>
          <p:cNvGrpSpPr/>
          <p:nvPr/>
        </p:nvGrpSpPr>
        <p:grpSpPr>
          <a:xfrm rot="0">
            <a:off x="1028700" y="4427034"/>
            <a:ext cx="4695763" cy="4831266"/>
            <a:chOff x="0" y="0"/>
            <a:chExt cx="1236744" cy="1272432"/>
          </a:xfrm>
        </p:grpSpPr>
        <p:sp>
          <p:nvSpPr>
            <p:cNvPr name="Freeform 4" id="4"/>
            <p:cNvSpPr/>
            <p:nvPr/>
          </p:nvSpPr>
          <p:spPr>
            <a:xfrm flipH="false" flipV="false" rot="0">
              <a:off x="0" y="0"/>
              <a:ext cx="1236744" cy="1272432"/>
            </a:xfrm>
            <a:custGeom>
              <a:avLst/>
              <a:gdLst/>
              <a:ahLst/>
              <a:cxnLst/>
              <a:rect r="r" b="b" t="t" l="l"/>
              <a:pathLst>
                <a:path h="1272432" w="1236744">
                  <a:moveTo>
                    <a:pt x="0" y="0"/>
                  </a:moveTo>
                  <a:lnTo>
                    <a:pt x="1236744" y="0"/>
                  </a:lnTo>
                  <a:lnTo>
                    <a:pt x="1236744" y="1272432"/>
                  </a:lnTo>
                  <a:lnTo>
                    <a:pt x="0" y="1272432"/>
                  </a:lnTo>
                  <a:close/>
                </a:path>
              </a:pathLst>
            </a:custGeom>
            <a:solidFill>
              <a:srgbClr val="FFFFFF"/>
            </a:solidFill>
          </p:spPr>
        </p:sp>
        <p:sp>
          <p:nvSpPr>
            <p:cNvPr name="TextBox 5" id="5"/>
            <p:cNvSpPr txBox="true"/>
            <p:nvPr/>
          </p:nvSpPr>
          <p:spPr>
            <a:xfrm>
              <a:off x="0" y="-28575"/>
              <a:ext cx="1236744" cy="1301007"/>
            </a:xfrm>
            <a:prstGeom prst="rect">
              <a:avLst/>
            </a:prstGeom>
          </p:spPr>
          <p:txBody>
            <a:bodyPr anchor="ctr" rtlCol="false" tIns="50800" lIns="50800" bIns="50800" rIns="50800"/>
            <a:lstStyle/>
            <a:p>
              <a:pPr algn="ctr">
                <a:lnSpc>
                  <a:spcPts val="3368"/>
                </a:lnSpc>
              </a:pPr>
            </a:p>
          </p:txBody>
        </p:sp>
      </p:grpSp>
      <p:grpSp>
        <p:nvGrpSpPr>
          <p:cNvPr name="Group 6" id="6"/>
          <p:cNvGrpSpPr/>
          <p:nvPr/>
        </p:nvGrpSpPr>
        <p:grpSpPr>
          <a:xfrm rot="0">
            <a:off x="6227478" y="4427034"/>
            <a:ext cx="4695763" cy="4831266"/>
            <a:chOff x="0" y="0"/>
            <a:chExt cx="1236744" cy="1272432"/>
          </a:xfrm>
        </p:grpSpPr>
        <p:sp>
          <p:nvSpPr>
            <p:cNvPr name="Freeform 7" id="7"/>
            <p:cNvSpPr/>
            <p:nvPr/>
          </p:nvSpPr>
          <p:spPr>
            <a:xfrm flipH="false" flipV="false" rot="0">
              <a:off x="0" y="0"/>
              <a:ext cx="1236744" cy="1272432"/>
            </a:xfrm>
            <a:custGeom>
              <a:avLst/>
              <a:gdLst/>
              <a:ahLst/>
              <a:cxnLst/>
              <a:rect r="r" b="b" t="t" l="l"/>
              <a:pathLst>
                <a:path h="1272432" w="1236744">
                  <a:moveTo>
                    <a:pt x="0" y="0"/>
                  </a:moveTo>
                  <a:lnTo>
                    <a:pt x="1236744" y="0"/>
                  </a:lnTo>
                  <a:lnTo>
                    <a:pt x="1236744" y="1272432"/>
                  </a:lnTo>
                  <a:lnTo>
                    <a:pt x="0" y="1272432"/>
                  </a:lnTo>
                  <a:close/>
                </a:path>
              </a:pathLst>
            </a:custGeom>
            <a:solidFill>
              <a:srgbClr val="FFFFFF"/>
            </a:solidFill>
          </p:spPr>
        </p:sp>
        <p:sp>
          <p:nvSpPr>
            <p:cNvPr name="TextBox 8" id="8"/>
            <p:cNvSpPr txBox="true"/>
            <p:nvPr/>
          </p:nvSpPr>
          <p:spPr>
            <a:xfrm>
              <a:off x="0" y="-28575"/>
              <a:ext cx="1236744" cy="1301007"/>
            </a:xfrm>
            <a:prstGeom prst="rect">
              <a:avLst/>
            </a:prstGeom>
          </p:spPr>
          <p:txBody>
            <a:bodyPr anchor="ctr" rtlCol="false" tIns="50800" lIns="50800" bIns="50800" rIns="50800"/>
            <a:lstStyle/>
            <a:p>
              <a:pPr algn="ctr">
                <a:lnSpc>
                  <a:spcPts val="3368"/>
                </a:lnSpc>
              </a:pPr>
            </a:p>
          </p:txBody>
        </p:sp>
      </p:grpSp>
      <p:sp>
        <p:nvSpPr>
          <p:cNvPr name="TextBox 9" id="9"/>
          <p:cNvSpPr txBox="true"/>
          <p:nvPr/>
        </p:nvSpPr>
        <p:spPr>
          <a:xfrm rot="0">
            <a:off x="1028700" y="1019175"/>
            <a:ext cx="13423751" cy="1314450"/>
          </a:xfrm>
          <a:prstGeom prst="rect">
            <a:avLst/>
          </a:prstGeom>
        </p:spPr>
        <p:txBody>
          <a:bodyPr anchor="t" rtlCol="false" tIns="0" lIns="0" bIns="0" rIns="0">
            <a:spAutoFit/>
          </a:bodyPr>
          <a:lstStyle/>
          <a:p>
            <a:pPr algn="l">
              <a:lnSpc>
                <a:spcPts val="10319"/>
              </a:lnSpc>
            </a:pPr>
            <a:r>
              <a:rPr lang="en-US" sz="8599" b="true">
                <a:solidFill>
                  <a:srgbClr val="F6F6F6"/>
                </a:solidFill>
                <a:latin typeface="Caladea Bold"/>
                <a:ea typeface="Caladea Bold"/>
                <a:cs typeface="Caladea Bold"/>
                <a:sym typeface="Caladea Bold"/>
              </a:rPr>
              <a:t>Results:</a:t>
            </a:r>
          </a:p>
        </p:txBody>
      </p:sp>
      <p:grpSp>
        <p:nvGrpSpPr>
          <p:cNvPr name="Group 10" id="10"/>
          <p:cNvGrpSpPr/>
          <p:nvPr/>
        </p:nvGrpSpPr>
        <p:grpSpPr>
          <a:xfrm rot="0">
            <a:off x="1492295" y="4958099"/>
            <a:ext cx="4031880" cy="3190061"/>
            <a:chOff x="0" y="0"/>
            <a:chExt cx="5375840" cy="4253415"/>
          </a:xfrm>
        </p:grpSpPr>
        <p:sp>
          <p:nvSpPr>
            <p:cNvPr name="TextBox 11" id="11"/>
            <p:cNvSpPr txBox="true"/>
            <p:nvPr/>
          </p:nvSpPr>
          <p:spPr>
            <a:xfrm rot="0">
              <a:off x="0" y="1401842"/>
              <a:ext cx="5375840" cy="2851573"/>
            </a:xfrm>
            <a:prstGeom prst="rect">
              <a:avLst/>
            </a:prstGeom>
          </p:spPr>
          <p:txBody>
            <a:bodyPr anchor="t" rtlCol="false" tIns="0" lIns="0" bIns="0" rIns="0">
              <a:spAutoFit/>
            </a:bodyPr>
            <a:lstStyle/>
            <a:p>
              <a:pPr algn="l">
                <a:lnSpc>
                  <a:spcPts val="3380"/>
                </a:lnSpc>
              </a:pPr>
              <a:r>
                <a:rPr lang="en-US" sz="2600">
                  <a:solidFill>
                    <a:srgbClr val="292929"/>
                  </a:solidFill>
                  <a:latin typeface="Public Sans"/>
                  <a:ea typeface="Public Sans"/>
                  <a:cs typeface="Public Sans"/>
                  <a:sym typeface="Public Sans"/>
                </a:rPr>
                <a:t>The course code change from "CS101" to "FOC1" was successfully applied across multiple C files, ensuring consistency</a:t>
              </a:r>
            </a:p>
          </p:txBody>
        </p:sp>
        <p:sp>
          <p:nvSpPr>
            <p:cNvPr name="TextBox 12" id="12"/>
            <p:cNvSpPr txBox="true"/>
            <p:nvPr/>
          </p:nvSpPr>
          <p:spPr>
            <a:xfrm rot="0">
              <a:off x="0" y="-38100"/>
              <a:ext cx="5375840" cy="764540"/>
            </a:xfrm>
            <a:prstGeom prst="rect">
              <a:avLst/>
            </a:prstGeom>
          </p:spPr>
          <p:txBody>
            <a:bodyPr anchor="t" rtlCol="false" tIns="0" lIns="0" bIns="0" rIns="0">
              <a:spAutoFit/>
            </a:bodyPr>
            <a:lstStyle/>
            <a:p>
              <a:pPr algn="l">
                <a:lnSpc>
                  <a:spcPts val="4680"/>
                </a:lnSpc>
              </a:pPr>
              <a:r>
                <a:rPr lang="en-US" sz="3600" b="true">
                  <a:solidFill>
                    <a:srgbClr val="292929"/>
                  </a:solidFill>
                  <a:latin typeface="Caladea Bold"/>
                  <a:ea typeface="Caladea Bold"/>
                  <a:cs typeface="Caladea Bold"/>
                  <a:sym typeface="Caladea Bold"/>
                </a:rPr>
                <a:t>Successful Update</a:t>
              </a:r>
            </a:p>
          </p:txBody>
        </p:sp>
      </p:grpSp>
      <p:grpSp>
        <p:nvGrpSpPr>
          <p:cNvPr name="Group 13" id="13"/>
          <p:cNvGrpSpPr/>
          <p:nvPr/>
        </p:nvGrpSpPr>
        <p:grpSpPr>
          <a:xfrm rot="0">
            <a:off x="6717034" y="4958099"/>
            <a:ext cx="4031880" cy="3618686"/>
            <a:chOff x="0" y="0"/>
            <a:chExt cx="5375840" cy="4824915"/>
          </a:xfrm>
        </p:grpSpPr>
        <p:sp>
          <p:nvSpPr>
            <p:cNvPr name="TextBox 14" id="14"/>
            <p:cNvSpPr txBox="true"/>
            <p:nvPr/>
          </p:nvSpPr>
          <p:spPr>
            <a:xfrm rot="0">
              <a:off x="0" y="1401842"/>
              <a:ext cx="5375840" cy="3423073"/>
            </a:xfrm>
            <a:prstGeom prst="rect">
              <a:avLst/>
            </a:prstGeom>
          </p:spPr>
          <p:txBody>
            <a:bodyPr anchor="t" rtlCol="false" tIns="0" lIns="0" bIns="0" rIns="0">
              <a:spAutoFit/>
            </a:bodyPr>
            <a:lstStyle/>
            <a:p>
              <a:pPr algn="l">
                <a:lnSpc>
                  <a:spcPts val="3380"/>
                </a:lnSpc>
              </a:pPr>
              <a:r>
                <a:rPr lang="en-US" sz="2600">
                  <a:solidFill>
                    <a:srgbClr val="292929"/>
                  </a:solidFill>
                  <a:latin typeface="Public Sans"/>
                  <a:ea typeface="Public Sans"/>
                  <a:cs typeface="Public Sans"/>
                  <a:sym typeface="Public Sans"/>
                </a:rPr>
                <a:t>The script saved time by automating the process of updating the course code in all related files, rather than editing each file manually</a:t>
              </a:r>
            </a:p>
          </p:txBody>
        </p:sp>
        <p:sp>
          <p:nvSpPr>
            <p:cNvPr name="TextBox 15" id="15"/>
            <p:cNvSpPr txBox="true"/>
            <p:nvPr/>
          </p:nvSpPr>
          <p:spPr>
            <a:xfrm rot="0">
              <a:off x="0" y="-38100"/>
              <a:ext cx="5375840" cy="764540"/>
            </a:xfrm>
            <a:prstGeom prst="rect">
              <a:avLst/>
            </a:prstGeom>
          </p:spPr>
          <p:txBody>
            <a:bodyPr anchor="t" rtlCol="false" tIns="0" lIns="0" bIns="0" rIns="0">
              <a:spAutoFit/>
            </a:bodyPr>
            <a:lstStyle/>
            <a:p>
              <a:pPr algn="l">
                <a:lnSpc>
                  <a:spcPts val="4680"/>
                </a:lnSpc>
              </a:pPr>
              <a:r>
                <a:rPr lang="en-US" sz="3600" b="true">
                  <a:solidFill>
                    <a:srgbClr val="292929"/>
                  </a:solidFill>
                  <a:latin typeface="Caladea Bold"/>
                  <a:ea typeface="Caladea Bold"/>
                  <a:cs typeface="Caladea Bold"/>
                  <a:sym typeface="Caladea Bold"/>
                </a:rPr>
                <a:t>Efficiency</a:t>
              </a:r>
            </a:p>
          </p:txBody>
        </p:sp>
      </p:grpSp>
      <p:grpSp>
        <p:nvGrpSpPr>
          <p:cNvPr name="Group 16" id="16"/>
          <p:cNvGrpSpPr/>
          <p:nvPr/>
        </p:nvGrpSpPr>
        <p:grpSpPr>
          <a:xfrm rot="0">
            <a:off x="11426256" y="4427034"/>
            <a:ext cx="4695763" cy="4831266"/>
            <a:chOff x="0" y="0"/>
            <a:chExt cx="1236744" cy="1272432"/>
          </a:xfrm>
        </p:grpSpPr>
        <p:sp>
          <p:nvSpPr>
            <p:cNvPr name="Freeform 17" id="17"/>
            <p:cNvSpPr/>
            <p:nvPr/>
          </p:nvSpPr>
          <p:spPr>
            <a:xfrm flipH="false" flipV="false" rot="0">
              <a:off x="0" y="0"/>
              <a:ext cx="1236744" cy="1272432"/>
            </a:xfrm>
            <a:custGeom>
              <a:avLst/>
              <a:gdLst/>
              <a:ahLst/>
              <a:cxnLst/>
              <a:rect r="r" b="b" t="t" l="l"/>
              <a:pathLst>
                <a:path h="1272432" w="1236744">
                  <a:moveTo>
                    <a:pt x="0" y="0"/>
                  </a:moveTo>
                  <a:lnTo>
                    <a:pt x="1236744" y="0"/>
                  </a:lnTo>
                  <a:lnTo>
                    <a:pt x="1236744" y="1272432"/>
                  </a:lnTo>
                  <a:lnTo>
                    <a:pt x="0" y="1272432"/>
                  </a:lnTo>
                  <a:close/>
                </a:path>
              </a:pathLst>
            </a:custGeom>
            <a:solidFill>
              <a:srgbClr val="FFFFFF"/>
            </a:solidFill>
          </p:spPr>
        </p:sp>
        <p:sp>
          <p:nvSpPr>
            <p:cNvPr name="TextBox 18" id="18"/>
            <p:cNvSpPr txBox="true"/>
            <p:nvPr/>
          </p:nvSpPr>
          <p:spPr>
            <a:xfrm>
              <a:off x="0" y="-28575"/>
              <a:ext cx="1236744" cy="1301007"/>
            </a:xfrm>
            <a:prstGeom prst="rect">
              <a:avLst/>
            </a:prstGeom>
          </p:spPr>
          <p:txBody>
            <a:bodyPr anchor="ctr" rtlCol="false" tIns="50800" lIns="50800" bIns="50800" rIns="50800"/>
            <a:lstStyle/>
            <a:p>
              <a:pPr algn="ctr">
                <a:lnSpc>
                  <a:spcPts val="3368"/>
                </a:lnSpc>
              </a:pPr>
            </a:p>
          </p:txBody>
        </p:sp>
      </p:grpSp>
      <p:grpSp>
        <p:nvGrpSpPr>
          <p:cNvPr name="Group 19" id="19"/>
          <p:cNvGrpSpPr/>
          <p:nvPr/>
        </p:nvGrpSpPr>
        <p:grpSpPr>
          <a:xfrm rot="0">
            <a:off x="11758198" y="4958099"/>
            <a:ext cx="4031880" cy="2761436"/>
            <a:chOff x="0" y="0"/>
            <a:chExt cx="5375840" cy="3681915"/>
          </a:xfrm>
        </p:grpSpPr>
        <p:sp>
          <p:nvSpPr>
            <p:cNvPr name="TextBox 20" id="20"/>
            <p:cNvSpPr txBox="true"/>
            <p:nvPr/>
          </p:nvSpPr>
          <p:spPr>
            <a:xfrm rot="0">
              <a:off x="0" y="1401842"/>
              <a:ext cx="5375840" cy="2280073"/>
            </a:xfrm>
            <a:prstGeom prst="rect">
              <a:avLst/>
            </a:prstGeom>
          </p:spPr>
          <p:txBody>
            <a:bodyPr anchor="t" rtlCol="false" tIns="0" lIns="0" bIns="0" rIns="0">
              <a:spAutoFit/>
            </a:bodyPr>
            <a:lstStyle/>
            <a:p>
              <a:pPr algn="l">
                <a:lnSpc>
                  <a:spcPts val="3380"/>
                </a:lnSpc>
              </a:pPr>
              <a:r>
                <a:rPr lang="en-US" sz="2600">
                  <a:solidFill>
                    <a:srgbClr val="292929"/>
                  </a:solidFill>
                  <a:latin typeface="Public Sans"/>
                  <a:ea typeface="Public Sans"/>
                  <a:cs typeface="Public Sans"/>
                  <a:sym typeface="Public Sans"/>
                </a:rPr>
                <a:t>Backups of all modified files were created, ensuring data safety and easy restoration if needed</a:t>
              </a:r>
            </a:p>
          </p:txBody>
        </p:sp>
        <p:sp>
          <p:nvSpPr>
            <p:cNvPr name="TextBox 21" id="21"/>
            <p:cNvSpPr txBox="true"/>
            <p:nvPr/>
          </p:nvSpPr>
          <p:spPr>
            <a:xfrm rot="0">
              <a:off x="0" y="-38100"/>
              <a:ext cx="5375840" cy="764540"/>
            </a:xfrm>
            <a:prstGeom prst="rect">
              <a:avLst/>
            </a:prstGeom>
          </p:spPr>
          <p:txBody>
            <a:bodyPr anchor="t" rtlCol="false" tIns="0" lIns="0" bIns="0" rIns="0">
              <a:spAutoFit/>
            </a:bodyPr>
            <a:lstStyle/>
            <a:p>
              <a:pPr algn="l">
                <a:lnSpc>
                  <a:spcPts val="4680"/>
                </a:lnSpc>
              </a:pPr>
              <a:r>
                <a:rPr lang="en-US" sz="3600" b="true">
                  <a:solidFill>
                    <a:srgbClr val="292929"/>
                  </a:solidFill>
                  <a:latin typeface="Caladea Bold"/>
                  <a:ea typeface="Caladea Bold"/>
                  <a:cs typeface="Caladea Bold"/>
                  <a:sym typeface="Caladea Bold"/>
                </a:rPr>
                <a:t>Backup Creation</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734C"/>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FDC74F"/>
          </a:solidFill>
        </p:spPr>
      </p:sp>
      <p:sp>
        <p:nvSpPr>
          <p:cNvPr name="Freeform 3" id="3"/>
          <p:cNvSpPr/>
          <p:nvPr/>
        </p:nvSpPr>
        <p:spPr>
          <a:xfrm flipH="false" flipV="false" rot="0">
            <a:off x="1028700" y="2836410"/>
            <a:ext cx="800100" cy="800100"/>
          </a:xfrm>
          <a:custGeom>
            <a:avLst/>
            <a:gdLst/>
            <a:ahLst/>
            <a:cxnLst/>
            <a:rect r="r" b="b" t="t" l="l"/>
            <a:pathLst>
              <a:path h="800100" w="800100">
                <a:moveTo>
                  <a:pt x="0" y="0"/>
                </a:moveTo>
                <a:lnTo>
                  <a:pt x="800100" y="0"/>
                </a:lnTo>
                <a:lnTo>
                  <a:pt x="800100" y="800100"/>
                </a:lnTo>
                <a:lnTo>
                  <a:pt x="0" y="800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019175"/>
            <a:ext cx="11860364" cy="1314450"/>
          </a:xfrm>
          <a:prstGeom prst="rect">
            <a:avLst/>
          </a:prstGeom>
        </p:spPr>
        <p:txBody>
          <a:bodyPr anchor="t" rtlCol="false" tIns="0" lIns="0" bIns="0" rIns="0">
            <a:spAutoFit/>
          </a:bodyPr>
          <a:lstStyle/>
          <a:p>
            <a:pPr algn="l">
              <a:lnSpc>
                <a:spcPts val="10319"/>
              </a:lnSpc>
            </a:pPr>
            <a:r>
              <a:rPr lang="en-US" sz="8599" b="true">
                <a:solidFill>
                  <a:srgbClr val="F6F6F6"/>
                </a:solidFill>
                <a:latin typeface="Caladea Bold"/>
                <a:ea typeface="Caladea Bold"/>
                <a:cs typeface="Caladea Bold"/>
                <a:sym typeface="Caladea Bold"/>
              </a:rPr>
              <a:t>Future Scope:</a:t>
            </a:r>
          </a:p>
        </p:txBody>
      </p:sp>
      <p:grpSp>
        <p:nvGrpSpPr>
          <p:cNvPr name="Group 5" id="5"/>
          <p:cNvGrpSpPr/>
          <p:nvPr/>
        </p:nvGrpSpPr>
        <p:grpSpPr>
          <a:xfrm rot="0">
            <a:off x="2496278" y="2836410"/>
            <a:ext cx="5391275" cy="2670631"/>
            <a:chOff x="0" y="0"/>
            <a:chExt cx="7188367" cy="3560842"/>
          </a:xfrm>
        </p:grpSpPr>
        <p:sp>
          <p:nvSpPr>
            <p:cNvPr name="TextBox 6" id="6"/>
            <p:cNvSpPr txBox="true"/>
            <p:nvPr/>
          </p:nvSpPr>
          <p:spPr>
            <a:xfrm rot="0">
              <a:off x="0" y="1280769"/>
              <a:ext cx="7188367" cy="2280073"/>
            </a:xfrm>
            <a:prstGeom prst="rect">
              <a:avLst/>
            </a:prstGeom>
          </p:spPr>
          <p:txBody>
            <a:bodyPr anchor="t" rtlCol="false" tIns="0" lIns="0" bIns="0" rIns="0">
              <a:spAutoFit/>
            </a:bodyPr>
            <a:lstStyle/>
            <a:p>
              <a:pPr algn="l">
                <a:lnSpc>
                  <a:spcPts val="3380"/>
                </a:lnSpc>
              </a:pPr>
              <a:r>
                <a:rPr lang="en-US" sz="2600">
                  <a:solidFill>
                    <a:srgbClr val="F6F6F6"/>
                  </a:solidFill>
                  <a:latin typeface="Public Sans"/>
                  <a:ea typeface="Public Sans"/>
                  <a:cs typeface="Public Sans"/>
                  <a:sym typeface="Public Sans"/>
                </a:rPr>
                <a:t>Develop a graphical user interface (GUI) to make the tool more accessible for non-technical users, expanding its reach and usability</a:t>
              </a:r>
            </a:p>
          </p:txBody>
        </p:sp>
        <p:sp>
          <p:nvSpPr>
            <p:cNvPr name="TextBox 7" id="7"/>
            <p:cNvSpPr txBox="true"/>
            <p:nvPr/>
          </p:nvSpPr>
          <p:spPr>
            <a:xfrm rot="0">
              <a:off x="0" y="-38100"/>
              <a:ext cx="7188367" cy="764540"/>
            </a:xfrm>
            <a:prstGeom prst="rect">
              <a:avLst/>
            </a:prstGeom>
          </p:spPr>
          <p:txBody>
            <a:bodyPr anchor="t" rtlCol="false" tIns="0" lIns="0" bIns="0" rIns="0">
              <a:spAutoFit/>
            </a:bodyPr>
            <a:lstStyle/>
            <a:p>
              <a:pPr algn="l">
                <a:lnSpc>
                  <a:spcPts val="4680"/>
                </a:lnSpc>
              </a:pPr>
              <a:r>
                <a:rPr lang="en-US" sz="3600" b="true">
                  <a:solidFill>
                    <a:srgbClr val="F6F6F6"/>
                  </a:solidFill>
                  <a:latin typeface="Caladea Bold"/>
                  <a:ea typeface="Caladea Bold"/>
                  <a:cs typeface="Caladea Bold"/>
                  <a:sym typeface="Caladea Bold"/>
                </a:rPr>
                <a:t>User Interface (UI)</a:t>
              </a:r>
            </a:p>
          </p:txBody>
        </p:sp>
      </p:grpSp>
      <p:grpSp>
        <p:nvGrpSpPr>
          <p:cNvPr name="Group 8" id="8"/>
          <p:cNvGrpSpPr/>
          <p:nvPr/>
        </p:nvGrpSpPr>
        <p:grpSpPr>
          <a:xfrm rot="0">
            <a:off x="2443021" y="6168569"/>
            <a:ext cx="5775222" cy="3527881"/>
            <a:chOff x="0" y="0"/>
            <a:chExt cx="7700296" cy="4703842"/>
          </a:xfrm>
        </p:grpSpPr>
        <p:sp>
          <p:nvSpPr>
            <p:cNvPr name="TextBox 9" id="9"/>
            <p:cNvSpPr txBox="true"/>
            <p:nvPr/>
          </p:nvSpPr>
          <p:spPr>
            <a:xfrm rot="0">
              <a:off x="0" y="1280769"/>
              <a:ext cx="7700296" cy="3423073"/>
            </a:xfrm>
            <a:prstGeom prst="rect">
              <a:avLst/>
            </a:prstGeom>
          </p:spPr>
          <p:txBody>
            <a:bodyPr anchor="t" rtlCol="false" tIns="0" lIns="0" bIns="0" rIns="0">
              <a:spAutoFit/>
            </a:bodyPr>
            <a:lstStyle/>
            <a:p>
              <a:pPr algn="l">
                <a:lnSpc>
                  <a:spcPts val="3380"/>
                </a:lnSpc>
              </a:pPr>
              <a:r>
                <a:rPr lang="en-US" sz="2600">
                  <a:solidFill>
                    <a:srgbClr val="F6F6F6"/>
                  </a:solidFill>
                  <a:latin typeface="Public Sans"/>
                  <a:ea typeface="Public Sans"/>
                  <a:cs typeface="Public Sans"/>
                  <a:sym typeface="Public Sans"/>
                </a:rPr>
                <a:t>Integrate with version control systems like Git to automate commit creation and track changes, simplifying the process of managing modifications in collaborative projects</a:t>
              </a:r>
            </a:p>
          </p:txBody>
        </p:sp>
        <p:sp>
          <p:nvSpPr>
            <p:cNvPr name="TextBox 10" id="10"/>
            <p:cNvSpPr txBox="true"/>
            <p:nvPr/>
          </p:nvSpPr>
          <p:spPr>
            <a:xfrm rot="0">
              <a:off x="0" y="-38100"/>
              <a:ext cx="7700296" cy="764540"/>
            </a:xfrm>
            <a:prstGeom prst="rect">
              <a:avLst/>
            </a:prstGeom>
          </p:spPr>
          <p:txBody>
            <a:bodyPr anchor="t" rtlCol="false" tIns="0" lIns="0" bIns="0" rIns="0">
              <a:spAutoFit/>
            </a:bodyPr>
            <a:lstStyle/>
            <a:p>
              <a:pPr algn="l">
                <a:lnSpc>
                  <a:spcPts val="4680"/>
                </a:lnSpc>
              </a:pPr>
              <a:r>
                <a:rPr lang="en-US" sz="3600" b="true">
                  <a:solidFill>
                    <a:srgbClr val="F6F6F6"/>
                  </a:solidFill>
                  <a:latin typeface="Caladea Bold"/>
                  <a:ea typeface="Caladea Bold"/>
                  <a:cs typeface="Caladea Bold"/>
                  <a:sym typeface="Caladea Bold"/>
                </a:rPr>
                <a:t>Version Control Integration</a:t>
              </a:r>
            </a:p>
          </p:txBody>
        </p:sp>
      </p:grpSp>
      <p:grpSp>
        <p:nvGrpSpPr>
          <p:cNvPr name="Group 11" id="11"/>
          <p:cNvGrpSpPr/>
          <p:nvPr/>
        </p:nvGrpSpPr>
        <p:grpSpPr>
          <a:xfrm rot="0">
            <a:off x="10295812" y="2663931"/>
            <a:ext cx="5186504" cy="3099256"/>
            <a:chOff x="0" y="0"/>
            <a:chExt cx="6915339" cy="4132342"/>
          </a:xfrm>
        </p:grpSpPr>
        <p:sp>
          <p:nvSpPr>
            <p:cNvPr name="TextBox 12" id="12"/>
            <p:cNvSpPr txBox="true"/>
            <p:nvPr/>
          </p:nvSpPr>
          <p:spPr>
            <a:xfrm rot="0">
              <a:off x="0" y="1280769"/>
              <a:ext cx="6915339" cy="2851573"/>
            </a:xfrm>
            <a:prstGeom prst="rect">
              <a:avLst/>
            </a:prstGeom>
          </p:spPr>
          <p:txBody>
            <a:bodyPr anchor="t" rtlCol="false" tIns="0" lIns="0" bIns="0" rIns="0">
              <a:spAutoFit/>
            </a:bodyPr>
            <a:lstStyle/>
            <a:p>
              <a:pPr algn="l">
                <a:lnSpc>
                  <a:spcPts val="3380"/>
                </a:lnSpc>
              </a:pPr>
              <a:r>
                <a:rPr lang="en-US" sz="2600">
                  <a:solidFill>
                    <a:srgbClr val="F6F6F6"/>
                  </a:solidFill>
                  <a:latin typeface="Public Sans"/>
                  <a:ea typeface="Public Sans"/>
                  <a:cs typeface="Public Sans"/>
                  <a:sym typeface="Public Sans"/>
                </a:rPr>
                <a:t>Extend compatibility to other operating systems, like Windows and macOS, ensuring the tool works in various environments beyond Linux.</a:t>
              </a:r>
            </a:p>
          </p:txBody>
        </p:sp>
        <p:sp>
          <p:nvSpPr>
            <p:cNvPr name="TextBox 13" id="13"/>
            <p:cNvSpPr txBox="true"/>
            <p:nvPr/>
          </p:nvSpPr>
          <p:spPr>
            <a:xfrm rot="0">
              <a:off x="0" y="-38100"/>
              <a:ext cx="6915339" cy="764540"/>
            </a:xfrm>
            <a:prstGeom prst="rect">
              <a:avLst/>
            </a:prstGeom>
          </p:spPr>
          <p:txBody>
            <a:bodyPr anchor="t" rtlCol="false" tIns="0" lIns="0" bIns="0" rIns="0">
              <a:spAutoFit/>
            </a:bodyPr>
            <a:lstStyle/>
            <a:p>
              <a:pPr algn="l">
                <a:lnSpc>
                  <a:spcPts val="4680"/>
                </a:lnSpc>
              </a:pPr>
              <a:r>
                <a:rPr lang="en-US" sz="3600" b="true">
                  <a:solidFill>
                    <a:srgbClr val="F6F6F6"/>
                  </a:solidFill>
                  <a:latin typeface="Caladea Bold"/>
                  <a:ea typeface="Caladea Bold"/>
                  <a:cs typeface="Caladea Bold"/>
                  <a:sym typeface="Caladea Bold"/>
                </a:rPr>
                <a:t>Cross-Platform Support</a:t>
              </a:r>
            </a:p>
          </p:txBody>
        </p:sp>
      </p:grpSp>
      <p:sp>
        <p:nvSpPr>
          <p:cNvPr name="Freeform 14" id="14"/>
          <p:cNvSpPr/>
          <p:nvPr/>
        </p:nvSpPr>
        <p:spPr>
          <a:xfrm flipH="false" flipV="false" rot="0">
            <a:off x="1028700" y="6168569"/>
            <a:ext cx="800100" cy="800100"/>
          </a:xfrm>
          <a:custGeom>
            <a:avLst/>
            <a:gdLst/>
            <a:ahLst/>
            <a:cxnLst/>
            <a:rect r="r" b="b" t="t" l="l"/>
            <a:pathLst>
              <a:path h="800100" w="800100">
                <a:moveTo>
                  <a:pt x="0" y="0"/>
                </a:moveTo>
                <a:lnTo>
                  <a:pt x="800100" y="0"/>
                </a:lnTo>
                <a:lnTo>
                  <a:pt x="800100" y="800100"/>
                </a:lnTo>
                <a:lnTo>
                  <a:pt x="0" y="800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9144000" y="2663931"/>
            <a:ext cx="800100" cy="800100"/>
          </a:xfrm>
          <a:custGeom>
            <a:avLst/>
            <a:gdLst/>
            <a:ahLst/>
            <a:cxnLst/>
            <a:rect r="r" b="b" t="t" l="l"/>
            <a:pathLst>
              <a:path h="800100" w="800100">
                <a:moveTo>
                  <a:pt x="0" y="0"/>
                </a:moveTo>
                <a:lnTo>
                  <a:pt x="800100" y="0"/>
                </a:lnTo>
                <a:lnTo>
                  <a:pt x="800100" y="800100"/>
                </a:lnTo>
                <a:lnTo>
                  <a:pt x="0" y="800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9144000" y="6303012"/>
            <a:ext cx="800100" cy="800100"/>
          </a:xfrm>
          <a:custGeom>
            <a:avLst/>
            <a:gdLst/>
            <a:ahLst/>
            <a:cxnLst/>
            <a:rect r="r" b="b" t="t" l="l"/>
            <a:pathLst>
              <a:path h="800100" w="800100">
                <a:moveTo>
                  <a:pt x="0" y="0"/>
                </a:moveTo>
                <a:lnTo>
                  <a:pt x="800100" y="0"/>
                </a:lnTo>
                <a:lnTo>
                  <a:pt x="800100" y="800100"/>
                </a:lnTo>
                <a:lnTo>
                  <a:pt x="0" y="800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0295812" y="6382881"/>
            <a:ext cx="5442468" cy="3099256"/>
            <a:chOff x="0" y="0"/>
            <a:chExt cx="7256624" cy="4132342"/>
          </a:xfrm>
        </p:grpSpPr>
        <p:sp>
          <p:nvSpPr>
            <p:cNvPr name="TextBox 18" id="18"/>
            <p:cNvSpPr txBox="true"/>
            <p:nvPr/>
          </p:nvSpPr>
          <p:spPr>
            <a:xfrm rot="0">
              <a:off x="0" y="1280769"/>
              <a:ext cx="7256624" cy="2851573"/>
            </a:xfrm>
            <a:prstGeom prst="rect">
              <a:avLst/>
            </a:prstGeom>
          </p:spPr>
          <p:txBody>
            <a:bodyPr anchor="t" rtlCol="false" tIns="0" lIns="0" bIns="0" rIns="0">
              <a:spAutoFit/>
            </a:bodyPr>
            <a:lstStyle/>
            <a:p>
              <a:pPr algn="l">
                <a:lnSpc>
                  <a:spcPts val="3380"/>
                </a:lnSpc>
              </a:pPr>
              <a:r>
                <a:rPr lang="en-US" sz="2600">
                  <a:solidFill>
                    <a:srgbClr val="F6F6F6"/>
                  </a:solidFill>
                  <a:latin typeface="Public Sans"/>
                  <a:ea typeface="Public Sans"/>
                  <a:cs typeface="Public Sans"/>
                  <a:sym typeface="Public Sans"/>
                </a:rPr>
                <a:t>Introduce versioned backups, allowing users to revert to specific versions of modified files, providing more control over changes</a:t>
              </a:r>
            </a:p>
          </p:txBody>
        </p:sp>
        <p:sp>
          <p:nvSpPr>
            <p:cNvPr name="TextBox 19" id="19"/>
            <p:cNvSpPr txBox="true"/>
            <p:nvPr/>
          </p:nvSpPr>
          <p:spPr>
            <a:xfrm rot="0">
              <a:off x="0" y="-38100"/>
              <a:ext cx="7256624" cy="764540"/>
            </a:xfrm>
            <a:prstGeom prst="rect">
              <a:avLst/>
            </a:prstGeom>
          </p:spPr>
          <p:txBody>
            <a:bodyPr anchor="t" rtlCol="false" tIns="0" lIns="0" bIns="0" rIns="0">
              <a:spAutoFit/>
            </a:bodyPr>
            <a:lstStyle/>
            <a:p>
              <a:pPr algn="l">
                <a:lnSpc>
                  <a:spcPts val="4680"/>
                </a:lnSpc>
              </a:pPr>
              <a:r>
                <a:rPr lang="en-US" sz="3600" b="true">
                  <a:solidFill>
                    <a:srgbClr val="F6F6F6"/>
                  </a:solidFill>
                  <a:latin typeface="Caladea Bold"/>
                  <a:ea typeface="Caladea Bold"/>
                  <a:cs typeface="Caladea Bold"/>
                  <a:sym typeface="Caladea Bold"/>
                </a:rPr>
                <a:t>Advanced Backup System</a:t>
              </a:r>
            </a:p>
          </p:txBody>
        </p:sp>
      </p:grpSp>
    </p:spTree>
  </p:cSld>
  <p:clrMapOvr>
    <a:masterClrMapping/>
  </p:clrMapOvr>
</p:sld>
</file>

<file path=ppt/slides/slide18.xml><?xml version="1.0" encoding="utf-8"?>
<p:sld xmlns:p="http://schemas.openxmlformats.org/presentationml/2006/main" xmlns:a="http://schemas.openxmlformats.org/drawingml/2006/main">
  <p:cSld>
    <p:bg>
      <p:bgPr>
        <a:solidFill>
          <a:srgbClr val="FDC74F"/>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F6F6F6"/>
          </a:solidFill>
        </p:spPr>
      </p:sp>
      <p:sp>
        <p:nvSpPr>
          <p:cNvPr name="TextBox 3" id="3"/>
          <p:cNvSpPr txBox="true"/>
          <p:nvPr/>
        </p:nvSpPr>
        <p:spPr>
          <a:xfrm rot="0">
            <a:off x="1037367" y="1019175"/>
            <a:ext cx="13945241" cy="1314450"/>
          </a:xfrm>
          <a:prstGeom prst="rect">
            <a:avLst/>
          </a:prstGeom>
        </p:spPr>
        <p:txBody>
          <a:bodyPr anchor="t" rtlCol="false" tIns="0" lIns="0" bIns="0" rIns="0">
            <a:spAutoFit/>
          </a:bodyPr>
          <a:lstStyle/>
          <a:p>
            <a:pPr algn="l">
              <a:lnSpc>
                <a:spcPts val="10319"/>
              </a:lnSpc>
            </a:pPr>
            <a:r>
              <a:rPr lang="en-US" sz="8599" b="true">
                <a:solidFill>
                  <a:srgbClr val="292929"/>
                </a:solidFill>
                <a:latin typeface="Caladea Bold"/>
                <a:ea typeface="Caladea Bold"/>
                <a:cs typeface="Caladea Bold"/>
                <a:sym typeface="Caladea Bold"/>
              </a:rPr>
              <a:t>Conclusions:</a:t>
            </a:r>
          </a:p>
        </p:txBody>
      </p:sp>
      <p:sp>
        <p:nvSpPr>
          <p:cNvPr name="TextBox 4" id="4"/>
          <p:cNvSpPr txBox="true"/>
          <p:nvPr/>
        </p:nvSpPr>
        <p:spPr>
          <a:xfrm rot="0">
            <a:off x="1037367" y="3002700"/>
            <a:ext cx="15361035" cy="6475376"/>
          </a:xfrm>
          <a:prstGeom prst="rect">
            <a:avLst/>
          </a:prstGeom>
        </p:spPr>
        <p:txBody>
          <a:bodyPr anchor="t" rtlCol="false" tIns="0" lIns="0" bIns="0" rIns="0">
            <a:spAutoFit/>
          </a:bodyPr>
          <a:lstStyle/>
          <a:p>
            <a:pPr algn="l">
              <a:lnSpc>
                <a:spcPts val="4646"/>
              </a:lnSpc>
            </a:pPr>
            <a:r>
              <a:rPr lang="en-US" sz="3574">
                <a:solidFill>
                  <a:srgbClr val="292929"/>
                </a:solidFill>
                <a:latin typeface="Public Sans"/>
                <a:ea typeface="Public Sans"/>
                <a:cs typeface="Public Sans"/>
                <a:sym typeface="Public Sans"/>
              </a:rPr>
              <a:t>The Linux mini project was designed to automate the process of searching and replacing specific text across multiple files, which proved to be highly effective in achieving its goal. By using a simple shell script, the project successfully streamlined the task of making bulk text changes, such as updating course codes in C program files. The script efficiently handled multiple files at once, minimizing manual effort and reducing the potential for human error. It also ensured data safety by creating backups of all modified files. Overall, the project was successful in automating a common yet tedious task, saving time, improving accuracy, and demonstrating the power of shell scripting for real-world applications</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DC74F"/>
        </a:solidFill>
      </p:bgPr>
    </p:bg>
    <p:spTree>
      <p:nvGrpSpPr>
        <p:cNvPr id="1" name=""/>
        <p:cNvGrpSpPr/>
        <p:nvPr/>
      </p:nvGrpSpPr>
      <p:grpSpPr>
        <a:xfrm>
          <a:off x="0" y="0"/>
          <a:ext cx="0" cy="0"/>
          <a:chOff x="0" y="0"/>
          <a:chExt cx="0" cy="0"/>
        </a:xfrm>
      </p:grpSpPr>
      <p:sp>
        <p:nvSpPr>
          <p:cNvPr name="AutoShape 2" id="2"/>
          <p:cNvSpPr/>
          <p:nvPr/>
        </p:nvSpPr>
        <p:spPr>
          <a:xfrm rot="0">
            <a:off x="0" y="0"/>
            <a:ext cx="4425128" cy="10287000"/>
          </a:xfrm>
          <a:prstGeom prst="rect">
            <a:avLst/>
          </a:prstGeom>
          <a:solidFill>
            <a:srgbClr val="F6F6F6"/>
          </a:solidFill>
        </p:spPr>
      </p:sp>
      <p:grpSp>
        <p:nvGrpSpPr>
          <p:cNvPr name="Group 3" id="3"/>
          <p:cNvGrpSpPr/>
          <p:nvPr/>
        </p:nvGrpSpPr>
        <p:grpSpPr>
          <a:xfrm rot="0">
            <a:off x="7500003" y="4339412"/>
            <a:ext cx="7302887" cy="2390570"/>
            <a:chOff x="0" y="0"/>
            <a:chExt cx="9737182" cy="3187427"/>
          </a:xfrm>
        </p:grpSpPr>
        <p:sp>
          <p:nvSpPr>
            <p:cNvPr name="TextBox 4" id="4"/>
            <p:cNvSpPr txBox="true"/>
            <p:nvPr/>
          </p:nvSpPr>
          <p:spPr>
            <a:xfrm rot="0">
              <a:off x="0" y="-9525"/>
              <a:ext cx="9737182" cy="2054225"/>
            </a:xfrm>
            <a:prstGeom prst="rect">
              <a:avLst/>
            </a:prstGeom>
          </p:spPr>
          <p:txBody>
            <a:bodyPr anchor="t" rtlCol="false" tIns="0" lIns="0" bIns="0" rIns="0">
              <a:spAutoFit/>
            </a:bodyPr>
            <a:lstStyle/>
            <a:p>
              <a:pPr algn="l">
                <a:lnSpc>
                  <a:spcPts val="12119"/>
                </a:lnSpc>
              </a:pPr>
              <a:r>
                <a:rPr lang="en-US" sz="10099" b="true">
                  <a:solidFill>
                    <a:srgbClr val="292929"/>
                  </a:solidFill>
                  <a:latin typeface="Caladea Bold"/>
                  <a:ea typeface="Caladea Bold"/>
                  <a:cs typeface="Caladea Bold"/>
                  <a:sym typeface="Caladea Bold"/>
                </a:rPr>
                <a:t>THANK YOU</a:t>
              </a:r>
            </a:p>
          </p:txBody>
        </p:sp>
        <p:sp>
          <p:nvSpPr>
            <p:cNvPr name="TextBox 5" id="5"/>
            <p:cNvSpPr txBox="true"/>
            <p:nvPr/>
          </p:nvSpPr>
          <p:spPr>
            <a:xfrm rot="0">
              <a:off x="0" y="2422887"/>
              <a:ext cx="9737182" cy="764540"/>
            </a:xfrm>
            <a:prstGeom prst="rect">
              <a:avLst/>
            </a:prstGeom>
          </p:spPr>
          <p:txBody>
            <a:bodyPr anchor="t" rtlCol="false" tIns="0" lIns="0" bIns="0" rIns="0">
              <a:spAutoFit/>
            </a:bodyPr>
            <a:lstStyle/>
            <a:p>
              <a:pPr algn="l">
                <a:lnSpc>
                  <a:spcPts val="4680"/>
                </a:lnSpc>
              </a:pPr>
            </a:p>
          </p:txBody>
        </p:sp>
      </p:grpSp>
      <p:sp>
        <p:nvSpPr>
          <p:cNvPr name="AutoShape 6" id="6"/>
          <p:cNvSpPr/>
          <p:nvPr/>
        </p:nvSpPr>
        <p:spPr>
          <a:xfrm rot="0">
            <a:off x="17259300" y="0"/>
            <a:ext cx="1028700" cy="10287000"/>
          </a:xfrm>
          <a:prstGeom prst="rect">
            <a:avLst/>
          </a:prstGeom>
          <a:solidFill>
            <a:srgbClr val="EF734C"/>
          </a:solid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C74F"/>
        </a:solidFill>
      </p:bgPr>
    </p:bg>
    <p:spTree>
      <p:nvGrpSpPr>
        <p:cNvPr id="1" name=""/>
        <p:cNvGrpSpPr/>
        <p:nvPr/>
      </p:nvGrpSpPr>
      <p:grpSpPr>
        <a:xfrm>
          <a:off x="0" y="0"/>
          <a:ext cx="0" cy="0"/>
          <a:chOff x="0" y="0"/>
          <a:chExt cx="0" cy="0"/>
        </a:xfrm>
      </p:grpSpPr>
      <p:grpSp>
        <p:nvGrpSpPr>
          <p:cNvPr name="Group 2" id="2"/>
          <p:cNvGrpSpPr/>
          <p:nvPr/>
        </p:nvGrpSpPr>
        <p:grpSpPr>
          <a:xfrm rot="0">
            <a:off x="12944679" y="4331751"/>
            <a:ext cx="3138847" cy="3138835"/>
            <a:chOff x="0" y="0"/>
            <a:chExt cx="6350000" cy="6349975"/>
          </a:xfrm>
        </p:grpSpPr>
        <p:sp>
          <p:nvSpPr>
            <p:cNvPr name="Freeform 3" id="3"/>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0" t="-13636" r="0" b="-13636"/>
              </a:stretch>
            </a:blipFill>
          </p:spPr>
        </p:sp>
      </p:grpSp>
      <p:grpSp>
        <p:nvGrpSpPr>
          <p:cNvPr name="Group 4" id="4"/>
          <p:cNvGrpSpPr/>
          <p:nvPr/>
        </p:nvGrpSpPr>
        <p:grpSpPr>
          <a:xfrm rot="0">
            <a:off x="9029413" y="4331751"/>
            <a:ext cx="3138847" cy="3138835"/>
            <a:chOff x="0" y="0"/>
            <a:chExt cx="6350000" cy="6349975"/>
          </a:xfrm>
        </p:grpSpPr>
        <p:sp>
          <p:nvSpPr>
            <p:cNvPr name="Freeform 5" id="5"/>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3"/>
              <a:stretch>
                <a:fillRect l="0" t="-67220" r="0" b="-10773"/>
              </a:stretch>
            </a:blipFill>
          </p:spPr>
        </p:sp>
      </p:grpSp>
      <p:grpSp>
        <p:nvGrpSpPr>
          <p:cNvPr name="Group 6" id="6"/>
          <p:cNvGrpSpPr/>
          <p:nvPr/>
        </p:nvGrpSpPr>
        <p:grpSpPr>
          <a:xfrm rot="0">
            <a:off x="5114148" y="4331751"/>
            <a:ext cx="3138847" cy="3138835"/>
            <a:chOff x="0" y="0"/>
            <a:chExt cx="6350000" cy="6349975"/>
          </a:xfrm>
        </p:grpSpPr>
        <p:sp>
          <p:nvSpPr>
            <p:cNvPr name="Freeform 7" id="7"/>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0" t="-2701" r="0" b="-2701"/>
              </a:stretch>
            </a:blipFill>
          </p:spPr>
        </p:sp>
      </p:grpSp>
      <p:grpSp>
        <p:nvGrpSpPr>
          <p:cNvPr name="Group 8" id="8"/>
          <p:cNvGrpSpPr/>
          <p:nvPr/>
        </p:nvGrpSpPr>
        <p:grpSpPr>
          <a:xfrm rot="0">
            <a:off x="1198882" y="4331751"/>
            <a:ext cx="3138847" cy="3138835"/>
            <a:chOff x="0" y="0"/>
            <a:chExt cx="6350000" cy="6349975"/>
          </a:xfrm>
        </p:grpSpPr>
        <p:sp>
          <p:nvSpPr>
            <p:cNvPr name="Freeform 9" id="9"/>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5"/>
              <a:stretch>
                <a:fillRect l="0" t="-16666" r="0" b="-16666"/>
              </a:stretch>
            </a:blipFill>
          </p:spPr>
        </p:sp>
      </p:grpSp>
      <p:sp>
        <p:nvSpPr>
          <p:cNvPr name="AutoShape 10" id="10"/>
          <p:cNvSpPr/>
          <p:nvPr/>
        </p:nvSpPr>
        <p:spPr>
          <a:xfrm rot="0">
            <a:off x="17259300" y="0"/>
            <a:ext cx="1028700" cy="10287000"/>
          </a:xfrm>
          <a:prstGeom prst="rect">
            <a:avLst/>
          </a:prstGeom>
          <a:solidFill>
            <a:srgbClr val="F6F6F6"/>
          </a:solidFill>
        </p:spPr>
      </p:sp>
      <p:sp>
        <p:nvSpPr>
          <p:cNvPr name="TextBox 11" id="11"/>
          <p:cNvSpPr txBox="true"/>
          <p:nvPr/>
        </p:nvSpPr>
        <p:spPr>
          <a:xfrm rot="0">
            <a:off x="1028700" y="1019175"/>
            <a:ext cx="8415320" cy="2619375"/>
          </a:xfrm>
          <a:prstGeom prst="rect">
            <a:avLst/>
          </a:prstGeom>
        </p:spPr>
        <p:txBody>
          <a:bodyPr anchor="t" rtlCol="false" tIns="0" lIns="0" bIns="0" rIns="0">
            <a:spAutoFit/>
          </a:bodyPr>
          <a:lstStyle/>
          <a:p>
            <a:pPr algn="l">
              <a:lnSpc>
                <a:spcPts val="10319"/>
              </a:lnSpc>
            </a:pPr>
            <a:r>
              <a:rPr lang="en-US" sz="8599" b="true">
                <a:solidFill>
                  <a:srgbClr val="292929"/>
                </a:solidFill>
                <a:latin typeface="Caladea Bold"/>
                <a:ea typeface="Caladea Bold"/>
                <a:cs typeface="Caladea Bold"/>
                <a:sym typeface="Caladea Bold"/>
              </a:rPr>
              <a:t>GROUP MEMBERS</a:t>
            </a:r>
          </a:p>
        </p:txBody>
      </p:sp>
      <p:grpSp>
        <p:nvGrpSpPr>
          <p:cNvPr name="Group 12" id="12"/>
          <p:cNvGrpSpPr/>
          <p:nvPr/>
        </p:nvGrpSpPr>
        <p:grpSpPr>
          <a:xfrm rot="0">
            <a:off x="1241148" y="8157168"/>
            <a:ext cx="3054316" cy="1065237"/>
            <a:chOff x="0" y="0"/>
            <a:chExt cx="4072422" cy="1420316"/>
          </a:xfrm>
        </p:grpSpPr>
        <p:sp>
          <p:nvSpPr>
            <p:cNvPr name="TextBox 13" id="13"/>
            <p:cNvSpPr txBox="true"/>
            <p:nvPr/>
          </p:nvSpPr>
          <p:spPr>
            <a:xfrm rot="0">
              <a:off x="0" y="-38100"/>
              <a:ext cx="4072422" cy="764540"/>
            </a:xfrm>
            <a:prstGeom prst="rect">
              <a:avLst/>
            </a:prstGeom>
          </p:spPr>
          <p:txBody>
            <a:bodyPr anchor="t" rtlCol="false" tIns="0" lIns="0" bIns="0" rIns="0">
              <a:spAutoFit/>
            </a:bodyPr>
            <a:lstStyle/>
            <a:p>
              <a:pPr algn="ctr">
                <a:lnSpc>
                  <a:spcPts val="4680"/>
                </a:lnSpc>
              </a:pPr>
              <a:r>
                <a:rPr lang="en-US" b="true" sz="3600">
                  <a:solidFill>
                    <a:srgbClr val="292929"/>
                  </a:solidFill>
                  <a:latin typeface="Caladea Bold"/>
                  <a:ea typeface="Caladea Bold"/>
                  <a:cs typeface="Caladea Bold"/>
                  <a:sym typeface="Caladea Bold"/>
                </a:rPr>
                <a:t>Aditya Iche</a:t>
              </a:r>
            </a:p>
          </p:txBody>
        </p:sp>
        <p:sp>
          <p:nvSpPr>
            <p:cNvPr name="TextBox 14" id="14"/>
            <p:cNvSpPr txBox="true"/>
            <p:nvPr/>
          </p:nvSpPr>
          <p:spPr>
            <a:xfrm rot="0">
              <a:off x="0" y="854742"/>
              <a:ext cx="4072422" cy="565573"/>
            </a:xfrm>
            <a:prstGeom prst="rect">
              <a:avLst/>
            </a:prstGeom>
          </p:spPr>
          <p:txBody>
            <a:bodyPr anchor="t" rtlCol="false" tIns="0" lIns="0" bIns="0" rIns="0">
              <a:spAutoFit/>
            </a:bodyPr>
            <a:lstStyle/>
            <a:p>
              <a:pPr algn="ctr">
                <a:lnSpc>
                  <a:spcPts val="3380"/>
                </a:lnSpc>
              </a:pPr>
              <a:r>
                <a:rPr lang="en-US" sz="2600">
                  <a:solidFill>
                    <a:srgbClr val="292929"/>
                  </a:solidFill>
                  <a:latin typeface="Public Sans"/>
                  <a:ea typeface="Public Sans"/>
                  <a:cs typeface="Public Sans"/>
                  <a:sym typeface="Public Sans"/>
                </a:rPr>
                <a:t>202401100136</a:t>
              </a:r>
            </a:p>
          </p:txBody>
        </p:sp>
      </p:grpSp>
      <p:grpSp>
        <p:nvGrpSpPr>
          <p:cNvPr name="Group 15" id="15"/>
          <p:cNvGrpSpPr/>
          <p:nvPr/>
        </p:nvGrpSpPr>
        <p:grpSpPr>
          <a:xfrm rot="0">
            <a:off x="5156413" y="8157168"/>
            <a:ext cx="3054316" cy="1101132"/>
            <a:chOff x="0" y="0"/>
            <a:chExt cx="4072422" cy="1468175"/>
          </a:xfrm>
        </p:grpSpPr>
        <p:sp>
          <p:nvSpPr>
            <p:cNvPr name="TextBox 16" id="16"/>
            <p:cNvSpPr txBox="true"/>
            <p:nvPr/>
          </p:nvSpPr>
          <p:spPr>
            <a:xfrm rot="0">
              <a:off x="0" y="-38100"/>
              <a:ext cx="4072422" cy="764540"/>
            </a:xfrm>
            <a:prstGeom prst="rect">
              <a:avLst/>
            </a:prstGeom>
          </p:spPr>
          <p:txBody>
            <a:bodyPr anchor="t" rtlCol="false" tIns="0" lIns="0" bIns="0" rIns="0">
              <a:spAutoFit/>
            </a:bodyPr>
            <a:lstStyle/>
            <a:p>
              <a:pPr algn="ctr">
                <a:lnSpc>
                  <a:spcPts val="4680"/>
                </a:lnSpc>
              </a:pPr>
              <a:r>
                <a:rPr lang="en-US" b="true" sz="3600">
                  <a:solidFill>
                    <a:srgbClr val="292929"/>
                  </a:solidFill>
                  <a:latin typeface="Caladea Bold"/>
                  <a:ea typeface="Caladea Bold"/>
                  <a:cs typeface="Caladea Bold"/>
                  <a:sym typeface="Caladea Bold"/>
                </a:rPr>
                <a:t>Mohsin Khan</a:t>
              </a:r>
            </a:p>
          </p:txBody>
        </p:sp>
        <p:sp>
          <p:nvSpPr>
            <p:cNvPr name="TextBox 17" id="17"/>
            <p:cNvSpPr txBox="true"/>
            <p:nvPr/>
          </p:nvSpPr>
          <p:spPr>
            <a:xfrm rot="0">
              <a:off x="0" y="902602"/>
              <a:ext cx="4072422" cy="565573"/>
            </a:xfrm>
            <a:prstGeom prst="rect">
              <a:avLst/>
            </a:prstGeom>
          </p:spPr>
          <p:txBody>
            <a:bodyPr anchor="t" rtlCol="false" tIns="0" lIns="0" bIns="0" rIns="0">
              <a:spAutoFit/>
            </a:bodyPr>
            <a:lstStyle/>
            <a:p>
              <a:pPr algn="ctr">
                <a:lnSpc>
                  <a:spcPts val="3380"/>
                </a:lnSpc>
              </a:pPr>
              <a:r>
                <a:rPr lang="en-US" sz="2600">
                  <a:solidFill>
                    <a:srgbClr val="292929"/>
                  </a:solidFill>
                  <a:latin typeface="Public Sans"/>
                  <a:ea typeface="Public Sans"/>
                  <a:cs typeface="Public Sans"/>
                  <a:sym typeface="Public Sans"/>
                </a:rPr>
                <a:t>202401100126</a:t>
              </a:r>
            </a:p>
          </p:txBody>
        </p:sp>
      </p:grpSp>
      <p:grpSp>
        <p:nvGrpSpPr>
          <p:cNvPr name="Group 18" id="18"/>
          <p:cNvGrpSpPr/>
          <p:nvPr/>
        </p:nvGrpSpPr>
        <p:grpSpPr>
          <a:xfrm rot="0">
            <a:off x="12986944" y="8157168"/>
            <a:ext cx="3054316" cy="1691682"/>
            <a:chOff x="0" y="0"/>
            <a:chExt cx="4072422" cy="2255575"/>
          </a:xfrm>
        </p:grpSpPr>
        <p:sp>
          <p:nvSpPr>
            <p:cNvPr name="TextBox 19" id="19"/>
            <p:cNvSpPr txBox="true"/>
            <p:nvPr/>
          </p:nvSpPr>
          <p:spPr>
            <a:xfrm rot="0">
              <a:off x="0" y="-38100"/>
              <a:ext cx="4072422" cy="1551940"/>
            </a:xfrm>
            <a:prstGeom prst="rect">
              <a:avLst/>
            </a:prstGeom>
          </p:spPr>
          <p:txBody>
            <a:bodyPr anchor="t" rtlCol="false" tIns="0" lIns="0" bIns="0" rIns="0">
              <a:spAutoFit/>
            </a:bodyPr>
            <a:lstStyle/>
            <a:p>
              <a:pPr algn="ctr">
                <a:lnSpc>
                  <a:spcPts val="4680"/>
                </a:lnSpc>
              </a:pPr>
              <a:r>
                <a:rPr lang="en-US" b="true" sz="3600">
                  <a:solidFill>
                    <a:srgbClr val="292929"/>
                  </a:solidFill>
                  <a:latin typeface="Caladea Bold"/>
                  <a:ea typeface="Caladea Bold"/>
                  <a:cs typeface="Caladea Bold"/>
                  <a:sym typeface="Caladea Bold"/>
                </a:rPr>
                <a:t>Sarthak Munguskar</a:t>
              </a:r>
            </a:p>
          </p:txBody>
        </p:sp>
        <p:sp>
          <p:nvSpPr>
            <p:cNvPr name="TextBox 20" id="20"/>
            <p:cNvSpPr txBox="true"/>
            <p:nvPr/>
          </p:nvSpPr>
          <p:spPr>
            <a:xfrm rot="0">
              <a:off x="0" y="1690002"/>
              <a:ext cx="4072422" cy="565573"/>
            </a:xfrm>
            <a:prstGeom prst="rect">
              <a:avLst/>
            </a:prstGeom>
          </p:spPr>
          <p:txBody>
            <a:bodyPr anchor="t" rtlCol="false" tIns="0" lIns="0" bIns="0" rIns="0">
              <a:spAutoFit/>
            </a:bodyPr>
            <a:lstStyle/>
            <a:p>
              <a:pPr algn="ctr">
                <a:lnSpc>
                  <a:spcPts val="3380"/>
                </a:lnSpc>
              </a:pPr>
              <a:r>
                <a:rPr lang="en-US" sz="2600">
                  <a:solidFill>
                    <a:srgbClr val="292929"/>
                  </a:solidFill>
                  <a:latin typeface="Public Sans"/>
                  <a:ea typeface="Public Sans"/>
                  <a:cs typeface="Public Sans"/>
                  <a:sym typeface="Public Sans"/>
                </a:rPr>
                <a:t>202401100118</a:t>
              </a:r>
            </a:p>
          </p:txBody>
        </p:sp>
      </p:grpSp>
      <p:grpSp>
        <p:nvGrpSpPr>
          <p:cNvPr name="Group 21" id="21"/>
          <p:cNvGrpSpPr/>
          <p:nvPr/>
        </p:nvGrpSpPr>
        <p:grpSpPr>
          <a:xfrm rot="0">
            <a:off x="9071679" y="8157168"/>
            <a:ext cx="3054316" cy="1691682"/>
            <a:chOff x="0" y="0"/>
            <a:chExt cx="4072422" cy="2255575"/>
          </a:xfrm>
        </p:grpSpPr>
        <p:sp>
          <p:nvSpPr>
            <p:cNvPr name="TextBox 22" id="22"/>
            <p:cNvSpPr txBox="true"/>
            <p:nvPr/>
          </p:nvSpPr>
          <p:spPr>
            <a:xfrm rot="0">
              <a:off x="0" y="-38100"/>
              <a:ext cx="4072422" cy="1551940"/>
            </a:xfrm>
            <a:prstGeom prst="rect">
              <a:avLst/>
            </a:prstGeom>
          </p:spPr>
          <p:txBody>
            <a:bodyPr anchor="t" rtlCol="false" tIns="0" lIns="0" bIns="0" rIns="0">
              <a:spAutoFit/>
            </a:bodyPr>
            <a:lstStyle/>
            <a:p>
              <a:pPr algn="ctr">
                <a:lnSpc>
                  <a:spcPts val="4680"/>
                </a:lnSpc>
              </a:pPr>
              <a:r>
                <a:rPr lang="en-US" b="true" sz="3600">
                  <a:solidFill>
                    <a:srgbClr val="292929"/>
                  </a:solidFill>
                  <a:latin typeface="Caladea Bold"/>
                  <a:ea typeface="Caladea Bold"/>
                  <a:cs typeface="Caladea Bold"/>
                  <a:sym typeface="Caladea Bold"/>
                </a:rPr>
                <a:t>Siddhesh Desai</a:t>
              </a:r>
            </a:p>
          </p:txBody>
        </p:sp>
        <p:sp>
          <p:nvSpPr>
            <p:cNvPr name="TextBox 23" id="23"/>
            <p:cNvSpPr txBox="true"/>
            <p:nvPr/>
          </p:nvSpPr>
          <p:spPr>
            <a:xfrm rot="0">
              <a:off x="0" y="1690002"/>
              <a:ext cx="4072422" cy="565573"/>
            </a:xfrm>
            <a:prstGeom prst="rect">
              <a:avLst/>
            </a:prstGeom>
          </p:spPr>
          <p:txBody>
            <a:bodyPr anchor="t" rtlCol="false" tIns="0" lIns="0" bIns="0" rIns="0">
              <a:spAutoFit/>
            </a:bodyPr>
            <a:lstStyle/>
            <a:p>
              <a:pPr algn="ctr">
                <a:lnSpc>
                  <a:spcPts val="3380"/>
                </a:lnSpc>
              </a:pPr>
              <a:r>
                <a:rPr lang="en-US" sz="2600">
                  <a:solidFill>
                    <a:srgbClr val="292929"/>
                  </a:solidFill>
                  <a:latin typeface="Public Sans"/>
                  <a:ea typeface="Public Sans"/>
                  <a:cs typeface="Public Sans"/>
                  <a:sym typeface="Public Sans"/>
                </a:rPr>
                <a:t>202401100145</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EF734C"/>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FDC74F"/>
          </a:solidFill>
        </p:spPr>
      </p:sp>
      <p:grpSp>
        <p:nvGrpSpPr>
          <p:cNvPr name="Group 3" id="3"/>
          <p:cNvGrpSpPr/>
          <p:nvPr/>
        </p:nvGrpSpPr>
        <p:grpSpPr>
          <a:xfrm rot="0">
            <a:off x="394275" y="538512"/>
            <a:ext cx="12968696" cy="1791661"/>
            <a:chOff x="0" y="0"/>
            <a:chExt cx="2941672" cy="406400"/>
          </a:xfrm>
        </p:grpSpPr>
        <p:sp>
          <p:nvSpPr>
            <p:cNvPr name="Freeform 4" id="4"/>
            <p:cNvSpPr/>
            <p:nvPr/>
          </p:nvSpPr>
          <p:spPr>
            <a:xfrm flipH="false" flipV="false" rot="0">
              <a:off x="17780" y="22860"/>
              <a:ext cx="2916272" cy="360680"/>
            </a:xfrm>
            <a:custGeom>
              <a:avLst/>
              <a:gdLst/>
              <a:ahLst/>
              <a:cxnLst/>
              <a:rect r="r" b="b" t="t" l="l"/>
              <a:pathLst>
                <a:path h="360680" w="2916272">
                  <a:moveTo>
                    <a:pt x="2916272" y="180340"/>
                  </a:moveTo>
                  <a:cubicBezTo>
                    <a:pt x="2916272" y="81280"/>
                    <a:pt x="2836262" y="0"/>
                    <a:pt x="2735932" y="0"/>
                  </a:cubicBezTo>
                  <a:lnTo>
                    <a:pt x="172720" y="0"/>
                  </a:lnTo>
                  <a:lnTo>
                    <a:pt x="172720" y="1270"/>
                  </a:lnTo>
                  <a:cubicBezTo>
                    <a:pt x="76200" y="5080"/>
                    <a:pt x="0" y="83820"/>
                    <a:pt x="0" y="180340"/>
                  </a:cubicBezTo>
                  <a:cubicBezTo>
                    <a:pt x="0" y="276860"/>
                    <a:pt x="77470" y="355600"/>
                    <a:pt x="172720" y="359410"/>
                  </a:cubicBezTo>
                  <a:lnTo>
                    <a:pt x="172720" y="360680"/>
                  </a:lnTo>
                  <a:lnTo>
                    <a:pt x="2735932" y="360680"/>
                  </a:lnTo>
                  <a:cubicBezTo>
                    <a:pt x="2834992" y="360680"/>
                    <a:pt x="2916272" y="279400"/>
                    <a:pt x="2916272" y="180340"/>
                  </a:cubicBezTo>
                  <a:close/>
                </a:path>
              </a:pathLst>
            </a:custGeom>
            <a:solidFill>
              <a:srgbClr val="F6F6F6"/>
            </a:solidFill>
          </p:spPr>
        </p:sp>
      </p:grpSp>
      <p:sp>
        <p:nvSpPr>
          <p:cNvPr name="TextBox 5" id="5"/>
          <p:cNvSpPr txBox="true"/>
          <p:nvPr/>
        </p:nvSpPr>
        <p:spPr>
          <a:xfrm rot="0">
            <a:off x="1028700" y="322557"/>
            <a:ext cx="14435701" cy="10576301"/>
          </a:xfrm>
          <a:prstGeom prst="rect">
            <a:avLst/>
          </a:prstGeom>
        </p:spPr>
        <p:txBody>
          <a:bodyPr anchor="t" rtlCol="false" tIns="0" lIns="0" bIns="0" rIns="0">
            <a:spAutoFit/>
          </a:bodyPr>
          <a:lstStyle/>
          <a:p>
            <a:pPr algn="l">
              <a:lnSpc>
                <a:spcPts val="15932"/>
              </a:lnSpc>
            </a:pPr>
            <a:r>
              <a:rPr lang="en-US" b="true" sz="13277">
                <a:solidFill>
                  <a:srgbClr val="292929"/>
                </a:solidFill>
                <a:latin typeface="Caladea Bold"/>
                <a:ea typeface="Caladea Bold"/>
                <a:cs typeface="Caladea Bold"/>
                <a:sym typeface="Caladea Bold"/>
              </a:rPr>
              <a:t>Introduction</a:t>
            </a:r>
          </a:p>
          <a:p>
            <a:pPr algn="l">
              <a:lnSpc>
                <a:spcPts val="4995"/>
              </a:lnSpc>
            </a:pPr>
            <a:r>
              <a:rPr lang="en-US" b="true" sz="4163">
                <a:solidFill>
                  <a:srgbClr val="000000"/>
                </a:solidFill>
                <a:latin typeface="Caladea Bold"/>
                <a:ea typeface="Caladea Bold"/>
                <a:cs typeface="Caladea Bold"/>
                <a:sym typeface="Caladea Bold"/>
              </a:rPr>
              <a:t>      </a:t>
            </a:r>
          </a:p>
          <a:p>
            <a:pPr algn="l">
              <a:lnSpc>
                <a:spcPts val="4995"/>
              </a:lnSpc>
            </a:pPr>
          </a:p>
          <a:p>
            <a:pPr algn="l">
              <a:lnSpc>
                <a:spcPts val="4995"/>
              </a:lnSpc>
            </a:pPr>
            <a:r>
              <a:rPr lang="en-US" b="true" sz="4163">
                <a:solidFill>
                  <a:srgbClr val="000000"/>
                </a:solidFill>
                <a:latin typeface="Caladea Bold"/>
                <a:ea typeface="Caladea Bold"/>
                <a:cs typeface="Caladea Bold"/>
                <a:sym typeface="Caladea Bold"/>
              </a:rPr>
              <a:t>The inspiration for this project came from a real-world scenario while working on our Linux assignments. We noticed that several of our shell scripts contained a generic error message that lacked clarity for users. To enhance the user experience, we decided to replace this error message with a more descriptive usage message. However, manually updating multiple scripts was tedious and error-prone, leading us to develop this program.</a:t>
            </a:r>
          </a:p>
          <a:p>
            <a:pPr algn="l">
              <a:lnSpc>
                <a:spcPts val="17458"/>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6F6F6"/>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FDC74F"/>
          </a:solidFill>
        </p:spPr>
      </p:sp>
      <p:sp>
        <p:nvSpPr>
          <p:cNvPr name="TextBox 3" id="3"/>
          <p:cNvSpPr txBox="true"/>
          <p:nvPr/>
        </p:nvSpPr>
        <p:spPr>
          <a:xfrm rot="0">
            <a:off x="1676400" y="1438275"/>
            <a:ext cx="15201987" cy="1314450"/>
          </a:xfrm>
          <a:prstGeom prst="rect">
            <a:avLst/>
          </a:prstGeom>
        </p:spPr>
        <p:txBody>
          <a:bodyPr anchor="t" rtlCol="false" tIns="0" lIns="0" bIns="0" rIns="0">
            <a:spAutoFit/>
          </a:bodyPr>
          <a:lstStyle/>
          <a:p>
            <a:pPr algn="l">
              <a:lnSpc>
                <a:spcPts val="10319"/>
              </a:lnSpc>
            </a:pPr>
            <a:r>
              <a:rPr lang="en-US" sz="8599" b="true">
                <a:solidFill>
                  <a:srgbClr val="292929"/>
                </a:solidFill>
                <a:latin typeface="Caladea Bold"/>
                <a:ea typeface="Caladea Bold"/>
                <a:cs typeface="Caladea Bold"/>
                <a:sym typeface="Caladea Bold"/>
              </a:rPr>
              <a:t>Key Features of Mini Project:</a:t>
            </a:r>
          </a:p>
        </p:txBody>
      </p:sp>
      <p:grpSp>
        <p:nvGrpSpPr>
          <p:cNvPr name="Group 4" id="4"/>
          <p:cNvGrpSpPr/>
          <p:nvPr/>
        </p:nvGrpSpPr>
        <p:grpSpPr>
          <a:xfrm rot="0">
            <a:off x="1676400" y="4988046"/>
            <a:ext cx="3814904" cy="4304486"/>
            <a:chOff x="0" y="0"/>
            <a:chExt cx="5086539" cy="5739315"/>
          </a:xfrm>
        </p:grpSpPr>
        <p:sp>
          <p:nvSpPr>
            <p:cNvPr name="TextBox 5" id="5"/>
            <p:cNvSpPr txBox="true"/>
            <p:nvPr/>
          </p:nvSpPr>
          <p:spPr>
            <a:xfrm rot="0">
              <a:off x="0" y="3459242"/>
              <a:ext cx="5086539" cy="2280073"/>
            </a:xfrm>
            <a:prstGeom prst="rect">
              <a:avLst/>
            </a:prstGeom>
          </p:spPr>
          <p:txBody>
            <a:bodyPr anchor="t" rtlCol="false" tIns="0" lIns="0" bIns="0" rIns="0">
              <a:spAutoFit/>
            </a:bodyPr>
            <a:lstStyle/>
            <a:p>
              <a:pPr algn="l">
                <a:lnSpc>
                  <a:spcPts val="3380"/>
                </a:lnSpc>
              </a:pPr>
              <a:r>
                <a:rPr lang="en-US" sz="2600">
                  <a:solidFill>
                    <a:srgbClr val="292929"/>
                  </a:solidFill>
                  <a:latin typeface="Public Sans"/>
                  <a:ea typeface="Public Sans"/>
                  <a:cs typeface="Public Sans"/>
                  <a:sym typeface="Public Sans"/>
                </a:rPr>
                <a:t>Quickly find and replace text in numerous files simultaneously, saving time and effort.</a:t>
              </a:r>
            </a:p>
          </p:txBody>
        </p:sp>
        <p:sp>
          <p:nvSpPr>
            <p:cNvPr name="TextBox 6" id="6"/>
            <p:cNvSpPr txBox="true"/>
            <p:nvPr/>
          </p:nvSpPr>
          <p:spPr>
            <a:xfrm rot="0">
              <a:off x="0" y="-38100"/>
              <a:ext cx="5086539" cy="3126740"/>
            </a:xfrm>
            <a:prstGeom prst="rect">
              <a:avLst/>
            </a:prstGeom>
          </p:spPr>
          <p:txBody>
            <a:bodyPr anchor="t" rtlCol="false" tIns="0" lIns="0" bIns="0" rIns="0">
              <a:spAutoFit/>
            </a:bodyPr>
            <a:lstStyle/>
            <a:p>
              <a:pPr algn="l">
                <a:lnSpc>
                  <a:spcPts val="4680"/>
                </a:lnSpc>
              </a:pPr>
              <a:r>
                <a:rPr lang="en-US" sz="3600" b="true">
                  <a:solidFill>
                    <a:srgbClr val="292929"/>
                  </a:solidFill>
                  <a:latin typeface="Caladea Bold"/>
                  <a:ea typeface="Caladea Bold"/>
                  <a:cs typeface="Caladea Bold"/>
                  <a:sym typeface="Caladea Bold"/>
                </a:rPr>
                <a:t>Bulk Text Replacement Across Multiple Files</a:t>
              </a:r>
            </a:p>
          </p:txBody>
        </p:sp>
      </p:grpSp>
      <p:grpSp>
        <p:nvGrpSpPr>
          <p:cNvPr name="Group 7" id="7"/>
          <p:cNvGrpSpPr/>
          <p:nvPr/>
        </p:nvGrpSpPr>
        <p:grpSpPr>
          <a:xfrm rot="0">
            <a:off x="1676400" y="3649071"/>
            <a:ext cx="961029" cy="961029"/>
            <a:chOff x="0" y="0"/>
            <a:chExt cx="1281372" cy="1281372"/>
          </a:xfrm>
        </p:grpSpPr>
        <p:grpSp>
          <p:nvGrpSpPr>
            <p:cNvPr name="Group 8" id="8"/>
            <p:cNvGrpSpPr/>
            <p:nvPr/>
          </p:nvGrpSpPr>
          <p:grpSpPr>
            <a:xfrm rot="0">
              <a:off x="0" y="0"/>
              <a:ext cx="1281372" cy="1281372"/>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734C"/>
              </a:solidFill>
            </p:spPr>
          </p:sp>
        </p:grpSp>
        <p:sp>
          <p:nvSpPr>
            <p:cNvPr name="TextBox 10" id="10"/>
            <p:cNvSpPr txBox="true"/>
            <p:nvPr/>
          </p:nvSpPr>
          <p:spPr>
            <a:xfrm rot="0">
              <a:off x="327497" y="311000"/>
              <a:ext cx="643240" cy="628650"/>
            </a:xfrm>
            <a:prstGeom prst="rect">
              <a:avLst/>
            </a:prstGeom>
          </p:spPr>
          <p:txBody>
            <a:bodyPr anchor="t" rtlCol="false" tIns="0" lIns="0" bIns="0" rIns="0">
              <a:spAutoFit/>
            </a:bodyPr>
            <a:lstStyle/>
            <a:p>
              <a:pPr algn="ctr">
                <a:lnSpc>
                  <a:spcPts val="3600"/>
                </a:lnSpc>
              </a:pPr>
              <a:r>
                <a:rPr lang="en-US" b="true" sz="3000">
                  <a:solidFill>
                    <a:srgbClr val="FFFFFF"/>
                  </a:solidFill>
                  <a:latin typeface="Caladea Bold"/>
                  <a:ea typeface="Caladea Bold"/>
                  <a:cs typeface="Caladea Bold"/>
                  <a:sym typeface="Caladea Bold"/>
                </a:rPr>
                <a:t>1</a:t>
              </a:r>
            </a:p>
          </p:txBody>
        </p:sp>
      </p:grpSp>
      <p:grpSp>
        <p:nvGrpSpPr>
          <p:cNvPr name="Group 11" id="11"/>
          <p:cNvGrpSpPr/>
          <p:nvPr/>
        </p:nvGrpSpPr>
        <p:grpSpPr>
          <a:xfrm rot="0">
            <a:off x="6259178" y="4988046"/>
            <a:ext cx="3814904" cy="2532836"/>
            <a:chOff x="0" y="0"/>
            <a:chExt cx="5086539" cy="3377115"/>
          </a:xfrm>
        </p:grpSpPr>
        <p:sp>
          <p:nvSpPr>
            <p:cNvPr name="TextBox 12" id="12"/>
            <p:cNvSpPr txBox="true"/>
            <p:nvPr/>
          </p:nvSpPr>
          <p:spPr>
            <a:xfrm rot="0">
              <a:off x="0" y="1097042"/>
              <a:ext cx="5086539" cy="2280073"/>
            </a:xfrm>
            <a:prstGeom prst="rect">
              <a:avLst/>
            </a:prstGeom>
          </p:spPr>
          <p:txBody>
            <a:bodyPr anchor="t" rtlCol="false" tIns="0" lIns="0" bIns="0" rIns="0">
              <a:spAutoFit/>
            </a:bodyPr>
            <a:lstStyle/>
            <a:p>
              <a:pPr algn="l">
                <a:lnSpc>
                  <a:spcPts val="3380"/>
                </a:lnSpc>
              </a:pPr>
              <a:r>
                <a:rPr lang="en-US" sz="2600">
                  <a:solidFill>
                    <a:srgbClr val="292929"/>
                  </a:solidFill>
                  <a:latin typeface="Public Sans"/>
                  <a:ea typeface="Public Sans"/>
                  <a:cs typeface="Public Sans"/>
                  <a:sym typeface="Public Sans"/>
                </a:rPr>
                <a:t>Supports any file type, making it versatile for scripts, configuration files, or codebases.</a:t>
              </a:r>
            </a:p>
          </p:txBody>
        </p:sp>
        <p:sp>
          <p:nvSpPr>
            <p:cNvPr name="TextBox 13" id="13"/>
            <p:cNvSpPr txBox="true"/>
            <p:nvPr/>
          </p:nvSpPr>
          <p:spPr>
            <a:xfrm rot="0">
              <a:off x="0" y="-38100"/>
              <a:ext cx="5086539" cy="764540"/>
            </a:xfrm>
            <a:prstGeom prst="rect">
              <a:avLst/>
            </a:prstGeom>
          </p:spPr>
          <p:txBody>
            <a:bodyPr anchor="t" rtlCol="false" tIns="0" lIns="0" bIns="0" rIns="0">
              <a:spAutoFit/>
            </a:bodyPr>
            <a:lstStyle/>
            <a:p>
              <a:pPr algn="l">
                <a:lnSpc>
                  <a:spcPts val="4680"/>
                </a:lnSpc>
              </a:pPr>
              <a:r>
                <a:rPr lang="en-US" sz="3600" b="true">
                  <a:solidFill>
                    <a:srgbClr val="292929"/>
                  </a:solidFill>
                  <a:latin typeface="Caladea Bold"/>
                  <a:ea typeface="Caladea Bold"/>
                  <a:cs typeface="Caladea Bold"/>
                  <a:sym typeface="Caladea Bold"/>
                </a:rPr>
                <a:t>Flexible Usage</a:t>
              </a:r>
            </a:p>
          </p:txBody>
        </p:sp>
      </p:grpSp>
      <p:grpSp>
        <p:nvGrpSpPr>
          <p:cNvPr name="Group 14" id="14"/>
          <p:cNvGrpSpPr/>
          <p:nvPr/>
        </p:nvGrpSpPr>
        <p:grpSpPr>
          <a:xfrm rot="0">
            <a:off x="6259178" y="3649071"/>
            <a:ext cx="961029" cy="961029"/>
            <a:chOff x="0" y="0"/>
            <a:chExt cx="1281372" cy="1281372"/>
          </a:xfrm>
        </p:grpSpPr>
        <p:grpSp>
          <p:nvGrpSpPr>
            <p:cNvPr name="Group 15" id="15"/>
            <p:cNvGrpSpPr/>
            <p:nvPr/>
          </p:nvGrpSpPr>
          <p:grpSpPr>
            <a:xfrm rot="0">
              <a:off x="0" y="0"/>
              <a:ext cx="1281372" cy="1281372"/>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734C"/>
              </a:solidFill>
            </p:spPr>
          </p:sp>
        </p:grpSp>
        <p:sp>
          <p:nvSpPr>
            <p:cNvPr name="TextBox 17" id="17"/>
            <p:cNvSpPr txBox="true"/>
            <p:nvPr/>
          </p:nvSpPr>
          <p:spPr>
            <a:xfrm rot="0">
              <a:off x="327497" y="311000"/>
              <a:ext cx="643240" cy="628650"/>
            </a:xfrm>
            <a:prstGeom prst="rect">
              <a:avLst/>
            </a:prstGeom>
          </p:spPr>
          <p:txBody>
            <a:bodyPr anchor="t" rtlCol="false" tIns="0" lIns="0" bIns="0" rIns="0">
              <a:spAutoFit/>
            </a:bodyPr>
            <a:lstStyle/>
            <a:p>
              <a:pPr algn="ctr">
                <a:lnSpc>
                  <a:spcPts val="3600"/>
                </a:lnSpc>
              </a:pPr>
              <a:r>
                <a:rPr lang="en-US" b="true" sz="3000">
                  <a:solidFill>
                    <a:srgbClr val="FFFFFF"/>
                  </a:solidFill>
                  <a:latin typeface="Caladea Bold"/>
                  <a:ea typeface="Caladea Bold"/>
                  <a:cs typeface="Caladea Bold"/>
                  <a:sym typeface="Caladea Bold"/>
                </a:rPr>
                <a:t>2</a:t>
              </a:r>
            </a:p>
          </p:txBody>
        </p:sp>
      </p:grpSp>
      <p:grpSp>
        <p:nvGrpSpPr>
          <p:cNvPr name="Group 18" id="18"/>
          <p:cNvGrpSpPr/>
          <p:nvPr/>
        </p:nvGrpSpPr>
        <p:grpSpPr>
          <a:xfrm rot="0">
            <a:off x="10841956" y="4988046"/>
            <a:ext cx="3814904" cy="3123386"/>
            <a:chOff x="0" y="0"/>
            <a:chExt cx="5086539" cy="4164515"/>
          </a:xfrm>
        </p:grpSpPr>
        <p:sp>
          <p:nvSpPr>
            <p:cNvPr name="TextBox 19" id="19"/>
            <p:cNvSpPr txBox="true"/>
            <p:nvPr/>
          </p:nvSpPr>
          <p:spPr>
            <a:xfrm rot="0">
              <a:off x="0" y="1884442"/>
              <a:ext cx="5086539" cy="2280073"/>
            </a:xfrm>
            <a:prstGeom prst="rect">
              <a:avLst/>
            </a:prstGeom>
          </p:spPr>
          <p:txBody>
            <a:bodyPr anchor="t" rtlCol="false" tIns="0" lIns="0" bIns="0" rIns="0">
              <a:spAutoFit/>
            </a:bodyPr>
            <a:lstStyle/>
            <a:p>
              <a:pPr algn="l">
                <a:lnSpc>
                  <a:spcPts val="3380"/>
                </a:lnSpc>
              </a:pPr>
              <a:r>
                <a:rPr lang="en-US" sz="2600">
                  <a:solidFill>
                    <a:srgbClr val="292929"/>
                  </a:solidFill>
                  <a:latin typeface="Public Sans"/>
                  <a:ea typeface="Public Sans"/>
                  <a:cs typeface="Public Sans"/>
                  <a:sym typeface="Public Sans"/>
                </a:rPr>
                <a:t>Provides an overview of processed files, replacements made, and files modified.</a:t>
              </a:r>
            </a:p>
          </p:txBody>
        </p:sp>
        <p:sp>
          <p:nvSpPr>
            <p:cNvPr name="TextBox 20" id="20"/>
            <p:cNvSpPr txBox="true"/>
            <p:nvPr/>
          </p:nvSpPr>
          <p:spPr>
            <a:xfrm rot="0">
              <a:off x="0" y="-38100"/>
              <a:ext cx="5086539" cy="1551940"/>
            </a:xfrm>
            <a:prstGeom prst="rect">
              <a:avLst/>
            </a:prstGeom>
          </p:spPr>
          <p:txBody>
            <a:bodyPr anchor="t" rtlCol="false" tIns="0" lIns="0" bIns="0" rIns="0">
              <a:spAutoFit/>
            </a:bodyPr>
            <a:lstStyle/>
            <a:p>
              <a:pPr algn="l">
                <a:lnSpc>
                  <a:spcPts val="4680"/>
                </a:lnSpc>
              </a:pPr>
              <a:r>
                <a:rPr lang="en-US" sz="3600" b="true">
                  <a:solidFill>
                    <a:srgbClr val="292929"/>
                  </a:solidFill>
                  <a:latin typeface="Caladea Bold"/>
                  <a:ea typeface="Caladea Bold"/>
                  <a:cs typeface="Caladea Bold"/>
                  <a:sym typeface="Caladea Bold"/>
                </a:rPr>
                <a:t>Detailed Summary Report</a:t>
              </a:r>
            </a:p>
          </p:txBody>
        </p:sp>
      </p:grpSp>
      <p:grpSp>
        <p:nvGrpSpPr>
          <p:cNvPr name="Group 21" id="21"/>
          <p:cNvGrpSpPr/>
          <p:nvPr/>
        </p:nvGrpSpPr>
        <p:grpSpPr>
          <a:xfrm rot="0">
            <a:off x="10841956" y="3649071"/>
            <a:ext cx="961029" cy="961029"/>
            <a:chOff x="0" y="0"/>
            <a:chExt cx="1281372" cy="1281372"/>
          </a:xfrm>
        </p:grpSpPr>
        <p:grpSp>
          <p:nvGrpSpPr>
            <p:cNvPr name="Group 22" id="22"/>
            <p:cNvGrpSpPr/>
            <p:nvPr/>
          </p:nvGrpSpPr>
          <p:grpSpPr>
            <a:xfrm rot="0">
              <a:off x="0" y="0"/>
              <a:ext cx="1281372" cy="1281372"/>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734C"/>
              </a:solidFill>
            </p:spPr>
          </p:sp>
        </p:grpSp>
        <p:sp>
          <p:nvSpPr>
            <p:cNvPr name="TextBox 24" id="24"/>
            <p:cNvSpPr txBox="true"/>
            <p:nvPr/>
          </p:nvSpPr>
          <p:spPr>
            <a:xfrm rot="0">
              <a:off x="327497" y="311000"/>
              <a:ext cx="643240" cy="628650"/>
            </a:xfrm>
            <a:prstGeom prst="rect">
              <a:avLst/>
            </a:prstGeom>
          </p:spPr>
          <p:txBody>
            <a:bodyPr anchor="t" rtlCol="false" tIns="0" lIns="0" bIns="0" rIns="0">
              <a:spAutoFit/>
            </a:bodyPr>
            <a:lstStyle/>
            <a:p>
              <a:pPr algn="ctr">
                <a:lnSpc>
                  <a:spcPts val="3600"/>
                </a:lnSpc>
              </a:pPr>
              <a:r>
                <a:rPr lang="en-US" b="true" sz="3000">
                  <a:solidFill>
                    <a:srgbClr val="FFFFFF"/>
                  </a:solidFill>
                  <a:latin typeface="Caladea Bold"/>
                  <a:ea typeface="Caladea Bold"/>
                  <a:cs typeface="Caladea Bold"/>
                  <a:sym typeface="Caladea Bold"/>
                </a:rPr>
                <a:t>3</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EF734C"/>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F6F6F6"/>
          </a:solidFill>
        </p:spPr>
      </p:sp>
      <p:sp>
        <p:nvSpPr>
          <p:cNvPr name="AutoShape 3" id="3"/>
          <p:cNvSpPr/>
          <p:nvPr/>
        </p:nvSpPr>
        <p:spPr>
          <a:xfrm rot="0">
            <a:off x="54365" y="3485649"/>
            <a:ext cx="17259300" cy="6801351"/>
          </a:xfrm>
          <a:prstGeom prst="rect">
            <a:avLst/>
          </a:prstGeom>
          <a:solidFill>
            <a:srgbClr val="FDC74F"/>
          </a:solidFill>
        </p:spPr>
      </p:sp>
      <p:sp>
        <p:nvSpPr>
          <p:cNvPr name="TextBox 4" id="4"/>
          <p:cNvSpPr txBox="true"/>
          <p:nvPr/>
        </p:nvSpPr>
        <p:spPr>
          <a:xfrm rot="0">
            <a:off x="1028700" y="1019175"/>
            <a:ext cx="12754846" cy="1314450"/>
          </a:xfrm>
          <a:prstGeom prst="rect">
            <a:avLst/>
          </a:prstGeom>
        </p:spPr>
        <p:txBody>
          <a:bodyPr anchor="t" rtlCol="false" tIns="0" lIns="0" bIns="0" rIns="0">
            <a:spAutoFit/>
          </a:bodyPr>
          <a:lstStyle/>
          <a:p>
            <a:pPr algn="l">
              <a:lnSpc>
                <a:spcPts val="10319"/>
              </a:lnSpc>
            </a:pPr>
            <a:r>
              <a:rPr lang="en-US" sz="8599" b="true">
                <a:solidFill>
                  <a:srgbClr val="FFFFFF"/>
                </a:solidFill>
                <a:latin typeface="Caladea Bold"/>
                <a:ea typeface="Caladea Bold"/>
                <a:cs typeface="Caladea Bold"/>
                <a:sym typeface="Caladea Bold"/>
              </a:rPr>
              <a:t>How it works:</a:t>
            </a:r>
          </a:p>
        </p:txBody>
      </p:sp>
      <p:sp>
        <p:nvSpPr>
          <p:cNvPr name="TextBox 5" id="5"/>
          <p:cNvSpPr txBox="true"/>
          <p:nvPr/>
        </p:nvSpPr>
        <p:spPr>
          <a:xfrm rot="0">
            <a:off x="791142" y="5695540"/>
            <a:ext cx="4203515" cy="3862705"/>
          </a:xfrm>
          <a:prstGeom prst="rect">
            <a:avLst/>
          </a:prstGeom>
        </p:spPr>
        <p:txBody>
          <a:bodyPr anchor="t" rtlCol="false" tIns="0" lIns="0" bIns="0" rIns="0">
            <a:spAutoFit/>
          </a:bodyPr>
          <a:lstStyle/>
          <a:p>
            <a:pPr algn="l" marL="561341" indent="-280670" lvl="1">
              <a:lnSpc>
                <a:spcPts val="3380"/>
              </a:lnSpc>
              <a:buFont typeface="Arial"/>
              <a:buChar char="•"/>
            </a:pPr>
            <a:r>
              <a:rPr lang="en-US" sz="2600">
                <a:solidFill>
                  <a:srgbClr val="292929"/>
                </a:solidFill>
                <a:latin typeface="Public Sans"/>
                <a:ea typeface="Public Sans"/>
                <a:cs typeface="Public Sans"/>
                <a:sym typeface="Public Sans"/>
              </a:rPr>
              <a:t>The script checks if the correct number of arguments is provided (search text, replacement text, and files to process). If not, it displays a usage message.</a:t>
            </a:r>
          </a:p>
          <a:p>
            <a:pPr algn="l">
              <a:lnSpc>
                <a:spcPts val="3380"/>
              </a:lnSpc>
            </a:pPr>
          </a:p>
        </p:txBody>
      </p:sp>
      <p:grpSp>
        <p:nvGrpSpPr>
          <p:cNvPr name="Group 6" id="6"/>
          <p:cNvGrpSpPr/>
          <p:nvPr/>
        </p:nvGrpSpPr>
        <p:grpSpPr>
          <a:xfrm rot="0">
            <a:off x="651628" y="4327889"/>
            <a:ext cx="4881704" cy="1118777"/>
            <a:chOff x="0" y="0"/>
            <a:chExt cx="1773297" cy="406400"/>
          </a:xfrm>
        </p:grpSpPr>
        <p:sp>
          <p:nvSpPr>
            <p:cNvPr name="Freeform 7" id="7"/>
            <p:cNvSpPr/>
            <p:nvPr/>
          </p:nvSpPr>
          <p:spPr>
            <a:xfrm flipH="false" flipV="false" rot="0">
              <a:off x="17780" y="22860"/>
              <a:ext cx="1747897" cy="360680"/>
            </a:xfrm>
            <a:custGeom>
              <a:avLst/>
              <a:gdLst/>
              <a:ahLst/>
              <a:cxnLst/>
              <a:rect r="r" b="b" t="t" l="l"/>
              <a:pathLst>
                <a:path h="360680" w="1747897">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F6F6F6"/>
            </a:solidFill>
          </p:spPr>
        </p:sp>
      </p:grpSp>
      <p:sp>
        <p:nvSpPr>
          <p:cNvPr name="TextBox 8" id="8"/>
          <p:cNvSpPr txBox="true"/>
          <p:nvPr/>
        </p:nvSpPr>
        <p:spPr>
          <a:xfrm rot="0">
            <a:off x="1378552" y="4560570"/>
            <a:ext cx="3965957" cy="582930"/>
          </a:xfrm>
          <a:prstGeom prst="rect">
            <a:avLst/>
          </a:prstGeom>
        </p:spPr>
        <p:txBody>
          <a:bodyPr anchor="t" rtlCol="false" tIns="0" lIns="0" bIns="0" rIns="0">
            <a:spAutoFit/>
          </a:bodyPr>
          <a:lstStyle/>
          <a:p>
            <a:pPr algn="l">
              <a:lnSpc>
                <a:spcPts val="4680"/>
              </a:lnSpc>
            </a:pPr>
            <a:r>
              <a:rPr lang="en-US" sz="3600" b="true">
                <a:solidFill>
                  <a:srgbClr val="292929"/>
                </a:solidFill>
                <a:latin typeface="Caladea Bold"/>
                <a:ea typeface="Caladea Bold"/>
                <a:cs typeface="Caladea Bold"/>
                <a:sym typeface="Caladea Bold"/>
              </a:rPr>
              <a:t>Input Validation</a:t>
            </a:r>
          </a:p>
        </p:txBody>
      </p:sp>
      <p:sp>
        <p:nvSpPr>
          <p:cNvPr name="TextBox 9" id="9"/>
          <p:cNvSpPr txBox="true"/>
          <p:nvPr/>
        </p:nvSpPr>
        <p:spPr>
          <a:xfrm rot="0">
            <a:off x="6583433" y="5695540"/>
            <a:ext cx="4201164" cy="1719580"/>
          </a:xfrm>
          <a:prstGeom prst="rect">
            <a:avLst/>
          </a:prstGeom>
        </p:spPr>
        <p:txBody>
          <a:bodyPr anchor="t" rtlCol="false" tIns="0" lIns="0" bIns="0" rIns="0">
            <a:spAutoFit/>
          </a:bodyPr>
          <a:lstStyle/>
          <a:p>
            <a:pPr algn="l">
              <a:lnSpc>
                <a:spcPts val="3380"/>
              </a:lnSpc>
            </a:pPr>
            <a:r>
              <a:rPr lang="en-US" sz="2600">
                <a:solidFill>
                  <a:srgbClr val="292929"/>
                </a:solidFill>
                <a:latin typeface="Public Sans"/>
                <a:ea typeface="Public Sans"/>
                <a:cs typeface="Public Sans"/>
                <a:sym typeface="Public Sans"/>
              </a:rPr>
              <a:t>Before modifying files, the script creates backups in a timestamped directory to safeguard original content</a:t>
            </a:r>
          </a:p>
        </p:txBody>
      </p:sp>
      <p:grpSp>
        <p:nvGrpSpPr>
          <p:cNvPr name="Group 10" id="10"/>
          <p:cNvGrpSpPr/>
          <p:nvPr/>
        </p:nvGrpSpPr>
        <p:grpSpPr>
          <a:xfrm rot="0">
            <a:off x="6125559" y="4327889"/>
            <a:ext cx="4881704" cy="1118777"/>
            <a:chOff x="0" y="0"/>
            <a:chExt cx="1773297" cy="406400"/>
          </a:xfrm>
        </p:grpSpPr>
        <p:sp>
          <p:nvSpPr>
            <p:cNvPr name="Freeform 11" id="11"/>
            <p:cNvSpPr/>
            <p:nvPr/>
          </p:nvSpPr>
          <p:spPr>
            <a:xfrm flipH="false" flipV="false" rot="0">
              <a:off x="17780" y="22860"/>
              <a:ext cx="1747897" cy="360680"/>
            </a:xfrm>
            <a:custGeom>
              <a:avLst/>
              <a:gdLst/>
              <a:ahLst/>
              <a:cxnLst/>
              <a:rect r="r" b="b" t="t" l="l"/>
              <a:pathLst>
                <a:path h="360680" w="1747897">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F6F6F6"/>
            </a:solidFill>
          </p:spPr>
        </p:sp>
      </p:grpSp>
      <p:sp>
        <p:nvSpPr>
          <p:cNvPr name="TextBox 12" id="12"/>
          <p:cNvSpPr txBox="true"/>
          <p:nvPr/>
        </p:nvSpPr>
        <p:spPr>
          <a:xfrm rot="0">
            <a:off x="6582594" y="4576763"/>
            <a:ext cx="3965957" cy="582930"/>
          </a:xfrm>
          <a:prstGeom prst="rect">
            <a:avLst/>
          </a:prstGeom>
        </p:spPr>
        <p:txBody>
          <a:bodyPr anchor="t" rtlCol="false" tIns="0" lIns="0" bIns="0" rIns="0">
            <a:spAutoFit/>
          </a:bodyPr>
          <a:lstStyle/>
          <a:p>
            <a:pPr algn="l">
              <a:lnSpc>
                <a:spcPts val="4680"/>
              </a:lnSpc>
            </a:pPr>
            <a:r>
              <a:rPr lang="en-US" sz="3600" b="true">
                <a:solidFill>
                  <a:srgbClr val="292929"/>
                </a:solidFill>
                <a:latin typeface="Caladea Bold"/>
                <a:ea typeface="Caladea Bold"/>
                <a:cs typeface="Caladea Bold"/>
                <a:sym typeface="Caladea Bold"/>
              </a:rPr>
              <a:t>Backup Creation</a:t>
            </a:r>
          </a:p>
        </p:txBody>
      </p:sp>
      <p:sp>
        <p:nvSpPr>
          <p:cNvPr name="TextBox 13" id="13"/>
          <p:cNvSpPr txBox="true"/>
          <p:nvPr/>
        </p:nvSpPr>
        <p:spPr>
          <a:xfrm rot="0">
            <a:off x="11597814" y="5695540"/>
            <a:ext cx="5304513" cy="4291330"/>
          </a:xfrm>
          <a:prstGeom prst="rect">
            <a:avLst/>
          </a:prstGeom>
        </p:spPr>
        <p:txBody>
          <a:bodyPr anchor="t" rtlCol="false" tIns="0" lIns="0" bIns="0" rIns="0">
            <a:spAutoFit/>
          </a:bodyPr>
          <a:lstStyle/>
          <a:p>
            <a:pPr algn="l" marL="561341" indent="-280670" lvl="1">
              <a:lnSpc>
                <a:spcPts val="3380"/>
              </a:lnSpc>
              <a:buFont typeface="Arial"/>
              <a:buChar char="•"/>
            </a:pPr>
            <a:r>
              <a:rPr lang="en-US" sz="2600">
                <a:solidFill>
                  <a:srgbClr val="292929"/>
                </a:solidFill>
                <a:latin typeface="Public Sans"/>
                <a:ea typeface="Public Sans"/>
                <a:cs typeface="Public Sans"/>
                <a:sym typeface="Public Sans"/>
              </a:rPr>
              <a:t>Each</a:t>
            </a:r>
            <a:r>
              <a:rPr lang="en-US" sz="2600">
                <a:solidFill>
                  <a:srgbClr val="292929"/>
                </a:solidFill>
                <a:latin typeface="Public Sans"/>
                <a:ea typeface="Public Sans"/>
                <a:cs typeface="Public Sans"/>
                <a:sym typeface="Public Sans"/>
              </a:rPr>
              <a:t> file is scanned for occurrences of the search text.</a:t>
            </a:r>
          </a:p>
          <a:p>
            <a:pPr algn="l" marL="561341" indent="-280670" lvl="1">
              <a:lnSpc>
                <a:spcPts val="3380"/>
              </a:lnSpc>
              <a:buFont typeface="Arial"/>
              <a:buChar char="•"/>
            </a:pPr>
            <a:r>
              <a:rPr lang="en-US" sz="2600">
                <a:solidFill>
                  <a:srgbClr val="292929"/>
                </a:solidFill>
                <a:latin typeface="Public Sans"/>
                <a:ea typeface="Public Sans"/>
                <a:cs typeface="Public Sans"/>
                <a:sym typeface="Public Sans"/>
              </a:rPr>
              <a:t>If matches are found, the script uses the sed command to replace the text.</a:t>
            </a:r>
          </a:p>
          <a:p>
            <a:pPr algn="l" marL="561340" indent="-280670" lvl="1">
              <a:lnSpc>
                <a:spcPts val="3380"/>
              </a:lnSpc>
              <a:buFont typeface="Arial"/>
              <a:buChar char="•"/>
            </a:pPr>
            <a:r>
              <a:rPr lang="en-US" sz="2600">
                <a:solidFill>
                  <a:srgbClr val="292929"/>
                </a:solidFill>
                <a:latin typeface="Public Sans"/>
                <a:ea typeface="Public Sans"/>
                <a:cs typeface="Public Sans"/>
                <a:sym typeface="Public Sans"/>
              </a:rPr>
              <a:t>Files with changes are counted, and the number of replacements is tallied.</a:t>
            </a:r>
          </a:p>
          <a:p>
            <a:pPr algn="l">
              <a:lnSpc>
                <a:spcPts val="3380"/>
              </a:lnSpc>
            </a:pPr>
          </a:p>
        </p:txBody>
      </p:sp>
      <p:grpSp>
        <p:nvGrpSpPr>
          <p:cNvPr name="Group 14" id="14"/>
          <p:cNvGrpSpPr/>
          <p:nvPr/>
        </p:nvGrpSpPr>
        <p:grpSpPr>
          <a:xfrm rot="0">
            <a:off x="11597814" y="4327889"/>
            <a:ext cx="4881704" cy="1118777"/>
            <a:chOff x="0" y="0"/>
            <a:chExt cx="1773297" cy="406400"/>
          </a:xfrm>
        </p:grpSpPr>
        <p:sp>
          <p:nvSpPr>
            <p:cNvPr name="Freeform 15" id="15"/>
            <p:cNvSpPr/>
            <p:nvPr/>
          </p:nvSpPr>
          <p:spPr>
            <a:xfrm flipH="false" flipV="false" rot="0">
              <a:off x="17780" y="22860"/>
              <a:ext cx="1747897" cy="360680"/>
            </a:xfrm>
            <a:custGeom>
              <a:avLst/>
              <a:gdLst/>
              <a:ahLst/>
              <a:cxnLst/>
              <a:rect r="r" b="b" t="t" l="l"/>
              <a:pathLst>
                <a:path h="360680" w="1747897">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F6F6F6"/>
            </a:solidFill>
          </p:spPr>
        </p:sp>
      </p:grpSp>
      <p:sp>
        <p:nvSpPr>
          <p:cNvPr name="TextBox 16" id="16"/>
          <p:cNvSpPr txBox="true"/>
          <p:nvPr/>
        </p:nvSpPr>
        <p:spPr>
          <a:xfrm rot="0">
            <a:off x="12016280" y="4280264"/>
            <a:ext cx="4234004" cy="1182595"/>
          </a:xfrm>
          <a:prstGeom prst="rect">
            <a:avLst/>
          </a:prstGeom>
        </p:spPr>
        <p:txBody>
          <a:bodyPr anchor="t" rtlCol="false" tIns="0" lIns="0" bIns="0" rIns="0">
            <a:spAutoFit/>
          </a:bodyPr>
          <a:lstStyle/>
          <a:p>
            <a:pPr algn="l">
              <a:lnSpc>
                <a:spcPts val="4678"/>
              </a:lnSpc>
            </a:pPr>
            <a:r>
              <a:rPr lang="en-US" sz="3598" b="true">
                <a:solidFill>
                  <a:srgbClr val="292929"/>
                </a:solidFill>
                <a:latin typeface="Caladea Bold"/>
                <a:ea typeface="Caladea Bold"/>
                <a:cs typeface="Caladea Bold"/>
                <a:sym typeface="Caladea Bold"/>
              </a:rPr>
              <a:t>Search and Replace Process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F734C"/>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F6F6F6"/>
          </a:solidFill>
        </p:spPr>
      </p:sp>
      <p:sp>
        <p:nvSpPr>
          <p:cNvPr name="AutoShape 3" id="3"/>
          <p:cNvSpPr/>
          <p:nvPr/>
        </p:nvSpPr>
        <p:spPr>
          <a:xfrm rot="0">
            <a:off x="0" y="3485649"/>
            <a:ext cx="17259300" cy="6801351"/>
          </a:xfrm>
          <a:prstGeom prst="rect">
            <a:avLst/>
          </a:prstGeom>
          <a:solidFill>
            <a:srgbClr val="FDC74F"/>
          </a:solidFill>
        </p:spPr>
      </p:sp>
      <p:sp>
        <p:nvSpPr>
          <p:cNvPr name="TextBox 4" id="4"/>
          <p:cNvSpPr txBox="true"/>
          <p:nvPr/>
        </p:nvSpPr>
        <p:spPr>
          <a:xfrm rot="0">
            <a:off x="1028700" y="1019175"/>
            <a:ext cx="12754846" cy="1314450"/>
          </a:xfrm>
          <a:prstGeom prst="rect">
            <a:avLst/>
          </a:prstGeom>
        </p:spPr>
        <p:txBody>
          <a:bodyPr anchor="t" rtlCol="false" tIns="0" lIns="0" bIns="0" rIns="0">
            <a:spAutoFit/>
          </a:bodyPr>
          <a:lstStyle/>
          <a:p>
            <a:pPr algn="l">
              <a:lnSpc>
                <a:spcPts val="10319"/>
              </a:lnSpc>
            </a:pPr>
            <a:r>
              <a:rPr lang="en-US" sz="8599" b="true">
                <a:solidFill>
                  <a:srgbClr val="FFFFFF"/>
                </a:solidFill>
                <a:latin typeface="Caladea Bold"/>
                <a:ea typeface="Caladea Bold"/>
                <a:cs typeface="Caladea Bold"/>
                <a:sym typeface="Caladea Bold"/>
              </a:rPr>
              <a:t>How it works:</a:t>
            </a:r>
          </a:p>
        </p:txBody>
      </p:sp>
      <p:sp>
        <p:nvSpPr>
          <p:cNvPr name="TextBox 5" id="5"/>
          <p:cNvSpPr txBox="true"/>
          <p:nvPr/>
        </p:nvSpPr>
        <p:spPr>
          <a:xfrm rot="0">
            <a:off x="2774121" y="5888626"/>
            <a:ext cx="4203515" cy="1290955"/>
          </a:xfrm>
          <a:prstGeom prst="rect">
            <a:avLst/>
          </a:prstGeom>
        </p:spPr>
        <p:txBody>
          <a:bodyPr anchor="t" rtlCol="false" tIns="0" lIns="0" bIns="0" rIns="0">
            <a:spAutoFit/>
          </a:bodyPr>
          <a:lstStyle/>
          <a:p>
            <a:pPr algn="l">
              <a:lnSpc>
                <a:spcPts val="3380"/>
              </a:lnSpc>
            </a:pPr>
            <a:r>
              <a:rPr lang="en-US" sz="2600">
                <a:solidFill>
                  <a:srgbClr val="292929"/>
                </a:solidFill>
                <a:latin typeface="Public Sans"/>
                <a:ea typeface="Public Sans"/>
                <a:cs typeface="Public Sans"/>
                <a:sym typeface="Public Sans"/>
              </a:rPr>
              <a:t>Invalid or non-regular files are skipped with a descriptive error message.</a:t>
            </a:r>
          </a:p>
        </p:txBody>
      </p:sp>
      <p:grpSp>
        <p:nvGrpSpPr>
          <p:cNvPr name="Group 6" id="6"/>
          <p:cNvGrpSpPr/>
          <p:nvPr/>
        </p:nvGrpSpPr>
        <p:grpSpPr>
          <a:xfrm rot="0">
            <a:off x="2553805" y="4311696"/>
            <a:ext cx="4881704" cy="1118777"/>
            <a:chOff x="0" y="0"/>
            <a:chExt cx="1773297" cy="406400"/>
          </a:xfrm>
        </p:grpSpPr>
        <p:sp>
          <p:nvSpPr>
            <p:cNvPr name="Freeform 7" id="7"/>
            <p:cNvSpPr/>
            <p:nvPr/>
          </p:nvSpPr>
          <p:spPr>
            <a:xfrm flipH="false" flipV="false" rot="0">
              <a:off x="17780" y="22860"/>
              <a:ext cx="1747897" cy="360680"/>
            </a:xfrm>
            <a:custGeom>
              <a:avLst/>
              <a:gdLst/>
              <a:ahLst/>
              <a:cxnLst/>
              <a:rect r="r" b="b" t="t" l="l"/>
              <a:pathLst>
                <a:path h="360680" w="1747897">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F6F6F6"/>
            </a:solidFill>
          </p:spPr>
        </p:sp>
      </p:grpSp>
      <p:sp>
        <p:nvSpPr>
          <p:cNvPr name="TextBox 8" id="8"/>
          <p:cNvSpPr txBox="true"/>
          <p:nvPr/>
        </p:nvSpPr>
        <p:spPr>
          <a:xfrm rot="0">
            <a:off x="3011679" y="4560570"/>
            <a:ext cx="3965957" cy="582930"/>
          </a:xfrm>
          <a:prstGeom prst="rect">
            <a:avLst/>
          </a:prstGeom>
        </p:spPr>
        <p:txBody>
          <a:bodyPr anchor="t" rtlCol="false" tIns="0" lIns="0" bIns="0" rIns="0">
            <a:spAutoFit/>
          </a:bodyPr>
          <a:lstStyle/>
          <a:p>
            <a:pPr algn="l">
              <a:lnSpc>
                <a:spcPts val="4680"/>
              </a:lnSpc>
            </a:pPr>
            <a:r>
              <a:rPr lang="en-US" sz="3600" b="true">
                <a:solidFill>
                  <a:srgbClr val="292929"/>
                </a:solidFill>
                <a:latin typeface="Caladea Bold"/>
                <a:ea typeface="Caladea Bold"/>
                <a:cs typeface="Caladea Bold"/>
                <a:sym typeface="Caladea Bold"/>
              </a:rPr>
              <a:t>Error Handling</a:t>
            </a:r>
          </a:p>
        </p:txBody>
      </p:sp>
      <p:sp>
        <p:nvSpPr>
          <p:cNvPr name="TextBox 9" id="9"/>
          <p:cNvSpPr txBox="true"/>
          <p:nvPr/>
        </p:nvSpPr>
        <p:spPr>
          <a:xfrm rot="0">
            <a:off x="10464629" y="5695540"/>
            <a:ext cx="4201164" cy="3434080"/>
          </a:xfrm>
          <a:prstGeom prst="rect">
            <a:avLst/>
          </a:prstGeom>
        </p:spPr>
        <p:txBody>
          <a:bodyPr anchor="t" rtlCol="false" tIns="0" lIns="0" bIns="0" rIns="0">
            <a:spAutoFit/>
          </a:bodyPr>
          <a:lstStyle/>
          <a:p>
            <a:pPr algn="l">
              <a:lnSpc>
                <a:spcPts val="3380"/>
              </a:lnSpc>
            </a:pPr>
            <a:r>
              <a:rPr lang="en-US" sz="2600">
                <a:solidFill>
                  <a:srgbClr val="292929"/>
                </a:solidFill>
                <a:latin typeface="Public Sans"/>
                <a:ea typeface="Public Sans"/>
                <a:cs typeface="Public Sans"/>
                <a:sym typeface="Public Sans"/>
              </a:rPr>
              <a:t>After processing, the script provides a detailed summary, including the total number of files processed, files modified, and replacements made.</a:t>
            </a:r>
          </a:p>
          <a:p>
            <a:pPr algn="l">
              <a:lnSpc>
                <a:spcPts val="3380"/>
              </a:lnSpc>
            </a:pPr>
          </a:p>
          <a:p>
            <a:pPr algn="l">
              <a:lnSpc>
                <a:spcPts val="3380"/>
              </a:lnSpc>
            </a:pPr>
          </a:p>
        </p:txBody>
      </p:sp>
      <p:grpSp>
        <p:nvGrpSpPr>
          <p:cNvPr name="Group 10" id="10"/>
          <p:cNvGrpSpPr/>
          <p:nvPr/>
        </p:nvGrpSpPr>
        <p:grpSpPr>
          <a:xfrm rot="0">
            <a:off x="10124359" y="4327889"/>
            <a:ext cx="4881704" cy="1118777"/>
            <a:chOff x="0" y="0"/>
            <a:chExt cx="1773297" cy="406400"/>
          </a:xfrm>
        </p:grpSpPr>
        <p:sp>
          <p:nvSpPr>
            <p:cNvPr name="Freeform 11" id="11"/>
            <p:cNvSpPr/>
            <p:nvPr/>
          </p:nvSpPr>
          <p:spPr>
            <a:xfrm flipH="false" flipV="false" rot="0">
              <a:off x="17780" y="22860"/>
              <a:ext cx="1747897" cy="360680"/>
            </a:xfrm>
            <a:custGeom>
              <a:avLst/>
              <a:gdLst/>
              <a:ahLst/>
              <a:cxnLst/>
              <a:rect r="r" b="b" t="t" l="l"/>
              <a:pathLst>
                <a:path h="360680" w="1747897">
                  <a:moveTo>
                    <a:pt x="1747897" y="180340"/>
                  </a:moveTo>
                  <a:cubicBezTo>
                    <a:pt x="1747897" y="81280"/>
                    <a:pt x="1667887" y="0"/>
                    <a:pt x="1567557" y="0"/>
                  </a:cubicBezTo>
                  <a:lnTo>
                    <a:pt x="172720" y="0"/>
                  </a:lnTo>
                  <a:lnTo>
                    <a:pt x="172720" y="1270"/>
                  </a:lnTo>
                  <a:cubicBezTo>
                    <a:pt x="76200" y="5080"/>
                    <a:pt x="0" y="83820"/>
                    <a:pt x="0" y="180340"/>
                  </a:cubicBezTo>
                  <a:cubicBezTo>
                    <a:pt x="0" y="276860"/>
                    <a:pt x="77470" y="355600"/>
                    <a:pt x="172720" y="359410"/>
                  </a:cubicBezTo>
                  <a:lnTo>
                    <a:pt x="172720" y="360680"/>
                  </a:lnTo>
                  <a:lnTo>
                    <a:pt x="1567557" y="360680"/>
                  </a:lnTo>
                  <a:cubicBezTo>
                    <a:pt x="1666617" y="360680"/>
                    <a:pt x="1747897" y="279400"/>
                    <a:pt x="1747897" y="180340"/>
                  </a:cubicBezTo>
                  <a:close/>
                </a:path>
              </a:pathLst>
            </a:custGeom>
            <a:solidFill>
              <a:srgbClr val="F6F6F6"/>
            </a:solidFill>
          </p:spPr>
        </p:sp>
      </p:grpSp>
      <p:sp>
        <p:nvSpPr>
          <p:cNvPr name="TextBox 12" id="12"/>
          <p:cNvSpPr txBox="true"/>
          <p:nvPr/>
        </p:nvSpPr>
        <p:spPr>
          <a:xfrm rot="0">
            <a:off x="10582232" y="4560570"/>
            <a:ext cx="3965957" cy="582930"/>
          </a:xfrm>
          <a:prstGeom prst="rect">
            <a:avLst/>
          </a:prstGeom>
        </p:spPr>
        <p:txBody>
          <a:bodyPr anchor="t" rtlCol="false" tIns="0" lIns="0" bIns="0" rIns="0">
            <a:spAutoFit/>
          </a:bodyPr>
          <a:lstStyle/>
          <a:p>
            <a:pPr algn="l">
              <a:lnSpc>
                <a:spcPts val="4680"/>
              </a:lnSpc>
            </a:pPr>
            <a:r>
              <a:rPr lang="en-US" sz="3600" b="true">
                <a:solidFill>
                  <a:srgbClr val="292929"/>
                </a:solidFill>
                <a:latin typeface="Caladea Bold"/>
                <a:ea typeface="Caladea Bold"/>
                <a:cs typeface="Caladea Bold"/>
                <a:sym typeface="Caladea Bold"/>
              </a:rPr>
              <a:t>Summary Report</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6F6F6"/>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FDC74F"/>
          </a:solidFill>
        </p:spPr>
      </p:sp>
      <p:sp>
        <p:nvSpPr>
          <p:cNvPr name="TextBox 3" id="3"/>
          <p:cNvSpPr txBox="true"/>
          <p:nvPr/>
        </p:nvSpPr>
        <p:spPr>
          <a:xfrm rot="0">
            <a:off x="1676400" y="1438275"/>
            <a:ext cx="10126585" cy="1314450"/>
          </a:xfrm>
          <a:prstGeom prst="rect">
            <a:avLst/>
          </a:prstGeom>
        </p:spPr>
        <p:txBody>
          <a:bodyPr anchor="t" rtlCol="false" tIns="0" lIns="0" bIns="0" rIns="0">
            <a:spAutoFit/>
          </a:bodyPr>
          <a:lstStyle/>
          <a:p>
            <a:pPr algn="l">
              <a:lnSpc>
                <a:spcPts val="10319"/>
              </a:lnSpc>
            </a:pPr>
            <a:r>
              <a:rPr lang="en-US" sz="8599" b="true">
                <a:solidFill>
                  <a:srgbClr val="292929"/>
                </a:solidFill>
                <a:latin typeface="Caladea Bold"/>
                <a:ea typeface="Caladea Bold"/>
                <a:cs typeface="Caladea Bold"/>
                <a:sym typeface="Caladea Bold"/>
              </a:rPr>
              <a:t>Use of Mini Project:</a:t>
            </a:r>
          </a:p>
        </p:txBody>
      </p:sp>
      <p:grpSp>
        <p:nvGrpSpPr>
          <p:cNvPr name="Group 4" id="4"/>
          <p:cNvGrpSpPr/>
          <p:nvPr/>
        </p:nvGrpSpPr>
        <p:grpSpPr>
          <a:xfrm rot="0">
            <a:off x="1676400" y="4988046"/>
            <a:ext cx="3814904" cy="3552011"/>
            <a:chOff x="0" y="0"/>
            <a:chExt cx="5086539" cy="4736015"/>
          </a:xfrm>
        </p:grpSpPr>
        <p:sp>
          <p:nvSpPr>
            <p:cNvPr name="TextBox 5" id="5"/>
            <p:cNvSpPr txBox="true"/>
            <p:nvPr/>
          </p:nvSpPr>
          <p:spPr>
            <a:xfrm rot="0">
              <a:off x="0" y="1884442"/>
              <a:ext cx="5086539" cy="2851573"/>
            </a:xfrm>
            <a:prstGeom prst="rect">
              <a:avLst/>
            </a:prstGeom>
          </p:spPr>
          <p:txBody>
            <a:bodyPr anchor="t" rtlCol="false" tIns="0" lIns="0" bIns="0" rIns="0">
              <a:spAutoFit/>
            </a:bodyPr>
            <a:lstStyle/>
            <a:p>
              <a:pPr algn="l">
                <a:lnSpc>
                  <a:spcPts val="3380"/>
                </a:lnSpc>
              </a:pPr>
              <a:r>
                <a:rPr lang="en-US" sz="2600">
                  <a:solidFill>
                    <a:srgbClr val="292929"/>
                  </a:solidFill>
                  <a:latin typeface="Public Sans"/>
                  <a:ea typeface="Public Sans"/>
                  <a:cs typeface="Public Sans"/>
                  <a:sym typeface="Public Sans"/>
                </a:rPr>
                <a:t>Creates backups of original files before modification, ensuring data safety and traceability.</a:t>
              </a:r>
            </a:p>
          </p:txBody>
        </p:sp>
        <p:sp>
          <p:nvSpPr>
            <p:cNvPr name="TextBox 6" id="6"/>
            <p:cNvSpPr txBox="true"/>
            <p:nvPr/>
          </p:nvSpPr>
          <p:spPr>
            <a:xfrm rot="0">
              <a:off x="0" y="-38100"/>
              <a:ext cx="5086539" cy="1551940"/>
            </a:xfrm>
            <a:prstGeom prst="rect">
              <a:avLst/>
            </a:prstGeom>
          </p:spPr>
          <p:txBody>
            <a:bodyPr anchor="t" rtlCol="false" tIns="0" lIns="0" bIns="0" rIns="0">
              <a:spAutoFit/>
            </a:bodyPr>
            <a:lstStyle/>
            <a:p>
              <a:pPr algn="l">
                <a:lnSpc>
                  <a:spcPts val="4680"/>
                </a:lnSpc>
              </a:pPr>
              <a:r>
                <a:rPr lang="en-US" sz="3600" b="true">
                  <a:solidFill>
                    <a:srgbClr val="292929"/>
                  </a:solidFill>
                  <a:latin typeface="Caladea Bold"/>
                  <a:ea typeface="Caladea Bold"/>
                  <a:cs typeface="Caladea Bold"/>
                  <a:sym typeface="Caladea Bold"/>
                </a:rPr>
                <a:t>Version Control and Backups</a:t>
              </a:r>
            </a:p>
          </p:txBody>
        </p:sp>
      </p:grpSp>
      <p:grpSp>
        <p:nvGrpSpPr>
          <p:cNvPr name="Group 7" id="7"/>
          <p:cNvGrpSpPr/>
          <p:nvPr/>
        </p:nvGrpSpPr>
        <p:grpSpPr>
          <a:xfrm rot="0">
            <a:off x="1676400" y="3649071"/>
            <a:ext cx="961029" cy="961029"/>
            <a:chOff x="0" y="0"/>
            <a:chExt cx="1281372" cy="1281372"/>
          </a:xfrm>
        </p:grpSpPr>
        <p:grpSp>
          <p:nvGrpSpPr>
            <p:cNvPr name="Group 8" id="8"/>
            <p:cNvGrpSpPr/>
            <p:nvPr/>
          </p:nvGrpSpPr>
          <p:grpSpPr>
            <a:xfrm rot="0">
              <a:off x="0" y="0"/>
              <a:ext cx="1281372" cy="1281372"/>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734C"/>
              </a:solidFill>
            </p:spPr>
          </p:sp>
        </p:grpSp>
        <p:sp>
          <p:nvSpPr>
            <p:cNvPr name="TextBox 10" id="10"/>
            <p:cNvSpPr txBox="true"/>
            <p:nvPr/>
          </p:nvSpPr>
          <p:spPr>
            <a:xfrm rot="0">
              <a:off x="327497" y="311000"/>
              <a:ext cx="643240" cy="628650"/>
            </a:xfrm>
            <a:prstGeom prst="rect">
              <a:avLst/>
            </a:prstGeom>
          </p:spPr>
          <p:txBody>
            <a:bodyPr anchor="t" rtlCol="false" tIns="0" lIns="0" bIns="0" rIns="0">
              <a:spAutoFit/>
            </a:bodyPr>
            <a:lstStyle/>
            <a:p>
              <a:pPr algn="ctr">
                <a:lnSpc>
                  <a:spcPts val="3600"/>
                </a:lnSpc>
              </a:pPr>
              <a:r>
                <a:rPr lang="en-US" b="true" sz="3000">
                  <a:solidFill>
                    <a:srgbClr val="FFFFFF"/>
                  </a:solidFill>
                  <a:latin typeface="Caladea Bold"/>
                  <a:ea typeface="Caladea Bold"/>
                  <a:cs typeface="Caladea Bold"/>
                  <a:sym typeface="Caladea Bold"/>
                </a:rPr>
                <a:t>1</a:t>
              </a:r>
            </a:p>
          </p:txBody>
        </p:sp>
      </p:grpSp>
      <p:grpSp>
        <p:nvGrpSpPr>
          <p:cNvPr name="Group 11" id="11"/>
          <p:cNvGrpSpPr/>
          <p:nvPr/>
        </p:nvGrpSpPr>
        <p:grpSpPr>
          <a:xfrm rot="0">
            <a:off x="6259178" y="4988046"/>
            <a:ext cx="3814904" cy="3818711"/>
            <a:chOff x="0" y="0"/>
            <a:chExt cx="5086539" cy="5091615"/>
          </a:xfrm>
        </p:grpSpPr>
        <p:sp>
          <p:nvSpPr>
            <p:cNvPr name="TextBox 12" id="12"/>
            <p:cNvSpPr txBox="true"/>
            <p:nvPr/>
          </p:nvSpPr>
          <p:spPr>
            <a:xfrm rot="0">
              <a:off x="0" y="1097042"/>
              <a:ext cx="5086539" cy="3994573"/>
            </a:xfrm>
            <a:prstGeom prst="rect">
              <a:avLst/>
            </a:prstGeom>
          </p:spPr>
          <p:txBody>
            <a:bodyPr anchor="t" rtlCol="false" tIns="0" lIns="0" bIns="0" rIns="0">
              <a:spAutoFit/>
            </a:bodyPr>
            <a:lstStyle/>
            <a:p>
              <a:pPr algn="l">
                <a:lnSpc>
                  <a:spcPts val="3380"/>
                </a:lnSpc>
              </a:pPr>
              <a:r>
                <a:rPr lang="en-US" sz="2600">
                  <a:solidFill>
                    <a:srgbClr val="292929"/>
                  </a:solidFill>
                  <a:latin typeface="Public Sans"/>
                  <a:ea typeface="Public Sans"/>
                  <a:cs typeface="Public Sans"/>
                  <a:sym typeface="Public Sans"/>
                </a:rPr>
                <a:t>Ideal for updating variables, function names, or error messages in programming projects, ensuring consistency across the codebase</a:t>
              </a:r>
            </a:p>
          </p:txBody>
        </p:sp>
        <p:sp>
          <p:nvSpPr>
            <p:cNvPr name="TextBox 13" id="13"/>
            <p:cNvSpPr txBox="true"/>
            <p:nvPr/>
          </p:nvSpPr>
          <p:spPr>
            <a:xfrm rot="0">
              <a:off x="0" y="-38100"/>
              <a:ext cx="5086539" cy="764540"/>
            </a:xfrm>
            <a:prstGeom prst="rect">
              <a:avLst/>
            </a:prstGeom>
          </p:spPr>
          <p:txBody>
            <a:bodyPr anchor="t" rtlCol="false" tIns="0" lIns="0" bIns="0" rIns="0">
              <a:spAutoFit/>
            </a:bodyPr>
            <a:lstStyle/>
            <a:p>
              <a:pPr algn="l">
                <a:lnSpc>
                  <a:spcPts val="4680"/>
                </a:lnSpc>
              </a:pPr>
              <a:r>
                <a:rPr lang="en-US" sz="3600" b="true">
                  <a:solidFill>
                    <a:srgbClr val="292929"/>
                  </a:solidFill>
                  <a:latin typeface="Caladea Bold"/>
                  <a:ea typeface="Caladea Bold"/>
                  <a:cs typeface="Caladea Bold"/>
                  <a:sym typeface="Caladea Bold"/>
                </a:rPr>
                <a:t>Code Refactoring</a:t>
              </a:r>
            </a:p>
          </p:txBody>
        </p:sp>
      </p:grpSp>
      <p:grpSp>
        <p:nvGrpSpPr>
          <p:cNvPr name="Group 14" id="14"/>
          <p:cNvGrpSpPr/>
          <p:nvPr/>
        </p:nvGrpSpPr>
        <p:grpSpPr>
          <a:xfrm rot="0">
            <a:off x="6259178" y="3649071"/>
            <a:ext cx="961029" cy="961029"/>
            <a:chOff x="0" y="0"/>
            <a:chExt cx="1281372" cy="1281372"/>
          </a:xfrm>
        </p:grpSpPr>
        <p:grpSp>
          <p:nvGrpSpPr>
            <p:cNvPr name="Group 15" id="15"/>
            <p:cNvGrpSpPr/>
            <p:nvPr/>
          </p:nvGrpSpPr>
          <p:grpSpPr>
            <a:xfrm rot="0">
              <a:off x="0" y="0"/>
              <a:ext cx="1281372" cy="1281372"/>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734C"/>
              </a:solidFill>
            </p:spPr>
          </p:sp>
        </p:grpSp>
        <p:sp>
          <p:nvSpPr>
            <p:cNvPr name="TextBox 17" id="17"/>
            <p:cNvSpPr txBox="true"/>
            <p:nvPr/>
          </p:nvSpPr>
          <p:spPr>
            <a:xfrm rot="0">
              <a:off x="327497" y="311000"/>
              <a:ext cx="643240" cy="628650"/>
            </a:xfrm>
            <a:prstGeom prst="rect">
              <a:avLst/>
            </a:prstGeom>
          </p:spPr>
          <p:txBody>
            <a:bodyPr anchor="t" rtlCol="false" tIns="0" lIns="0" bIns="0" rIns="0">
              <a:spAutoFit/>
            </a:bodyPr>
            <a:lstStyle/>
            <a:p>
              <a:pPr algn="ctr">
                <a:lnSpc>
                  <a:spcPts val="3600"/>
                </a:lnSpc>
              </a:pPr>
              <a:r>
                <a:rPr lang="en-US" b="true" sz="3000">
                  <a:solidFill>
                    <a:srgbClr val="FFFFFF"/>
                  </a:solidFill>
                  <a:latin typeface="Caladea Bold"/>
                  <a:ea typeface="Caladea Bold"/>
                  <a:cs typeface="Caladea Bold"/>
                  <a:sym typeface="Caladea Bold"/>
                </a:rPr>
                <a:t>2</a:t>
              </a:r>
            </a:p>
          </p:txBody>
        </p:sp>
      </p:grpSp>
      <p:grpSp>
        <p:nvGrpSpPr>
          <p:cNvPr name="Group 18" id="18"/>
          <p:cNvGrpSpPr/>
          <p:nvPr/>
        </p:nvGrpSpPr>
        <p:grpSpPr>
          <a:xfrm rot="0">
            <a:off x="10841956" y="4988046"/>
            <a:ext cx="3814904" cy="4837886"/>
            <a:chOff x="0" y="0"/>
            <a:chExt cx="5086539" cy="6450515"/>
          </a:xfrm>
        </p:grpSpPr>
        <p:sp>
          <p:nvSpPr>
            <p:cNvPr name="TextBox 19" id="19"/>
            <p:cNvSpPr txBox="true"/>
            <p:nvPr/>
          </p:nvSpPr>
          <p:spPr>
            <a:xfrm rot="0">
              <a:off x="0" y="1884442"/>
              <a:ext cx="5086539" cy="4566073"/>
            </a:xfrm>
            <a:prstGeom prst="rect">
              <a:avLst/>
            </a:prstGeom>
          </p:spPr>
          <p:txBody>
            <a:bodyPr anchor="t" rtlCol="false" tIns="0" lIns="0" bIns="0" rIns="0">
              <a:spAutoFit/>
            </a:bodyPr>
            <a:lstStyle/>
            <a:p>
              <a:pPr algn="l">
                <a:lnSpc>
                  <a:spcPts val="3380"/>
                </a:lnSpc>
              </a:pPr>
              <a:r>
                <a:rPr lang="en-US" sz="2600">
                  <a:solidFill>
                    <a:srgbClr val="292929"/>
                  </a:solidFill>
                  <a:latin typeface="Public Sans"/>
                  <a:ea typeface="Public Sans"/>
                  <a:cs typeface="Public Sans"/>
                  <a:sym typeface="Public Sans"/>
                </a:rPr>
                <a:t>This project is a practical solution for automating repetitive tasks, enhancing productivity, and maintaining accuracy in file management workflows.</a:t>
              </a:r>
            </a:p>
          </p:txBody>
        </p:sp>
        <p:sp>
          <p:nvSpPr>
            <p:cNvPr name="TextBox 20" id="20"/>
            <p:cNvSpPr txBox="true"/>
            <p:nvPr/>
          </p:nvSpPr>
          <p:spPr>
            <a:xfrm rot="0">
              <a:off x="0" y="-38100"/>
              <a:ext cx="5086539" cy="1551940"/>
            </a:xfrm>
            <a:prstGeom prst="rect">
              <a:avLst/>
            </a:prstGeom>
          </p:spPr>
          <p:txBody>
            <a:bodyPr anchor="t" rtlCol="false" tIns="0" lIns="0" bIns="0" rIns="0">
              <a:spAutoFit/>
            </a:bodyPr>
            <a:lstStyle/>
            <a:p>
              <a:pPr algn="l">
                <a:lnSpc>
                  <a:spcPts val="4680"/>
                </a:lnSpc>
              </a:pPr>
              <a:r>
                <a:rPr lang="en-US" sz="3600" b="true">
                  <a:solidFill>
                    <a:srgbClr val="292929"/>
                  </a:solidFill>
                  <a:latin typeface="Caladea Bold"/>
                  <a:ea typeface="Caladea Bold"/>
                  <a:cs typeface="Caladea Bold"/>
                  <a:sym typeface="Caladea Bold"/>
                </a:rPr>
                <a:t>Automating repetitive tasks</a:t>
              </a:r>
            </a:p>
          </p:txBody>
        </p:sp>
      </p:grpSp>
      <p:grpSp>
        <p:nvGrpSpPr>
          <p:cNvPr name="Group 21" id="21"/>
          <p:cNvGrpSpPr/>
          <p:nvPr/>
        </p:nvGrpSpPr>
        <p:grpSpPr>
          <a:xfrm rot="0">
            <a:off x="10841956" y="3649071"/>
            <a:ext cx="961029" cy="961029"/>
            <a:chOff x="0" y="0"/>
            <a:chExt cx="1281372" cy="1281372"/>
          </a:xfrm>
        </p:grpSpPr>
        <p:grpSp>
          <p:nvGrpSpPr>
            <p:cNvPr name="Group 22" id="22"/>
            <p:cNvGrpSpPr/>
            <p:nvPr/>
          </p:nvGrpSpPr>
          <p:grpSpPr>
            <a:xfrm rot="0">
              <a:off x="0" y="0"/>
              <a:ext cx="1281372" cy="1281372"/>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734C"/>
              </a:solidFill>
            </p:spPr>
          </p:sp>
        </p:grpSp>
        <p:sp>
          <p:nvSpPr>
            <p:cNvPr name="TextBox 24" id="24"/>
            <p:cNvSpPr txBox="true"/>
            <p:nvPr/>
          </p:nvSpPr>
          <p:spPr>
            <a:xfrm rot="0">
              <a:off x="327497" y="311000"/>
              <a:ext cx="643240" cy="628650"/>
            </a:xfrm>
            <a:prstGeom prst="rect">
              <a:avLst/>
            </a:prstGeom>
          </p:spPr>
          <p:txBody>
            <a:bodyPr anchor="t" rtlCol="false" tIns="0" lIns="0" bIns="0" rIns="0">
              <a:spAutoFit/>
            </a:bodyPr>
            <a:lstStyle/>
            <a:p>
              <a:pPr algn="ctr">
                <a:lnSpc>
                  <a:spcPts val="3600"/>
                </a:lnSpc>
              </a:pPr>
              <a:r>
                <a:rPr lang="en-US" b="true" sz="3000">
                  <a:solidFill>
                    <a:srgbClr val="FFFFFF"/>
                  </a:solidFill>
                  <a:latin typeface="Caladea Bold"/>
                  <a:ea typeface="Caladea Bold"/>
                  <a:cs typeface="Caladea Bold"/>
                  <a:sym typeface="Caladea Bold"/>
                </a:rPr>
                <a:t>3</a:t>
              </a: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EF734C"/>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FDC74F"/>
          </a:solidFill>
        </p:spPr>
      </p:sp>
      <p:grpSp>
        <p:nvGrpSpPr>
          <p:cNvPr name="Group 3" id="3"/>
          <p:cNvGrpSpPr/>
          <p:nvPr/>
        </p:nvGrpSpPr>
        <p:grpSpPr>
          <a:xfrm rot="0">
            <a:off x="2039614" y="2600178"/>
            <a:ext cx="13639886" cy="3997175"/>
            <a:chOff x="0" y="0"/>
            <a:chExt cx="18186514" cy="5329567"/>
          </a:xfrm>
        </p:grpSpPr>
        <p:sp>
          <p:nvSpPr>
            <p:cNvPr name="TextBox 4" id="4"/>
            <p:cNvSpPr txBox="true"/>
            <p:nvPr/>
          </p:nvSpPr>
          <p:spPr>
            <a:xfrm rot="0">
              <a:off x="0" y="-95250"/>
              <a:ext cx="18186514" cy="1923736"/>
            </a:xfrm>
            <a:prstGeom prst="rect">
              <a:avLst/>
            </a:prstGeom>
          </p:spPr>
          <p:txBody>
            <a:bodyPr anchor="t" rtlCol="false" tIns="0" lIns="0" bIns="0" rIns="0">
              <a:spAutoFit/>
            </a:bodyPr>
            <a:lstStyle/>
            <a:p>
              <a:pPr algn="ctr">
                <a:lnSpc>
                  <a:spcPts val="11724"/>
                </a:lnSpc>
              </a:pPr>
              <a:r>
                <a:rPr lang="en-US" b="true" sz="9018">
                  <a:solidFill>
                    <a:srgbClr val="F6F6F6"/>
                  </a:solidFill>
                  <a:latin typeface="Caladea Bold"/>
                  <a:ea typeface="Caladea Bold"/>
                  <a:cs typeface="Caladea Bold"/>
                  <a:sym typeface="Caladea Bold"/>
                </a:rPr>
                <a:t>Program</a:t>
              </a:r>
            </a:p>
          </p:txBody>
        </p:sp>
        <p:sp>
          <p:nvSpPr>
            <p:cNvPr name="TextBox 5" id="5"/>
            <p:cNvSpPr txBox="true"/>
            <p:nvPr/>
          </p:nvSpPr>
          <p:spPr>
            <a:xfrm rot="0">
              <a:off x="0" y="3066491"/>
              <a:ext cx="18186514" cy="2263075"/>
            </a:xfrm>
            <a:prstGeom prst="rect">
              <a:avLst/>
            </a:prstGeom>
          </p:spPr>
          <p:txBody>
            <a:bodyPr anchor="t" rtlCol="false" tIns="0" lIns="0" bIns="0" rIns="0">
              <a:spAutoFit/>
            </a:bodyPr>
            <a:lstStyle/>
            <a:p>
              <a:pPr algn="ctr">
                <a:lnSpc>
                  <a:spcPts val="6871"/>
                </a:lnSpc>
              </a:pPr>
              <a:r>
                <a:rPr lang="en-US" sz="5285">
                  <a:solidFill>
                    <a:srgbClr val="F6F6F6"/>
                  </a:solidFill>
                  <a:latin typeface="Public Sans"/>
                  <a:ea typeface="Public Sans"/>
                  <a:cs typeface="Public Sans"/>
                  <a:sym typeface="Public Sans"/>
                </a:rPr>
                <a:t>Lets switch to Linux to demonstrate our mini project!!!</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AutoShape 2" id="2"/>
          <p:cNvSpPr/>
          <p:nvPr/>
        </p:nvSpPr>
        <p:spPr>
          <a:xfrm rot="0">
            <a:off x="17259300" y="0"/>
            <a:ext cx="1028700" cy="10287000"/>
          </a:xfrm>
          <a:prstGeom prst="rect">
            <a:avLst/>
          </a:prstGeom>
          <a:solidFill>
            <a:srgbClr val="EF734C"/>
          </a:solidFill>
        </p:spPr>
      </p:sp>
      <p:sp>
        <p:nvSpPr>
          <p:cNvPr name="Freeform 3" id="3"/>
          <p:cNvSpPr/>
          <p:nvPr/>
        </p:nvSpPr>
        <p:spPr>
          <a:xfrm flipH="false" flipV="false" rot="0">
            <a:off x="532193" y="1028700"/>
            <a:ext cx="14968366" cy="9088833"/>
          </a:xfrm>
          <a:custGeom>
            <a:avLst/>
            <a:gdLst/>
            <a:ahLst/>
            <a:cxnLst/>
            <a:rect r="r" b="b" t="t" l="l"/>
            <a:pathLst>
              <a:path h="9088833" w="14968366">
                <a:moveTo>
                  <a:pt x="0" y="0"/>
                </a:moveTo>
                <a:lnTo>
                  <a:pt x="14968367" y="0"/>
                </a:lnTo>
                <a:lnTo>
                  <a:pt x="14968367" y="9088833"/>
                </a:lnTo>
                <a:lnTo>
                  <a:pt x="0" y="9088833"/>
                </a:lnTo>
                <a:lnTo>
                  <a:pt x="0" y="0"/>
                </a:lnTo>
                <a:close/>
              </a:path>
            </a:pathLst>
          </a:custGeom>
          <a:blipFill>
            <a:blip r:embed="rId2"/>
            <a:stretch>
              <a:fillRect l="0" t="-11997" r="0" b="-115727"/>
            </a:stretch>
          </a:blipFill>
        </p:spPr>
      </p:sp>
      <p:sp>
        <p:nvSpPr>
          <p:cNvPr name="TextBox 4" id="4"/>
          <p:cNvSpPr txBox="true"/>
          <p:nvPr/>
        </p:nvSpPr>
        <p:spPr>
          <a:xfrm rot="0">
            <a:off x="532193" y="-19050"/>
            <a:ext cx="4652059" cy="2305050"/>
          </a:xfrm>
          <a:prstGeom prst="rect">
            <a:avLst/>
          </a:prstGeom>
        </p:spPr>
        <p:txBody>
          <a:bodyPr anchor="t" rtlCol="false" tIns="0" lIns="0" bIns="0" rIns="0">
            <a:spAutoFit/>
          </a:bodyPr>
          <a:lstStyle/>
          <a:p>
            <a:pPr algn="l">
              <a:lnSpc>
                <a:spcPts val="9000"/>
              </a:lnSpc>
            </a:pPr>
            <a:r>
              <a:rPr lang="en-US" sz="7500" b="true">
                <a:solidFill>
                  <a:srgbClr val="292929"/>
                </a:solidFill>
                <a:latin typeface="Caladea Bold"/>
                <a:ea typeface="Caladea Bold"/>
                <a:cs typeface="Caladea Bold"/>
                <a:sym typeface="Caladea Bold"/>
              </a:rPr>
              <a:t>Code:</a:t>
            </a:r>
          </a:p>
          <a:p>
            <a:pPr algn="l">
              <a:lnSpc>
                <a:spcPts val="90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DAGawkyQ5M4</dc:identifier>
  <dcterms:modified xsi:type="dcterms:W3CDTF">2011-08-01T06:04:30Z</dcterms:modified>
  <cp:revision>1</cp:revision>
  <dc:title>Final Group Project Discussion</dc:title>
</cp:coreProperties>
</file>