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25"/>
            <a:ext cx="7772400" cy="1470025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dirty="0"/>
              <a:t>MongoDB vs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r>
              <a:rPr dirty="0" err="1">
                <a:solidFill>
                  <a:schemeClr val="tx1"/>
                </a:solidFill>
              </a:rPr>
              <a:t>Comparaison</a:t>
            </a:r>
            <a:r>
              <a:rPr dirty="0">
                <a:solidFill>
                  <a:schemeClr val="tx1"/>
                </a:solidFill>
              </a:rPr>
              <a:t> entre </a:t>
            </a:r>
            <a:r>
              <a:rPr dirty="0" err="1">
                <a:solidFill>
                  <a:schemeClr val="tx1"/>
                </a:solidFill>
              </a:rPr>
              <a:t>une</a:t>
            </a:r>
            <a:r>
              <a:rPr dirty="0">
                <a:solidFill>
                  <a:schemeClr val="tx1"/>
                </a:solidFill>
              </a:rPr>
              <a:t> base de </a:t>
            </a:r>
            <a:r>
              <a:rPr dirty="0" err="1">
                <a:solidFill>
                  <a:schemeClr val="tx1"/>
                </a:solidFill>
              </a:rPr>
              <a:t>données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relationnelle</a:t>
            </a:r>
            <a:r>
              <a:rPr dirty="0">
                <a:solidFill>
                  <a:schemeClr val="tx1"/>
                </a:solidFill>
              </a:rPr>
              <a:t> (SQL) et </a:t>
            </a:r>
            <a:r>
              <a:rPr dirty="0" err="1">
                <a:solidFill>
                  <a:schemeClr val="tx1"/>
                </a:solidFill>
              </a:rPr>
              <a:t>une</a:t>
            </a:r>
            <a:r>
              <a:rPr dirty="0">
                <a:solidFill>
                  <a:schemeClr val="tx1"/>
                </a:solidFill>
              </a:rPr>
              <a:t> base NoSQL (MongoDB).</a:t>
            </a:r>
          </a:p>
          <a:p>
            <a:r>
              <a:rPr dirty="0">
                <a:solidFill>
                  <a:schemeClr val="tx1"/>
                </a:solidFill>
              </a:rPr>
              <a:t>- </a:t>
            </a:r>
            <a:r>
              <a:rPr dirty="0" err="1">
                <a:solidFill>
                  <a:schemeClr val="tx1"/>
                </a:solidFill>
              </a:rPr>
              <a:t>Comprendre</a:t>
            </a:r>
            <a:r>
              <a:rPr dirty="0">
                <a:solidFill>
                  <a:schemeClr val="tx1"/>
                </a:solidFill>
              </a:rPr>
              <a:t> les concepts </a:t>
            </a:r>
            <a:r>
              <a:rPr dirty="0" err="1">
                <a:solidFill>
                  <a:schemeClr val="tx1"/>
                </a:solidFill>
              </a:rPr>
              <a:t>clés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 Identifier les </a:t>
            </a:r>
            <a:r>
              <a:rPr dirty="0" err="1">
                <a:solidFill>
                  <a:schemeClr val="tx1"/>
                </a:solidFill>
              </a:rPr>
              <a:t>cas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d’usage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- </a:t>
            </a:r>
            <a:r>
              <a:rPr dirty="0" err="1">
                <a:solidFill>
                  <a:schemeClr val="tx1"/>
                </a:solidFill>
              </a:rPr>
              <a:t>Choisir</a:t>
            </a:r>
            <a:r>
              <a:rPr dirty="0">
                <a:solidFill>
                  <a:schemeClr val="tx1"/>
                </a:solidFill>
              </a:rPr>
              <a:t> la bonne solution </a:t>
            </a:r>
            <a:r>
              <a:rPr dirty="0" err="1">
                <a:solidFill>
                  <a:schemeClr val="tx1"/>
                </a:solidFill>
              </a:rPr>
              <a:t>selon</a:t>
            </a:r>
            <a:r>
              <a:rPr dirty="0">
                <a:solidFill>
                  <a:schemeClr val="tx1"/>
                </a:solidFill>
              </a:rPr>
              <a:t> le </a:t>
            </a:r>
            <a:r>
              <a:rPr dirty="0" err="1">
                <a:solidFill>
                  <a:schemeClr val="tx1"/>
                </a:solidFill>
              </a:rPr>
              <a:t>besoin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38"/>
          </a:xfrm>
          <a:solidFill>
            <a:srgbClr val="00B0F0"/>
          </a:solidFill>
          <a:ln>
            <a:solidFill>
              <a:srgbClr val="00B0F0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Bases de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relationnelles</a:t>
            </a:r>
            <a:r>
              <a:rPr dirty="0"/>
              <a:t>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8596"/>
            <a:ext cx="8229600" cy="3784179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organisées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tables avec </a:t>
            </a:r>
            <a:r>
              <a:rPr dirty="0" err="1"/>
              <a:t>colonnes</a:t>
            </a:r>
            <a:endParaRPr dirty="0"/>
          </a:p>
          <a:p>
            <a:r>
              <a:rPr dirty="0"/>
              <a:t>• </a:t>
            </a:r>
            <a:r>
              <a:rPr dirty="0" err="1"/>
              <a:t>Utilisation</a:t>
            </a:r>
            <a:r>
              <a:rPr dirty="0"/>
              <a:t> du </a:t>
            </a:r>
            <a:r>
              <a:rPr dirty="0" err="1"/>
              <a:t>langage</a:t>
            </a:r>
            <a:r>
              <a:rPr dirty="0"/>
              <a:t> SQL pour les </a:t>
            </a:r>
            <a:r>
              <a:rPr dirty="0" err="1"/>
              <a:t>requêtes</a:t>
            </a:r>
            <a:endParaRPr dirty="0"/>
          </a:p>
          <a:p>
            <a:r>
              <a:rPr dirty="0"/>
              <a:t>• </a:t>
            </a:r>
            <a:r>
              <a:rPr dirty="0" err="1"/>
              <a:t>Schéma</a:t>
            </a:r>
            <a:r>
              <a:rPr dirty="0"/>
              <a:t> fixe (structure </a:t>
            </a:r>
            <a:r>
              <a:rPr dirty="0" err="1"/>
              <a:t>prédéfinie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Exemples</a:t>
            </a:r>
            <a:r>
              <a:rPr dirty="0"/>
              <a:t> : MySQL, PostgreSQL, SQLite</a:t>
            </a:r>
          </a:p>
          <a:p>
            <a:r>
              <a:rPr dirty="0"/>
              <a:t>• </a:t>
            </a:r>
            <a:r>
              <a:rPr dirty="0" err="1"/>
              <a:t>Avantages</a:t>
            </a:r>
            <a:r>
              <a:rPr dirty="0"/>
              <a:t> : </a:t>
            </a:r>
            <a:r>
              <a:rPr dirty="0" err="1"/>
              <a:t>intégrité</a:t>
            </a:r>
            <a:r>
              <a:rPr dirty="0"/>
              <a:t> des </a:t>
            </a:r>
            <a:r>
              <a:rPr dirty="0" err="1"/>
              <a:t>données</a:t>
            </a:r>
            <a:r>
              <a:rPr dirty="0"/>
              <a:t>, relations </a:t>
            </a:r>
            <a:r>
              <a:rPr dirty="0" err="1"/>
              <a:t>puissantes</a:t>
            </a:r>
            <a:r>
              <a:rPr dirty="0"/>
              <a:t> (jointures)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98" y="1301821"/>
            <a:ext cx="810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Titre :</a:t>
            </a:r>
            <a:r>
              <a:rPr lang="fr-FR" dirty="0"/>
              <a:t> Bases de données relationnelles (SQL</a:t>
            </a:r>
            <a:r>
              <a:rPr lang="fr-FR" dirty="0" smtClean="0"/>
              <a:t>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Contenu :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695746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dirty="0"/>
              <a:t>MongoDB – Base de </a:t>
            </a:r>
            <a:r>
              <a:rPr dirty="0" err="1"/>
              <a:t>données</a:t>
            </a:r>
            <a:r>
              <a:rPr dirty="0"/>
              <a:t>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1314"/>
            <a:ext cx="8229600" cy="3774849"/>
          </a:xfrm>
        </p:spPr>
        <p:txBody>
          <a:bodyPr>
            <a:normAutofit/>
          </a:bodyPr>
          <a:lstStyle/>
          <a:p>
            <a:r>
              <a:rPr sz="2800" dirty="0"/>
              <a:t>• </a:t>
            </a:r>
            <a:r>
              <a:rPr sz="2800" dirty="0" err="1"/>
              <a:t>Données</a:t>
            </a:r>
            <a:r>
              <a:rPr sz="2800" dirty="0"/>
              <a:t> </a:t>
            </a:r>
            <a:r>
              <a:rPr sz="2800" dirty="0" err="1"/>
              <a:t>stockées</a:t>
            </a:r>
            <a:r>
              <a:rPr sz="2800" dirty="0"/>
              <a:t> sous </a:t>
            </a:r>
            <a:r>
              <a:rPr sz="2800" dirty="0" err="1"/>
              <a:t>forme</a:t>
            </a:r>
            <a:r>
              <a:rPr sz="2800" dirty="0"/>
              <a:t> de documents JSON</a:t>
            </a:r>
          </a:p>
          <a:p>
            <a:r>
              <a:rPr sz="2800" dirty="0"/>
              <a:t>• Structure flexible (pas de </a:t>
            </a:r>
            <a:r>
              <a:rPr sz="2800" dirty="0" err="1"/>
              <a:t>schéma</a:t>
            </a:r>
            <a:r>
              <a:rPr sz="2800" dirty="0"/>
              <a:t> fixe)</a:t>
            </a:r>
          </a:p>
          <a:p>
            <a:r>
              <a:rPr sz="2800" dirty="0"/>
              <a:t>• </a:t>
            </a:r>
            <a:r>
              <a:rPr sz="2800" dirty="0" err="1"/>
              <a:t>Idéal</a:t>
            </a:r>
            <a:r>
              <a:rPr sz="2800" dirty="0"/>
              <a:t> pour les </a:t>
            </a:r>
            <a:r>
              <a:rPr sz="2800" dirty="0" err="1"/>
              <a:t>données</a:t>
            </a:r>
            <a:r>
              <a:rPr sz="2800" dirty="0"/>
              <a:t> non </a:t>
            </a:r>
            <a:r>
              <a:rPr sz="2800" dirty="0" err="1"/>
              <a:t>ou</a:t>
            </a:r>
            <a:r>
              <a:rPr sz="2800" dirty="0"/>
              <a:t> semi-</a:t>
            </a:r>
            <a:r>
              <a:rPr sz="2800" dirty="0" err="1"/>
              <a:t>structurées</a:t>
            </a:r>
            <a:endParaRPr sz="2800" dirty="0"/>
          </a:p>
          <a:p>
            <a:r>
              <a:rPr sz="2800" dirty="0"/>
              <a:t>• </a:t>
            </a:r>
            <a:r>
              <a:rPr sz="2800" dirty="0" err="1"/>
              <a:t>Scalabilité</a:t>
            </a:r>
            <a:r>
              <a:rPr sz="2800" dirty="0"/>
              <a:t> </a:t>
            </a:r>
            <a:r>
              <a:rPr sz="2800" dirty="0" err="1"/>
              <a:t>horizontale</a:t>
            </a:r>
            <a:r>
              <a:rPr sz="2800" dirty="0"/>
              <a:t> (</a:t>
            </a:r>
            <a:r>
              <a:rPr sz="2800" dirty="0" err="1"/>
              <a:t>ajout</a:t>
            </a:r>
            <a:r>
              <a:rPr sz="2800" dirty="0"/>
              <a:t> de </a:t>
            </a:r>
            <a:r>
              <a:rPr sz="2800" dirty="0" err="1"/>
              <a:t>serveurs</a:t>
            </a:r>
            <a:r>
              <a:rPr sz="2800" dirty="0"/>
              <a:t>)</a:t>
            </a:r>
          </a:p>
          <a:p>
            <a:r>
              <a:rPr sz="2800" dirty="0"/>
              <a:t>• </a:t>
            </a:r>
            <a:r>
              <a:rPr sz="2800" dirty="0" err="1"/>
              <a:t>Utilisé</a:t>
            </a:r>
            <a:r>
              <a:rPr sz="2800" dirty="0"/>
              <a:t> pour des applications </a:t>
            </a:r>
            <a:r>
              <a:rPr sz="2800" dirty="0" err="1"/>
              <a:t>modernes</a:t>
            </a:r>
            <a:r>
              <a:rPr sz="2800" dirty="0"/>
              <a:t> et </a:t>
            </a:r>
            <a:r>
              <a:rPr sz="2800" dirty="0" err="1"/>
              <a:t>en</a:t>
            </a:r>
            <a:r>
              <a:rPr sz="2800" dirty="0"/>
              <a:t> temps </a:t>
            </a:r>
            <a:r>
              <a:rPr sz="2800" dirty="0" err="1"/>
              <a:t>réel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43812" y="1287624"/>
            <a:ext cx="765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Titre :</a:t>
            </a:r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– Base de données </a:t>
            </a:r>
            <a:r>
              <a:rPr lang="fr-FR" dirty="0" err="1"/>
              <a:t>NoSQL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Contenu :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109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dirty="0" err="1"/>
              <a:t>Comparaison</a:t>
            </a:r>
            <a:r>
              <a:rPr dirty="0"/>
              <a:t> SQL vs MongoDB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45767"/>
              </p:ext>
            </p:extLst>
          </p:nvPr>
        </p:nvGraphicFramePr>
        <p:xfrm>
          <a:off x="457200" y="2295331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/>
                        <a:t>Critère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SQL (MySQL)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MongoDB (NoSQL)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Tables &amp;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Documents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Schéma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Fixe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Langage de requête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BSON/JSON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Forte (jointures)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Faible (imbriqué)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Scalabilité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Verticale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Horizontale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Cas d’usage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ERP, banques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 err="1"/>
                        <a:t>IoT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réseaux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sociaux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998376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Titre :</a:t>
            </a:r>
            <a:r>
              <a:rPr lang="fr-FR" dirty="0"/>
              <a:t> Comparaison des deux </a:t>
            </a:r>
            <a:r>
              <a:rPr lang="fr-FR" dirty="0" smtClean="0"/>
              <a:t>approches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b="1" dirty="0"/>
              <a:t>Tableau comparatif :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72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8678"/>
            <a:ext cx="8229600" cy="3877485"/>
          </a:xfrm>
        </p:spPr>
        <p:txBody>
          <a:bodyPr/>
          <a:lstStyle/>
          <a:p>
            <a:r>
              <a:rPr dirty="0"/>
              <a:t>• SQL : </a:t>
            </a:r>
            <a:r>
              <a:rPr dirty="0" err="1"/>
              <a:t>idéal</a:t>
            </a:r>
            <a:r>
              <a:rPr dirty="0"/>
              <a:t> pour les </a:t>
            </a:r>
            <a:r>
              <a:rPr dirty="0" err="1"/>
              <a:t>données</a:t>
            </a:r>
            <a:r>
              <a:rPr dirty="0"/>
              <a:t> </a:t>
            </a:r>
            <a:r>
              <a:rPr dirty="0" err="1"/>
              <a:t>structurées</a:t>
            </a:r>
            <a:r>
              <a:rPr dirty="0"/>
              <a:t> avec relations fortes</a:t>
            </a:r>
          </a:p>
          <a:p>
            <a:r>
              <a:rPr dirty="0"/>
              <a:t>• MongoDB : </a:t>
            </a:r>
            <a:r>
              <a:rPr dirty="0" err="1"/>
              <a:t>adapté</a:t>
            </a:r>
            <a:r>
              <a:rPr dirty="0"/>
              <a:t> aux </a:t>
            </a:r>
            <a:r>
              <a:rPr dirty="0" err="1"/>
              <a:t>données</a:t>
            </a:r>
            <a:r>
              <a:rPr dirty="0"/>
              <a:t> flexibles et aux </a:t>
            </a:r>
            <a:r>
              <a:rPr dirty="0" err="1"/>
              <a:t>gros</a:t>
            </a:r>
            <a:r>
              <a:rPr dirty="0"/>
              <a:t> volumes</a:t>
            </a:r>
          </a:p>
          <a:p>
            <a:r>
              <a:rPr dirty="0"/>
              <a:t>• SQL → ERP, </a:t>
            </a:r>
            <a:r>
              <a:rPr dirty="0" err="1"/>
              <a:t>gestion</a:t>
            </a:r>
            <a:r>
              <a:rPr dirty="0"/>
              <a:t>, finance / MongoDB → </a:t>
            </a:r>
            <a:r>
              <a:rPr dirty="0" err="1"/>
              <a:t>réseaux</a:t>
            </a:r>
            <a:r>
              <a:rPr dirty="0"/>
              <a:t> </a:t>
            </a:r>
            <a:r>
              <a:rPr dirty="0" err="1"/>
              <a:t>sociaux</a:t>
            </a:r>
            <a:r>
              <a:rPr dirty="0"/>
              <a:t>, big data</a:t>
            </a:r>
          </a:p>
          <a:p>
            <a:r>
              <a:rPr dirty="0"/>
              <a:t>• </a:t>
            </a:r>
            <a:r>
              <a:rPr dirty="0" err="1"/>
              <a:t>Choix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le </a:t>
            </a:r>
            <a:r>
              <a:rPr dirty="0" err="1"/>
              <a:t>besoin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75857"/>
            <a:ext cx="82296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Titre: Quand utiliser SQL ou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endParaRPr lang="fr-FR" dirty="0"/>
          </a:p>
          <a:p>
            <a:r>
              <a:rPr lang="fr-FR" dirty="0" smtClean="0"/>
              <a:t>Contenu: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273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MongoDB vs SQL</vt:lpstr>
      <vt:lpstr>Bases de données relationnelles (SQL)</vt:lpstr>
      <vt:lpstr>MongoDB – Base de données NoSQL</vt:lpstr>
      <vt:lpstr>Comparaison SQL vs MongoDB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</dc:title>
  <dc:subject/>
  <dc:creator>LENOVO</dc:creator>
  <cp:keywords/>
  <dc:description>generated using python-pptx</dc:description>
  <cp:lastModifiedBy>LENOVO</cp:lastModifiedBy>
  <cp:revision>7</cp:revision>
  <dcterms:created xsi:type="dcterms:W3CDTF">2013-01-27T09:14:16Z</dcterms:created>
  <dcterms:modified xsi:type="dcterms:W3CDTF">2025-06-02T19:10:19Z</dcterms:modified>
  <cp:category/>
</cp:coreProperties>
</file>