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9" r:id="rId10"/>
    <p:sldId id="266" r:id="rId11"/>
    <p:sldId id="268" r:id="rId12"/>
    <p:sldId id="267" r:id="rId13"/>
    <p:sldId id="264" r:id="rId14"/>
    <p:sldId id="261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53CDE-3244-8840-8FB9-654F89982364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1AFF8-368D-C648-9129-13058829C7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876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1AFF8-368D-C648-9129-13058829C7EF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8197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1AFF8-368D-C648-9129-13058829C7EF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2159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1AFF8-368D-C648-9129-13058829C7EF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6392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B61C-E625-68EB-9D2A-50D2E04F5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D23A4-F7AB-13AA-9672-29067665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1A07-A0CE-99EB-8728-F802AEAF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7BC6-1BD5-65A5-D3AA-60A0503E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6543-4B09-1F9C-E6AE-FF8217FC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775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1763-2E31-5F4F-C8F4-71B803C3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CDD44-8C16-D2E6-5ECA-A72025A06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8E08-3C0A-355C-DB16-7CC3B943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3A06-ADA9-2E50-1BEB-D1D271F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5D46-0D87-EBA5-864A-977C287A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24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9B6E4-0FC0-F16E-552D-0E12C4015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3FE79-A0F5-D56A-F542-AC3B338D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0022-6182-EAD0-CE1B-8B20C13B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6156-4E69-7878-6A5E-9E3F9AC1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19C5-66F5-E406-8B63-6526F75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472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AB0B-C5E4-E9B8-11BC-9485B8E1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F46F-D18C-E322-12F7-8CF0B4A5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0CCB-A2D7-11D3-9A2F-00B7001A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1ACD-68ED-0EB1-74FC-BAC51901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DEFC-FD76-266F-C62C-CC13F99A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3677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30FE-DBE8-624C-470A-42BB6D3C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9B0C-45AD-AD4B-7998-5FDBBB62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0EFC-D2A0-9F65-00B6-5AE3DB1D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6DE8-48FB-4847-DC79-7E8D750A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D65B-7B27-C30D-03A9-248FEE7D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224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9065-CB40-92B4-5DAF-EE9A5686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5FD5-21D8-45A4-E6AA-5DD009E8D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C504C-722D-6CE4-0456-C159D27F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F4E6-DC72-CDCA-6212-D14A1658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F5EB-07BD-78C8-9D20-25080C60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FBB1C-499B-9010-F6AE-8E3F5166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626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A91B-312F-8D86-F89F-54F671DB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C5F0-818A-AFD9-40BA-271F2CBF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1B412-5CCE-2D56-68E2-3E241679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05027-329C-4567-F99B-1069D3FF6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6EBE8-F7F6-868F-70EA-CF0A27F83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B0F3D-B60D-81E0-92FB-FD6B03A1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55857-74A5-1186-0D02-6D45B574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FC511-6A49-7FD7-91FF-AEC8D480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2233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FA59-31C5-2079-B53E-79852F94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D3B4A-85F5-0836-75B7-1EA9AECE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DE84-3025-BB2A-56F2-BAFE66C2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0EBCD-4282-87AB-C924-36A3A6DF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9223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CCADD-5B99-A645-5A80-24C2D32C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DD39F-B74F-B039-CE9F-3739B31B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C29CD-0E39-B6ED-CFF2-55EE1BEE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470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FB5-74F1-8870-5407-75D64797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96FA-35C3-5AAB-6CDF-686E0689D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22629-76C5-A219-393B-BF05087B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8E9E3-412A-73BA-5093-01A40999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0EA80-47F3-8F1A-4932-0D89BD9C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CC9F9-D559-3D22-95A8-090028F0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2642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2209-2D19-4556-E0A3-3D0CF17C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EA6E6-8AA7-C2D0-8C4E-313D2477C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D169B-44DA-363D-2F67-9C4FC0AB4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FA04D-41CC-C051-8E9D-1C8ED183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C3690-652B-192B-1AC9-D4C8D8A1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C054-810A-D85C-1887-81D7910A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09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60096-3758-47E2-31A6-21C1C394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46197-C5A6-0A7F-B846-80E6F73B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DF8E-D5A4-255D-4F81-0367BEE4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7CAA-F1D6-6D4F-8C31-B143C1AD5A65}" type="datetimeFigureOut">
              <a:rPr lang="en-RU" smtClean="0"/>
              <a:t>18.02.2023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070A-E8F6-762B-33A4-462E5B50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B8DE-6598-8DE8-6134-2AA859491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0789-5F9E-014B-AFAD-495CE7B2A85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078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ps/cat" TargetMode="External"/><Relationship Id="rId2" Type="http://schemas.openxmlformats.org/officeDocument/2006/relationships/hyperlink" Target="https://aclanthology.org/2020.acl-main.290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leews/publications/acl17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B47D-3E4E-BF15-AAAE-5913B1698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для Натальи Эрнестовны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62371-0075-C9C7-902B-6DB5761AC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err="1"/>
              <a:t>Аникевич</a:t>
            </a:r>
            <a:r>
              <a:rPr lang="ru-RU" dirty="0"/>
              <a:t> Юлия</a:t>
            </a:r>
          </a:p>
          <a:p>
            <a:pPr algn="l"/>
            <a:r>
              <a:rPr lang="ru-RU" dirty="0"/>
              <a:t>625 группа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7918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707C-2652-3050-6051-4B059944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Метод на основе контрастного внимания (</a:t>
            </a:r>
            <a:r>
              <a:rPr lang="en-US" dirty="0" err="1"/>
              <a:t>CAt</a:t>
            </a:r>
            <a:r>
              <a:rPr lang="en-US" dirty="0"/>
              <a:t>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556B-1D1E-D6BD-1B0F-0B5796CC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Ссылка на статью – </a:t>
            </a:r>
            <a:r>
              <a:rPr lang="en-GB" sz="2400" dirty="0"/>
              <a:t> </a:t>
            </a:r>
            <a:r>
              <a:rPr lang="en-GB" sz="2400" dirty="0">
                <a:hlinkClick r:id="rId2"/>
              </a:rPr>
              <a:t>https://aclanthology.org/2020.acl-main.290.pdf</a:t>
            </a:r>
            <a:endParaRPr lang="en-GB" sz="2400" dirty="0"/>
          </a:p>
          <a:p>
            <a:r>
              <a:rPr lang="en-GB" sz="2400" dirty="0" err="1"/>
              <a:t>Github</a:t>
            </a:r>
            <a:r>
              <a:rPr lang="en-GB" sz="2400" dirty="0"/>
              <a:t> –  </a:t>
            </a:r>
            <a:r>
              <a:rPr lang="en-GB" sz="2400" dirty="0">
                <a:hlinkClick r:id="rId3"/>
              </a:rPr>
              <a:t>https://github.com/clips/cat</a:t>
            </a:r>
            <a:endParaRPr lang="en-GB" sz="2400" dirty="0"/>
          </a:p>
          <a:p>
            <a:r>
              <a:rPr lang="en-GB" sz="2400" dirty="0"/>
              <a:t>2020 </a:t>
            </a:r>
            <a:r>
              <a:rPr lang="ru-RU" sz="2400" dirty="0"/>
              <a:t>год</a:t>
            </a:r>
            <a:endParaRPr lang="en-GB" sz="2400" dirty="0"/>
          </a:p>
          <a:p>
            <a:endParaRPr lang="en-GB" dirty="0"/>
          </a:p>
          <a:p>
            <a:pPr marL="0" indent="0">
              <a:buNone/>
            </a:pPr>
            <a:r>
              <a:rPr lang="ru-RU" dirty="0">
                <a:highlight>
                  <a:srgbClr val="008080"/>
                </a:highlight>
              </a:rPr>
              <a:t>Основные шаги: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i="0" dirty="0">
                <a:solidFill>
                  <a:srgbClr val="24292F"/>
                </a:solidFill>
                <a:effectLst/>
                <a:latin typeface="+mj-lt"/>
              </a:rPr>
              <a:t>Обучение </a:t>
            </a:r>
            <a:r>
              <a:rPr lang="ru-RU" i="0" dirty="0" err="1">
                <a:solidFill>
                  <a:srgbClr val="24292F"/>
                </a:solidFill>
                <a:effectLst/>
                <a:latin typeface="+mj-lt"/>
              </a:rPr>
              <a:t>эмбеддингов</a:t>
            </a:r>
            <a:r>
              <a:rPr lang="ru-RU" i="0" dirty="0">
                <a:solidFill>
                  <a:srgbClr val="24292F"/>
                </a:solidFill>
                <a:effectLst/>
                <a:latin typeface="+mj-lt"/>
              </a:rPr>
              <a:t> на текстах выбранной области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i="0" dirty="0">
                <a:solidFill>
                  <a:srgbClr val="24292F"/>
                </a:solidFill>
                <a:effectLst/>
                <a:latin typeface="+mj-lt"/>
              </a:rPr>
              <a:t>Извлечение кандидатов в аспектные термины </a:t>
            </a:r>
          </a:p>
          <a:p>
            <a:pPr lvl="2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В статье –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POS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+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выбираются наиболее частые существительные</a:t>
            </a:r>
            <a:endParaRPr lang="ru-RU" i="0" dirty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i="0" dirty="0">
                <a:solidFill>
                  <a:srgbClr val="24292F"/>
                </a:solidFill>
                <a:effectLst/>
                <a:latin typeface="+mj-lt"/>
              </a:rPr>
              <a:t>Выбор аспектных терминов, используя</a:t>
            </a:r>
            <a:r>
              <a:rPr lang="en-US" i="0" dirty="0">
                <a:solidFill>
                  <a:srgbClr val="24292F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4292F"/>
                </a:solidFill>
                <a:effectLst/>
                <a:latin typeface="+mj-lt"/>
              </a:rPr>
              <a:t>CAt</a:t>
            </a:r>
            <a:r>
              <a:rPr lang="en-US" i="0" dirty="0">
                <a:solidFill>
                  <a:srgbClr val="24292F"/>
                </a:solidFill>
                <a:effectLst/>
                <a:latin typeface="+mj-lt"/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i="0" dirty="0">
                <a:solidFill>
                  <a:srgbClr val="24292F"/>
                </a:solidFill>
                <a:effectLst/>
                <a:latin typeface="+mj-lt"/>
              </a:rPr>
              <a:t>Отнесение аспектных терминов к аспектным категориям</a:t>
            </a:r>
          </a:p>
          <a:p>
            <a:pPr lvl="2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В статье определены заранее</a:t>
            </a:r>
            <a:endParaRPr lang="ru-RU" i="0" dirty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79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9337-AE79-386B-9722-D4C44192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Метод на основе контрастного внимания (</a:t>
            </a:r>
            <a:r>
              <a:rPr lang="en-US" dirty="0" err="1"/>
              <a:t>CAt</a:t>
            </a:r>
            <a:r>
              <a:rPr lang="en-US" dirty="0"/>
              <a:t>)</a:t>
            </a:r>
            <a:endParaRPr lang="en-RU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06F47C-345D-215F-D827-A71DC824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29" y="1828048"/>
            <a:ext cx="5066271" cy="426764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AAB9001-89F6-6293-B5F0-66DE03E1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90" y="2483708"/>
            <a:ext cx="4240310" cy="94529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8B5B901-6EDB-735A-8E1B-96399F38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3961871"/>
            <a:ext cx="4356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54EA-27F8-C03F-299E-36BA969B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3A96-F57F-58A1-8667-8A40B338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4153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4303-A87F-EB26-38A4-6F1B79D2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Оценка результатов</a:t>
            </a:r>
            <a:endParaRPr lang="en-RU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4A9A-62B1-B45D-D84F-55706AAA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</a:t>
            </a:r>
          </a:p>
          <a:p>
            <a:r>
              <a:rPr lang="en-US" dirty="0"/>
              <a:t>Recall</a:t>
            </a:r>
            <a:endParaRPr lang="en-RU" dirty="0"/>
          </a:p>
          <a:p>
            <a:r>
              <a:rPr lang="en-RU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391020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A42B-ED8D-3334-5B32-4DA9257F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Завершающий слайд</a:t>
            </a:r>
            <a:endParaRPr lang="en-RU" dirty="0"/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0E3A9587-4A65-6506-A53F-DD6D2C9F6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1914" y="3413619"/>
            <a:ext cx="3437337" cy="344438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395900-EB6E-48CF-C77B-77DE127333B4}"/>
              </a:ext>
            </a:extLst>
          </p:cNvPr>
          <p:cNvSpPr txBox="1"/>
          <p:nvPr/>
        </p:nvSpPr>
        <p:spPr>
          <a:xfrm>
            <a:off x="615778" y="2061390"/>
            <a:ext cx="6687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Тезис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Все ваши предложения, пожелания, общие замечания</a:t>
            </a:r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Как ваши дела, что думаете про </a:t>
            </a:r>
            <a:r>
              <a:rPr lang="en-US" sz="2400" dirty="0" err="1"/>
              <a:t>ChatGPT</a:t>
            </a:r>
            <a:r>
              <a:rPr lang="ru-RU" sz="2400" dirty="0"/>
              <a:t>, какие сейчас интересные проекты делают студенты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21907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5D07-1D6A-817C-6763-E72C2A2F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Простите за то, что пропадаю</a:t>
            </a:r>
            <a:endParaRPr lang="en-RU" dirty="0"/>
          </a:p>
        </p:txBody>
      </p:sp>
      <p:pic>
        <p:nvPicPr>
          <p:cNvPr id="5" name="Content Placeholder 4" descr="A close up of a cat&#10;&#10;Description automatically generated with medium confidence">
            <a:extLst>
              <a:ext uri="{FF2B5EF4-FFF2-40B4-BE49-F238E27FC236}">
                <a16:creationId xmlns:a16="http://schemas.microsoft.com/office/drawing/2014/main" id="{8B7932A1-A489-5053-12A7-FABD4F84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054" y="1825625"/>
            <a:ext cx="6149891" cy="4351338"/>
          </a:xfrm>
        </p:spPr>
      </p:pic>
    </p:spTree>
    <p:extLst>
      <p:ext uri="{BB962C8B-B14F-4D97-AF65-F5344CB8AC3E}">
        <p14:creationId xmlns:p14="http://schemas.microsoft.com/office/powerpoint/2010/main" val="198643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18CB-0FC8-DACD-1301-9DBB67C8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Вернемся к моей работе…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10CA-56CF-0471-FEEF-F6ED9F8B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0" y="1825624"/>
            <a:ext cx="10718180" cy="46672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Тема диссертации – </a:t>
            </a:r>
            <a:r>
              <a:rPr lang="ru-RU" sz="2400" b="0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Методы аспектного анализа мнений </a:t>
            </a:r>
            <a:r>
              <a:rPr lang="ru-RU" sz="2400" b="0" dirty="0" err="1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пользователеи</a:t>
            </a:r>
            <a:r>
              <a:rPr lang="ru-RU" sz="2400" b="0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̆</a:t>
            </a:r>
          </a:p>
          <a:p>
            <a:pPr marL="0" indent="0">
              <a:buNone/>
            </a:pPr>
            <a:endParaRPr lang="ru-RU" sz="1100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b="0" dirty="0">
                <a:effectLst/>
                <a:latin typeface="Calibri" panose="020F0502020204030204" pitchFamily="34" charset="0"/>
              </a:rPr>
              <a:t>В работе рассматривается задача извлечения аспектных терминов из текстов на естественном языке и отнесения их к аспектным категориям </a:t>
            </a:r>
            <a:r>
              <a:rPr lang="ru-RU" sz="2000" b="0" dirty="0"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без привязки к </a:t>
            </a:r>
            <a:r>
              <a:rPr lang="ru-RU" sz="2000" b="0" dirty="0" err="1"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конкретнои</a:t>
            </a:r>
            <a:r>
              <a:rPr lang="ru-RU" sz="2000" b="0" dirty="0"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̆ области</a:t>
            </a:r>
            <a:r>
              <a:rPr lang="ru-RU" sz="2000" b="0" dirty="0">
                <a:effectLst/>
                <a:latin typeface="Calibri" panose="020F0502020204030204" pitchFamily="34" charset="0"/>
              </a:rPr>
              <a:t>. </a:t>
            </a:r>
            <a:endParaRPr lang="ru-RU" sz="2000" dirty="0">
              <a:effectLst/>
            </a:endParaRPr>
          </a:p>
          <a:p>
            <a:pPr marL="0" indent="0">
              <a:buNone/>
            </a:pPr>
            <a:r>
              <a:rPr lang="ru-RU" sz="2000" b="0" dirty="0">
                <a:effectLst/>
                <a:latin typeface="Calibri" panose="020F0502020204030204" pitchFamily="34" charset="0"/>
              </a:rPr>
              <a:t>Для решения </a:t>
            </a:r>
            <a:r>
              <a:rPr lang="ru-RU" sz="2000" b="0" dirty="0" err="1">
                <a:effectLst/>
                <a:latin typeface="Calibri" panose="020F0502020204030204" pitchFamily="34" charset="0"/>
              </a:rPr>
              <a:t>поставленнои</a:t>
            </a:r>
            <a:r>
              <a:rPr lang="ru-RU" sz="2000" b="0" dirty="0">
                <a:effectLst/>
                <a:latin typeface="Calibri" panose="020F0502020204030204" pitchFamily="34" charset="0"/>
              </a:rPr>
              <a:t>̆ задачи необходимо выполнить следующие шаги: </a:t>
            </a:r>
            <a:endParaRPr lang="ru-RU" sz="2000" dirty="0">
              <a:effectLst/>
            </a:endParaRPr>
          </a:p>
          <a:p>
            <a:r>
              <a:rPr lang="ru-RU" sz="2000" b="0" dirty="0">
                <a:effectLst/>
                <a:latin typeface="Calibri" panose="020F0502020204030204" pitchFamily="34" charset="0"/>
              </a:rPr>
              <a:t>Провести обзор актуальных подходов к решению задачи извлечения аспектов. </a:t>
            </a:r>
            <a:endParaRPr lang="ru-RU" sz="2000" dirty="0">
              <a:effectLst/>
            </a:endParaRPr>
          </a:p>
          <a:p>
            <a:r>
              <a:rPr lang="ru-RU" sz="2000" b="0" dirty="0">
                <a:effectLst/>
                <a:latin typeface="Calibri" panose="020F0502020204030204" pitchFamily="34" charset="0"/>
              </a:rPr>
              <a:t>По результатам обзора предложить методы для применения к мнениям на русском языке без привязки к </a:t>
            </a:r>
            <a:r>
              <a:rPr lang="ru-RU" sz="2000" b="0" dirty="0" err="1">
                <a:effectLst/>
                <a:latin typeface="Calibri" panose="020F0502020204030204" pitchFamily="34" charset="0"/>
              </a:rPr>
              <a:t>анализируемои</a:t>
            </a:r>
            <a:r>
              <a:rPr lang="ru-RU" sz="2000" b="0" dirty="0">
                <a:effectLst/>
                <a:latin typeface="Calibri" panose="020F0502020204030204" pitchFamily="34" charset="0"/>
              </a:rPr>
              <a:t>̆ сущности. </a:t>
            </a:r>
            <a:endParaRPr lang="ru-RU" sz="2000" dirty="0">
              <a:effectLst/>
            </a:endParaRPr>
          </a:p>
          <a:p>
            <a:r>
              <a:rPr lang="ru-RU" sz="2000" b="0" dirty="0">
                <a:effectLst/>
                <a:latin typeface="Calibri" panose="020F0502020204030204" pitchFamily="34" charset="0"/>
              </a:rPr>
              <a:t>Подготовить набор данных и проверить на нем качество работы реализованных методов. </a:t>
            </a:r>
            <a:endParaRPr lang="ru-RU" sz="2000" dirty="0">
              <a:effectLst/>
            </a:endParaRPr>
          </a:p>
          <a:p>
            <a:r>
              <a:rPr lang="ru-RU" sz="2000" b="0" dirty="0">
                <a:effectLst/>
                <a:latin typeface="Calibri" panose="020F0502020204030204" pitchFamily="34" charset="0"/>
              </a:rPr>
              <a:t>Провести экспериментальное исследование качества работы реализованных методов на собранном наборе данных. Сравнить полученные результаты и сделать выводы о применимости методов для решения </a:t>
            </a:r>
            <a:r>
              <a:rPr lang="ru-RU" sz="2000" b="0" dirty="0" err="1">
                <a:effectLst/>
                <a:latin typeface="Calibri" panose="020F0502020204030204" pitchFamily="34" charset="0"/>
              </a:rPr>
              <a:t>поставленнои</a:t>
            </a:r>
            <a:r>
              <a:rPr lang="ru-RU" sz="2000" b="0" dirty="0">
                <a:effectLst/>
                <a:latin typeface="Calibri" panose="020F0502020204030204" pitchFamily="34" charset="0"/>
              </a:rPr>
              <a:t>̆ задачи. </a:t>
            </a:r>
            <a:endParaRPr lang="ru-RU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0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CBC3-5912-7B5E-DDF6-2E947F39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сразу вопросы для обсуждения!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268C-6578-33A5-7795-5FB3FBEE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Корректно ли сформулированы задачи?</a:t>
            </a:r>
          </a:p>
          <a:p>
            <a:r>
              <a:rPr lang="ru-RU" dirty="0"/>
              <a:t>Разница между целью и задачей</a:t>
            </a:r>
          </a:p>
          <a:p>
            <a:r>
              <a:rPr lang="ru-RU" dirty="0"/>
              <a:t>Оформление в тексте</a:t>
            </a:r>
          </a:p>
          <a:p>
            <a:pPr marL="0" indent="0">
              <a:buNone/>
            </a:pP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6E598-A56C-C1B7-360E-B4C28C62A554}"/>
              </a:ext>
            </a:extLst>
          </p:cNvPr>
          <p:cNvSpPr txBox="1"/>
          <p:nvPr/>
        </p:nvSpPr>
        <p:spPr>
          <a:xfrm>
            <a:off x="838200" y="4270920"/>
            <a:ext cx="1026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Далее разберем каждую задачу отдельно</a:t>
            </a:r>
            <a:endParaRPr lang="en-RU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BEB-F135-B9E2-72DC-CB87F9E8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методов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7357-855E-0E2D-7EC5-E14674B1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238"/>
            <a:ext cx="10515600" cy="4644725"/>
          </a:xfrm>
        </p:spPr>
        <p:txBody>
          <a:bodyPr/>
          <a:lstStyle/>
          <a:p>
            <a:r>
              <a:rPr lang="ru-RU" sz="2400" dirty="0"/>
              <a:t>Описан в текущей версии текста диссертации</a:t>
            </a:r>
            <a:endParaRPr lang="en-US" sz="2400" dirty="0"/>
          </a:p>
          <a:p>
            <a:r>
              <a:rPr lang="ru-RU" sz="2400" dirty="0"/>
              <a:t>Подробно не останавливаюсь, так как вы его читали, но можно обсудить, если нужно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FF3F-E2FA-70B4-DC89-8D0E50A481DD}"/>
              </a:ext>
            </a:extLst>
          </p:cNvPr>
          <p:cNvSpPr/>
          <p:nvPr/>
        </p:nvSpPr>
        <p:spPr>
          <a:xfrm>
            <a:off x="4366053" y="2927843"/>
            <a:ext cx="2607276" cy="926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МЕТОДЫ 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181D7-1627-54F0-D20E-B98E20B74456}"/>
              </a:ext>
            </a:extLst>
          </p:cNvPr>
          <p:cNvSpPr/>
          <p:nvPr/>
        </p:nvSpPr>
        <p:spPr>
          <a:xfrm>
            <a:off x="838200" y="5050759"/>
            <a:ext cx="2607276" cy="9267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Статистические </a:t>
            </a:r>
            <a:endParaRPr lang="en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A9039-D8F7-C0E9-0073-4E562A480048}"/>
              </a:ext>
            </a:extLst>
          </p:cNvPr>
          <p:cNvSpPr/>
          <p:nvPr/>
        </p:nvSpPr>
        <p:spPr>
          <a:xfrm>
            <a:off x="4366053" y="5050758"/>
            <a:ext cx="2607276" cy="926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Лингвистические </a:t>
            </a:r>
            <a:endParaRPr lang="en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12F90-CB28-443A-50B2-EDA44C07057A}"/>
              </a:ext>
            </a:extLst>
          </p:cNvPr>
          <p:cNvSpPr/>
          <p:nvPr/>
        </p:nvSpPr>
        <p:spPr>
          <a:xfrm>
            <a:off x="8094705" y="5050757"/>
            <a:ext cx="2607276" cy="9267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Машинное обучение </a:t>
            </a:r>
            <a:endParaRPr lang="en-R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61AB57-4B97-C304-D5D7-2275E54BC17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141838" y="3854600"/>
            <a:ext cx="3527853" cy="119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6B727F-A182-62C1-A954-3937FFB3CA1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69691" y="3854600"/>
            <a:ext cx="0" cy="119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F84BAD-4C14-6F32-3AEB-9C640982B50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69691" y="3854600"/>
            <a:ext cx="3728652" cy="119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7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0C1F-C1C5-789F-5503-7211A38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Выбраны следующие методы</a:t>
            </a:r>
            <a:endParaRPr lang="en-RU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F0D2-F27A-4EEC-E228-FC4A16FFC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ru-RU" b="0" dirty="0" err="1">
                <a:effectLst/>
                <a:latin typeface="Calibri" panose="020F0502020204030204" pitchFamily="34" charset="0"/>
              </a:rPr>
              <a:t>Статистическии</a:t>
            </a:r>
            <a:r>
              <a:rPr lang="ru-RU" b="0" dirty="0">
                <a:effectLst/>
                <a:latin typeface="Calibri" panose="020F0502020204030204" pitchFamily="34" charset="0"/>
              </a:rPr>
              <a:t>̆ метод с использованием характеристики </a:t>
            </a:r>
            <a:r>
              <a:rPr lang="en-GB" b="0" dirty="0">
                <a:effectLst/>
                <a:latin typeface="Calibri" panose="020F0502020204030204" pitchFamily="34" charset="0"/>
              </a:rPr>
              <a:t>p-value (</a:t>
            </a:r>
            <a:r>
              <a:rPr lang="ru-RU" b="0" dirty="0">
                <a:effectLst/>
                <a:latin typeface="Calibri" panose="020F0502020204030204" pitchFamily="34" charset="0"/>
              </a:rPr>
              <a:t>метод </a:t>
            </a:r>
            <a:r>
              <a:rPr lang="en-US" b="0" dirty="0" err="1">
                <a:effectLst/>
                <a:latin typeface="Calibri" panose="020F0502020204030204" pitchFamily="34" charset="0"/>
              </a:rPr>
              <a:t>Hu&amp;Liu</a:t>
            </a:r>
            <a:r>
              <a:rPr lang="en-US" dirty="0">
                <a:latin typeface="Calibri" panose="020F0502020204030204" pitchFamily="34" charset="0"/>
              </a:rPr>
              <a:t>) </a:t>
            </a:r>
            <a:endParaRPr lang="en-GB" b="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0" dirty="0">
                <a:effectLst/>
                <a:latin typeface="Calibri" panose="020F0502020204030204" pitchFamily="34" charset="0"/>
              </a:rPr>
              <a:t>Модель на основе механизма внимания (</a:t>
            </a:r>
            <a:r>
              <a:rPr lang="en-GB" b="0" dirty="0">
                <a:effectLst/>
                <a:latin typeface="Calibri" panose="020F0502020204030204" pitchFamily="34" charset="0"/>
              </a:rPr>
              <a:t>ABAE) </a:t>
            </a:r>
          </a:p>
          <a:p>
            <a:pPr>
              <a:lnSpc>
                <a:spcPct val="150000"/>
              </a:lnSpc>
            </a:pPr>
            <a:r>
              <a:rPr lang="ru-RU" b="0" dirty="0">
                <a:effectLst/>
                <a:latin typeface="Calibri" panose="020F0502020204030204" pitchFamily="34" charset="0"/>
              </a:rPr>
              <a:t>Модель на основе контрастного внимания (</a:t>
            </a:r>
            <a:r>
              <a:rPr lang="en-GB" b="0" dirty="0" err="1">
                <a:effectLst/>
                <a:latin typeface="Calibri" panose="020F0502020204030204" pitchFamily="34" charset="0"/>
              </a:rPr>
              <a:t>CAt</a:t>
            </a:r>
            <a:r>
              <a:rPr lang="en-GB" b="0" dirty="0">
                <a:effectLst/>
                <a:latin typeface="Calibri" panose="020F0502020204030204" pitchFamily="34" charset="0"/>
              </a:rPr>
              <a:t>) 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9866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EAA8-91F2-CAD9-C860-1613C57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1</a:t>
            </a:r>
            <a:r>
              <a:rPr lang="ru-RU" dirty="0"/>
              <a:t>. </a:t>
            </a:r>
            <a:r>
              <a:rPr lang="en-US" dirty="0"/>
              <a:t>C</a:t>
            </a:r>
            <a:r>
              <a:rPr lang="ru-RU" dirty="0" err="1"/>
              <a:t>татистический</a:t>
            </a:r>
            <a:r>
              <a:rPr lang="ru-RU" dirty="0"/>
              <a:t> метод </a:t>
            </a:r>
            <a:r>
              <a:rPr lang="en-US" dirty="0" err="1"/>
              <a:t>Hu&amp;Liu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234F-DF01-0299-C75E-4FF29CB8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Статистический метод с использованием характеристики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p-support </a:t>
            </a:r>
          </a:p>
          <a:p>
            <a:r>
              <a:rPr lang="ru-RU" dirty="0"/>
              <a:t>2004 год </a:t>
            </a:r>
            <a:endParaRPr lang="en-US" dirty="0"/>
          </a:p>
        </p:txBody>
      </p:sp>
      <p:pic>
        <p:nvPicPr>
          <p:cNvPr id="5" name="Picture 4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83E72E55-83F6-074F-17D0-1E8AC792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87" y="3375190"/>
            <a:ext cx="6995984" cy="31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4056-12FE-4418-3199-F2C2BB89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Метод на основе механизма внимания (АВАЕ)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0880-A086-C032-B3C4-E01C3B2F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RU" dirty="0"/>
              <a:t>C</a:t>
            </a:r>
            <a:r>
              <a:rPr lang="ru-RU" dirty="0" err="1"/>
              <a:t>сылка</a:t>
            </a:r>
            <a:r>
              <a:rPr lang="ru-RU" dirty="0"/>
              <a:t> на статью:</a:t>
            </a:r>
          </a:p>
          <a:p>
            <a:pPr marL="0" indent="0">
              <a:buNone/>
            </a:pPr>
            <a:r>
              <a:rPr lang="en-GB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https://www.comp.nus.edu.sg/~leews/publications/acl17.pdf</a:t>
            </a:r>
            <a:endParaRPr lang="ru-RU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2017 </a:t>
            </a:r>
            <a:r>
              <a:rPr lang="ru-RU" dirty="0"/>
              <a:t>год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37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0954-47DD-74CA-CB8D-22E1B629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Метод на основе механизма внимания (АВАЕ)</a:t>
            </a:r>
            <a:endParaRPr lang="en-RU" dirty="0"/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5AC0A5AB-52B5-5290-E10F-8BD841A10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766"/>
            <a:ext cx="643998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2553E-C8BA-33B0-E7AB-DCE13A5BF696}"/>
              </a:ext>
            </a:extLst>
          </p:cNvPr>
          <p:cNvSpPr txBox="1"/>
          <p:nvPr/>
        </p:nvSpPr>
        <p:spPr>
          <a:xfrm>
            <a:off x="6663093" y="1183386"/>
            <a:ext cx="512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аспектных терминов определено (задано число К)</a:t>
            </a:r>
            <a:endParaRPr lang="en-RU" dirty="0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2130C5CD-FA8E-6809-31C2-BFA55824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093" y="2013853"/>
            <a:ext cx="2122561" cy="1011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D63EE-03D6-08FC-D3D8-04A105C10B74}"/>
              </a:ext>
            </a:extLst>
          </p:cNvPr>
          <p:cNvSpPr txBox="1"/>
          <p:nvPr/>
        </p:nvSpPr>
        <p:spPr>
          <a:xfrm>
            <a:off x="8785654" y="2137651"/>
            <a:ext cx="264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Формируем </a:t>
            </a:r>
            <a:r>
              <a:rPr lang="ru-RU" dirty="0" err="1"/>
              <a:t>эмбеддинг</a:t>
            </a:r>
            <a:r>
              <a:rPr lang="ru-RU" dirty="0"/>
              <a:t> предложения</a:t>
            </a:r>
            <a:endParaRPr lang="en-RU" dirty="0"/>
          </a:p>
        </p:txBody>
      </p:sp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846626D-4D35-F58C-7156-C5DBA4AA0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79" y="2914369"/>
            <a:ext cx="2403873" cy="1766867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82A9220-0961-092A-182D-A96244FEC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657" y="3429000"/>
            <a:ext cx="2643664" cy="965295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B9F43E64-B7ED-3FE9-6233-AE59634A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7304" y="4751285"/>
            <a:ext cx="4076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417</Words>
  <Application>Microsoft Macintosh PowerPoint</Application>
  <PresentationFormat>Widescreen</PresentationFormat>
  <Paragraphs>66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Презентация для Натальи Эрнестовны</vt:lpstr>
      <vt:lpstr>1. Простите за то, что пропадаю</vt:lpstr>
      <vt:lpstr>Вернемся к моей работе…</vt:lpstr>
      <vt:lpstr>И сразу вопросы для обсуждения!</vt:lpstr>
      <vt:lpstr>Обзор методов </vt:lpstr>
      <vt:lpstr>Выбраны следующие методы</vt:lpstr>
      <vt:lpstr>1. Cтатистический метод Hu&amp;Liu</vt:lpstr>
      <vt:lpstr>2. Метод на основе механизма внимания (АВАЕ)</vt:lpstr>
      <vt:lpstr>2. Метод на основе механизма внимания (АВАЕ)</vt:lpstr>
      <vt:lpstr>3. Метод на основе контрастного внимания (CAt)</vt:lpstr>
      <vt:lpstr>3. Метод на основе контрастного внимания (CAt)</vt:lpstr>
      <vt:lpstr>Датасеты</vt:lpstr>
      <vt:lpstr>Оценка результатов</vt:lpstr>
      <vt:lpstr>Завершающий слайд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Натальи Эрнестовны</dc:title>
  <dc:creator>Yuliya Anikevich</dc:creator>
  <cp:lastModifiedBy>Yuliya Anikevich</cp:lastModifiedBy>
  <cp:revision>2</cp:revision>
  <dcterms:created xsi:type="dcterms:W3CDTF">2023-02-18T14:06:06Z</dcterms:created>
  <dcterms:modified xsi:type="dcterms:W3CDTF">2023-02-19T18:26:31Z</dcterms:modified>
</cp:coreProperties>
</file>