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47"/>
  </p:normalViewPr>
  <p:slideViewPr>
    <p:cSldViewPr snapToGrid="0">
      <p:cViewPr varScale="1">
        <p:scale>
          <a:sx n="45" d="100"/>
          <a:sy n="45" d="100"/>
        </p:scale>
        <p:origin x="1470" y="30"/>
      </p:cViewPr>
      <p:guideLst>
        <p:guide orient="horz" pos="894"/>
        <p:guide pos="9120"/>
      </p:guideLst>
    </p:cSldViewPr>
  </p:slideViewPr>
  <p:notesTextViewPr>
    <p:cViewPr>
      <p:scale>
        <a:sx n="150" d="100"/>
        <a:sy n="150" d="100"/>
      </p:scale>
      <p:origin x="0" y="0"/>
    </p:cViewPr>
  </p:notesTextViewPr>
  <p:notesViewPr>
    <p:cSldViewPr snapToGrid="0">
      <p:cViewPr varScale="1">
        <p:scale>
          <a:sx n="80" d="100"/>
          <a:sy n="80" d="100"/>
        </p:scale>
        <p:origin x="391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38694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Chef Intermediate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us end with a discussion about the following topics.</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a:t>
            </a:r>
            <a:r>
              <a:rPr lang="en-US" baseline="0"/>
              <a:t>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continue let us stop for a moment answer </a:t>
            </a:r>
            <a:r>
              <a:rPr lang="en-US" baseline="0"/>
              <a:t>any questions that anyone might have at this time.</a:t>
            </a:r>
            <a:endParaRPr lang="en-US"/>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start let me introduce myself. Then I would like it if everyone had a chance to introduce themselves.</a:t>
            </a:r>
          </a:p>
          <a:p>
            <a:endParaRPr lang="en-US" baseline="0" dirty="0"/>
          </a:p>
          <a:p>
            <a:r>
              <a:rPr lang="en-US" baseline="0" dirty="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goal of this training is to teach you techniques that will help you extend the functionality of your cookbooks. We also want to share the </a:t>
            </a:r>
            <a:r>
              <a:rPr lang="en-US" dirty="0"/>
              <a:t>thought process on why and how to best employ these techniques. </a:t>
            </a:r>
          </a:p>
          <a:p>
            <a:endParaRPr lang="en-US" baseline="0" dirty="0"/>
          </a:p>
          <a:p>
            <a:r>
              <a:rPr lang="en-US" baseline="0" dirty="0"/>
              <a:t>Chef is built on top of Ruby. This means you have the power of a programming language at your disposal and we will have to keep a tight focus on the challenges and exercises presented in this content. </a:t>
            </a:r>
            <a:r>
              <a:rPr lang="en-US" dirty="0"/>
              <a:t>During and throughout the content we will have discussion where we may have additional time to talk about many different topics but in this interest of time and popular opinion we may need to leave those discussions.</a:t>
            </a:r>
          </a:p>
          <a:p>
            <a:endParaRPr lang="en-US" dirty="0"/>
          </a:p>
          <a:p>
            <a:r>
              <a:rPr lang="en-US" baseline="0" dirty="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throughout this</a:t>
            </a:r>
            <a:r>
              <a:rPr lang="en-US" baseline="0" dirty="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a:p>
          <a:p>
            <a:r>
              <a:rPr lang="en-US" baseline="0" dirty="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content of this training has been</a:t>
            </a:r>
            <a:r>
              <a:rPr lang="en-US" baseline="0" dirty="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outline of the</a:t>
            </a:r>
            <a:r>
              <a:rPr lang="en-US" baseline="0" dirty="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As I mentioned there</a:t>
            </a:r>
            <a:r>
              <a:rPr lang="en-US" baseline="0" dirty="0"/>
              <a:t> is a lot work planned for the day. To ensure we </a:t>
            </a:r>
            <a:r>
              <a:rPr lang="en-US" dirty="0"/>
              <a:t>focus on the concepts we introduce and not on troubleshooting systems we are providing you</a:t>
            </a:r>
            <a:r>
              <a:rPr lang="en-US" baseline="0" dirty="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a:t>
            </a:r>
            <a:r>
              <a:rPr lang="en-US" dirty="0"/>
              <a:t>At the end of the training</a:t>
            </a:r>
            <a:r>
              <a:rPr lang="en-US" baseline="0" dirty="0"/>
              <a:t> it is often a good idea to offer your services to help individuals install necessary software or troubleshoot their systems.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provide you with the address,</a:t>
            </a:r>
            <a:r>
              <a:rPr lang="en-US" baseline="0" dirty="0"/>
              <a:t> username and password of the workstation. With that information you will need to use the SSH tool that you have installed to connect that workstation.</a:t>
            </a:r>
          </a:p>
          <a:p>
            <a:endParaRPr lang="en-US" baseline="0" dirty="0"/>
          </a:p>
          <a:p>
            <a:r>
              <a:rPr lang="en-US" baseline="0" dirty="0"/>
              <a:t>This demonstrates how you might connect to the remote machine using your terminal or command-prompt if you have access to the application </a:t>
            </a:r>
            <a:r>
              <a:rPr lang="en-US" baseline="0" dirty="0" err="1"/>
              <a:t>ssh</a:t>
            </a:r>
            <a:r>
              <a:rPr lang="en-US" baseline="0" dirty="0"/>
              <a:t>. This may be different based on your operating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a:t>
            </a:r>
            <a:r>
              <a:rPr lang="en-US" baseline="0" dirty="0"/>
              <a:t> that you are connected to that workstation we have taken care of all the necessary work to get started with the training.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Chef Intermediate</a:t>
            </a:r>
          </a:p>
        </p:txBody>
      </p:sp>
      <p:sp>
        <p:nvSpPr>
          <p:cNvPr id="3" name="Text Placeholder 2"/>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34"/>
            <a:ext cx="16256706" cy="9136466"/>
          </a:xfrm>
          <a:prstGeom prst="rect">
            <a:avLst/>
          </a:prstGeom>
        </p:spPr>
      </p:pic>
      <p:sp>
        <p:nvSpPr>
          <p:cNvPr id="5" name="Footer Placeholder 2">
            <a:extLst>
              <a:ext uri="{FF2B5EF4-FFF2-40B4-BE49-F238E27FC236}">
                <a16:creationId xmlns:a16="http://schemas.microsoft.com/office/drawing/2014/main" id="{6D4DC3BC-C243-4D17-8EB3-A6BD09749147}"/>
              </a:ext>
            </a:extLst>
          </p:cNvPr>
          <p:cNvSpPr txBox="1">
            <a:spLocks/>
          </p:cNvSpPr>
          <p:nvPr/>
        </p:nvSpPr>
        <p:spPr bwMode="white">
          <a:xfrm>
            <a:off x="11802843" y="8529789"/>
            <a:ext cx="3693831" cy="461665"/>
          </a:xfrm>
          <a:prstGeom prst="rect">
            <a:avLst/>
          </a:prstGeom>
        </p:spPr>
        <p:txBody>
          <a:bodyPr vert="horz" wrap="square" lIns="91440" tIns="91440" rIns="91440" bIns="91440" rtlCol="0">
            <a:spAutoFit/>
          </a:bodyPr>
          <a:lstStyle>
            <a:lvl1pPr marL="0" indent="0" algn="l" defTabSz="1217613" rtl="0" eaLnBrk="1" fontAlgn="base" hangingPunct="1">
              <a:spcBef>
                <a:spcPts val="800"/>
              </a:spcBef>
              <a:spcAft>
                <a:spcPct val="0"/>
              </a:spcAft>
              <a:buSzPct val="90000"/>
              <a:buFont typeface="Arial" charset="0"/>
              <a:buNone/>
              <a:defRPr sz="2133" b="0" kern="1200" baseline="0">
                <a:solidFill>
                  <a:schemeClr val="accent3">
                    <a:lumMod val="50000"/>
                  </a:schemeClr>
                </a:solidFill>
                <a:latin typeface="+mn-lt"/>
                <a:ea typeface="ＭＳ Ｐゴシック" charset="0"/>
                <a:cs typeface="ＭＳ Ｐゴシック" charset="0"/>
              </a:defRPr>
            </a:lvl1pPr>
            <a:lvl2pPr marL="30902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2pPr>
            <a:lvl3pPr marL="609585"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3pPr>
            <a:lvl4pPr marL="84029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4pPr>
            <a:lvl5pPr marL="1068889"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1800" dirty="0">
                <a:solidFill>
                  <a:schemeClr val="bg1"/>
                </a:solidFill>
              </a:rPr>
              <a:t>Course v3.1.0</a:t>
            </a:r>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topics are you most interested in learning?</a:t>
            </a:r>
          </a:p>
          <a:p>
            <a:endParaRPr lang="en-US" dirty="0"/>
          </a:p>
          <a:p>
            <a:r>
              <a:rPr lang="en-US" dirty="0"/>
              <a:t>What topics are missing that you want to learn about?</a:t>
            </a:r>
          </a:p>
        </p:txBody>
      </p:sp>
    </p:spTree>
    <p:extLst>
      <p:ext uri="{BB962C8B-B14F-4D97-AF65-F5344CB8AC3E}">
        <p14:creationId xmlns:p14="http://schemas.microsoft.com/office/powerpoint/2010/main" val="22072864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08713494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Yourselves</a:t>
            </a:r>
          </a:p>
        </p:txBody>
      </p:sp>
      <p:sp>
        <p:nvSpPr>
          <p:cNvPr id="3" name="Text Placeholder 2"/>
          <p:cNvSpPr>
            <a:spLocks noGrp="1"/>
          </p:cNvSpPr>
          <p:nvPr>
            <p:ph type="body" sz="quarter" idx="12"/>
          </p:nvPr>
        </p:nvSpPr>
        <p:spPr/>
        <p:txBody>
          <a:bodyPr/>
          <a:lstStyle/>
          <a:p>
            <a:r>
              <a:rPr lang="en-US" dirty="0"/>
              <a:t>Name</a:t>
            </a:r>
          </a:p>
          <a:p>
            <a:r>
              <a:rPr lang="en-US" dirty="0"/>
              <a:t>Current job role</a:t>
            </a:r>
          </a:p>
          <a:p>
            <a:r>
              <a:rPr lang="en-US" dirty="0"/>
              <a:t>Previous job roles / Background</a:t>
            </a:r>
          </a:p>
          <a:p>
            <a:r>
              <a:rPr lang="en-US" dirty="0"/>
              <a:t>Experience with Chef</a:t>
            </a:r>
          </a:p>
          <a:p>
            <a:r>
              <a:rPr lang="en-US" dirty="0"/>
              <a:t>Favorite Text Editor</a:t>
            </a:r>
          </a:p>
        </p:txBody>
      </p:sp>
    </p:spTree>
    <p:extLst>
      <p:ext uri="{BB962C8B-B14F-4D97-AF65-F5344CB8AC3E}">
        <p14:creationId xmlns:p14="http://schemas.microsoft.com/office/powerpoint/2010/main" val="79628201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Text Placeholder 2"/>
          <p:cNvSpPr>
            <a:spLocks noGrp="1"/>
          </p:cNvSpPr>
          <p:nvPr>
            <p:ph type="body" sz="quarter" idx="12"/>
          </p:nvPr>
        </p:nvSpPr>
        <p:spPr/>
        <p:txBody>
          <a:bodyPr/>
          <a:lstStyle/>
          <a:p>
            <a:pPr marL="0" lvl="1"/>
            <a:r>
              <a:rPr lang="en-US" sz="3600" dirty="0"/>
              <a:t>You will leave this class with the ability to extend the components of Cookbooks.</a:t>
            </a:r>
          </a:p>
          <a:p>
            <a:pPr marL="0" lvl="1"/>
            <a:endParaRPr lang="en-US" sz="3600" dirty="0"/>
          </a:p>
          <a:p>
            <a:pPr marL="0" lvl="1"/>
            <a:r>
              <a:rPr lang="en-US" sz="3600" dirty="0"/>
              <a:t>You bring with you your own domain expertise and problems. Chef is a framework for solving those problems. Our job is to teach you how to express solutions to your problems with Chef.</a:t>
            </a:r>
          </a:p>
        </p:txBody>
      </p:sp>
    </p:spTree>
    <p:extLst>
      <p:ext uri="{BB962C8B-B14F-4D97-AF65-F5344CB8AC3E}">
        <p14:creationId xmlns:p14="http://schemas.microsoft.com/office/powerpoint/2010/main" val="73935359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Text Placeholder 2"/>
          <p:cNvSpPr>
            <a:spLocks noGrp="1"/>
          </p:cNvSpPr>
          <p:nvPr>
            <p:ph type="body" sz="quarter" idx="12"/>
          </p:nvPr>
        </p:nvSpPr>
        <p:spPr/>
        <p:txBody>
          <a:bodyPr/>
          <a:lstStyle/>
          <a:p>
            <a:r>
              <a:rPr lang="en-US" sz="3600" b="1" dirty="0"/>
              <a:t>Ask Me Anything:</a:t>
            </a:r>
            <a:r>
              <a:rPr lang="en-US" sz="3600" dirty="0"/>
              <a:t> It is important that we answer your questions and set you on the path to be able to find more answers.</a:t>
            </a:r>
          </a:p>
          <a:p>
            <a:endParaRPr lang="en-US" sz="3600" dirty="0"/>
          </a:p>
          <a:p>
            <a:r>
              <a:rPr lang="en-US" sz="3600" b="1" dirty="0"/>
              <a:t>Break It: </a:t>
            </a:r>
            <a:r>
              <a:rPr lang="en-US" sz="3600" dirty="0"/>
              <a:t>If everything works the first time go back and make some changes. Explore! Discovering the boundaries will help you when you continue on your journey.</a:t>
            </a:r>
          </a:p>
        </p:txBody>
      </p:sp>
    </p:spTree>
    <p:extLst>
      <p:ext uri="{BB962C8B-B14F-4D97-AF65-F5344CB8AC3E}">
        <p14:creationId xmlns:p14="http://schemas.microsoft.com/office/powerpoint/2010/main" val="159024407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Exercises, Labs, and Discussion</a:t>
            </a:r>
          </a:p>
        </p:txBody>
      </p:sp>
      <p:sp>
        <p:nvSpPr>
          <p:cNvPr id="3" name="Text Placeholder 2"/>
          <p:cNvSpPr>
            <a:spLocks noGrp="1"/>
          </p:cNvSpPr>
          <p:nvPr>
            <p:ph type="body" sz="quarter" idx="12"/>
          </p:nvPr>
        </p:nvSpPr>
        <p:spPr>
          <a:xfrm>
            <a:off x="650040" y="1856198"/>
            <a:ext cx="14898624" cy="6020476"/>
          </a:xfrm>
        </p:spPr>
        <p:txBody>
          <a:bodyPr/>
          <a:lstStyle/>
          <a:p>
            <a:r>
              <a:rPr lang="en-US" dirty="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a:t>Group Exercises: </a:t>
            </a:r>
            <a:r>
              <a:rPr lang="en-US" dirty="0"/>
              <a:t>All participants and the instructor will work through the content together. The instructor will often lead the way and explain things as we proceed.</a:t>
            </a:r>
          </a:p>
          <a:p>
            <a:pPr marL="457200" indent="-457200">
              <a:buFont typeface="Arial" charset="0"/>
              <a:buChar char="•"/>
            </a:pPr>
            <a:r>
              <a:rPr lang="en-US" b="1" dirty="0"/>
              <a:t>Lab:</a:t>
            </a:r>
            <a:r>
              <a:rPr lang="en-US" dirty="0"/>
              <a:t> You will be asked to perform the task on your own or in groups.</a:t>
            </a:r>
          </a:p>
          <a:p>
            <a:pPr marL="457200" indent="-457200">
              <a:buFont typeface="Arial" charset="0"/>
              <a:buChar char="•"/>
            </a:pPr>
            <a:r>
              <a:rPr lang="en-US" b="1" dirty="0"/>
              <a:t>Discussion:</a:t>
            </a:r>
            <a:r>
              <a:rPr lang="en-US" dirty="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r>
              <a:rPr lang="en-US"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3" name="Content Placeholder 2"/>
          <p:cNvSpPr>
            <a:spLocks noGrp="1"/>
          </p:cNvSpPr>
          <p:nvPr>
            <p:ph sz="quarter" idx="12"/>
          </p:nvPr>
        </p:nvSpPr>
        <p:spPr/>
        <p:txBody>
          <a:bodyPr/>
          <a:lstStyle/>
          <a:p>
            <a:r>
              <a:rPr lang="en-US" dirty="0"/>
              <a:t>Approaches to Extending Resources</a:t>
            </a:r>
          </a:p>
          <a:p>
            <a:r>
              <a:rPr lang="en-US" dirty="0"/>
              <a:t>Why Use Custom Resources</a:t>
            </a:r>
          </a:p>
          <a:p>
            <a:r>
              <a:rPr lang="en-US" dirty="0"/>
              <a:t>Creating a Custom Resource</a:t>
            </a:r>
          </a:p>
          <a:p>
            <a:r>
              <a:rPr lang="en-US" dirty="0"/>
              <a:t>Refining a Custom Resource</a:t>
            </a:r>
          </a:p>
          <a:p>
            <a:r>
              <a:rPr lang="en-US" dirty="0" err="1"/>
              <a:t>Ohai</a:t>
            </a:r>
            <a:endParaRPr lang="en-US" dirty="0"/>
          </a:p>
          <a:p>
            <a:r>
              <a:rPr lang="en-US" dirty="0" err="1"/>
              <a:t>Ohai</a:t>
            </a:r>
            <a:r>
              <a:rPr lang="en-US" dirty="0"/>
              <a:t> Plugins</a:t>
            </a:r>
          </a:p>
          <a:p>
            <a:r>
              <a:rPr lang="en-US" dirty="0"/>
              <a:t>Creating an </a:t>
            </a:r>
            <a:r>
              <a:rPr lang="en-US" dirty="0" err="1"/>
              <a:t>Ohai</a:t>
            </a:r>
            <a:r>
              <a:rPr lang="en-US" dirty="0"/>
              <a:t> Plugin</a:t>
            </a:r>
          </a:p>
          <a:p>
            <a:r>
              <a:rPr lang="en-US" dirty="0"/>
              <a:t>Tuning </a:t>
            </a:r>
            <a:r>
              <a:rPr lang="en-US" dirty="0" err="1"/>
              <a:t>Ohai</a:t>
            </a:r>
            <a:endParaRPr lang="en-US" dirty="0"/>
          </a:p>
        </p:txBody>
      </p:sp>
      <p:sp>
        <p:nvSpPr>
          <p:cNvPr id="4" name="Text Placeholder 3"/>
          <p:cNvSpPr>
            <a:spLocks noGrp="1"/>
          </p:cNvSpPr>
          <p:nvPr>
            <p:ph type="body" sz="quarter" idx="15"/>
          </p:nvPr>
        </p:nvSpPr>
        <p:spPr/>
        <p:txBody>
          <a:bodyPr/>
          <a:lstStyle/>
          <a:p>
            <a:r>
              <a:rPr lang="en-US" dirty="0"/>
              <a:t>Day 1</a:t>
            </a:r>
          </a:p>
        </p:txBody>
      </p:sp>
      <p:sp>
        <p:nvSpPr>
          <p:cNvPr id="5" name="Text Placeholder 4"/>
          <p:cNvSpPr>
            <a:spLocks noGrp="1"/>
          </p:cNvSpPr>
          <p:nvPr>
            <p:ph type="body" sz="quarter" idx="16"/>
          </p:nvPr>
        </p:nvSpPr>
        <p:spPr/>
        <p:txBody>
          <a:bodyPr/>
          <a:lstStyle/>
          <a:p>
            <a:r>
              <a:rPr lang="en-US"/>
              <a:t>Day 2</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Pre-built Workstation</a:t>
            </a:r>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a:t>Login to the Remote Workstation</a:t>
            </a:r>
          </a:p>
        </p:txBody>
      </p:sp>
    </p:spTree>
    <p:extLst>
      <p:ext uri="{BB962C8B-B14F-4D97-AF65-F5344CB8AC3E}">
        <p14:creationId xmlns:p14="http://schemas.microsoft.com/office/powerpoint/2010/main" val="109323772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to the Workstation</a:t>
            </a:r>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 </a:t>
            </a:r>
            <a:r>
              <a:rPr lang="en-US" b="1" dirty="0"/>
              <a:t>yes</a:t>
            </a:r>
          </a:p>
          <a:p>
            <a:r>
              <a:rPr lang="en-US" dirty="0"/>
              <a:t>chef@54.209.164.144's password: </a:t>
            </a:r>
            <a:r>
              <a:rPr lang="en-US" b="1" dirty="0"/>
              <a:t>PASSWORD</a:t>
            </a:r>
          </a:p>
          <a:p>
            <a:r>
              <a:rPr lang="en-US" dirty="0"/>
              <a:t>chef@ip-172-31-15-97 ~]$</a:t>
            </a:r>
          </a:p>
        </p:txBody>
      </p:sp>
      <p:sp>
        <p:nvSpPr>
          <p:cNvPr id="4" name="Text Placeholder 3"/>
          <p:cNvSpPr>
            <a:spLocks noGrp="1"/>
          </p:cNvSpPr>
          <p:nvPr>
            <p:ph type="body" sz="quarter" idx="11"/>
          </p:nvPr>
        </p:nvSpPr>
        <p:spPr/>
        <p:txBody>
          <a:bodyPr/>
          <a:lstStyle/>
          <a:p>
            <a:r>
              <a:rPr lang="en-US" dirty="0"/>
              <a:t>&gt; </a:t>
            </a:r>
            <a:r>
              <a:rPr lang="en-US" dirty="0" err="1"/>
              <a:t>ssh</a:t>
            </a:r>
            <a:r>
              <a:rPr lang="en-US" dirty="0"/>
              <a:t> IPADDRESS -l USERNAME</a:t>
            </a:r>
          </a:p>
        </p:txBody>
      </p:sp>
    </p:spTree>
    <p:extLst>
      <p:ext uri="{BB962C8B-B14F-4D97-AF65-F5344CB8AC3E}">
        <p14:creationId xmlns:p14="http://schemas.microsoft.com/office/powerpoint/2010/main" val="174940755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Pre-built Workstation</a:t>
            </a:r>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a:t>Login to the Remote Workstation</a:t>
            </a:r>
          </a:p>
        </p:txBody>
      </p:sp>
    </p:spTree>
    <p:extLst>
      <p:ext uri="{BB962C8B-B14F-4D97-AF65-F5344CB8AC3E}">
        <p14:creationId xmlns:p14="http://schemas.microsoft.com/office/powerpoint/2010/main" val="650518544"/>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15367</TotalTime>
  <Words>1475</Words>
  <Application>Microsoft Office PowerPoint</Application>
  <PresentationFormat>Custom</PresentationFormat>
  <Paragraphs>106</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ＭＳ Ｐゴシック</vt:lpstr>
      <vt:lpstr>Arial</vt:lpstr>
      <vt:lpstr>Courier New</vt:lpstr>
      <vt:lpstr>Wingdings</vt:lpstr>
      <vt:lpstr>Template</vt:lpstr>
      <vt:lpstr>Interaction</vt:lpstr>
      <vt:lpstr>Chef Intermediate</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2114</cp:revision>
  <cp:lastPrinted>2016-02-29T04:26:37Z</cp:lastPrinted>
  <dcterms:created xsi:type="dcterms:W3CDTF">2012-09-13T17:36:07Z</dcterms:created>
  <dcterms:modified xsi:type="dcterms:W3CDTF">2018-03-21T18:38:40Z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