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0"/>
  </p:notesMasterIdLst>
  <p:handoutMasterIdLst>
    <p:handoutMasterId r:id="rId31"/>
  </p:handoutMasterIdLst>
  <p:sldIdLst>
    <p:sldId id="256" r:id="rId7"/>
    <p:sldId id="257" r:id="rId8"/>
    <p:sldId id="273" r:id="rId9"/>
    <p:sldId id="267" r:id="rId10"/>
    <p:sldId id="268" r:id="rId11"/>
    <p:sldId id="269" r:id="rId12"/>
    <p:sldId id="270" r:id="rId13"/>
    <p:sldId id="271" r:id="rId14"/>
    <p:sldId id="272" r:id="rId15"/>
    <p:sldId id="274" r:id="rId16"/>
    <p:sldId id="284" r:id="rId17"/>
    <p:sldId id="285" r:id="rId18"/>
    <p:sldId id="286" r:id="rId19"/>
    <p:sldId id="287" r:id="rId20"/>
    <p:sldId id="281" r:id="rId21"/>
    <p:sldId id="278" r:id="rId22"/>
    <p:sldId id="277" r:id="rId23"/>
    <p:sldId id="279" r:id="rId24"/>
    <p:sldId id="282" r:id="rId25"/>
    <p:sldId id="280" r:id="rId26"/>
    <p:sldId id="283" r:id="rId27"/>
    <p:sldId id="266" r:id="rId28"/>
    <p:sldId id="265" r:id="rId2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67"/>
  </p:normalViewPr>
  <p:slideViewPr>
    <p:cSldViewPr snapToGrid="0">
      <p:cViewPr varScale="1">
        <p:scale>
          <a:sx n="51" d="100"/>
          <a:sy n="51" d="100"/>
        </p:scale>
        <p:origin x="1200" y="66"/>
      </p:cViewPr>
      <p:guideLst>
        <p:guide orient="horz" pos="1392"/>
        <p:guide pos="5096"/>
      </p:guideLst>
    </p:cSldViewPr>
  </p:slideViewPr>
  <p:notesTextViewPr>
    <p:cViewPr>
      <p:scale>
        <a:sx n="125" d="100"/>
        <a:sy n="12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9746"/>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9746"/>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7331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2209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504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351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56709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2293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3868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9993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5798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88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82712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71670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79805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45224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823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46094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3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51182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code for chef-client cookbook: https://github.com/chef-cookbooks/chef-client</a:t>
            </a:r>
          </a:p>
          <a:p>
            <a:r>
              <a:rPr lang="en-US" dirty="0"/>
              <a:t>Link to chef-client::</a:t>
            </a:r>
            <a:r>
              <a:rPr lang="en-US" dirty="0" err="1"/>
              <a:t>config.rb</a:t>
            </a:r>
            <a:r>
              <a:rPr lang="en-US" dirty="0"/>
              <a:t> https://github.com/chef-cookbooks/chef-client/blob/master/recipes/config.rb</a:t>
            </a:r>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6363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4079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612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7430053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752558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 id="2147483870" r:id="rId11"/>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hef-cookbooks/ohai"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hef-cookbooks/chef-client/blob/master/templates/default/client.rb.er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chef.io/ohai.html#whitelist-attributes"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ermarket.chef.io/cookbooks/chef-client"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Tuning </a:t>
            </a:r>
            <a:r>
              <a:rPr lang="en-US" dirty="0" err="1"/>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q"/>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44346177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Not all Node Plugins are Executed</a:t>
            </a:r>
          </a:p>
        </p:txBody>
      </p:sp>
      <p:sp>
        <p:nvSpPr>
          <p:cNvPr id="3" name="Subtitle 2"/>
          <p:cNvSpPr>
            <a:spLocks noGrp="1"/>
          </p:cNvSpPr>
          <p:nvPr>
            <p:ph type="subTitle" idx="1"/>
          </p:nvPr>
        </p:nvSpPr>
        <p:spPr/>
        <p:txBody>
          <a:bodyPr/>
          <a:lstStyle/>
          <a:p>
            <a:r>
              <a:rPr lang="en-US" dirty="0"/>
              <a:t>Some of the plugins will not automatically run against your node. This is particularly true of the cloud provider plugins. As the node does not often know the environment in which is being run.</a:t>
            </a:r>
          </a:p>
        </p:txBody>
      </p:sp>
    </p:spTree>
    <p:extLst>
      <p:ext uri="{BB962C8B-B14F-4D97-AF65-F5344CB8AC3E}">
        <p14:creationId xmlns:p14="http://schemas.microsoft.com/office/powerpoint/2010/main" val="53945159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Hints</a:t>
            </a:r>
          </a:p>
        </p:txBody>
      </p:sp>
      <p:sp>
        <p:nvSpPr>
          <p:cNvPr id="3" name="Subtitle 2"/>
          <p:cNvSpPr>
            <a:spLocks noGrp="1"/>
          </p:cNvSpPr>
          <p:nvPr>
            <p:ph type="subTitle" idx="1"/>
          </p:nvPr>
        </p:nvSpPr>
        <p:spPr/>
        <p:txBody>
          <a:bodyPr/>
          <a:lstStyle/>
          <a:p>
            <a:r>
              <a:rPr lang="en-US" dirty="0"/>
              <a:t>For those plugins that are not executed you can leave them a hint file that will ensure they are executed.</a:t>
            </a:r>
          </a:p>
        </p:txBody>
      </p:sp>
    </p:spTree>
    <p:extLst>
      <p:ext uri="{BB962C8B-B14F-4D97-AF65-F5344CB8AC3E}">
        <p14:creationId xmlns:p14="http://schemas.microsoft.com/office/powerpoint/2010/main" val="12896448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The Work</a:t>
            </a:r>
          </a:p>
        </p:txBody>
      </p:sp>
      <p:sp>
        <p:nvSpPr>
          <p:cNvPr id="5" name="Subtitle 4"/>
          <p:cNvSpPr>
            <a:spLocks noGrp="1"/>
          </p:cNvSpPr>
          <p:nvPr>
            <p:ph type="subTitle" idx="1"/>
          </p:nvPr>
        </p:nvSpPr>
        <p:spPr/>
        <p:txBody>
          <a:bodyPr/>
          <a:lstStyle/>
          <a:p>
            <a:pPr marL="457200" indent="-457200">
              <a:buFont typeface="Arial" charset="0"/>
              <a:buChar char="•"/>
            </a:pPr>
            <a:r>
              <a:rPr lang="en-US" dirty="0"/>
              <a:t>Add the </a:t>
            </a:r>
            <a:r>
              <a:rPr lang="en-US" dirty="0" err="1"/>
              <a:t>ohai</a:t>
            </a:r>
            <a:r>
              <a:rPr lang="en-US" dirty="0"/>
              <a:t> cookbook to your cookbook collection</a:t>
            </a:r>
          </a:p>
          <a:p>
            <a:pPr marL="457200" indent="-457200">
              <a:buFont typeface="Arial" charset="0"/>
              <a:buChar char="•"/>
            </a:pPr>
            <a:r>
              <a:rPr lang="en-US" dirty="0"/>
              <a:t>Define a recipe that uses the </a:t>
            </a:r>
            <a:r>
              <a:rPr lang="en-US" dirty="0" err="1"/>
              <a:t>ohai</a:t>
            </a:r>
            <a:r>
              <a:rPr lang="en-US" dirty="0"/>
              <a:t> cookbook's </a:t>
            </a:r>
            <a:r>
              <a:rPr lang="en-US" dirty="0" err="1"/>
              <a:t>ohai_hint</a:t>
            </a:r>
            <a:r>
              <a:rPr lang="en-US" dirty="0"/>
              <a:t> resource</a:t>
            </a:r>
          </a:p>
          <a:p>
            <a:pPr marL="457200" indent="-457200">
              <a:buFont typeface="Arial" charset="0"/>
              <a:buChar char="•"/>
            </a:pPr>
            <a:r>
              <a:rPr lang="en-US" dirty="0"/>
              <a:t>Add this recipe to every node's run list</a:t>
            </a:r>
          </a:p>
        </p:txBody>
      </p:sp>
      <p:sp>
        <p:nvSpPr>
          <p:cNvPr id="2" name="TextBox 1">
            <a:extLst>
              <a:ext uri="{FF2B5EF4-FFF2-40B4-BE49-F238E27FC236}">
                <a16:creationId xmlns:a16="http://schemas.microsoft.com/office/drawing/2014/main" id="{5525A3D1-CCA3-44F7-8421-5D16B9488552}"/>
              </a:ext>
            </a:extLst>
          </p:cNvPr>
          <p:cNvSpPr txBox="1"/>
          <p:nvPr/>
        </p:nvSpPr>
        <p:spPr bwMode="white">
          <a:xfrm>
            <a:off x="4718050" y="7467600"/>
            <a:ext cx="6819900" cy="514350"/>
          </a:xfrm>
          <a:prstGeom prst="rect">
            <a:avLst/>
          </a:prstGeom>
        </p:spPr>
        <p:txBody>
          <a:bodyPr vert="horz" wrap="square" lIns="91440" tIns="91440" rIns="91440" bIns="91440" rtlCol="0">
            <a:normAutofit lnSpcReduction="10000"/>
          </a:bodyPr>
          <a:lstStyle/>
          <a:p>
            <a:pPr algn="ctr"/>
            <a:r>
              <a:rPr lang="en-US" dirty="0">
                <a:hlinkClick r:id="rId3"/>
              </a:rPr>
              <a:t>https://github.com/chef-cookbooks/ohai</a:t>
            </a:r>
            <a:endParaRPr lang="en-US" dirty="0"/>
          </a:p>
        </p:txBody>
      </p:sp>
    </p:spTree>
    <p:extLst>
      <p:ext uri="{BB962C8B-B14F-4D97-AF65-F5344CB8AC3E}">
        <p14:creationId xmlns:p14="http://schemas.microsoft.com/office/powerpoint/2010/main" val="1953637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 </a:t>
            </a:r>
          </a:p>
        </p:txBody>
      </p:sp>
      <p:sp>
        <p:nvSpPr>
          <p:cNvPr id="5" name="Subtitle 4"/>
          <p:cNvSpPr>
            <a:spLocks noGrp="1"/>
          </p:cNvSpPr>
          <p:nvPr>
            <p:ph type="subTitle" idx="1"/>
          </p:nvPr>
        </p:nvSpPr>
        <p:spPr/>
        <p:txBody>
          <a:bodyPr/>
          <a:lstStyle/>
          <a:p>
            <a:r>
              <a:rPr lang="en-US" dirty="0"/>
              <a:t> </a:t>
            </a:r>
          </a:p>
        </p:txBody>
      </p:sp>
      <p:pic>
        <p:nvPicPr>
          <p:cNvPr id="3" name="Picture 2">
            <a:extLst>
              <a:ext uri="{FF2B5EF4-FFF2-40B4-BE49-F238E27FC236}">
                <a16:creationId xmlns:a16="http://schemas.microsoft.com/office/drawing/2014/main" id="{EE303063-E7CB-49DE-826F-7BC93ED02751}"/>
              </a:ext>
            </a:extLst>
          </p:cNvPr>
          <p:cNvPicPr>
            <a:picLocks noChangeAspect="1"/>
          </p:cNvPicPr>
          <p:nvPr/>
        </p:nvPicPr>
        <p:blipFill>
          <a:blip r:embed="rId3"/>
          <a:stretch>
            <a:fillRect/>
          </a:stretch>
        </p:blipFill>
        <p:spPr>
          <a:xfrm>
            <a:off x="3668713" y="2720974"/>
            <a:ext cx="9285288" cy="5432425"/>
          </a:xfrm>
          <a:prstGeom prst="rect">
            <a:avLst/>
          </a:prstGeom>
        </p:spPr>
      </p:pic>
    </p:spTree>
    <p:extLst>
      <p:ext uri="{BB962C8B-B14F-4D97-AF65-F5344CB8AC3E}">
        <p14:creationId xmlns:p14="http://schemas.microsoft.com/office/powerpoint/2010/main" val="12868796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186617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&lt;% unless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"].nil? -%&gt;</a:t>
            </a:r>
          </a:p>
          <a:p>
            <a:r>
              <a:rPr lang="en-US" sz="2400" b="1" dirty="0" err="1">
                <a:latin typeface="Courier New" charset="0"/>
                <a:ea typeface="Courier New" charset="0"/>
                <a:cs typeface="Courier New" charset="0"/>
              </a:rPr>
              <a:t>ohai.plugin_path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err="1">
                <a:latin typeface="Courier New" charset="0"/>
                <a:ea typeface="Courier New" charset="0"/>
                <a:cs typeface="Courier New" charset="0"/>
              </a:rPr>
              <a:t>k.match</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k.gsub</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to_sym.inspect</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k.inspect</a:t>
            </a:r>
            <a:r>
              <a:rPr lang="en-US" sz="2400" b="1" dirty="0">
                <a:latin typeface="Courier New" charset="0"/>
                <a:ea typeface="Courier New" charset="0"/>
                <a:cs typeface="Courier New" charset="0"/>
              </a:rPr>
              <a:t> }.join(",") %&gt;]</a:t>
            </a: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a:t>~/cookbooks/chef-client/templates/default/client.rb.erb</a:t>
            </a:r>
            <a:endParaRPr lang="en-US" dirty="0"/>
          </a:p>
        </p:txBody>
      </p:sp>
      <p:sp>
        <p:nvSpPr>
          <p:cNvPr id="7" name="Rectangle 6"/>
          <p:cNvSpPr/>
          <p:nvPr/>
        </p:nvSpPr>
        <p:spPr bwMode="auto">
          <a:xfrm>
            <a:off x="1121104" y="3573072"/>
            <a:ext cx="14422528" cy="1760928"/>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 name="TextBox 1">
            <a:extLst>
              <a:ext uri="{FF2B5EF4-FFF2-40B4-BE49-F238E27FC236}">
                <a16:creationId xmlns:a16="http://schemas.microsoft.com/office/drawing/2014/main" id="{9E36522E-40C8-4073-8961-046BA22FBE6B}"/>
              </a:ext>
            </a:extLst>
          </p:cNvPr>
          <p:cNvSpPr txBox="1"/>
          <p:nvPr/>
        </p:nvSpPr>
        <p:spPr bwMode="white">
          <a:xfrm>
            <a:off x="2051050" y="7440358"/>
            <a:ext cx="12153900" cy="625000"/>
          </a:xfrm>
          <a:prstGeom prst="rect">
            <a:avLst/>
          </a:prstGeom>
        </p:spPr>
        <p:txBody>
          <a:bodyPr vert="horz" wrap="square" lIns="91440" tIns="91440" rIns="91440" bIns="91440" rtlCol="0">
            <a:noAutofit/>
          </a:bodyPr>
          <a:lstStyle/>
          <a:p>
            <a:pPr algn="ctr"/>
            <a:r>
              <a:rPr lang="en-US" dirty="0">
                <a:hlinkClick r:id="rId3"/>
              </a:rPr>
              <a:t>https://github.com/chef-cookbooks/chef-client/blob/master/templates/default/client.rb.erb</a:t>
            </a:r>
            <a:endParaRPr lang="en-US" dirty="0"/>
          </a:p>
        </p:txBody>
      </p:sp>
    </p:spTree>
    <p:extLst>
      <p:ext uri="{BB962C8B-B14F-4D97-AF65-F5344CB8AC3E}">
        <p14:creationId xmlns:p14="http://schemas.microsoft.com/office/powerpoint/2010/main" val="205797967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chef-client </a:t>
            </a:r>
            <a:r>
              <a:rPr lang="en-US" dirty="0" err="1"/>
              <a:t>config</a:t>
            </a:r>
            <a:r>
              <a:rPr lang="en-US" dirty="0"/>
              <a:t> Recipe</a:t>
            </a:r>
          </a:p>
        </p:txBody>
      </p:sp>
      <p:sp>
        <p:nvSpPr>
          <p:cNvPr id="3" name="Content Placeholder 2"/>
          <p:cNvSpPr>
            <a:spLocks noGrp="1"/>
          </p:cNvSpPr>
          <p:nvPr>
            <p:ph sz="quarter" idx="10"/>
          </p:nvPr>
        </p:nvSpPr>
        <p:spPr/>
        <p:txBody>
          <a:bodyPr>
            <a:noAutofit/>
          </a:bodyPr>
          <a:lstStyle/>
          <a:p>
            <a:r>
              <a:rPr lang="en-US" sz="2400" b="1" dirty="0">
                <a:latin typeface="Courier New" charset="0"/>
                <a:ea typeface="Courier New" charset="0"/>
                <a:cs typeface="Courier New" charset="0"/>
              </a:rPr>
              <a:t>template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conf_dir</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client.rb</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source '</a:t>
            </a:r>
            <a:r>
              <a:rPr lang="en-US" sz="2400" b="1" dirty="0" err="1">
                <a:latin typeface="Courier New" charset="0"/>
                <a:ea typeface="Courier New" charset="0"/>
                <a:cs typeface="Courier New" charset="0"/>
              </a:rPr>
              <a:t>client.rb.erb</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owner </a:t>
            </a:r>
            <a:r>
              <a:rPr lang="en-US" sz="2400" b="1" dirty="0" err="1">
                <a:latin typeface="Courier New" charset="0"/>
                <a:ea typeface="Courier New" charset="0"/>
                <a:cs typeface="Courier New" charset="0"/>
              </a:rPr>
              <a:t>d_owner</a:t>
            </a:r>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  group node['</a:t>
            </a:r>
            <a:r>
              <a:rPr lang="en-US" sz="2400" b="1" dirty="0" err="1">
                <a:latin typeface="Courier New" charset="0"/>
                <a:ea typeface="Courier New" charset="0"/>
                <a:cs typeface="Courier New" charset="0"/>
              </a:rPr>
              <a:t>root_group</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mode '0644'</a:t>
            </a:r>
          </a:p>
          <a:p>
            <a:r>
              <a:rPr lang="en-US" sz="2400" b="1" dirty="0">
                <a:latin typeface="Courier New" charset="0"/>
                <a:ea typeface="Courier New" charset="0"/>
                <a:cs typeface="Courier New" charset="0"/>
              </a:rPr>
              <a:t>  variables(</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chef_config</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chef_requires</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chef_requires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ohai_disabled_plugins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start_handlers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start_handlers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report_handlers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report_handlers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exception_handlers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exception_handlers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p>
        </p:txBody>
      </p:sp>
      <p:sp>
        <p:nvSpPr>
          <p:cNvPr id="4" name="Text Placeholder 3"/>
          <p:cNvSpPr>
            <a:spLocks noGrp="1"/>
          </p:cNvSpPr>
          <p:nvPr>
            <p:ph type="body" sz="quarter" idx="11"/>
          </p:nvPr>
        </p:nvSpPr>
        <p:spPr/>
        <p:txBody>
          <a:bodyPr/>
          <a:lstStyle/>
          <a:p>
            <a:r>
              <a:rPr lang="en-US" dirty="0"/>
              <a:t>~/cookbooks/chef-client/recipes/</a:t>
            </a:r>
            <a:r>
              <a:rPr lang="en-US" dirty="0" err="1"/>
              <a:t>config.rb</a:t>
            </a:r>
            <a:endParaRPr lang="en-US" dirty="0"/>
          </a:p>
        </p:txBody>
      </p:sp>
      <p:sp>
        <p:nvSpPr>
          <p:cNvPr id="7" name="Rectangle 6"/>
          <p:cNvSpPr/>
          <p:nvPr/>
        </p:nvSpPr>
        <p:spPr bwMode="auto">
          <a:xfrm>
            <a:off x="1121104" y="5867400"/>
            <a:ext cx="14422528" cy="417093"/>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994929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t>The Work</a:t>
            </a:r>
          </a:p>
        </p:txBody>
      </p:sp>
      <p:sp>
        <p:nvSpPr>
          <p:cNvPr id="8" name="Subtitle 7"/>
          <p:cNvSpPr>
            <a:spLocks noGrp="1"/>
          </p:cNvSpPr>
          <p:nvPr>
            <p:ph type="subTitle" idx="1"/>
          </p:nvPr>
        </p:nvSpPr>
        <p:spPr/>
        <p:txBody>
          <a:bodyPr/>
          <a:lstStyle/>
          <a:p>
            <a:pPr marL="457200" indent="-457200">
              <a:buFont typeface="Arial" charset="0"/>
              <a:buChar char="•"/>
            </a:pPr>
            <a:r>
              <a:rPr lang="en-US" dirty="0"/>
              <a:t>Add the chef-client cookbook to your cookbook collection</a:t>
            </a:r>
          </a:p>
          <a:p>
            <a:pPr marL="457200" indent="-457200">
              <a:buFont typeface="Arial" charset="0"/>
              <a:buChar char="•"/>
            </a:pPr>
            <a:r>
              <a:rPr lang="en-US" dirty="0"/>
              <a:t>Select attributes you want to remove</a:t>
            </a:r>
          </a:p>
          <a:p>
            <a:pPr marL="457200" indent="-457200">
              <a:buFont typeface="Arial" charset="0"/>
              <a:buChar char="•"/>
            </a:pPr>
            <a:r>
              <a:rPr lang="en-US" dirty="0"/>
              <a:t>Find the name of the plugin that provides those attributes</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endParaRPr lang="en-US" dirty="0"/>
          </a:p>
          <a:p>
            <a:pPr marL="457200" indent="-457200">
              <a:buFont typeface="Arial" charset="0"/>
              <a:buChar char="•"/>
            </a:pPr>
            <a:r>
              <a:rPr lang="en-US" dirty="0"/>
              <a:t>Add chef-client cookbook to every node's run list</a:t>
            </a:r>
          </a:p>
        </p:txBody>
      </p:sp>
    </p:spTree>
    <p:extLst>
      <p:ext uri="{BB962C8B-B14F-4D97-AF65-F5344CB8AC3E}">
        <p14:creationId xmlns:p14="http://schemas.microsoft.com/office/powerpoint/2010/main" val="12593715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ü"/>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79965616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Describe how you configure the node to automatically load </a:t>
            </a:r>
            <a:r>
              <a:rPr lang="en-US" dirty="0" err="1"/>
              <a:t>ohai</a:t>
            </a:r>
            <a:r>
              <a:rPr lang="en-US" dirty="0"/>
              <a:t> plugins</a:t>
            </a:r>
          </a:p>
          <a:p>
            <a:pPr marL="457200" indent="-457200">
              <a:buFont typeface="Wingdings" charset="2"/>
              <a:buChar char="Ø"/>
            </a:pPr>
            <a:r>
              <a:rPr lang="en-US" dirty="0"/>
              <a:t>Describe how to enable </a:t>
            </a:r>
            <a:r>
              <a:rPr lang="en-US" dirty="0" err="1"/>
              <a:t>ohai</a:t>
            </a:r>
            <a:r>
              <a:rPr lang="en-US" dirty="0"/>
              <a:t> hints</a:t>
            </a:r>
          </a:p>
          <a:p>
            <a:pPr marL="457200" indent="-457200">
              <a:buFont typeface="Wingdings" charset="2"/>
              <a:buChar char="Ø"/>
            </a:pPr>
            <a:r>
              <a:rPr lang="en-US" dirty="0"/>
              <a:t>Describe how to remove plugins that you do not want executed</a:t>
            </a:r>
          </a:p>
          <a:p>
            <a:pPr marL="457200" indent="-457200">
              <a:buFont typeface="Wingdings" charset="2"/>
              <a:buChar char="Ø"/>
            </a:pPr>
            <a:r>
              <a:rPr lang="en-US" dirty="0"/>
              <a:t>Describe where you can fine more information about better </a:t>
            </a:r>
            <a:r>
              <a:rPr lang="en-US" dirty="0" err="1"/>
              <a:t>Ohai</a:t>
            </a:r>
            <a:r>
              <a:rPr lang="en-US" dirty="0"/>
              <a:t> performance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Whitelist Node Attributes</a:t>
            </a:r>
          </a:p>
        </p:txBody>
      </p:sp>
      <p:sp>
        <p:nvSpPr>
          <p:cNvPr id="5" name="Subtitle 4"/>
          <p:cNvSpPr>
            <a:spLocks noGrp="1"/>
          </p:cNvSpPr>
          <p:nvPr>
            <p:ph type="subTitle" idx="1"/>
          </p:nvPr>
        </p:nvSpPr>
        <p:spPr/>
        <p:txBody>
          <a:bodyPr/>
          <a:lstStyle/>
          <a:p>
            <a:r>
              <a:rPr lang="en-US" dirty="0"/>
              <a:t>When it seems like you are disabling far too many plugins and you want to consider attacking it from the other side:</a:t>
            </a:r>
          </a:p>
          <a:p>
            <a:endParaRPr lang="en-US" dirty="0"/>
          </a:p>
          <a:p>
            <a:endParaRPr lang="en-US" dirty="0"/>
          </a:p>
          <a:p>
            <a:pPr algn="ctr"/>
            <a:r>
              <a:rPr lang="en-US" b="1" u="heavy" dirty="0">
                <a:cs typeface="Arial"/>
                <a:hlinkClick r:id="rId3"/>
              </a:rPr>
              <a:t>https://docs.chef.io/ohai.html#whitelist-attributes</a:t>
            </a:r>
            <a:endParaRPr lang="en-US" b="1" dirty="0"/>
          </a:p>
        </p:txBody>
      </p:sp>
    </p:spTree>
    <p:extLst>
      <p:ext uri="{BB962C8B-B14F-4D97-AF65-F5344CB8AC3E}">
        <p14:creationId xmlns:p14="http://schemas.microsoft.com/office/powerpoint/2010/main" val="156901278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ü"/>
            </a:pPr>
            <a:r>
              <a:rPr lang="en-US" dirty="0"/>
              <a:t>Remove plugins that you do not want executed</a:t>
            </a:r>
          </a:p>
          <a:p>
            <a:pPr marL="457200" indent="-457200">
              <a:buFont typeface="Wingdings" charset="2"/>
              <a:buChar char="ü"/>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205314729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q"/>
            </a:pPr>
            <a:r>
              <a:rPr lang="en-US" dirty="0"/>
              <a:t>Configure the node to automatically load </a:t>
            </a:r>
            <a:r>
              <a:rPr lang="en-US" dirty="0" err="1"/>
              <a:t>ohai</a:t>
            </a:r>
            <a:r>
              <a:rPr lang="en-US" dirty="0"/>
              <a:t> plugins</a:t>
            </a:r>
          </a:p>
          <a:p>
            <a:pPr marL="457200" indent="-457200">
              <a:buFont typeface="Wingdings" charset="2"/>
              <a:buChar char="q"/>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866445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Configuration File</a:t>
            </a:r>
          </a:p>
        </p:txBody>
      </p:sp>
      <p:sp>
        <p:nvSpPr>
          <p:cNvPr id="3" name="Subtitle 2"/>
          <p:cNvSpPr>
            <a:spLocks noGrp="1"/>
          </p:cNvSpPr>
          <p:nvPr>
            <p:ph type="subTitle" idx="1"/>
          </p:nvPr>
        </p:nvSpPr>
        <p:spPr/>
        <p:txBody>
          <a:bodyPr/>
          <a:lstStyle/>
          <a:p>
            <a:r>
              <a:rPr lang="en-US" dirty="0"/>
              <a:t>All nodes have a configuration file that contain details about node, overrides, and other data. This is the </a:t>
            </a:r>
            <a:r>
              <a:rPr lang="en-US" dirty="0" err="1"/>
              <a:t>client.rb</a:t>
            </a:r>
            <a:r>
              <a:rPr lang="en-US" dirty="0"/>
              <a:t> file on the node.</a:t>
            </a:r>
          </a:p>
        </p:txBody>
      </p:sp>
    </p:spTree>
    <p:extLst>
      <p:ext uri="{BB962C8B-B14F-4D97-AF65-F5344CB8AC3E}">
        <p14:creationId xmlns:p14="http://schemas.microsoft.com/office/powerpoint/2010/main" val="5004629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a:t>The Anatomy of a chef-client Run</a:t>
            </a:r>
          </a:p>
        </p:txBody>
      </p:sp>
    </p:spTree>
    <p:extLst>
      <p:ext uri="{BB962C8B-B14F-4D97-AF65-F5344CB8AC3E}">
        <p14:creationId xmlns:p14="http://schemas.microsoft.com/office/powerpoint/2010/main" val="5195327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chef-client cookbook</a:t>
            </a:r>
          </a:p>
        </p:txBody>
      </p:sp>
      <p:sp>
        <p:nvSpPr>
          <p:cNvPr id="3" name="Subtitle 2"/>
          <p:cNvSpPr>
            <a:spLocks noGrp="1"/>
          </p:cNvSpPr>
          <p:nvPr>
            <p:ph type="subTitle" idx="1"/>
          </p:nvPr>
        </p:nvSpPr>
        <p:spPr>
          <a:xfrm>
            <a:off x="1671638" y="3271838"/>
            <a:ext cx="12319000" cy="3931067"/>
          </a:xfrm>
        </p:spPr>
        <p:txBody>
          <a:bodyPr/>
          <a:lstStyle/>
          <a:p>
            <a:r>
              <a:rPr lang="en-US" dirty="0"/>
              <a:t>The chef-client cookbook contains a number of useful recipes:</a:t>
            </a:r>
          </a:p>
          <a:p>
            <a:endParaRPr lang="en-US" dirty="0"/>
          </a:p>
          <a:p>
            <a:pPr marL="457200" indent="-457200">
              <a:buFont typeface="Arial" charset="0"/>
              <a:buChar char="•"/>
            </a:pPr>
            <a:r>
              <a:rPr lang="en-US" dirty="0"/>
              <a:t>service (default)</a:t>
            </a:r>
          </a:p>
          <a:p>
            <a:r>
              <a:rPr lang="en-US" dirty="0"/>
              <a:t>	</a:t>
            </a:r>
            <a:r>
              <a:rPr lang="en-US" sz="2400" dirty="0">
                <a:solidFill>
                  <a:schemeClr val="bg1">
                    <a:lumMod val="50000"/>
                  </a:schemeClr>
                </a:solidFill>
              </a:rPr>
              <a:t>Run chef-client as a service, converging at a periodic interval</a:t>
            </a:r>
          </a:p>
          <a:p>
            <a:pPr marL="457200" indent="-457200">
              <a:buFont typeface="Arial" charset="0"/>
              <a:buChar char="•"/>
            </a:pPr>
            <a:r>
              <a:rPr lang="en-US" dirty="0" err="1"/>
              <a:t>delete_validation</a:t>
            </a:r>
            <a:endParaRPr lang="en-US" dirty="0"/>
          </a:p>
          <a:p>
            <a:r>
              <a:rPr lang="en-US" dirty="0"/>
              <a:t>	</a:t>
            </a:r>
            <a:r>
              <a:rPr lang="en-US" sz="2400" dirty="0">
                <a:solidFill>
                  <a:schemeClr val="bg1">
                    <a:lumMod val="50000"/>
                  </a:schemeClr>
                </a:solidFill>
              </a:rPr>
              <a:t>Remove the organization validation key [SECURITY ISSUE]</a:t>
            </a:r>
          </a:p>
          <a:p>
            <a:pPr marL="457200" indent="-457200">
              <a:buFont typeface="Arial" charset="0"/>
              <a:buChar char="•"/>
            </a:pPr>
            <a:r>
              <a:rPr lang="en-US" dirty="0" err="1"/>
              <a:t>config</a:t>
            </a:r>
            <a:endParaRPr lang="en-US" dirty="0"/>
          </a:p>
          <a:p>
            <a:r>
              <a:rPr lang="en-US" dirty="0"/>
              <a:t>	</a:t>
            </a:r>
            <a:r>
              <a:rPr lang="en-US" sz="2400" dirty="0">
                <a:solidFill>
                  <a:schemeClr val="bg1">
                    <a:lumMod val="50000"/>
                  </a:schemeClr>
                </a:solidFill>
              </a:rPr>
              <a:t>Define node configuration</a:t>
            </a:r>
          </a:p>
          <a:p>
            <a:endParaRPr lang="en-US" dirty="0"/>
          </a:p>
        </p:txBody>
      </p:sp>
      <p:sp>
        <p:nvSpPr>
          <p:cNvPr id="4" name="TextBox 3"/>
          <p:cNvSpPr txBox="1"/>
          <p:nvPr/>
        </p:nvSpPr>
        <p:spPr bwMode="white">
          <a:xfrm>
            <a:off x="3253205" y="7475621"/>
            <a:ext cx="9673390" cy="541602"/>
          </a:xfrm>
          <a:prstGeom prst="rect">
            <a:avLst/>
          </a:prstGeom>
        </p:spPr>
        <p:txBody>
          <a:bodyPr vert="horz" wrap="square" lIns="91440" tIns="91440" rIns="91440" bIns="91440" rtlCol="0">
            <a:normAutofit lnSpcReduction="10000"/>
          </a:bodyPr>
          <a:lstStyle/>
          <a:p>
            <a:pPr algn="ctr"/>
            <a:r>
              <a:rPr lang="en-US" b="1" dirty="0">
                <a:hlinkClick r:id="rId3"/>
              </a:rPr>
              <a:t>https://supermarket.chef.io/cookbooks/chef-client</a:t>
            </a:r>
            <a:endParaRPr lang="en-US" b="1" dirty="0"/>
          </a:p>
        </p:txBody>
      </p:sp>
    </p:spTree>
    <p:extLst>
      <p:ext uri="{BB962C8B-B14F-4D97-AF65-F5344CB8AC3E}">
        <p14:creationId xmlns:p14="http://schemas.microsoft.com/office/powerpoint/2010/main" val="619498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chef-client </a:t>
            </a:r>
            <a:r>
              <a:rPr lang="en-US" dirty="0" err="1"/>
              <a:t>config</a:t>
            </a:r>
            <a:r>
              <a:rPr lang="en-US" dirty="0"/>
              <a:t> Recipe</a:t>
            </a:r>
          </a:p>
        </p:txBody>
      </p:sp>
      <p:sp>
        <p:nvSpPr>
          <p:cNvPr id="3" name="Content Placeholder 2"/>
          <p:cNvSpPr>
            <a:spLocks noGrp="1"/>
          </p:cNvSpPr>
          <p:nvPr>
            <p:ph sz="quarter" idx="10"/>
          </p:nvPr>
        </p:nvSpPr>
        <p:spPr/>
        <p:txBody>
          <a:bodyPr>
            <a:noAutofit/>
          </a:bodyPr>
          <a:lstStyle/>
          <a:p>
            <a:r>
              <a:rPr lang="en-US" sz="2000" b="1" dirty="0">
                <a:latin typeface="Courier New" charset="0"/>
                <a:ea typeface="Courier New" charset="0"/>
                <a:cs typeface="Courier New" charset="0"/>
              </a:rPr>
              <a:t># ... OTHER RESOURCES ...</a:t>
            </a:r>
          </a:p>
          <a:p>
            <a:r>
              <a:rPr lang="en-US" sz="2000" b="1" dirty="0">
                <a:latin typeface="Courier New" charset="0"/>
                <a:ea typeface="Courier New" charset="0"/>
                <a:cs typeface="Courier New" charset="0"/>
              </a:rPr>
              <a:t>template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conf_dir</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client.rb</a:t>
            </a:r>
            <a:r>
              <a:rPr lang="en-US" sz="2000" b="1" dirty="0">
                <a:latin typeface="Courier New" charset="0"/>
                <a:ea typeface="Courier New" charset="0"/>
                <a:cs typeface="Courier New" charset="0"/>
              </a:rPr>
              <a:t>"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client.rb.erb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owner </a:t>
            </a:r>
            <a:r>
              <a:rPr lang="en-US" sz="2000" b="1" dirty="0" err="1">
                <a:latin typeface="Courier New" charset="0"/>
                <a:ea typeface="Courier New" charset="0"/>
                <a:cs typeface="Courier New" charset="0"/>
              </a:rPr>
              <a:t>d_owner</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group node['</a:t>
            </a:r>
            <a:r>
              <a:rPr lang="en-US" sz="2000" b="1" dirty="0" err="1">
                <a:latin typeface="Courier New" charset="0"/>
                <a:ea typeface="Courier New" charset="0"/>
                <a:cs typeface="Courier New" charset="0"/>
              </a:rPr>
              <a:t>root_group</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chef_config</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chef_requires</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chef_requires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ohai_disabled_plugins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ohai</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disabled_plugins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start_handlers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start_handlers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report_handlers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report_handlers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exception_handlers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exception_handlers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p>
        </p:txBody>
      </p:sp>
      <p:sp>
        <p:nvSpPr>
          <p:cNvPr id="4" name="Text Placeholder 3"/>
          <p:cNvSpPr>
            <a:spLocks noGrp="1"/>
          </p:cNvSpPr>
          <p:nvPr>
            <p:ph type="body" sz="quarter" idx="11"/>
          </p:nvPr>
        </p:nvSpPr>
        <p:spPr/>
        <p:txBody>
          <a:bodyPr/>
          <a:lstStyle/>
          <a:p>
            <a:r>
              <a:rPr lang="en-US" dirty="0"/>
              <a:t>~/cookbooks/chef-client/recipes/</a:t>
            </a:r>
            <a:r>
              <a:rPr lang="en-US" dirty="0" err="1"/>
              <a:t>config.rb</a:t>
            </a:r>
            <a:endParaRPr lang="en-US" dirty="0"/>
          </a:p>
        </p:txBody>
      </p:sp>
      <p:sp>
        <p:nvSpPr>
          <p:cNvPr id="7" name="Rectangle 6"/>
          <p:cNvSpPr/>
          <p:nvPr/>
        </p:nvSpPr>
        <p:spPr bwMode="auto">
          <a:xfrm>
            <a:off x="1121104" y="2884911"/>
            <a:ext cx="14422528" cy="451847"/>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156715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 ... OTHER STATEMENTS ...</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unless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"].nil? -%&gt;</a:t>
            </a:r>
          </a:p>
          <a:p>
            <a:r>
              <a:rPr lang="en-US" sz="2400" b="1" dirty="0" err="1">
                <a:latin typeface="Courier New" charset="0"/>
                <a:ea typeface="Courier New" charset="0"/>
                <a:cs typeface="Courier New" charset="0"/>
              </a:rPr>
              <a:t>ohai.plugin_path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err="1">
                <a:latin typeface="Courier New" charset="0"/>
                <a:ea typeface="Courier New" charset="0"/>
                <a:cs typeface="Courier New" charset="0"/>
              </a:rPr>
              <a:t>k.match</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k.gsub</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to_sym.inspect</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k.inspect</a:t>
            </a:r>
            <a:r>
              <a:rPr lang="en-US" sz="2400" b="1" dirty="0">
                <a:latin typeface="Courier New" charset="0"/>
                <a:ea typeface="Courier New" charset="0"/>
                <a:cs typeface="Courier New" charset="0"/>
              </a:rPr>
              <a:t> }.join(",") %&gt;]</a:t>
            </a: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 ... OTHER STATEMENTS ...</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a:t>~/cookbooks/chef-client/templates/default/</a:t>
            </a:r>
            <a:r>
              <a:rPr lang="en-US" dirty="0" err="1"/>
              <a:t>client.rb.erb</a:t>
            </a:r>
            <a:endParaRPr lang="en-US" dirty="0"/>
          </a:p>
        </p:txBody>
      </p:sp>
      <p:sp>
        <p:nvSpPr>
          <p:cNvPr id="7" name="Rectangle 6"/>
          <p:cNvSpPr/>
          <p:nvPr/>
        </p:nvSpPr>
        <p:spPr bwMode="auto">
          <a:xfrm>
            <a:off x="1121104" y="3438364"/>
            <a:ext cx="14422528" cy="619286"/>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120713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t>The Work</a:t>
            </a:r>
          </a:p>
        </p:txBody>
      </p:sp>
      <p:sp>
        <p:nvSpPr>
          <p:cNvPr id="8" name="Subtitle 7"/>
          <p:cNvSpPr>
            <a:spLocks noGrp="1"/>
          </p:cNvSpPr>
          <p:nvPr>
            <p:ph type="subTitle" idx="1"/>
          </p:nvPr>
        </p:nvSpPr>
        <p:spPr/>
        <p:txBody>
          <a:bodyPr/>
          <a:lstStyle/>
          <a:p>
            <a:pPr marL="457200" indent="-457200">
              <a:buFont typeface="Arial" charset="0"/>
              <a:buChar char="•"/>
            </a:pPr>
            <a:r>
              <a:rPr lang="en-US" dirty="0"/>
              <a:t>Add the chef-client cookbook to your cookbook collection</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plugin_path</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pPr marL="457200" indent="-457200">
              <a:buFont typeface="Arial" charset="0"/>
              <a:buChar char="•"/>
            </a:pPr>
            <a:r>
              <a:rPr lang="en-US" dirty="0"/>
              <a:t>Add chef-client cookbook to every node's run list</a:t>
            </a:r>
          </a:p>
        </p:txBody>
      </p:sp>
    </p:spTree>
    <p:extLst>
      <p:ext uri="{BB962C8B-B14F-4D97-AF65-F5344CB8AC3E}">
        <p14:creationId xmlns:p14="http://schemas.microsoft.com/office/powerpoint/2010/main" val="100071268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15453</TotalTime>
  <Words>1317</Words>
  <Application>Microsoft Office PowerPoint</Application>
  <PresentationFormat>Custom</PresentationFormat>
  <Paragraphs>184</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ＭＳ Ｐゴシック</vt:lpstr>
      <vt:lpstr>Arial</vt:lpstr>
      <vt:lpstr>Courier New</vt:lpstr>
      <vt:lpstr>Wingdings</vt:lpstr>
      <vt:lpstr>Template</vt:lpstr>
      <vt:lpstr>Interaction</vt:lpstr>
      <vt:lpstr>Tuning Ohai</vt:lpstr>
      <vt:lpstr>Objectives</vt:lpstr>
      <vt:lpstr>Run Ohai Smoother</vt:lpstr>
      <vt:lpstr>Node Configuration File</vt:lpstr>
      <vt:lpstr>The Anatomy of a chef-client Run</vt:lpstr>
      <vt:lpstr>chef-client cookbook</vt:lpstr>
      <vt:lpstr>Viewing the chef-client config Recipe</vt:lpstr>
      <vt:lpstr>PowerPoint Presentation</vt:lpstr>
      <vt:lpstr>The Work</vt:lpstr>
      <vt:lpstr>Run Ohai Smoother</vt:lpstr>
      <vt:lpstr>Not all Node Plugins are Executed</vt:lpstr>
      <vt:lpstr>Ohai Hints</vt:lpstr>
      <vt:lpstr>The Work</vt:lpstr>
      <vt:lpstr> </vt:lpstr>
      <vt:lpstr>Run Ohai Smoother</vt:lpstr>
      <vt:lpstr>PowerPoint Presentation</vt:lpstr>
      <vt:lpstr>Viewing the chef-client config Recipe</vt:lpstr>
      <vt:lpstr>The Work</vt:lpstr>
      <vt:lpstr>Run Ohai Smoother</vt:lpstr>
      <vt:lpstr>Whitelist Node Attributes</vt:lpstr>
      <vt:lpstr>Run Ohai Smoother</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2147</cp:revision>
  <cp:lastPrinted>2015-02-07T23:49:10Z</cp:lastPrinted>
  <dcterms:created xsi:type="dcterms:W3CDTF">2012-09-13T17:36:07Z</dcterms:created>
  <dcterms:modified xsi:type="dcterms:W3CDTF">2018-03-21T18:33:15Z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