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75"/>
  </p:notesMasterIdLst>
  <p:handoutMasterIdLst>
    <p:handoutMasterId r:id="rId76"/>
  </p:handoutMasterIdLst>
  <p:sldIdLst>
    <p:sldId id="256" r:id="rId7"/>
    <p:sldId id="257" r:id="rId8"/>
    <p:sldId id="341" r:id="rId9"/>
    <p:sldId id="351" r:id="rId10"/>
    <p:sldId id="352" r:id="rId11"/>
    <p:sldId id="353" r:id="rId12"/>
    <p:sldId id="354" r:id="rId13"/>
    <p:sldId id="350" r:id="rId14"/>
    <p:sldId id="267" r:id="rId15"/>
    <p:sldId id="269" r:id="rId16"/>
    <p:sldId id="299" r:id="rId17"/>
    <p:sldId id="268" r:id="rId18"/>
    <p:sldId id="271" r:id="rId19"/>
    <p:sldId id="270" r:id="rId20"/>
    <p:sldId id="272" r:id="rId21"/>
    <p:sldId id="337" r:id="rId22"/>
    <p:sldId id="273" r:id="rId23"/>
    <p:sldId id="300" r:id="rId24"/>
    <p:sldId id="274" r:id="rId25"/>
    <p:sldId id="275" r:id="rId26"/>
    <p:sldId id="277" r:id="rId27"/>
    <p:sldId id="301" r:id="rId28"/>
    <p:sldId id="278" r:id="rId29"/>
    <p:sldId id="279" r:id="rId30"/>
    <p:sldId id="281" r:id="rId31"/>
    <p:sldId id="282" r:id="rId32"/>
    <p:sldId id="288" r:id="rId33"/>
    <p:sldId id="290" r:id="rId34"/>
    <p:sldId id="289" r:id="rId35"/>
    <p:sldId id="284" r:id="rId36"/>
    <p:sldId id="344" r:id="rId37"/>
    <p:sldId id="345" r:id="rId38"/>
    <p:sldId id="283" r:id="rId39"/>
    <p:sldId id="285" r:id="rId40"/>
    <p:sldId id="286" r:id="rId41"/>
    <p:sldId id="293" r:id="rId42"/>
    <p:sldId id="338" r:id="rId43"/>
    <p:sldId id="302" r:id="rId44"/>
    <p:sldId id="347" r:id="rId45"/>
    <p:sldId id="346" r:id="rId46"/>
    <p:sldId id="304" r:id="rId47"/>
    <p:sldId id="315" r:id="rId48"/>
    <p:sldId id="305" r:id="rId49"/>
    <p:sldId id="316" r:id="rId50"/>
    <p:sldId id="317" r:id="rId51"/>
    <p:sldId id="303" r:id="rId52"/>
    <p:sldId id="309" r:id="rId53"/>
    <p:sldId id="311" r:id="rId54"/>
    <p:sldId id="324" r:id="rId55"/>
    <p:sldId id="339" r:id="rId56"/>
    <p:sldId id="340" r:id="rId57"/>
    <p:sldId id="310" r:id="rId58"/>
    <p:sldId id="348" r:id="rId59"/>
    <p:sldId id="342" r:id="rId60"/>
    <p:sldId id="329" r:id="rId61"/>
    <p:sldId id="331" r:id="rId62"/>
    <p:sldId id="343" r:id="rId63"/>
    <p:sldId id="296" r:id="rId64"/>
    <p:sldId id="334" r:id="rId65"/>
    <p:sldId id="325" r:id="rId66"/>
    <p:sldId id="335" r:id="rId67"/>
    <p:sldId id="327" r:id="rId68"/>
    <p:sldId id="326" r:id="rId69"/>
    <p:sldId id="328" r:id="rId70"/>
    <p:sldId id="349" r:id="rId71"/>
    <p:sldId id="264" r:id="rId72"/>
    <p:sldId id="266" r:id="rId73"/>
    <p:sldId id="265" r:id="rId7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001"/>
    <a:srgbClr val="408000"/>
    <a:srgbClr val="FF0000"/>
    <a:srgbClr val="7D868C"/>
    <a:srgbClr val="808000"/>
    <a:srgbClr val="F0F0F0"/>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8" autoAdjust="0"/>
    <p:restoredTop sz="70558" autoAdjust="0"/>
  </p:normalViewPr>
  <p:slideViewPr>
    <p:cSldViewPr snapToGrid="0">
      <p:cViewPr>
        <p:scale>
          <a:sx n="50" d="100"/>
          <a:sy n="50" d="100"/>
        </p:scale>
        <p:origin x="1188" y="192"/>
      </p:cViewPr>
      <p:guideLst>
        <p:guide orient="horz" pos="894"/>
        <p:guide pos="5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expectation ensures</a:t>
            </a:r>
            <a:r>
              <a:rPr lang="en-US" baseline="0" dirty="0"/>
              <a:t> that the default site has an html page that is written out and contains a small amount of content that we assume should be present within that file to ensure our guests are welcome to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144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the admin site we ensure that the site directory is created, a configuration file is written, and that the home page displays a welcoming message to the admins visiting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014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7370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reviewing the expectations it is important to execute them to ensure that all of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1392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it is time to review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492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see that</a:t>
            </a:r>
            <a:r>
              <a:rPr lang="en-US" baseline="0" dirty="0"/>
              <a:t> the recipe installs the necessary packages to install the web server. An html page is written out for the default site to contain the appropriate welcome message.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19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376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webserver to work correctly with the default</a:t>
            </a:r>
            <a:r>
              <a:rPr lang="en-US" baseline="0" dirty="0"/>
              <a:t> site and the admin site the service needs to be started. We also enable the service to ensure the web server will start again if the instance this is being executed on happens to reboot.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142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Reviewing the integration tests, unit tests, and recipe gives us a good understanding of what this cookbook accomplishes.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21112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working cookbook it is time</a:t>
            </a:r>
            <a:r>
              <a:rPr lang="en-US" baseline="0" dirty="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2391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completing this module you should be able to: create a custom resource file; define a custom resource action; and extract Chef resources into a custom resource action implementation.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chef command-line</a:t>
            </a:r>
            <a:r>
              <a:rPr lang="en-US" baseline="0" dirty="0"/>
              <a:t> tool allows you to generate some initial directories and resource file. While we are developing a Custom Resource the former name for them was called Light Weight Resource Provider or LWRP. The chef command still uses the acronym </a:t>
            </a:r>
            <a:r>
              <a:rPr lang="en-US" baseline="0" dirty="0" err="1"/>
              <a:t>lwrp</a:t>
            </a:r>
            <a:r>
              <a:rPr lang="en-US" baseline="0" dirty="0"/>
              <a:t> as the generate sub-command.</a:t>
            </a:r>
          </a:p>
          <a:p>
            <a:endParaRPr lang="en-US" baseline="0" dirty="0"/>
          </a:p>
          <a:p>
            <a:r>
              <a:rPr lang="en-US" baseline="0" dirty="0"/>
              <a:t>We call these multiple different sites, available on different ports, a virtual host. This is often abbreviated as '</a:t>
            </a:r>
            <a:r>
              <a:rPr lang="en-US" baseline="0" dirty="0" err="1"/>
              <a:t>vhost</a:t>
            </a:r>
            <a:r>
              <a:rPr lang="en-US" baseline="0" dirty="0"/>
              <a:t>'. Create a custom resource with the name '</a:t>
            </a:r>
            <a:r>
              <a:rPr lang="en-US" baseline="0" dirty="0" err="1"/>
              <a:t>vhost</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877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resources</a:t>
            </a:r>
            <a:r>
              <a:rPr lang="en-US" baseline="0" dirty="0"/>
              <a:t> directory a file named '</a:t>
            </a:r>
            <a:r>
              <a:rPr lang="en-US" baseline="0" dirty="0" err="1"/>
              <a:t>vhost</a:t>
            </a:r>
            <a:r>
              <a:rPr lang="en-US" baseline="0" dirty="0"/>
              <a:t>' should exist. Within it we are simply going to define an action with the name :create. This create action is where we will define the resources necessary to create a new </a:t>
            </a:r>
            <a:r>
              <a:rPr lang="en-US" baseline="0" dirty="0" err="1"/>
              <a:t>vhost</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create a new virtual host we need to generate a directory, add a configuration file, and define an html file. This is similar to the exact same resources that we defined for the admin site in the default recipe.</a:t>
            </a:r>
          </a:p>
          <a:p>
            <a:endParaRPr lang="en-US" baseline="0" dirty="0"/>
          </a:p>
          <a:p>
            <a:r>
              <a:rPr lang="en-US" baseline="0" dirty="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those three resources are defined within the custom resource we want to use it within our recipe. We can now remove the use of these three resources within the default recipe.</a:t>
            </a:r>
          </a:p>
          <a:p>
            <a:endParaRPr lang="en-US" baseline="0" dirty="0"/>
          </a:p>
          <a:p>
            <a:r>
              <a:rPr lang="en-US" baseline="0" dirty="0"/>
              <a:t>Remove the directory resource, the template resource, and the file resource that generate the admin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Remove the directory resource, the template resource, and the file resource that generate the admin site.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insert</a:t>
            </a:r>
            <a:r>
              <a:rPr lang="en-US" baseline="0" dirty="0"/>
              <a:t> the custom resource that is create for us. The full name of the custom resource comes from the name of the cookbook joined with an underscore to the name of the ruby file defined within the resources directory.</a:t>
            </a:r>
          </a:p>
          <a:p>
            <a:endParaRPr lang="en-US" baseline="0" dirty="0"/>
          </a:p>
          <a:p>
            <a:r>
              <a:rPr lang="en-US" baseline="0" dirty="0"/>
              <a:t>In this instance the cookbook's name is 'apache' and the ruby file is named '</a:t>
            </a:r>
            <a:r>
              <a:rPr lang="en-US" baseline="0" dirty="0" err="1"/>
              <a:t>vhost</a:t>
            </a:r>
            <a:r>
              <a:rPr lang="en-US" baseline="0" dirty="0"/>
              <a:t>' so the default name for the resource is '</a:t>
            </a:r>
            <a:r>
              <a:rPr lang="en-US" baseline="0" dirty="0" err="1"/>
              <a:t>apache_vhost</a:t>
            </a:r>
            <a:r>
              <a:rPr lang="en-US" baseline="0" dirty="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custom resource defined now within the default recipe it is time to run our unit tests to ensure that we have not broken our implementation.</a:t>
            </a:r>
          </a:p>
          <a:p>
            <a:endParaRPr lang="en-US" baseline="0" dirty="0"/>
          </a:p>
          <a:p>
            <a:r>
              <a:rPr lang="en-US" baseline="0" dirty="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a:p>
          <a:p>
            <a:r>
              <a:rPr lang="en-US" baseline="0" dirty="0"/>
              <a:t>This does not seem right. The resources defined within the custom resource do just that.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a:t>
            </a:r>
            <a:r>
              <a:rPr lang="en-US" baseline="0" dirty="0"/>
              <a:t> </a:t>
            </a:r>
            <a:r>
              <a:rPr lang="en-US" dirty="0" err="1"/>
              <a:t>ChefSpec</a:t>
            </a:r>
            <a:r>
              <a:rPr lang="en-US" baseline="0" dirty="0"/>
              <a:t> expectations are validating the contents of the state of the resource collection.</a:t>
            </a:r>
          </a:p>
          <a:p>
            <a:endParaRPr lang="en-US" baseline="0" dirty="0"/>
          </a:p>
          <a:p>
            <a:r>
              <a:rPr lang="en-US" baseline="0" dirty="0"/>
              <a:t>When we created this custom resource we moved the three resources within the recipe into the action we defined. This changed the state of the resource collection and caused the failures we see when we execute the test suite.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1721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custom resource created a resource collection within our resource collection; a sub-resource collection. </a:t>
            </a:r>
            <a:r>
              <a:rPr lang="en-US" baseline="0" dirty="0" err="1"/>
              <a:t>ChefSpec</a:t>
            </a:r>
            <a:r>
              <a:rPr lang="en-US" baseline="0" dirty="0"/>
              <a:t> by default does not step into this sub-resource collection. We can however enable that behavior if we modify our test setup to explicitly state we are interested in evaluating the contents of this sub-resource collection.</a:t>
            </a:r>
          </a:p>
          <a:p>
            <a:endParaRPr lang="en-US" baseline="0" dirty="0"/>
          </a:p>
          <a:p>
            <a:r>
              <a:rPr lang="en-US" baseline="0" dirty="0"/>
              <a:t>We will discuss more about the implications of having a sub-resource collection in the follow-up module.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7998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a:t>
            </a:r>
            <a:r>
              <a:rPr lang="en-US" baseline="0" dirty="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a:p>
          <a:p>
            <a:r>
              <a:rPr lang="en-US" baseline="0" dirty="0"/>
              <a:t>To ask our unit tests to verify the resources defined within our custom resource we need to explicitly ask the </a:t>
            </a:r>
            <a:r>
              <a:rPr lang="en-US" baseline="0" dirty="0" err="1"/>
              <a:t>ChefSpec</a:t>
            </a:r>
            <a:r>
              <a:rPr lang="en-US" baseline="0" dirty="0"/>
              <a:t> runner to step into the resource and examine the resources it uses to accomplish it's work.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462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the unit tests again should show all the expectations have been met.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61589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important</a:t>
            </a:r>
            <a:r>
              <a:rPr lang="en-US" baseline="0" dirty="0"/>
              <a:t> to execute the integration tests defined. First converging the test instance to ensure the recipe is defined correctly and converges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691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finally we verify that the state of the system is still hosting our two sites.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1672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changes</a:t>
            </a:r>
            <a:r>
              <a:rPr lang="en-US" baseline="0" dirty="0"/>
              <a:t> to the recipe and then used kitchen to converge this recipe against the test instance. This ensured that our recipe will successfully converge against a system that has already been configured and not raise any errors.</a:t>
            </a:r>
          </a:p>
          <a:p>
            <a:endParaRPr lang="en-US" baseline="0" dirty="0"/>
          </a:p>
          <a:p>
            <a:r>
              <a:rPr lang="en-US" baseline="0" dirty="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5354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implementation of the custom resource has been created and we have verified that it works by running our two test suites.</a:t>
            </a:r>
          </a:p>
          <a:p>
            <a:endParaRPr lang="en-US" baseline="0" dirty="0"/>
          </a:p>
          <a:p>
            <a:r>
              <a:rPr lang="en-US" baseline="0" dirty="0"/>
              <a:t>Now it is time to address the problem with the implementation having hard-coded values specific to the admin site. We want to make it more generic so that it can deploy a different, custom site for us if needed.</a:t>
            </a:r>
          </a:p>
          <a:p>
            <a:endParaRPr lang="en-US" baseline="0" dirty="0"/>
          </a:p>
          <a:p>
            <a:r>
              <a:rPr lang="en-US" baseline="0" dirty="0"/>
              <a:t>This can be done through properties that you defined on the custom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1014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Properties are defined in the</a:t>
            </a:r>
            <a:r>
              <a:rPr lang="en-US" baseline="0" dirty="0"/>
              <a:t> same file as you define the resource actions. Generally these are defined at the top of the file to make them immediately visible. A property is defined by specifying a method named property with two required parameters and a third set of optional parameters. The name of the property is defined as a Ruby Symbol. The type is a Ruby class name. This type enforces what kind of values are supported by this property; typically it is a String for text and a Integer for numbers. The optional parameters are defined as a Hash. We will explore defining a property with these parameters in the next module.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74596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that you define within</a:t>
            </a:r>
            <a:r>
              <a:rPr lang="en-US" baseline="0" dirty="0"/>
              <a:t> the custom resource definition becomes part of how you can describe the resource within the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9615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start by defining a property named '</a:t>
            </a:r>
            <a:r>
              <a:rPr lang="en-US" baseline="0" dirty="0" err="1"/>
              <a:t>site_name</a:t>
            </a:r>
            <a:r>
              <a:rPr lang="en-US" baseline="0" dirty="0"/>
              <a:t>' that will contain the name of the site we want to create. The name of the site will be used to create the directory for our index page, the configuration file details, and the message we send out to the visitor.</a:t>
            </a:r>
          </a:p>
          <a:p>
            <a:r>
              <a:rPr lang="en-US" baseline="0" dirty="0" err="1"/>
              <a:t>new_resource.site_name</a:t>
            </a:r>
            <a:r>
              <a:rPr lang="en-US" baseline="0" dirty="0"/>
              <a:t> must be used to avoid warnings in Chef 13</a:t>
            </a:r>
          </a:p>
          <a:p>
            <a:endParaRPr lang="en-US" baseline="0" dirty="0"/>
          </a:p>
          <a:p>
            <a:endParaRPr lang="en-US" baseline="0" dirty="0"/>
          </a:p>
          <a:p>
            <a:r>
              <a:rPr lang="en-US" baseline="0" dirty="0"/>
              <a:t>The '</a:t>
            </a:r>
            <a:r>
              <a:rPr lang="en-US" baseline="0" dirty="0" err="1"/>
              <a:t>site_name</a:t>
            </a:r>
            <a:r>
              <a:rPr lang="en-US" baseline="0" dirty="0"/>
              <a:t>' is going to be a text so we specify the type as String.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368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action implementation we want to remove the</a:t>
            </a:r>
            <a:r>
              <a:rPr lang="en-US" baseline="0" dirty="0"/>
              <a:t> mention of 'admin' and replace it with the value found within the '</a:t>
            </a:r>
            <a:r>
              <a:rPr lang="en-US" baseline="0" dirty="0" err="1"/>
              <a:t>site_name</a:t>
            </a:r>
            <a:r>
              <a:rPr lang="en-US" baseline="0" dirty="0"/>
              <a:t>' custom property. A resource property creates a method with the same name as the property.</a:t>
            </a:r>
          </a:p>
          <a:p>
            <a:endParaRPr lang="en-US" baseline="0" dirty="0"/>
          </a:p>
          <a:p>
            <a:r>
              <a:rPr lang="en-US" baseline="0" dirty="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2491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property is not automatically defined and does not contain a default value so we must add this </a:t>
            </a:r>
            <a:r>
              <a:rPr lang="en-US" baseline="0" dirty="0" err="1"/>
              <a:t>propery</a:t>
            </a:r>
            <a:r>
              <a:rPr lang="en-US" baseline="0" dirty="0"/>
              <a:t> to the custom resource implementation with the default recipe. In this case we are adding '</a:t>
            </a:r>
            <a:r>
              <a:rPr lang="en-US" baseline="0" dirty="0" err="1"/>
              <a:t>site_name</a:t>
            </a:r>
            <a:r>
              <a:rPr lang="en-US" baseline="0" dirty="0"/>
              <a:t>' and specifying the value is 'admins'.</a:t>
            </a:r>
          </a:p>
          <a:p>
            <a:endParaRPr lang="en-US" baseline="0" dirty="0"/>
          </a:p>
          <a:p>
            <a:r>
              <a:rPr lang="en-US" baseline="0" dirty="0"/>
              <a:t>This means our implementation should be exactly the same as before but the details are now configurable through this property instead of being hard-coded to 'admin'.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232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6182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 tests</a:t>
            </a:r>
            <a:r>
              <a:rPr lang="en-US" baseline="0" dirty="0"/>
              <a:t>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98076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integration</a:t>
            </a:r>
            <a:r>
              <a:rPr lang="en-US" baseline="0" dirty="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3432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 custom resource implementation that has helped express our intentions more clearly in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7450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dirty="0"/>
              <a:t>Instructor</a:t>
            </a:r>
            <a:r>
              <a:rPr lang="en-US" baseline="0" dirty="0"/>
              <a:t> Note: Allow 10 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1765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property is defined near the top of the resource file. A port is generally a whole number so we want that reflected in the type.</a:t>
            </a:r>
          </a:p>
          <a:p>
            <a:endParaRPr lang="en-US" baseline="0" dirty="0"/>
          </a:p>
          <a:p>
            <a:r>
              <a:rPr lang="en-US" baseline="0" dirty="0"/>
              <a:t>A Integer can contain negative integers and floating point numbers so this type does not perfectly represent the domain of acceptable values. Later we may explore ways to ensure better restrictions on the values provided to properties.</a:t>
            </a:r>
          </a:p>
          <a:p>
            <a:endParaRPr lang="en-US" baseline="0" dirty="0"/>
          </a:p>
          <a:p>
            <a:r>
              <a:rPr lang="en-US" baseline="0" dirty="0"/>
              <a:t>Within the action implementation the 8080 value should be replaced with the value found in '</a:t>
            </a:r>
            <a:r>
              <a:rPr lang="en-US" baseline="0" dirty="0" err="1"/>
              <a:t>site_port</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2737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default</a:t>
            </a:r>
            <a:r>
              <a:rPr lang="en-US" baseline="0" dirty="0"/>
              <a:t> recipe, within the '</a:t>
            </a:r>
            <a:r>
              <a:rPr lang="en-US" baseline="0" dirty="0" err="1"/>
              <a:t>apache_vhost</a:t>
            </a:r>
            <a:r>
              <a:rPr lang="en-US" baseline="0" dirty="0"/>
              <a:t>' resource, we must define a value for this </a:t>
            </a:r>
            <a:r>
              <a:rPr lang="en-US" baseline="0" dirty="0" err="1"/>
              <a:t>site_port</a:t>
            </a:r>
            <a:r>
              <a:rPr lang="en-US" baseline="0" dirty="0"/>
              <a:t>. Similar to before we simply define the value that was previously hard-coded here as a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1553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 tests</a:t>
            </a:r>
            <a:r>
              <a:rPr lang="en-US" baseline="0" dirty="0"/>
              <a:t>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193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integration</a:t>
            </a:r>
            <a:r>
              <a:rPr lang="en-US" baseline="0" dirty="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7429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a:t>
            </a:r>
            <a:r>
              <a:rPr lang="en-US" dirty="0" err="1"/>
              <a:t>site_port</a:t>
            </a:r>
            <a:r>
              <a:rPr lang="en-US" baseline="0" dirty="0"/>
              <a:t> property developed the '</a:t>
            </a:r>
            <a:r>
              <a:rPr lang="en-US" baseline="0" dirty="0" err="1"/>
              <a:t>apache_vhost</a:t>
            </a:r>
            <a:r>
              <a:rPr lang="en-US" baseline="0" dirty="0"/>
              <a:t>' custom resource is now capable of being used to create more sites if needed for different roles on different ports for our web server.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36131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a:t>
            </a:r>
            <a:r>
              <a:rPr lang="en-US" baseline="0" dirty="0"/>
              <a:t> default Apache creates a welcome configuration file within the same directory we are creating our new virtual hosts. We want to delete this configuration file but we want to create a resource that will also cleanup any html files that our resource might create as well. This will allow us to create and remove sites as we want.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01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tests</a:t>
            </a:r>
            <a:r>
              <a:rPr lang="en-US" baseline="0" dirty="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6222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next lab exercise challenges you to create the remove action for the custom resource, use that remove action to remove the default site that ships with the webserver, and deploy a new site instead which welcomes users.</a:t>
            </a:r>
          </a:p>
          <a:p>
            <a:endParaRPr lang="en-US" baseline="0" dirty="0"/>
          </a:p>
          <a:p>
            <a:r>
              <a:rPr lang="en-US" baseline="0" dirty="0"/>
              <a:t>Instructor Note: Allow 15 minutes to complete this exercise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remove action asks that you remove the directory</a:t>
            </a:r>
            <a:r>
              <a:rPr lang="en-US" baseline="0" dirty="0"/>
              <a:t> that may or may not exist at the location dependent on the </a:t>
            </a:r>
            <a:r>
              <a:rPr lang="en-US" baseline="0" dirty="0" err="1"/>
              <a:t>site_name</a:t>
            </a:r>
            <a:r>
              <a:rPr lang="en-US" baseline="0" dirty="0"/>
              <a:t> provided as a property. We also want it to remove the configuration file from the webserver's default configuration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7595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apache initial</a:t>
            </a:r>
            <a:r>
              <a:rPr lang="en-US" baseline="0" dirty="0"/>
              <a:t> sets itself up it deploys the first, default site, with a welcome configuration file that we want to remove. While the 'welcome' directory does not exist the configuration file does and so we want that removed from the system.</a:t>
            </a:r>
          </a:p>
          <a:p>
            <a:endParaRPr lang="en-US" baseline="0" dirty="0"/>
          </a:p>
          <a:p>
            <a:r>
              <a:rPr lang="en-US" baseline="0" dirty="0"/>
              <a:t>This will ensure the default site that is deployed on port 80 is no longer deployed.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15646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resource now has two actions and we have removed the initial welcome site.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next lab exercise challenges you to create the remove action for the custom resource, use that remove action to remove the default site that ships with the webserver, and deploy a new site instead which welcomes users.</a:t>
            </a:r>
          </a:p>
          <a:p>
            <a:endParaRPr lang="en-US" baseline="0" dirty="0"/>
          </a:p>
          <a:p>
            <a:r>
              <a:rPr lang="en-US" baseline="0" dirty="0"/>
              <a:t>Instructor Note: Allow 15 minutes to complete this exercise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want to add in our users site with our custom resource. We define a </a:t>
            </a:r>
            <a:r>
              <a:rPr lang="en-US" baseline="0" dirty="0" err="1"/>
              <a:t>site_port</a:t>
            </a:r>
            <a:r>
              <a:rPr lang="en-US" baseline="0" dirty="0"/>
              <a:t> and and </a:t>
            </a:r>
            <a:r>
              <a:rPr lang="en-US" baseline="0" dirty="0" err="1"/>
              <a:t>site_name</a:t>
            </a:r>
            <a:r>
              <a:rPr lang="en-US" baseline="0" dirty="0"/>
              <a:t> to ensure we receive the correct message on the correct port.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098480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changes our default</a:t>
            </a:r>
            <a:r>
              <a:rPr lang="en-US" baseline="0" dirty="0"/>
              <a:t> expectations that the site will say welcome home so we want to remove that content from our unit test.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2890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add a new series of expectations</a:t>
            </a:r>
            <a:r>
              <a:rPr lang="en-US" baseline="0" dirty="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506151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unit tests we should see all these brand new expectations passing.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7117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want to change the integration test</a:t>
            </a:r>
            <a:r>
              <a:rPr lang="en-US" baseline="0" dirty="0"/>
              <a:t> to verify the message on port 80 to welcome users and not to welcome visitors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173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refactoring the cookbook it is important that you verify that the cookbook is in a known good state. To do that you would want to use Test Kitchen to execute the two test are defined.</a:t>
            </a:r>
          </a:p>
          <a:p>
            <a:endParaRPr lang="en-US" baseline="0" dirty="0"/>
          </a:p>
          <a:p>
            <a:r>
              <a:rPr lang="en-US" baseline="0" dirty="0"/>
              <a:t>Each example should pass without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05198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integration</a:t>
            </a:r>
            <a:r>
              <a:rPr lang="en-US" baseline="0" dirty="0"/>
              <a:t> tests should result in all examples passing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4606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file resource has now been removed and we are creating a new apache virtual host on port 80 for our users' site. We have also updated all the expectations to correctly verify the state of the run list. Finally we also updated the tests that were executed on the virtual machine</a:t>
            </a:r>
          </a:p>
          <a:p>
            <a:endParaRPr lang="en-US" baseline="0" dirty="0"/>
          </a:p>
          <a:p>
            <a:r>
              <a:rPr lang="en-US" baseline="0" dirty="0"/>
              <a:t>Congratulations! </a:t>
            </a:r>
            <a:r>
              <a:rPr lang="en-US" dirty="0"/>
              <a:t>The</a:t>
            </a:r>
            <a:r>
              <a:rPr lang="en-US" baseline="0" dirty="0"/>
              <a:t> custom resource now is able to create sites and remove them. There are still more things to learn about custom resources that we will explore in the next module.</a:t>
            </a:r>
            <a:endParaRPr lang="en-US" dirty="0"/>
          </a:p>
          <a:p>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5420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finish this module with a discussion.</a:t>
            </a:r>
            <a:r>
              <a:rPr lang="en-US" baseline="0" dirty="0"/>
              <a:t> </a:t>
            </a:r>
            <a:r>
              <a:rPr lang="en-US" dirty="0"/>
              <a:t>Answer these questions.</a:t>
            </a:r>
            <a:r>
              <a:rPr lang="en-US" baseline="0" dirty="0"/>
              <a:t> </a:t>
            </a:r>
            <a:r>
              <a:rPr lang="en-US" dirty="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16429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906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examine the unit tests that are defined within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120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single specification</a:t>
            </a:r>
            <a:r>
              <a:rPr lang="en-US" baseline="0" dirty="0"/>
              <a:t> file defined for the default recipe. The first expectation defined is the generic one that assures us that the chef run should converge without raising an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473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expectations ensure</a:t>
            </a:r>
            <a:r>
              <a:rPr lang="en-US" baseline="0" dirty="0"/>
              <a:t> that the necessary packages are installed and the services are started and enabled.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8027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 Custom Resource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a:t>&gt; kitchen verify</a:t>
            </a:r>
          </a:p>
        </p:txBody>
      </p:sp>
      <p:sp>
        <p:nvSpPr>
          <p:cNvPr id="5" name="Title 4"/>
          <p:cNvSpPr>
            <a:spLocks noGrp="1"/>
          </p:cNvSpPr>
          <p:nvPr>
            <p:ph type="title"/>
          </p:nvPr>
        </p:nvSpPr>
        <p:spPr/>
        <p:txBody>
          <a:bodyPr/>
          <a:lstStyle/>
          <a:p>
            <a:r>
              <a:rPr lang="en-US" dirty="0"/>
              <a:t>Executing the Existing Integration Tests</a:t>
            </a:r>
          </a:p>
        </p:txBody>
      </p:sp>
    </p:spTree>
    <p:extLst>
      <p:ext uri="{BB962C8B-B14F-4D97-AF65-F5344CB8AC3E}">
        <p14:creationId xmlns:p14="http://schemas.microsoft.com/office/powerpoint/2010/main" val="322803297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8770978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'apache::default' do</a:t>
            </a:r>
          </a:p>
          <a:p>
            <a:r>
              <a:rPr lang="en-US" sz="2000" dirty="0"/>
              <a:t> context 'When all attributes are default, on an CentOS 6.9'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r>
              <a:rPr lang="en-US" sz="2000" dirty="0"/>
              <a:t>(platform: 'centos', version: ‘6.9')</a:t>
            </a:r>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end   </a:t>
            </a:r>
          </a:p>
          <a:p>
            <a:r>
              <a:rPr lang="en-US" sz="2000" dirty="0"/>
              <a:t>    it 'converges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 ... CONTINUES FROM THE PREVIOUS SLIDE ...</a:t>
            </a:r>
          </a:p>
          <a:p>
            <a:r>
              <a:rPr lang="en-US" sz="2000" dirty="0"/>
              <a:t> </a:t>
            </a:r>
          </a:p>
          <a:p>
            <a:r>
              <a:rPr lang="en-US" sz="2000" dirty="0"/>
              <a:t>    it 'installs the necessary package' do</a:t>
            </a:r>
          </a:p>
          <a:p>
            <a:r>
              <a:rPr lang="en-US" sz="2000" dirty="0"/>
              <a:t>      expect(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a:t>    end</a:t>
            </a:r>
          </a:p>
          <a:p>
            <a:endParaRPr lang="en-US" sz="2000" dirty="0"/>
          </a:p>
          <a:p>
            <a:r>
              <a:rPr lang="en-US" sz="2000" dirty="0"/>
              <a:t>    it 'starts the necessary service' do</a:t>
            </a:r>
          </a:p>
          <a:p>
            <a:r>
              <a:rPr lang="en-US" sz="2000" dirty="0"/>
              <a:t>      expect(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a:t>    end</a:t>
            </a:r>
          </a:p>
          <a:p>
            <a:endParaRPr lang="en-US" sz="2000" dirty="0"/>
          </a:p>
          <a:p>
            <a:r>
              <a:rPr lang="en-US" sz="2000" dirty="0"/>
              <a:t>    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a:p>
          <a:p>
            <a:r>
              <a:rPr lang="en-US" sz="2000" dirty="0"/>
              <a:t>  describe 'for the default site' do</a:t>
            </a:r>
          </a:p>
          <a:p>
            <a:r>
              <a:rPr lang="en-US" sz="2000" dirty="0"/>
              <a:t>    it 'writes out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('&lt;h1&gt;Welcome home!&lt;/h1&gt;')</a:t>
            </a:r>
          </a:p>
          <a:p>
            <a:r>
              <a:rPr lang="en-US" sz="2000" dirty="0"/>
              <a:t>    end</a:t>
            </a:r>
          </a:p>
          <a:p>
            <a:r>
              <a:rPr lang="en-US" sz="2000" dirty="0"/>
              <a:t>  end</a:t>
            </a:r>
          </a:p>
          <a:p>
            <a:endParaRPr lang="en-US" sz="2000" dirty="0"/>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r>
              <a:rPr lang="en-US" sz="2000" dirty="0"/>
              <a:t>  describe 'for the admin site' do</a:t>
            </a:r>
          </a:p>
          <a:p>
            <a:r>
              <a:rPr lang="en-US" sz="2000" dirty="0"/>
              <a:t>    it 'creates the directory' do</a:t>
            </a:r>
          </a:p>
          <a:p>
            <a:r>
              <a:rPr lang="en-US" sz="2000" dirty="0"/>
              <a:t>      expect(</a:t>
            </a:r>
            <a:r>
              <a:rPr lang="en-US" sz="2000" dirty="0" err="1"/>
              <a:t>chef_run</a:t>
            </a:r>
            <a:r>
              <a:rPr lang="en-US" sz="2000" dirty="0"/>
              <a:t>).to </a:t>
            </a:r>
            <a:r>
              <a:rPr lang="en-US" sz="2000" dirty="0" err="1"/>
              <a:t>create_directory</a:t>
            </a:r>
            <a:r>
              <a:rPr lang="en-US" sz="2000" dirty="0"/>
              <a:t>('/</a:t>
            </a:r>
            <a:r>
              <a:rPr lang="en-US" sz="2000" dirty="0" err="1"/>
              <a:t>srv</a:t>
            </a:r>
            <a:r>
              <a:rPr lang="en-US" sz="2000" dirty="0"/>
              <a:t>/apache/admins/html')</a:t>
            </a:r>
          </a:p>
          <a:p>
            <a:r>
              <a:rPr lang="en-US" sz="2000" dirty="0"/>
              <a:t>    end</a:t>
            </a:r>
          </a:p>
          <a:p>
            <a:endParaRPr lang="en-US" sz="2000" dirty="0"/>
          </a:p>
          <a:p>
            <a:r>
              <a:rPr lang="en-US" sz="2000" dirty="0"/>
              <a:t>    it 'creates the configuration'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a:t>
            </a:r>
          </a:p>
          <a:p>
            <a:r>
              <a:rPr lang="en-US" sz="2000" dirty="0"/>
              <a:t>    end</a:t>
            </a:r>
          </a:p>
          <a:p>
            <a:endParaRPr lang="en-US" sz="2000" dirty="0"/>
          </a:p>
          <a:p>
            <a:r>
              <a:rPr lang="en-US" sz="2000" dirty="0"/>
              <a:t> it 'creates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srv</a:t>
            </a:r>
            <a:r>
              <a:rPr lang="en-US" sz="2000" dirty="0"/>
              <a:t>/apache/admins/html/index.html').</a:t>
            </a:r>
            <a:r>
              <a:rPr lang="en-US" sz="2000" dirty="0" err="1"/>
              <a:t>with_content</a:t>
            </a:r>
            <a:r>
              <a:rPr lang="en-US" sz="2000" dirty="0"/>
              <a:t>('&lt;h1&gt;Welcome admins!&lt;/h1&gt;')</a:t>
            </a:r>
          </a:p>
          <a:p>
            <a:r>
              <a:rPr lang="en-US" sz="2000" dirty="0"/>
              <a:t>      end</a:t>
            </a:r>
          </a:p>
          <a:p>
            <a:r>
              <a:rPr lang="en-US" sz="2000" dirty="0"/>
              <a:t># ... CONTINUES ON THE NEXT SLIDE ...</a:t>
            </a:r>
          </a:p>
          <a:p>
            <a:endParaRPr lang="en-US" sz="20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r>
              <a:rPr lang="en-US" sz="2000" dirty="0"/>
              <a:t>    end # describe admin site</a:t>
            </a:r>
          </a:p>
          <a:p>
            <a:r>
              <a:rPr lang="en-US" sz="2000" dirty="0"/>
              <a:t>  end # context</a:t>
            </a:r>
          </a:p>
          <a:p>
            <a:r>
              <a:rPr lang="en-US" sz="2000" dirty="0"/>
              <a:t>end # describe 'apache::default'</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Existing Unit Tests</a:t>
            </a:r>
          </a:p>
        </p:txBody>
      </p:sp>
    </p:spTree>
    <p:extLst>
      <p:ext uri="{BB962C8B-B14F-4D97-AF65-F5344CB8AC3E}">
        <p14:creationId xmlns:p14="http://schemas.microsoft.com/office/powerpoint/2010/main" val="385103613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ü"/>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413869531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apache</a:t>
            </a:r>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a:t>
            </a:r>
            <a:r>
              <a:rPr lang="is-IS" sz="2400" dirty="0"/>
              <a:t>2017</a:t>
            </a:r>
            <a:r>
              <a:rPr lang="en-US" sz="2400" dirty="0"/>
              <a:t> The Authors, All Rights Reserved.</a:t>
            </a:r>
          </a:p>
          <a:p>
            <a:pPr>
              <a:lnSpc>
                <a:spcPct val="80000"/>
              </a:lnSpc>
            </a:pPr>
            <a:r>
              <a:rPr lang="en-US" sz="2400" dirty="0"/>
              <a:t>package '</a:t>
            </a:r>
            <a:r>
              <a:rPr lang="en-US" sz="2400" dirty="0" err="1"/>
              <a:t>httpd</a:t>
            </a:r>
            <a:r>
              <a:rPr lang="en-US" sz="2400" dirty="0"/>
              <a:t>'</a:t>
            </a:r>
          </a:p>
          <a:p>
            <a:pPr>
              <a:lnSpc>
                <a:spcPct val="80000"/>
              </a:lnSpc>
            </a:pPr>
            <a:endParaRPr lang="en-US" sz="2400" dirty="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'&lt;h1&gt;Welcome home!&lt;/h1&gt;'</a:t>
            </a:r>
          </a:p>
          <a:p>
            <a:pPr>
              <a:lnSpc>
                <a:spcPct val="80000"/>
              </a:lnSpc>
            </a:pPr>
            <a:r>
              <a:rPr lang="en-US" sz="2400" dirty="0"/>
              <a:t>end</a:t>
            </a:r>
          </a:p>
          <a:p>
            <a:pPr>
              <a:lnSpc>
                <a:spcPct val="80000"/>
              </a:lnSpc>
            </a:pPr>
            <a:endParaRPr lang="en-US" sz="2400" dirty="0"/>
          </a:p>
          <a:p>
            <a:pPr>
              <a:lnSpc>
                <a:spcPct val="80000"/>
              </a:lnSpc>
            </a:pPr>
            <a:r>
              <a:rPr lang="en-US" sz="2400" dirty="0"/>
              <a:t># ... CONTINUES ON THE NEXT SLIDE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Create a custom resource file</a:t>
            </a:r>
          </a:p>
          <a:p>
            <a:pPr marL="457200" indent="-457200">
              <a:buFont typeface="Wingdings" charset="2"/>
              <a:buChar char="Ø"/>
            </a:pPr>
            <a:r>
              <a:rPr lang="en-US" dirty="0"/>
              <a:t>Define a custom resource action</a:t>
            </a:r>
          </a:p>
          <a:p>
            <a:pPr marL="457200" indent="-457200">
              <a:buFont typeface="Wingdings" charset="2"/>
              <a:buChar char="Ø"/>
            </a:pPr>
            <a:r>
              <a:rPr lang="en-US" dirty="0"/>
              <a:t>Extract Chef resources into a custom resource action implementation</a:t>
            </a:r>
          </a:p>
          <a:p>
            <a:pPr marL="457200" indent="-457200">
              <a:buFont typeface="Wingdings" charset="2"/>
              <a:buChar char="Ø"/>
            </a:pPr>
            <a:r>
              <a:rPr lang="en-US"/>
              <a:t>Create custom resource properties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p>
          <a:p>
            <a:pPr>
              <a:lnSpc>
                <a:spcPct val="80000"/>
              </a:lnSpc>
            </a:pPr>
            <a:r>
              <a:rPr lang="en-US" sz="2000" dirty="0"/>
              <a:t>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a:t>
            </a:r>
            <a:r>
              <a:rPr lang="en-US" sz="2000" dirty="0" err="1"/>
              <a:t>srv</a:t>
            </a:r>
            <a:r>
              <a:rPr lang="en-US" sz="2000" dirty="0"/>
              <a:t>/apache/admins/html',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err="1"/>
              <a:t>srv</a:t>
            </a:r>
            <a:r>
              <a:rPr lang="en-US" sz="2000" dirty="0"/>
              <a:t>/apache/admins/html/index.html' do</a:t>
            </a:r>
          </a:p>
          <a:p>
            <a:pPr>
              <a:lnSpc>
                <a:spcPct val="80000"/>
              </a:lnSpc>
            </a:pPr>
            <a:r>
              <a:rPr lang="en-US" sz="2000" dirty="0"/>
              <a:t>  content '&lt;h1&gt;Welcome admins!&lt;/h1&gt;'</a:t>
            </a:r>
          </a:p>
          <a:p>
            <a:pPr>
              <a:lnSpc>
                <a:spcPct val="80000"/>
              </a:lnSpc>
            </a:pPr>
            <a:r>
              <a:rPr lang="en-US" sz="2000" dirty="0"/>
              <a:t>end</a:t>
            </a:r>
          </a:p>
          <a:p>
            <a:pPr>
              <a:lnSpc>
                <a:spcPct val="80000"/>
              </a:lnSpc>
            </a:pPr>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ü"/>
            </a:pPr>
            <a:r>
              <a:rPr lang="en-US" dirty="0"/>
              <a:t>Review and execute the unit tests</a:t>
            </a:r>
          </a:p>
          <a:p>
            <a:pPr marL="342900" indent="-342900">
              <a:buFont typeface="Wingdings" charset="2"/>
              <a:buChar char="ü"/>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308500378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a:p>
        </p:txBody>
      </p:sp>
    </p:spTree>
    <p:extLst>
      <p:ext uri="{BB962C8B-B14F-4D97-AF65-F5344CB8AC3E}">
        <p14:creationId xmlns:p14="http://schemas.microsoft.com/office/powerpoint/2010/main" val="310611270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directory[/home/chef/apache/resources] action create</a:t>
            </a:r>
          </a:p>
          <a:p>
            <a:r>
              <a:rPr lang="en-US" sz="2000" dirty="0"/>
              <a:t>    - create new directory /home/chef/apache/resources</a:t>
            </a:r>
          </a:p>
          <a:p>
            <a:r>
              <a:rPr lang="en-US" sz="2000" dirty="0"/>
              <a:t>  * template[/home/chef/apache/resources/</a:t>
            </a:r>
            <a:r>
              <a:rPr lang="en-US" sz="2000" dirty="0" err="1"/>
              <a:t>vhost.rb</a:t>
            </a:r>
            <a:r>
              <a:rPr lang="en-US" sz="2000" dirty="0"/>
              <a:t>] action create</a:t>
            </a:r>
          </a:p>
          <a:p>
            <a:r>
              <a:rPr lang="en-US" sz="2000" dirty="0"/>
              <a:t>    - create new file </a:t>
            </a:r>
            <a:r>
              <a:rPr lang="mr-IN" sz="2000" dirty="0"/>
              <a:t>~/</a:t>
            </a:r>
            <a:r>
              <a:rPr lang="en-US" sz="2000" dirty="0"/>
              <a:t>apache/resources/</a:t>
            </a:r>
            <a:r>
              <a:rPr lang="en-US" sz="2000" dirty="0" err="1"/>
              <a:t>vhost.rb</a:t>
            </a:r>
            <a:endParaRPr lang="en-US" sz="2000" dirty="0"/>
          </a:p>
          <a:p>
            <a:r>
              <a:rPr lang="en-US" sz="2000" dirty="0"/>
              <a:t>    - update content in file /home/chef/apache/resources/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directory[/home/chef/apache/providers] action create</a:t>
            </a:r>
          </a:p>
        </p:txBody>
      </p:sp>
      <p:sp>
        <p:nvSpPr>
          <p:cNvPr id="3" name="Text Placeholder 2"/>
          <p:cNvSpPr>
            <a:spLocks noGrp="1"/>
          </p:cNvSpPr>
          <p:nvPr>
            <p:ph type="body" sz="quarter" idx="11"/>
          </p:nvPr>
        </p:nvSpPr>
        <p:spPr/>
        <p:txBody>
          <a:bodyPr/>
          <a:lstStyle/>
          <a:p>
            <a:r>
              <a:rPr lang="en-US" dirty="0"/>
              <a:t>&gt; chef generate </a:t>
            </a:r>
            <a:r>
              <a:rPr lang="en-US" dirty="0" err="1"/>
              <a:t>lwrp</a:t>
            </a:r>
            <a:r>
              <a:rPr lang="en-US" dirty="0"/>
              <a:t> </a:t>
            </a:r>
            <a:r>
              <a:rPr lang="en-US" dirty="0" err="1"/>
              <a:t>vhost</a:t>
            </a:r>
            <a:endParaRPr lang="en-US" dirty="0"/>
          </a:p>
        </p:txBody>
      </p:sp>
      <p:sp>
        <p:nvSpPr>
          <p:cNvPr id="5" name="Title 4"/>
          <p:cNvSpPr>
            <a:spLocks noGrp="1"/>
          </p:cNvSpPr>
          <p:nvPr>
            <p:ph type="title"/>
          </p:nvPr>
        </p:nvSpPr>
        <p:spPr/>
        <p:txBody>
          <a:bodyPr/>
          <a:lstStyle/>
          <a:p>
            <a:r>
              <a:rPr lang="en-US" dirty="0"/>
              <a:t>Generating a Custom Resource</a:t>
            </a:r>
          </a:p>
        </p:txBody>
      </p:sp>
    </p:spTree>
    <p:extLst>
      <p:ext uri="{BB962C8B-B14F-4D97-AF65-F5344CB8AC3E}">
        <p14:creationId xmlns:p14="http://schemas.microsoft.com/office/powerpoint/2010/main" val="268078511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Create Action</a:t>
            </a:r>
          </a:p>
        </p:txBody>
      </p:sp>
      <p:sp>
        <p:nvSpPr>
          <p:cNvPr id="3" name="Content Placeholder 2"/>
          <p:cNvSpPr>
            <a:spLocks noGrp="1"/>
          </p:cNvSpPr>
          <p:nvPr>
            <p:ph sz="quarter" idx="10"/>
          </p:nvPr>
        </p:nvSpPr>
        <p:spPr/>
        <p:txBody>
          <a:bodyPr/>
          <a:lstStyle/>
          <a:p>
            <a:r>
              <a:rPr lang="en-US" dirty="0"/>
              <a:t>action :create do</a:t>
            </a:r>
          </a:p>
          <a:p>
            <a:endParaRPr lang="en-US" dirty="0"/>
          </a:p>
          <a:p>
            <a:r>
              <a:rPr lang="en-US"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Create Action</a:t>
            </a:r>
          </a:p>
        </p:txBody>
      </p:sp>
      <p:sp>
        <p:nvSpPr>
          <p:cNvPr id="3" name="Content Placeholder 2"/>
          <p:cNvSpPr>
            <a:spLocks noGrp="1"/>
          </p:cNvSpPr>
          <p:nvPr>
            <p:ph sz="quarter" idx="10"/>
          </p:nvPr>
        </p:nvSpPr>
        <p:spPr/>
        <p:txBody>
          <a:bodyPr>
            <a:noAutofit/>
          </a:bodyPr>
          <a:lstStyle/>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/apache/admins/</a:t>
            </a:r>
            <a:r>
              <a:rPr lang="en-US" sz="2000" dirty="0" err="1"/>
              <a:t>html',port</a:t>
            </a:r>
            <a:r>
              <a:rPr lang="en-US" sz="2000" dirty="0"/>
              <a: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err="1"/>
              <a:t>srv</a:t>
            </a:r>
            <a:r>
              <a:rPr lang="en-US" sz="2000" dirty="0"/>
              <a:t>/apache/admins/html/</a:t>
            </a:r>
            <a:r>
              <a:rPr lang="en-US" sz="2000" dirty="0" err="1"/>
              <a:t>index.html</a:t>
            </a:r>
            <a:r>
              <a:rPr lang="en-US" sz="2000" dirty="0"/>
              <a:t>' do</a:t>
            </a:r>
          </a:p>
          <a:p>
            <a:pPr>
              <a:lnSpc>
                <a:spcPct val="80000"/>
              </a:lnSpc>
            </a:pPr>
            <a:r>
              <a:rPr lang="en-US" sz="2000" dirty="0"/>
              <a:t>    content '&lt;h1&gt;Welcome admins!&lt;/h1&gt;'</a:t>
            </a:r>
          </a:p>
          <a:p>
            <a:pPr>
              <a:lnSpc>
                <a:spcPct val="80000"/>
              </a:lnSpc>
            </a:pPr>
            <a:r>
              <a:rPr lang="en-US" sz="2000" dirty="0"/>
              <a:t>  end</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Refactoring the Default Recipe</a:t>
            </a:r>
          </a:p>
        </p:txBody>
      </p:sp>
      <p:sp>
        <p:nvSpPr>
          <p:cNvPr id="3" name="Content Placeholder 2"/>
          <p:cNvSpPr>
            <a:spLocks noGrp="1"/>
          </p:cNvSpPr>
          <p:nvPr>
            <p:ph sz="quarter" idx="10"/>
          </p:nvPr>
        </p:nvSpPr>
        <p:spPr>
          <a:xfrm>
            <a:off x="1121104" y="2113747"/>
            <a:ext cx="14423693" cy="5951611"/>
          </a:xfrm>
        </p:spPr>
        <p:txBody>
          <a:bodyPr>
            <a:noAutofit/>
          </a:bodyPr>
          <a:lstStyle/>
          <a:p>
            <a:pPr>
              <a:lnSpc>
                <a:spcPct val="80000"/>
              </a:lnSpc>
            </a:pPr>
            <a:r>
              <a:rPr lang="en-US" sz="2000" dirty="0"/>
              <a:t>#</a:t>
            </a:r>
          </a:p>
          <a:p>
            <a:pPr>
              <a:lnSpc>
                <a:spcPct val="80000"/>
              </a:lnSpc>
            </a:pPr>
            <a:r>
              <a:rPr lang="en-US" sz="2000" dirty="0"/>
              <a:t># Cookbook Name:: apache</a:t>
            </a:r>
          </a:p>
          <a:p>
            <a:pPr>
              <a:lnSpc>
                <a:spcPct val="80000"/>
              </a:lnSpc>
            </a:pPr>
            <a:r>
              <a:rPr lang="en-US" sz="2000" dirty="0"/>
              <a:t># Recipe:: default</a:t>
            </a:r>
          </a:p>
          <a:p>
            <a:pPr>
              <a:lnSpc>
                <a:spcPct val="80000"/>
              </a:lnSpc>
            </a:pPr>
            <a:r>
              <a:rPr lang="en-US" sz="2000" dirty="0"/>
              <a:t>#</a:t>
            </a:r>
          </a:p>
          <a:p>
            <a:pPr>
              <a:lnSpc>
                <a:spcPct val="80000"/>
              </a:lnSpc>
            </a:pPr>
            <a:r>
              <a:rPr lang="en-US" sz="2000" dirty="0"/>
              <a:t># Copyright (c) </a:t>
            </a:r>
            <a:r>
              <a:rPr lang="is-IS" sz="2000" dirty="0"/>
              <a:t>2017</a:t>
            </a:r>
            <a:r>
              <a:rPr lang="en-US" sz="2000" dirty="0"/>
              <a:t> The Authors, All Rights Reserved.</a:t>
            </a:r>
          </a:p>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a:t>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5727191"/>
            <a:ext cx="14404273" cy="1626109"/>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Refactoring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a:t>document_root</a:t>
            </a:r>
            <a:r>
              <a:rPr lang="en-US" sz="2000" dirty="0"/>
              <a:t>: '/</a:t>
            </a:r>
            <a:r>
              <a:rPr lang="en-US" sz="2000" dirty="0" err="1"/>
              <a:t>srv</a:t>
            </a:r>
            <a:r>
              <a:rPr lang="en-US" sz="2000" dirty="0"/>
              <a:t>/apache/admins/html',</a:t>
            </a:r>
          </a:p>
          <a:p>
            <a:pPr>
              <a:lnSpc>
                <a:spcPct val="80000"/>
              </a:lnSpc>
            </a:pPr>
            <a:r>
              <a:rPr lang="en-US" sz="2000" dirty="0"/>
              <a:t>    port: 8080</a:t>
            </a:r>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err="1"/>
              <a:t>srv</a:t>
            </a:r>
            <a:r>
              <a:rPr lang="en-US" sz="2000" dirty="0"/>
              <a:t>/apache/admins/html/index.html' do</a:t>
            </a:r>
          </a:p>
          <a:p>
            <a:pPr>
              <a:lnSpc>
                <a:spcPct val="80000"/>
              </a:lnSpc>
            </a:pPr>
            <a:r>
              <a:rPr lang="en-US" sz="2000" dirty="0"/>
              <a:t>  content '&lt;h1&gt;Welcome admins!&lt;/h1&gt;'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New Custom Resource</a:t>
            </a:r>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'admins' 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Checkout different branch of cookbook</a:t>
            </a:r>
          </a:p>
          <a:p>
            <a:pPr marL="342900" indent="-342900">
              <a:buFont typeface="Wingdings" charset="2"/>
              <a:buChar char="q"/>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335401973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apache::default When all attributes are default, on an unspecified platform for the admin site creates the directory</a:t>
            </a:r>
          </a:p>
          <a:p>
            <a:r>
              <a:rPr lang="en-US" sz="2000" dirty="0" err="1"/>
              <a:t>rspec</a:t>
            </a:r>
            <a:r>
              <a:rPr lang="en-US" sz="2000" dirty="0"/>
              <a:t> ./spec/unit/recipes/default_spec.rb:43 # apache::default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apache::default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8847521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p:nvPr/>
        </p:nvCxnSpPr>
        <p:spPr>
          <a:xfrm>
            <a:off x="1805168" y="4473512"/>
            <a:ext cx="510329" cy="12156"/>
          </a:xfrm>
          <a:prstGeom prst="straightConnector1">
            <a:avLst/>
          </a:prstGeom>
          <a:ln w="101600">
            <a:solidFill>
              <a:schemeClr val="tx1"/>
            </a:solidFill>
            <a:prstDash val="sysDot"/>
            <a:tailEnd type="triangl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p:txBody>
          <a:bodyPr>
            <a:normAutofit fontScale="90000"/>
          </a:bodyPr>
          <a:lstStyle/>
          <a:p>
            <a:r>
              <a:rPr lang="en-US" dirty="0"/>
              <a:t>Resource Collection</a:t>
            </a:r>
          </a:p>
        </p:txBody>
      </p:sp>
      <p:sp>
        <p:nvSpPr>
          <p:cNvPr id="34" name="Folded Corner 33"/>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70" name="Group 69"/>
          <p:cNvGrpSpPr/>
          <p:nvPr/>
        </p:nvGrpSpPr>
        <p:grpSpPr>
          <a:xfrm>
            <a:off x="3114798" y="4810368"/>
            <a:ext cx="4036423" cy="734123"/>
            <a:chOff x="6109789" y="4717604"/>
            <a:chExt cx="4036423" cy="734123"/>
          </a:xfrm>
        </p:grpSpPr>
        <p:sp>
          <p:nvSpPr>
            <p:cNvPr id="32" name="Rectangle 31"/>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Diamond 34"/>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8" name="TextBox 37"/>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a:latin typeface="Courier New" charset="0"/>
                  <a:ea typeface="Courier New" charset="0"/>
                  <a:cs typeface="Courier New" charset="0"/>
                </a:rPr>
                <a:t>template '...'</a:t>
              </a:r>
            </a:p>
          </p:txBody>
        </p:sp>
      </p:grpSp>
      <p:grpSp>
        <p:nvGrpSpPr>
          <p:cNvPr id="57" name="Group 56"/>
          <p:cNvGrpSpPr/>
          <p:nvPr/>
        </p:nvGrpSpPr>
        <p:grpSpPr>
          <a:xfrm>
            <a:off x="3114798" y="5568483"/>
            <a:ext cx="4036423" cy="734123"/>
            <a:chOff x="6109789" y="5971019"/>
            <a:chExt cx="4036423" cy="734123"/>
          </a:xfrm>
        </p:grpSpPr>
        <p:sp>
          <p:nvSpPr>
            <p:cNvPr id="33" name="Rectangle 32"/>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6" name="Regular Pentagon 35"/>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9" name="TextBox 38"/>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directory '...'</a:t>
              </a:r>
            </a:p>
          </p:txBody>
        </p:sp>
      </p:grpSp>
      <p:grpSp>
        <p:nvGrpSpPr>
          <p:cNvPr id="54" name="Group 53"/>
          <p:cNvGrpSpPr/>
          <p:nvPr/>
        </p:nvGrpSpPr>
        <p:grpSpPr>
          <a:xfrm>
            <a:off x="3114798" y="6330628"/>
            <a:ext cx="4036423" cy="734123"/>
            <a:chOff x="6109789" y="6258151"/>
            <a:chExt cx="4036423" cy="734123"/>
          </a:xfrm>
        </p:grpSpPr>
        <p:sp>
          <p:nvSpPr>
            <p:cNvPr id="31" name="Rectangle 30"/>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7" name="Oval 3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40" name="TextBox 39"/>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a:latin typeface="Courier New" charset="0"/>
                  <a:ea typeface="Courier New" charset="0"/>
                  <a:cs typeface="Courier New" charset="0"/>
                </a:rPr>
                <a:t>file '...'</a:t>
              </a:r>
            </a:p>
          </p:txBody>
        </p:sp>
      </p:grpSp>
      <p:grpSp>
        <p:nvGrpSpPr>
          <p:cNvPr id="71" name="Group 70"/>
          <p:cNvGrpSpPr/>
          <p:nvPr/>
        </p:nvGrpSpPr>
        <p:grpSpPr>
          <a:xfrm>
            <a:off x="3114798" y="4089248"/>
            <a:ext cx="4036423" cy="734123"/>
            <a:chOff x="6109789" y="4089248"/>
            <a:chExt cx="4036423" cy="734123"/>
          </a:xfrm>
        </p:grpSpPr>
        <p:sp>
          <p:nvSpPr>
            <p:cNvPr id="55" name="Rectangle 54"/>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58" name="TextBox 57"/>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63" name="Group 62"/>
            <p:cNvGrpSpPr/>
            <p:nvPr/>
          </p:nvGrpSpPr>
          <p:grpSpPr>
            <a:xfrm>
              <a:off x="6399986" y="4166518"/>
              <a:ext cx="565180" cy="561428"/>
              <a:chOff x="6278492" y="4134548"/>
              <a:chExt cx="565180" cy="561428"/>
            </a:xfrm>
          </p:grpSpPr>
          <p:sp>
            <p:nvSpPr>
              <p:cNvPr id="59" name="Diamond 58"/>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0" name="Diamond 59"/>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1" name="Diamond 60"/>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2" name="Diamond 61"/>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grpSp>
        <p:nvGrpSpPr>
          <p:cNvPr id="73" name="Group 72"/>
          <p:cNvGrpSpPr/>
          <p:nvPr/>
        </p:nvGrpSpPr>
        <p:grpSpPr>
          <a:xfrm>
            <a:off x="3110094" y="7092773"/>
            <a:ext cx="4036423" cy="734123"/>
            <a:chOff x="6105085" y="7000009"/>
            <a:chExt cx="4036423" cy="734123"/>
          </a:xfrm>
        </p:grpSpPr>
        <p:sp>
          <p:nvSpPr>
            <p:cNvPr id="56" name="Rectangle 55"/>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4" name="TextBox 63"/>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65" name="Group 64"/>
            <p:cNvGrpSpPr/>
            <p:nvPr/>
          </p:nvGrpSpPr>
          <p:grpSpPr>
            <a:xfrm>
              <a:off x="6399986" y="7078354"/>
              <a:ext cx="565180" cy="561428"/>
              <a:chOff x="6278492" y="4134548"/>
              <a:chExt cx="565180" cy="561428"/>
            </a:xfrm>
          </p:grpSpPr>
          <p:sp>
            <p:nvSpPr>
              <p:cNvPr id="66" name="Diamond 65"/>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Diamond 66"/>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Diamond 67"/>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Diamond 68"/>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sp>
        <p:nvSpPr>
          <p:cNvPr id="74" name="Rectangle 73"/>
          <p:cNvSpPr/>
          <p:nvPr/>
        </p:nvSpPr>
        <p:spPr bwMode="auto">
          <a:xfrm>
            <a:off x="188980" y="4219077"/>
            <a:ext cx="1563757" cy="50886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latin typeface="Courier New" charset="0"/>
                <a:ea typeface="Courier New" charset="0"/>
                <a:cs typeface="Courier New" charset="0"/>
              </a:rPr>
              <a:t>&gt; </a:t>
            </a:r>
            <a:r>
              <a:rPr lang="en-US" sz="2400" b="1" dirty="0" err="1">
                <a:gradFill>
                  <a:gsLst>
                    <a:gs pos="0">
                      <a:srgbClr val="FFFFFF"/>
                    </a:gs>
                    <a:gs pos="100000">
                      <a:srgbClr val="FFFFFF"/>
                    </a:gs>
                  </a:gsLst>
                  <a:lin ang="5400000" scaled="0"/>
                </a:gradFill>
                <a:latin typeface="Courier New" charset="0"/>
                <a:ea typeface="Courier New" charset="0"/>
                <a:cs typeface="Courier New" charset="0"/>
              </a:rPr>
              <a:t>rspec</a:t>
            </a:r>
            <a:endParaRPr lang="en-US" sz="2400" b="1" dirty="0">
              <a:gradFill>
                <a:gsLst>
                  <a:gs pos="0">
                    <a:srgbClr val="FFFFFF"/>
                  </a:gs>
                  <a:gs pos="100000">
                    <a:srgbClr val="FFFFFF"/>
                  </a:gs>
                </a:gsLst>
                <a:lin ang="5400000" scaled="0"/>
              </a:gradFill>
              <a:latin typeface="Courier New" charset="0"/>
              <a:ea typeface="Courier New" charset="0"/>
              <a:cs typeface="Courier New" charset="0"/>
            </a:endParaRPr>
          </a:p>
        </p:txBody>
      </p:sp>
      <p:sp>
        <p:nvSpPr>
          <p:cNvPr id="76" name="Oval 75"/>
          <p:cNvSpPr/>
          <p:nvPr/>
        </p:nvSpPr>
        <p:spPr bwMode="auto">
          <a:xfrm>
            <a:off x="2465033" y="42770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7" name="Oval 76"/>
          <p:cNvSpPr/>
          <p:nvPr/>
        </p:nvSpPr>
        <p:spPr bwMode="auto">
          <a:xfrm>
            <a:off x="2460329" y="72816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8" name="Oval 77"/>
          <p:cNvSpPr/>
          <p:nvPr/>
        </p:nvSpPr>
        <p:spPr bwMode="auto">
          <a:xfrm>
            <a:off x="2460329" y="4991017"/>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9" name="Oval 78"/>
          <p:cNvSpPr/>
          <p:nvPr/>
        </p:nvSpPr>
        <p:spPr bwMode="auto">
          <a:xfrm>
            <a:off x="2458474" y="5737951"/>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0" name="Oval 79"/>
          <p:cNvSpPr/>
          <p:nvPr/>
        </p:nvSpPr>
        <p:spPr bwMode="auto">
          <a:xfrm>
            <a:off x="2458474" y="6509823"/>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3" name="Content Placeholder 1"/>
          <p:cNvSpPr txBox="1">
            <a:spLocks/>
          </p:cNvSpPr>
          <p:nvPr/>
        </p:nvSpPr>
        <p:spPr>
          <a:xfrm>
            <a:off x="7457084" y="4823371"/>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
        <p:nvSpPr>
          <p:cNvPr id="94" name="Content Placeholder 1"/>
          <p:cNvSpPr txBox="1">
            <a:spLocks/>
          </p:cNvSpPr>
          <p:nvPr/>
        </p:nvSpPr>
        <p:spPr>
          <a:xfrm>
            <a:off x="7457084" y="5568483"/>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
        <p:nvSpPr>
          <p:cNvPr id="95" name="Content Placeholder 1"/>
          <p:cNvSpPr txBox="1">
            <a:spLocks/>
          </p:cNvSpPr>
          <p:nvPr/>
        </p:nvSpPr>
        <p:spPr>
          <a:xfrm>
            <a:off x="7451960" y="6320052"/>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Tree>
    <p:extLst>
      <p:ext uri="{BB962C8B-B14F-4D97-AF65-F5344CB8AC3E}">
        <p14:creationId xmlns:p14="http://schemas.microsoft.com/office/powerpoint/2010/main" val="586894967"/>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A Sub-Resource Collection</a:t>
            </a:r>
          </a:p>
        </p:txBody>
      </p:sp>
      <p:sp>
        <p:nvSpPr>
          <p:cNvPr id="86" name="Folded Corner 85"/>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87" name="Group 86"/>
          <p:cNvGrpSpPr/>
          <p:nvPr/>
        </p:nvGrpSpPr>
        <p:grpSpPr>
          <a:xfrm>
            <a:off x="10853491" y="4810368"/>
            <a:ext cx="4036423" cy="734123"/>
            <a:chOff x="6109789" y="4717604"/>
            <a:chExt cx="4036423" cy="734123"/>
          </a:xfrm>
        </p:grpSpPr>
        <p:sp>
          <p:nvSpPr>
            <p:cNvPr id="88" name="Rectangle 87"/>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9" name="Diamond 88"/>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0" name="TextBox 89"/>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a:latin typeface="Courier New" charset="0"/>
                  <a:ea typeface="Courier New" charset="0"/>
                  <a:cs typeface="Courier New" charset="0"/>
                </a:rPr>
                <a:t>template '...'</a:t>
              </a:r>
            </a:p>
          </p:txBody>
        </p:sp>
      </p:grpSp>
      <p:grpSp>
        <p:nvGrpSpPr>
          <p:cNvPr id="91" name="Group 90"/>
          <p:cNvGrpSpPr/>
          <p:nvPr/>
        </p:nvGrpSpPr>
        <p:grpSpPr>
          <a:xfrm>
            <a:off x="10853491" y="5568483"/>
            <a:ext cx="4036423" cy="734123"/>
            <a:chOff x="6109789" y="5971019"/>
            <a:chExt cx="4036423" cy="734123"/>
          </a:xfrm>
        </p:grpSpPr>
        <p:sp>
          <p:nvSpPr>
            <p:cNvPr id="92" name="Rectangle 91"/>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3" name="Regular Pentagon 92"/>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4" name="TextBox 93"/>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directory '...'</a:t>
              </a:r>
            </a:p>
          </p:txBody>
        </p:sp>
      </p:grpSp>
      <p:grpSp>
        <p:nvGrpSpPr>
          <p:cNvPr id="95" name="Group 94"/>
          <p:cNvGrpSpPr/>
          <p:nvPr/>
        </p:nvGrpSpPr>
        <p:grpSpPr>
          <a:xfrm>
            <a:off x="10853491" y="6330628"/>
            <a:ext cx="4036423" cy="734123"/>
            <a:chOff x="6109789" y="6258151"/>
            <a:chExt cx="4036423" cy="734123"/>
          </a:xfrm>
        </p:grpSpPr>
        <p:sp>
          <p:nvSpPr>
            <p:cNvPr id="96" name="Rectangle 95"/>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7" name="Oval 9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8" name="TextBox 97"/>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a:latin typeface="Courier New" charset="0"/>
                  <a:ea typeface="Courier New" charset="0"/>
                  <a:cs typeface="Courier New" charset="0"/>
                </a:rPr>
                <a:t>file '...'</a:t>
              </a:r>
            </a:p>
          </p:txBody>
        </p:sp>
      </p:grpSp>
      <p:grpSp>
        <p:nvGrpSpPr>
          <p:cNvPr id="99" name="Group 98"/>
          <p:cNvGrpSpPr/>
          <p:nvPr/>
        </p:nvGrpSpPr>
        <p:grpSpPr>
          <a:xfrm>
            <a:off x="3114798" y="4089248"/>
            <a:ext cx="4036423" cy="734123"/>
            <a:chOff x="6109789" y="4089248"/>
            <a:chExt cx="4036423" cy="734123"/>
          </a:xfrm>
        </p:grpSpPr>
        <p:sp>
          <p:nvSpPr>
            <p:cNvPr id="100" name="Rectangle 99"/>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1" name="TextBox 100"/>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102" name="Group 101"/>
            <p:cNvGrpSpPr/>
            <p:nvPr/>
          </p:nvGrpSpPr>
          <p:grpSpPr>
            <a:xfrm>
              <a:off x="6399986" y="4166518"/>
              <a:ext cx="565180" cy="561428"/>
              <a:chOff x="6278492" y="4134548"/>
              <a:chExt cx="565180" cy="561428"/>
            </a:xfrm>
          </p:grpSpPr>
          <p:sp>
            <p:nvSpPr>
              <p:cNvPr id="103" name="Diamond 102"/>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4" name="Diamond 103"/>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5" name="Diamond 104"/>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6" name="Diamond 105"/>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grpSp>
        <p:nvGrpSpPr>
          <p:cNvPr id="107" name="Group 106"/>
          <p:cNvGrpSpPr/>
          <p:nvPr/>
        </p:nvGrpSpPr>
        <p:grpSpPr>
          <a:xfrm>
            <a:off x="3110094" y="7092773"/>
            <a:ext cx="4036423" cy="734123"/>
            <a:chOff x="6105085" y="7000009"/>
            <a:chExt cx="4036423" cy="734123"/>
          </a:xfrm>
        </p:grpSpPr>
        <p:sp>
          <p:nvSpPr>
            <p:cNvPr id="108" name="Rectangle 107"/>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9" name="TextBox 108"/>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110" name="Group 109"/>
            <p:cNvGrpSpPr/>
            <p:nvPr/>
          </p:nvGrpSpPr>
          <p:grpSpPr>
            <a:xfrm>
              <a:off x="6399986" y="7078354"/>
              <a:ext cx="565180" cy="561428"/>
              <a:chOff x="6278492" y="4134548"/>
              <a:chExt cx="565180" cy="561428"/>
            </a:xfrm>
          </p:grpSpPr>
          <p:sp>
            <p:nvSpPr>
              <p:cNvPr id="111" name="Diamond 110"/>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2" name="Diamond 111"/>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3" name="Diamond 112"/>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4" name="Diamond 113"/>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sp>
        <p:nvSpPr>
          <p:cNvPr id="116" name="Rectangle 115"/>
          <p:cNvSpPr/>
          <p:nvPr/>
        </p:nvSpPr>
        <p:spPr bwMode="auto">
          <a:xfrm>
            <a:off x="3110093" y="4895650"/>
            <a:ext cx="4036423" cy="2101698"/>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7" name="Diamond 116"/>
          <p:cNvSpPr/>
          <p:nvPr/>
        </p:nvSpPr>
        <p:spPr bwMode="auto">
          <a:xfrm>
            <a:off x="3415956" y="5652091"/>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8" name="TextBox 117"/>
          <p:cNvSpPr txBox="1"/>
          <p:nvPr/>
        </p:nvSpPr>
        <p:spPr bwMode="white">
          <a:xfrm>
            <a:off x="4270459" y="5668247"/>
            <a:ext cx="2572561" cy="548641"/>
          </a:xfrm>
          <a:prstGeom prst="rect">
            <a:avLst/>
          </a:prstGeom>
          <a:noFill/>
          <a:ln>
            <a:noFill/>
          </a:ln>
        </p:spPr>
        <p:txBody>
          <a:bodyPr vert="horz" wrap="square" lIns="91440" tIns="91440" rIns="91440" bIns="91440" rtlCol="0" anchor="ctr">
            <a:normAutofit/>
          </a:bodyPr>
          <a:lstStyle/>
          <a:p>
            <a:r>
              <a:rPr lang="en-US" b="1" dirty="0" err="1">
                <a:latin typeface="Courier New" charset="0"/>
                <a:ea typeface="Courier New" charset="0"/>
                <a:cs typeface="Courier New" charset="0"/>
              </a:rPr>
              <a:t>apache_vhost</a:t>
            </a:r>
            <a:endParaRPr lang="en-US" b="1" dirty="0">
              <a:latin typeface="Courier New" charset="0"/>
              <a:ea typeface="Courier New" charset="0"/>
              <a:cs typeface="Courier New" charset="0"/>
            </a:endParaRPr>
          </a:p>
        </p:txBody>
      </p:sp>
      <p:sp>
        <p:nvSpPr>
          <p:cNvPr id="6" name="Left Brace 5"/>
          <p:cNvSpPr/>
          <p:nvPr/>
        </p:nvSpPr>
        <p:spPr>
          <a:xfrm>
            <a:off x="9118444" y="4810368"/>
            <a:ext cx="1419066" cy="1991533"/>
          </a:xfrm>
          <a:prstGeom prst="leftBrace">
            <a:avLst>
              <a:gd name="adj1" fmla="val 8333"/>
              <a:gd name="adj2" fmla="val 52661"/>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9" name="Folded Corner 118"/>
          <p:cNvSpPr/>
          <p:nvPr/>
        </p:nvSpPr>
        <p:spPr bwMode="auto">
          <a:xfrm>
            <a:off x="10853491" y="3983371"/>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Sub-Resource Collection</a:t>
            </a:r>
          </a:p>
        </p:txBody>
      </p:sp>
      <p:sp>
        <p:nvSpPr>
          <p:cNvPr id="7" name="Rectangle 6"/>
          <p:cNvSpPr/>
          <p:nvPr/>
        </p:nvSpPr>
        <p:spPr bwMode="auto">
          <a:xfrm>
            <a:off x="7341735" y="5568483"/>
            <a:ext cx="1581490" cy="56028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step into</a:t>
            </a:r>
          </a:p>
        </p:txBody>
      </p:sp>
    </p:spTree>
    <p:extLst>
      <p:ext uri="{BB962C8B-B14F-4D97-AF65-F5344CB8AC3E}">
        <p14:creationId xmlns:p14="http://schemas.microsoft.com/office/powerpoint/2010/main" val="38492108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Updating the Unit Tests to Verify Custom Resource</a:t>
            </a:r>
          </a:p>
        </p:txBody>
      </p:sp>
      <p:sp>
        <p:nvSpPr>
          <p:cNvPr id="3" name="Content Placeholder 2"/>
          <p:cNvSpPr>
            <a:spLocks noGrp="1"/>
          </p:cNvSpPr>
          <p:nvPr>
            <p:ph sz="quarter" idx="10"/>
          </p:nvPr>
        </p:nvSpPr>
        <p:spPr/>
        <p:txBody>
          <a:bodyPr>
            <a:noAutofit/>
          </a:bodyPr>
          <a:lstStyle/>
          <a:p>
            <a:r>
              <a:rPr lang="en-US" sz="2400" dirty="0"/>
              <a:t>require '</a:t>
            </a:r>
            <a:r>
              <a:rPr lang="en-US" sz="2400" dirty="0" err="1"/>
              <a:t>spec_helper</a:t>
            </a:r>
            <a:r>
              <a:rPr lang="en-US" sz="2400" dirty="0"/>
              <a:t>'</a:t>
            </a:r>
          </a:p>
          <a:p>
            <a:endParaRPr lang="en-US" sz="2400" dirty="0"/>
          </a:p>
          <a:p>
            <a:r>
              <a:rPr lang="en-US" sz="2400" dirty="0"/>
              <a:t>context 'When all attributes are default, on an CentOS 6.9' do</a:t>
            </a:r>
          </a:p>
          <a:p>
            <a:r>
              <a:rPr lang="en-US" sz="2400" dirty="0"/>
              <a:t>    let(:</a:t>
            </a:r>
            <a:r>
              <a:rPr lang="en-US" sz="2400" dirty="0" err="1"/>
              <a:t>chef_run</a:t>
            </a:r>
            <a:r>
              <a:rPr lang="en-US" sz="2400" dirty="0"/>
              <a:t>) do</a:t>
            </a:r>
          </a:p>
          <a:p>
            <a:r>
              <a:rPr lang="en-US" sz="2400" dirty="0"/>
              <a:t>      runner = </a:t>
            </a:r>
            <a:r>
              <a:rPr lang="en-US" sz="2400" dirty="0" err="1"/>
              <a:t>ChefSpec</a:t>
            </a:r>
            <a:r>
              <a:rPr lang="en-US" sz="2400" dirty="0"/>
              <a:t>::</a:t>
            </a:r>
            <a:r>
              <a:rPr lang="en-US" sz="2400" dirty="0" err="1"/>
              <a:t>ServerRunner.new</a:t>
            </a:r>
            <a:r>
              <a:rPr lang="en-US" sz="2400" dirty="0"/>
              <a:t>(platform: 'centos', version: '6.9', </a:t>
            </a:r>
            <a:r>
              <a:rPr lang="en-US" sz="2400" dirty="0" err="1"/>
              <a:t>step_into</a:t>
            </a:r>
            <a:r>
              <a:rPr lang="en-US" sz="2400" dirty="0"/>
              <a:t>: ['</a:t>
            </a:r>
            <a:r>
              <a:rPr lang="en-US" sz="2400" dirty="0" err="1"/>
              <a:t>apache_vhost</a:t>
            </a:r>
            <a:r>
              <a:rPr lang="en-US" sz="2400" dirty="0"/>
              <a:t>'])</a:t>
            </a:r>
          </a:p>
          <a:p>
            <a:r>
              <a:rPr lang="en-US" sz="2400" dirty="0"/>
              <a:t>      </a:t>
            </a:r>
            <a:r>
              <a:rPr lang="en-US" sz="2400" dirty="0" err="1"/>
              <a:t>runner.converge</a:t>
            </a:r>
            <a:r>
              <a:rPr lang="en-US" sz="2400" dirty="0"/>
              <a:t>(</a:t>
            </a:r>
            <a:r>
              <a:rPr lang="en-US" sz="2400" dirty="0" err="1"/>
              <a:t>described_recipe</a:t>
            </a:r>
            <a:r>
              <a:rPr lang="en-US" sz="2400" dirty="0"/>
              <a:t>)</a:t>
            </a:r>
          </a:p>
          <a:p>
            <a:r>
              <a:rPr lang="en-US" sz="2400" dirty="0"/>
              <a:t>    end   </a:t>
            </a:r>
          </a:p>
          <a:p>
            <a:r>
              <a:rPr lang="en-US" sz="2400" dirty="0"/>
              <a:t>    it 'converges successfully' do</a:t>
            </a:r>
          </a:p>
          <a:p>
            <a:r>
              <a:rPr lang="en-US" sz="2400" dirty="0"/>
              <a:t>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end</a:t>
            </a:r>
          </a:p>
          <a:p>
            <a:endParaRPr lang="en-US" sz="2400" dirty="0"/>
          </a:p>
          <a:p>
            <a:r>
              <a:rPr lang="en-US" sz="2400" dirty="0"/>
              <a:t># ... CONTINUES ON THE NEXT SLIDE ...</a:t>
            </a:r>
          </a:p>
          <a:p>
            <a:endParaRPr lang="en-US" sz="24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21104" y="4038600"/>
            <a:ext cx="14404273" cy="763098"/>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124435626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        (up to date)</a:t>
            </a:r>
          </a:p>
          <a:p>
            <a:r>
              <a:rPr lang="en-US" sz="2000" dirty="0"/>
              <a:t>        (up to date)</a:t>
            </a:r>
          </a:p>
          <a:p>
            <a:r>
              <a:rPr lang="en-US" sz="2000" dirty="0"/>
              <a:t>            (up to date)</a:t>
            </a:r>
          </a:p>
          <a:p>
            <a:r>
              <a:rPr lang="en-US" sz="2000" dirty="0"/>
              <a:t>        (up to date)</a:t>
            </a:r>
          </a:p>
          <a:p>
            <a:r>
              <a:rPr lang="en-US" sz="2000" dirty="0"/>
              <a:t>         * service[apache]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p>
        </p:txBody>
      </p:sp>
      <p:sp>
        <p:nvSpPr>
          <p:cNvPr id="3" name="Text Placeholder 2"/>
          <p:cNvSpPr>
            <a:spLocks noGrp="1"/>
          </p:cNvSpPr>
          <p:nvPr>
            <p:ph type="body" sz="quarter" idx="11"/>
          </p:nvPr>
        </p:nvSpPr>
        <p:spPr/>
        <p:txBody>
          <a:bodyPr/>
          <a:lstStyle/>
          <a:p>
            <a:r>
              <a:rPr lang="en-US" dirty="0"/>
              <a:t>&gt; kitchen converge</a:t>
            </a:r>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a:t>Converging the Test Instance</a:t>
            </a:r>
          </a:p>
        </p:txBody>
      </p:sp>
    </p:spTree>
    <p:extLst>
      <p:ext uri="{BB962C8B-B14F-4D97-AF65-F5344CB8AC3E}">
        <p14:creationId xmlns:p14="http://schemas.microsoft.com/office/powerpoint/2010/main" val="90610852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a:t>&gt; kitchen verify</a:t>
            </a:r>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a:t>Verifying the Test Instance</a:t>
            </a:r>
          </a:p>
        </p:txBody>
      </p:sp>
    </p:spTree>
    <p:extLst>
      <p:ext uri="{BB962C8B-B14F-4D97-AF65-F5344CB8AC3E}">
        <p14:creationId xmlns:p14="http://schemas.microsoft.com/office/powerpoint/2010/main" val="365891648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a:t>Run a Complete Test on the Test Instance</a:t>
            </a:r>
          </a:p>
        </p:txBody>
      </p:sp>
    </p:spTree>
    <p:extLst>
      <p:ext uri="{BB962C8B-B14F-4D97-AF65-F5344CB8AC3E}">
        <p14:creationId xmlns:p14="http://schemas.microsoft.com/office/powerpoint/2010/main" val="3345451829"/>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a:p>
        </p:txBody>
      </p:sp>
    </p:spTree>
    <p:extLst>
      <p:ext uri="{BB962C8B-B14F-4D97-AF65-F5344CB8AC3E}">
        <p14:creationId xmlns:p14="http://schemas.microsoft.com/office/powerpoint/2010/main" val="101341367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Properties</a:t>
            </a:r>
          </a:p>
        </p:txBody>
      </p:sp>
      <p:sp>
        <p:nvSpPr>
          <p:cNvPr id="3" name="Subtitle 2"/>
          <p:cNvSpPr>
            <a:spLocks noGrp="1"/>
          </p:cNvSpPr>
          <p:nvPr>
            <p:ph type="subTitle" idx="1"/>
          </p:nvPr>
        </p:nvSpPr>
        <p:spPr>
          <a:xfrm>
            <a:off x="1671638" y="3271838"/>
            <a:ext cx="12319000" cy="1271587"/>
          </a:xfrm>
        </p:spPr>
        <p:txBody>
          <a:bodyPr/>
          <a:lstStyle/>
          <a:p>
            <a:r>
              <a:rPr lang="en-US" dirty="0"/>
              <a:t>A property is defined with the following syntax.</a:t>
            </a:r>
          </a:p>
        </p:txBody>
      </p:sp>
      <p:sp>
        <p:nvSpPr>
          <p:cNvPr id="4" name="TextBox 3"/>
          <p:cNvSpPr txBox="1"/>
          <p:nvPr/>
        </p:nvSpPr>
        <p:spPr bwMode="white">
          <a:xfrm>
            <a:off x="1671638" y="5257799"/>
            <a:ext cx="12319000" cy="1743076"/>
          </a:xfrm>
          <a:prstGeom prst="rect">
            <a:avLst/>
          </a:prstGeom>
          <a:ln w="12700">
            <a:solidFill>
              <a:schemeClr val="tx2"/>
            </a:solidFill>
            <a:prstDash val="dash"/>
          </a:ln>
        </p:spPr>
        <p:txBody>
          <a:bodyPr vert="horz" wrap="square" lIns="91440" tIns="91440" rIns="91440" bIns="91440" rtlCol="0">
            <a:normAutofit/>
          </a:bodyPr>
          <a:lstStyle/>
          <a:p>
            <a:r>
              <a:rPr lang="en-US" b="1" dirty="0">
                <a:latin typeface="Courier New" charset="0"/>
                <a:ea typeface="Courier New" charset="0"/>
                <a:cs typeface="Courier New" charset="0"/>
              </a:rPr>
              <a:t>property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String</a:t>
            </a:r>
          </a:p>
        </p:txBody>
      </p:sp>
      <p:sp>
        <p:nvSpPr>
          <p:cNvPr id="5" name="Content Placeholder 3"/>
          <p:cNvSpPr txBox="1">
            <a:spLocks/>
          </p:cNvSpPr>
          <p:nvPr/>
        </p:nvSpPr>
        <p:spPr bwMode="white">
          <a:xfrm>
            <a:off x="4986338" y="7200900"/>
            <a:ext cx="2798635"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name (symbol)</a:t>
            </a:r>
          </a:p>
        </p:txBody>
      </p:sp>
      <p:sp>
        <p:nvSpPr>
          <p:cNvPr id="6" name="Content Placeholder 3"/>
          <p:cNvSpPr txBox="1">
            <a:spLocks/>
          </p:cNvSpPr>
          <p:nvPr/>
        </p:nvSpPr>
        <p:spPr bwMode="white">
          <a:xfrm>
            <a:off x="1671638" y="7200901"/>
            <a:ext cx="3143250"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property method</a:t>
            </a:r>
          </a:p>
        </p:txBody>
      </p:sp>
      <p:sp>
        <p:nvSpPr>
          <p:cNvPr id="7" name="Content Placeholder 3"/>
          <p:cNvSpPr txBox="1">
            <a:spLocks/>
          </p:cNvSpPr>
          <p:nvPr/>
        </p:nvSpPr>
        <p:spPr bwMode="white">
          <a:xfrm>
            <a:off x="7956550" y="7200900"/>
            <a:ext cx="229254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type</a:t>
            </a:r>
          </a:p>
        </p:txBody>
      </p:sp>
      <p:sp>
        <p:nvSpPr>
          <p:cNvPr id="8" name="Content Placeholder 3"/>
          <p:cNvSpPr txBox="1">
            <a:spLocks/>
          </p:cNvSpPr>
          <p:nvPr/>
        </p:nvSpPr>
        <p:spPr bwMode="white">
          <a:xfrm>
            <a:off x="10420667" y="7200900"/>
            <a:ext cx="3569972" cy="588691"/>
          </a:xfrm>
          <a:prstGeom prst="rect">
            <a:avLst/>
          </a:prstGeom>
          <a:solidFill>
            <a:srgbClr val="7D868C"/>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Optional Parameters</a:t>
            </a:r>
            <a:endParaRPr lang="en-US" sz="2800" dirty="0">
              <a:solidFill>
                <a:schemeClr val="bg1"/>
              </a:solidFill>
            </a:endParaRPr>
          </a:p>
        </p:txBody>
      </p:sp>
      <p:sp>
        <p:nvSpPr>
          <p:cNvPr id="9" name="TextBox 8"/>
          <p:cNvSpPr txBox="1"/>
          <p:nvPr/>
        </p:nvSpPr>
        <p:spPr bwMode="white">
          <a:xfrm>
            <a:off x="1671638" y="4650581"/>
            <a:ext cx="12319000"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
        <p:nvSpPr>
          <p:cNvPr id="10" name="Oval 9"/>
          <p:cNvSpPr/>
          <p:nvPr/>
        </p:nvSpPr>
        <p:spPr bwMode="auto">
          <a:xfrm>
            <a:off x="4829049" y="6786563"/>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a:gradFill>
                  <a:gsLst>
                    <a:gs pos="0">
                      <a:srgbClr val="FFFFFF"/>
                    </a:gs>
                    <a:gs pos="100000">
                      <a:srgbClr val="FFFFFF"/>
                    </a:gs>
                  </a:gsLst>
                  <a:lin ang="5400000" scaled="0"/>
                </a:gradFill>
              </a:rPr>
              <a:t>1</a:t>
            </a:r>
          </a:p>
        </p:txBody>
      </p:sp>
      <p:sp>
        <p:nvSpPr>
          <p:cNvPr id="11" name="Oval 10"/>
          <p:cNvSpPr/>
          <p:nvPr/>
        </p:nvSpPr>
        <p:spPr bwMode="auto">
          <a:xfrm>
            <a:off x="7784973" y="6793706"/>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a:gradFill>
                <a:gsLst>
                  <a:gs pos="0">
                    <a:srgbClr val="FFFFFF"/>
                  </a:gs>
                  <a:gs pos="100000">
                    <a:srgbClr val="FFFFFF"/>
                  </a:gs>
                </a:gsLst>
                <a:lin ang="5400000" scaled="0"/>
              </a:gradFill>
            </a:endParaRPr>
          </a:p>
        </p:txBody>
      </p:sp>
      <p:sp>
        <p:nvSpPr>
          <p:cNvPr id="12" name="Oval 11"/>
          <p:cNvSpPr/>
          <p:nvPr/>
        </p:nvSpPr>
        <p:spPr bwMode="auto">
          <a:xfrm>
            <a:off x="4024187" y="5815012"/>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a:gradFill>
                  <a:gsLst>
                    <a:gs pos="0">
                      <a:srgbClr val="FFFFFF"/>
                    </a:gs>
                    <a:gs pos="100000">
                      <a:srgbClr val="FFFFFF"/>
                    </a:gs>
                  </a:gsLst>
                  <a:lin ang="5400000" scaled="0"/>
                </a:gradFill>
              </a:rPr>
              <a:t>1</a:t>
            </a:r>
          </a:p>
        </p:txBody>
      </p:sp>
      <p:sp>
        <p:nvSpPr>
          <p:cNvPr id="13" name="Oval 12"/>
          <p:cNvSpPr/>
          <p:nvPr/>
        </p:nvSpPr>
        <p:spPr bwMode="auto">
          <a:xfrm>
            <a:off x="5865685" y="5815012"/>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090019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cd ~/apache</a:t>
            </a:r>
          </a:p>
        </p:txBody>
      </p:sp>
      <p:sp>
        <p:nvSpPr>
          <p:cNvPr id="5" name="Title 4"/>
          <p:cNvSpPr>
            <a:spLocks noGrp="1"/>
          </p:cNvSpPr>
          <p:nvPr>
            <p:ph type="title"/>
          </p:nvPr>
        </p:nvSpPr>
        <p:spPr/>
        <p:txBody>
          <a:bodyPr/>
          <a:lstStyle/>
          <a:p>
            <a:r>
              <a:rPr lang="en-US" dirty="0"/>
              <a:t>Move in the apache cookbook</a:t>
            </a:r>
          </a:p>
        </p:txBody>
      </p:sp>
    </p:spTree>
    <p:extLst>
      <p:ext uri="{BB962C8B-B14F-4D97-AF65-F5344CB8AC3E}">
        <p14:creationId xmlns:p14="http://schemas.microsoft.com/office/powerpoint/2010/main" val="62209731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Properties</a:t>
            </a:r>
          </a:p>
        </p:txBody>
      </p:sp>
      <p:sp>
        <p:nvSpPr>
          <p:cNvPr id="3" name="Subtitle 2"/>
          <p:cNvSpPr>
            <a:spLocks noGrp="1"/>
          </p:cNvSpPr>
          <p:nvPr>
            <p:ph type="subTitle" idx="1"/>
          </p:nvPr>
        </p:nvSpPr>
        <p:spPr>
          <a:xfrm>
            <a:off x="1671638" y="3271838"/>
            <a:ext cx="12319000" cy="1271587"/>
          </a:xfrm>
        </p:spPr>
        <p:txBody>
          <a:bodyPr/>
          <a:lstStyle/>
          <a:p>
            <a:r>
              <a:rPr lang="en-US" dirty="0"/>
              <a:t>Properties are defined in the resource definition and then available within definition of the resource within the recipe.</a:t>
            </a:r>
          </a:p>
        </p:txBody>
      </p:sp>
      <p:sp>
        <p:nvSpPr>
          <p:cNvPr id="4" name="TextBox 3"/>
          <p:cNvSpPr txBox="1"/>
          <p:nvPr/>
        </p:nvSpPr>
        <p:spPr bwMode="white">
          <a:xfrm>
            <a:off x="1671638" y="5257800"/>
            <a:ext cx="6284912" cy="1743075"/>
          </a:xfrm>
          <a:prstGeom prst="rect">
            <a:avLst/>
          </a:prstGeom>
          <a:ln w="12700">
            <a:solidFill>
              <a:schemeClr val="tx2"/>
            </a:solidFill>
            <a:prstDash val="dash"/>
          </a:ln>
        </p:spPr>
        <p:txBody>
          <a:bodyPr vert="horz" wrap="square" lIns="91440" tIns="91440" rIns="91440" bIns="91440" rtlCol="0">
            <a:normAutofit/>
          </a:bodyPr>
          <a:lstStyle/>
          <a:p>
            <a:r>
              <a:rPr lang="en-US" b="1" dirty="0">
                <a:latin typeface="Courier New" charset="0"/>
                <a:ea typeface="Courier New" charset="0"/>
                <a:cs typeface="Courier New" charset="0"/>
              </a:rPr>
              <a:t>property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String</a:t>
            </a:r>
          </a:p>
        </p:txBody>
      </p:sp>
      <p:sp>
        <p:nvSpPr>
          <p:cNvPr id="9" name="TextBox 8"/>
          <p:cNvSpPr txBox="1"/>
          <p:nvPr/>
        </p:nvSpPr>
        <p:spPr bwMode="white">
          <a:xfrm>
            <a:off x="8315324" y="5257800"/>
            <a:ext cx="6283325" cy="1743075"/>
          </a:xfrm>
          <a:prstGeom prst="rect">
            <a:avLst/>
          </a:prstGeom>
          <a:ln w="12700">
            <a:solidFill>
              <a:schemeClr val="tx2"/>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  action :create</a:t>
            </a:r>
          </a:p>
          <a:p>
            <a:r>
              <a:rPr lang="en-US" b="1" dirty="0">
                <a:latin typeface="Courier New" charset="0"/>
                <a:ea typeface="Courier New" charset="0"/>
                <a:cs typeface="Courier New" charset="0"/>
              </a:rPr>
              <a:t>end</a:t>
            </a:r>
          </a:p>
        </p:txBody>
      </p:sp>
      <p:sp>
        <p:nvSpPr>
          <p:cNvPr id="10" name="TextBox 9"/>
          <p:cNvSpPr txBox="1"/>
          <p:nvPr/>
        </p:nvSpPr>
        <p:spPr bwMode="white">
          <a:xfrm>
            <a:off x="1671638" y="4650581"/>
            <a:ext cx="6284912"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
        <p:nvSpPr>
          <p:cNvPr id="11" name="TextBox 10"/>
          <p:cNvSpPr txBox="1"/>
          <p:nvPr/>
        </p:nvSpPr>
        <p:spPr bwMode="white">
          <a:xfrm>
            <a:off x="8326435" y="4650581"/>
            <a:ext cx="6272214"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cxnSp>
        <p:nvCxnSpPr>
          <p:cNvPr id="13" name="Elbow Connector 12"/>
          <p:cNvCxnSpPr/>
          <p:nvPr/>
        </p:nvCxnSpPr>
        <p:spPr>
          <a:xfrm>
            <a:off x="3629025" y="5743575"/>
            <a:ext cx="4943475" cy="157163"/>
          </a:xfrm>
          <a:prstGeom prst="bentConnector3">
            <a:avLst>
              <a:gd name="adj1" fmla="val 3208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983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a Property to Manage the </a:t>
            </a:r>
            <a:r>
              <a:rPr lang="en-US" dirty="0" err="1"/>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property :</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t>
            </a:r>
            <a:r>
              <a:rPr lang="en-US" sz="2000" dirty="0" err="1"/>
              <a:t>new_resource.site_name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new_resource.site_name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t>
            </a:r>
            <a:r>
              <a:rPr lang="en-US" sz="2000" dirty="0" err="1"/>
              <a:t>new_resource.site_name</a:t>
            </a:r>
            <a:r>
              <a:rPr lang="en-US" sz="2000" dirty="0"/>
              <a:t>}/html",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 ... CONTINUES ON THE NEXT SLIDE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7" name="Text Placeholder 5"/>
          <p:cNvSpPr>
            <a:spLocks noGrp="1"/>
          </p:cNvSpPr>
          <p:nvPr>
            <p:ph type="body" sz="quarter" idx="13"/>
          </p:nvPr>
        </p:nvSpPr>
        <p:spPr>
          <a:xfrm>
            <a:off x="1135063" y="2125663"/>
            <a:ext cx="14404975" cy="427037"/>
          </a:xfrm>
        </p:spPr>
        <p:txBody>
          <a:bodyPr/>
          <a:lstStyle/>
          <a:p>
            <a:endParaRPr lang="en-US" dirty="0"/>
          </a:p>
        </p:txBody>
      </p:sp>
    </p:spTree>
    <p:extLst>
      <p:ext uri="{BB962C8B-B14F-4D97-AF65-F5344CB8AC3E}">
        <p14:creationId xmlns:p14="http://schemas.microsoft.com/office/powerpoint/2010/main" val="403043889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Action to use the Property</a:t>
            </a:r>
          </a:p>
        </p:txBody>
      </p:sp>
      <p:sp>
        <p:nvSpPr>
          <p:cNvPr id="3" name="Content Placeholder 2"/>
          <p:cNvSpPr>
            <a:spLocks noGrp="1"/>
          </p:cNvSpPr>
          <p:nvPr>
            <p:ph sz="quarter" idx="10"/>
          </p:nvPr>
        </p:nvSpPr>
        <p:spPr/>
        <p:txBody>
          <a:bodyPr>
            <a:noAutofit/>
          </a:bodyPr>
          <a:lstStyle/>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t>
            </a:r>
            <a:r>
              <a:rPr lang="en-US" sz="2000" dirty="0" err="1"/>
              <a:t>new_resource.site_name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new_resource.site_name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t>
            </a:r>
            <a:r>
              <a:rPr lang="en-US" sz="2000" dirty="0" err="1"/>
              <a:t>new_resource.site_name</a:t>
            </a:r>
            <a:r>
              <a:rPr lang="en-US" sz="2000" dirty="0"/>
              <a:t>}/html",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err="1"/>
              <a:t>srv</a:t>
            </a:r>
            <a:r>
              <a:rPr lang="en-US" sz="2000" dirty="0"/>
              <a:t>/apache/#{</a:t>
            </a:r>
            <a:r>
              <a:rPr lang="en-US" sz="2000" dirty="0" err="1"/>
              <a:t>new_resource.site_name</a:t>
            </a:r>
            <a:r>
              <a:rPr lang="en-US" sz="2000" dirty="0"/>
              <a:t>}/html/index.html" do</a:t>
            </a:r>
          </a:p>
          <a:p>
            <a:pPr>
              <a:lnSpc>
                <a:spcPct val="80000"/>
              </a:lnSpc>
            </a:pPr>
            <a:r>
              <a:rPr lang="en-US" sz="2000" dirty="0"/>
              <a:t>    content "&lt;h1&gt;Welcome #{</a:t>
            </a:r>
            <a:r>
              <a:rPr lang="en-US" sz="2000" dirty="0" err="1"/>
              <a:t>new_resource.site_name</a:t>
            </a:r>
            <a:r>
              <a:rPr lang="en-US" sz="2000" dirty="0"/>
              <a:t>}!&lt;/h1&gt;"</a:t>
            </a:r>
          </a:p>
          <a:p>
            <a:pPr>
              <a:lnSpc>
                <a:spcPct val="80000"/>
              </a:lnSpc>
            </a:pPr>
            <a:r>
              <a:rPr lang="en-US" sz="2000" dirty="0"/>
              <a:t>  end</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~/apache/resource/</a:t>
            </a:r>
            <a:r>
              <a:rPr lang="en-US" dirty="0" err="1"/>
              <a:t>vhost.rb</a:t>
            </a:r>
            <a:endParaRPr lang="en-US" dirty="0"/>
          </a:p>
        </p:txBody>
      </p:sp>
      <p:sp>
        <p:nvSpPr>
          <p:cNvPr id="6" name="Text Placeholder 5"/>
          <p:cNvSpPr>
            <a:spLocks noGrp="1"/>
          </p:cNvSpPr>
          <p:nvPr>
            <p:ph type="body" sz="quarter" idx="13"/>
          </p:nvPr>
        </p:nvSpPr>
        <p:spPr>
          <a:xfrm>
            <a:off x="1135063" y="2403529"/>
            <a:ext cx="14404975" cy="455044"/>
          </a:xfrm>
        </p:spPr>
        <p:txBody>
          <a:bodyPr/>
          <a:lstStyle/>
          <a:p>
            <a:endParaRPr lang="en-US" dirty="0"/>
          </a:p>
        </p:txBody>
      </p:sp>
      <p:sp>
        <p:nvSpPr>
          <p:cNvPr id="8" name="Rectangle 7"/>
          <p:cNvSpPr/>
          <p:nvPr/>
        </p:nvSpPr>
        <p:spPr bwMode="auto">
          <a:xfrm>
            <a:off x="1097766" y="4105850"/>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 name="Rectangle 8"/>
          <p:cNvSpPr/>
          <p:nvPr/>
        </p:nvSpPr>
        <p:spPr bwMode="auto">
          <a:xfrm>
            <a:off x="1125863" y="5165235"/>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 name="Rectangle 9"/>
          <p:cNvSpPr/>
          <p:nvPr/>
        </p:nvSpPr>
        <p:spPr bwMode="auto">
          <a:xfrm>
            <a:off x="1111232" y="6510847"/>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Resource to use the Property</a:t>
            </a:r>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929559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2636401300"/>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That's much better.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properties</a:t>
            </a:r>
          </a:p>
        </p:txBody>
      </p:sp>
    </p:spTree>
    <p:extLst>
      <p:ext uri="{BB962C8B-B14F-4D97-AF65-F5344CB8AC3E}">
        <p14:creationId xmlns:p14="http://schemas.microsoft.com/office/powerpoint/2010/main" val="146589368"/>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 </a:t>
            </a:r>
            <a:r>
              <a:rPr lang="en-US" dirty="0" err="1"/>
              <a:t>site_port</a:t>
            </a:r>
            <a:r>
              <a:rPr lang="en-US" dirty="0"/>
              <a:t> Property</a:t>
            </a:r>
          </a:p>
        </p:txBody>
      </p:sp>
      <p:sp>
        <p:nvSpPr>
          <p:cNvPr id="3" name="Subtitle 2"/>
          <p:cNvSpPr>
            <a:spLocks noGrp="1"/>
          </p:cNvSpPr>
          <p:nvPr>
            <p:ph type="subTitle" idx="1"/>
          </p:nvPr>
        </p:nvSpPr>
        <p:spPr/>
        <p:txBody>
          <a:bodyPr/>
          <a:lstStyle/>
          <a:p>
            <a:pPr>
              <a:lnSpc>
                <a:spcPct val="120000"/>
              </a:lnSpc>
            </a:pPr>
            <a:r>
              <a:rPr lang="en-US" dirty="0"/>
              <a:t>Create a custom resource property named </a:t>
            </a:r>
            <a:r>
              <a:rPr lang="en-US" b="1" dirty="0" err="1"/>
              <a:t>site_port</a:t>
            </a:r>
            <a:r>
              <a:rPr lang="en-US" dirty="0"/>
              <a:t> that is a </a:t>
            </a:r>
            <a:r>
              <a:rPr lang="en-US" i="1" dirty="0"/>
              <a:t>Integer</a:t>
            </a:r>
          </a:p>
          <a:p>
            <a:pPr>
              <a:lnSpc>
                <a:spcPct val="120000"/>
              </a:lnSpc>
            </a:pPr>
            <a:r>
              <a:rPr lang="en-US" dirty="0"/>
              <a:t>Within the </a:t>
            </a:r>
            <a:r>
              <a:rPr lang="en-US" dirty="0" err="1"/>
              <a:t>apache_vhost's</a:t>
            </a:r>
            <a:r>
              <a:rPr lang="en-US" dirty="0"/>
              <a:t> create action replace the hard-coded value 8080 with the </a:t>
            </a:r>
            <a:r>
              <a:rPr lang="en-US" b="1" dirty="0" err="1"/>
              <a:t>site_port</a:t>
            </a:r>
            <a:r>
              <a:rPr lang="en-US" dirty="0"/>
              <a:t> property</a:t>
            </a:r>
          </a:p>
          <a:p>
            <a:pPr>
              <a:lnSpc>
                <a:spcPct val="120000"/>
              </a:lnSpc>
            </a:pPr>
            <a:r>
              <a:rPr lang="en-US" dirty="0"/>
              <a:t>Within the default recipe set t</a:t>
            </a:r>
            <a:r>
              <a:rPr lang="en-US" dirty="0">
                <a:solidFill>
                  <a:schemeClr val="tx1"/>
                </a:solidFill>
              </a:rPr>
              <a:t>he </a:t>
            </a:r>
            <a:r>
              <a:rPr lang="en-US" dirty="0" err="1">
                <a:solidFill>
                  <a:schemeClr val="tx1"/>
                </a:solidFill>
              </a:rPr>
              <a:t>apache_vhost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1527521765"/>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Defining a Property to Manage the </a:t>
            </a:r>
            <a:r>
              <a:rPr lang="en-US" dirty="0" err="1"/>
              <a:t>site_port</a:t>
            </a:r>
            <a:endParaRPr lang="en-US" dirty="0"/>
          </a:p>
        </p:txBody>
      </p:sp>
      <p:sp>
        <p:nvSpPr>
          <p:cNvPr id="3" name="Content Placeholder 2"/>
          <p:cNvSpPr>
            <a:spLocks noGrp="1"/>
          </p:cNvSpPr>
          <p:nvPr>
            <p:ph sz="quarter" idx="10"/>
          </p:nvPr>
        </p:nvSpPr>
        <p:spPr/>
        <p:txBody>
          <a:bodyPr>
            <a:noAutofit/>
          </a:bodyPr>
          <a:lstStyle/>
          <a:p>
            <a:r>
              <a:rPr lang="en-US" sz="1800" dirty="0"/>
              <a:t>property :</a:t>
            </a:r>
            <a:r>
              <a:rPr lang="en-US" sz="1800" dirty="0" err="1"/>
              <a:t>site_name</a:t>
            </a:r>
            <a:r>
              <a:rPr lang="en-US" sz="1800" dirty="0"/>
              <a:t>, String</a:t>
            </a:r>
          </a:p>
          <a:p>
            <a:r>
              <a:rPr lang="en-US" sz="1800" dirty="0"/>
              <a:t>property :</a:t>
            </a:r>
            <a:r>
              <a:rPr lang="en-US" sz="1800" dirty="0" err="1"/>
              <a:t>site_port</a:t>
            </a:r>
            <a:r>
              <a:rPr lang="en-US" sz="1800" dirty="0"/>
              <a:t>, Integer</a:t>
            </a:r>
          </a:p>
          <a:p>
            <a:endParaRPr lang="en-US" sz="1800" dirty="0"/>
          </a:p>
          <a:p>
            <a:r>
              <a:rPr lang="en-US" sz="1800" dirty="0"/>
              <a:t>action :create do</a:t>
            </a:r>
          </a:p>
          <a:p>
            <a:r>
              <a:rPr lang="en-US" sz="1800" dirty="0"/>
              <a:t>  directory "/</a:t>
            </a:r>
            <a:r>
              <a:rPr lang="en-US" sz="1800" dirty="0" err="1"/>
              <a:t>srv</a:t>
            </a:r>
            <a:r>
              <a:rPr lang="en-US" sz="1800" dirty="0"/>
              <a:t>/apache/#{</a:t>
            </a:r>
            <a:r>
              <a:rPr lang="en-US" sz="1800" dirty="0" err="1"/>
              <a:t>new_resource.site_name</a:t>
            </a:r>
            <a:r>
              <a:rPr lang="en-US" sz="1800" dirty="0"/>
              <a:t>}/html" do</a:t>
            </a:r>
          </a:p>
          <a:p>
            <a:r>
              <a:rPr lang="en-US" sz="1800" dirty="0"/>
              <a:t>    recursive true</a:t>
            </a:r>
          </a:p>
          <a:p>
            <a:r>
              <a:rPr lang="en-US" sz="1800" dirty="0"/>
              <a:t>    mode "0755"</a:t>
            </a:r>
          </a:p>
          <a:p>
            <a:r>
              <a:rPr lang="en-US" sz="1800" dirty="0"/>
              <a:t>  end</a:t>
            </a:r>
          </a:p>
          <a:p>
            <a:endParaRPr lang="en-US" sz="1800" dirty="0"/>
          </a:p>
          <a:p>
            <a:r>
              <a:rPr lang="en-US" sz="1800" dirty="0"/>
              <a:t>  template "/</a:t>
            </a:r>
            <a:r>
              <a:rPr lang="en-US" sz="1800" dirty="0" err="1"/>
              <a:t>etc</a:t>
            </a:r>
            <a:r>
              <a:rPr lang="en-US" sz="1800" dirty="0"/>
              <a:t>/</a:t>
            </a:r>
            <a:r>
              <a:rPr lang="en-US" sz="1800" dirty="0" err="1"/>
              <a:t>httpd</a:t>
            </a:r>
            <a:r>
              <a:rPr lang="en-US" sz="1800" dirty="0"/>
              <a:t>/</a:t>
            </a:r>
            <a:r>
              <a:rPr lang="en-US" sz="1800" dirty="0" err="1"/>
              <a:t>conf.d</a:t>
            </a:r>
            <a:r>
              <a:rPr lang="en-US" sz="1800" dirty="0"/>
              <a:t>/#{</a:t>
            </a:r>
            <a:r>
              <a:rPr lang="en-US" sz="1800" dirty="0" err="1"/>
              <a:t>new_resource.site_name</a:t>
            </a:r>
            <a:r>
              <a:rPr lang="en-US" sz="1800" dirty="0"/>
              <a:t>}.</a:t>
            </a:r>
            <a:r>
              <a:rPr lang="en-US" sz="1800" dirty="0" err="1"/>
              <a:t>conf</a:t>
            </a:r>
            <a:r>
              <a:rPr lang="en-US" sz="1800" dirty="0"/>
              <a:t>" do</a:t>
            </a:r>
          </a:p>
          <a:p>
            <a:r>
              <a:rPr lang="en-US" sz="1800" dirty="0"/>
              <a:t>    source "</a:t>
            </a:r>
            <a:r>
              <a:rPr lang="en-US" sz="1800" dirty="0" err="1"/>
              <a:t>conf.erb</a:t>
            </a:r>
            <a:r>
              <a:rPr lang="en-US" sz="1800" dirty="0"/>
              <a:t>"</a:t>
            </a:r>
          </a:p>
          <a:p>
            <a:r>
              <a:rPr lang="en-US" sz="1800" dirty="0"/>
              <a:t>    mode "0644"</a:t>
            </a:r>
          </a:p>
          <a:p>
            <a:r>
              <a:rPr lang="en-US" sz="1800" dirty="0"/>
              <a:t>    variables(</a:t>
            </a:r>
            <a:r>
              <a:rPr lang="en-US" sz="1800" dirty="0" err="1"/>
              <a:t>document_root</a:t>
            </a:r>
            <a:r>
              <a:rPr lang="en-US" sz="1800" dirty="0"/>
              <a:t>: "/</a:t>
            </a:r>
            <a:r>
              <a:rPr lang="en-US" sz="1800" dirty="0" err="1"/>
              <a:t>srv</a:t>
            </a:r>
            <a:r>
              <a:rPr lang="en-US" sz="1800" dirty="0"/>
              <a:t>/apache/#{</a:t>
            </a:r>
            <a:r>
              <a:rPr lang="en-US" sz="1800" dirty="0" err="1"/>
              <a:t>new_resource.site_name</a:t>
            </a:r>
            <a:r>
              <a:rPr lang="en-US" sz="1800" dirty="0"/>
              <a:t>}/html", port: </a:t>
            </a:r>
            <a:r>
              <a:rPr lang="en-US" sz="1800" dirty="0" err="1"/>
              <a:t>new_resource.site_port</a:t>
            </a:r>
            <a:r>
              <a:rPr lang="en-US" sz="1800" dirty="0"/>
              <a:t>)</a:t>
            </a:r>
          </a:p>
          <a:p>
            <a:r>
              <a:rPr lang="en-US" sz="1800" dirty="0"/>
              <a:t>    notifies :restart, "service[</a:t>
            </a:r>
            <a:r>
              <a:rPr lang="en-US" sz="1800" dirty="0" err="1"/>
              <a:t>httpd</a:t>
            </a:r>
            <a:r>
              <a:rPr lang="en-US" sz="1800" dirty="0"/>
              <a:t>]"</a:t>
            </a:r>
          </a:p>
          <a:p>
            <a:r>
              <a:rPr lang="en-US" sz="1800" dirty="0"/>
              <a:t>  end </a:t>
            </a:r>
          </a:p>
          <a:p>
            <a:r>
              <a:rPr lang="en-US" sz="1800" dirty="0"/>
              <a:t># ... REMAINDER OF CUSTOM RESOURCE ...</a:t>
            </a:r>
          </a:p>
        </p:txBody>
      </p:sp>
      <p:sp>
        <p:nvSpPr>
          <p:cNvPr id="4" name="Text Placeholder 3"/>
          <p:cNvSpPr>
            <a:spLocks noGrp="1"/>
          </p:cNvSpPr>
          <p:nvPr>
            <p:ph type="body" sz="quarter" idx="11"/>
          </p:nvPr>
        </p:nvSpPr>
        <p:spPr/>
        <p:txBody>
          <a:bodyPr/>
          <a:lstStyle/>
          <a:p>
            <a:r>
              <a:rPr lang="en-US" dirty="0"/>
              <a:t>~/apache/resource/</a:t>
            </a:r>
            <a:r>
              <a:rPr lang="en-US" dirty="0" err="1"/>
              <a:t>vhost.rb</a:t>
            </a:r>
            <a:endParaRPr lang="en-US" dirty="0"/>
          </a:p>
        </p:txBody>
      </p:sp>
      <p:sp>
        <p:nvSpPr>
          <p:cNvPr id="8" name="Text Placeholder 7"/>
          <p:cNvSpPr>
            <a:spLocks noGrp="1"/>
          </p:cNvSpPr>
          <p:nvPr>
            <p:ph type="body" sz="quarter" idx="13"/>
          </p:nvPr>
        </p:nvSpPr>
        <p:spPr>
          <a:xfrm>
            <a:off x="1135042" y="2518029"/>
            <a:ext cx="14404273" cy="366882"/>
          </a:xfrm>
        </p:spPr>
        <p:txBody>
          <a:bodyPr/>
          <a:lstStyle/>
          <a:p>
            <a:endParaRPr lang="en-US" dirty="0"/>
          </a:p>
        </p:txBody>
      </p:sp>
      <p:sp>
        <p:nvSpPr>
          <p:cNvPr id="9" name="Rectangle 8"/>
          <p:cNvSpPr/>
          <p:nvPr/>
        </p:nvSpPr>
        <p:spPr bwMode="auto">
          <a:xfrm>
            <a:off x="1121104" y="6613120"/>
            <a:ext cx="14442272" cy="366882"/>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Resource to use the Property</a:t>
            </a:r>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t>
            </a:r>
            <a:r>
              <a:rPr lang="en-US" dirty="0" err="1"/>
              <a:t>site_port</a:t>
            </a:r>
            <a:r>
              <a:rPr lang="en-US" dirty="0"/>
              <a:t> 8080</a:t>
            </a:r>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add .</a:t>
            </a:r>
          </a:p>
        </p:txBody>
      </p:sp>
      <p:sp>
        <p:nvSpPr>
          <p:cNvPr id="5" name="Title 4"/>
          <p:cNvSpPr>
            <a:spLocks noGrp="1"/>
          </p:cNvSpPr>
          <p:nvPr>
            <p:ph type="title"/>
          </p:nvPr>
        </p:nvSpPr>
        <p:spPr/>
        <p:txBody>
          <a:bodyPr>
            <a:normAutofit/>
          </a:bodyPr>
          <a:lstStyle/>
          <a:p>
            <a:r>
              <a:rPr lang="en-US" dirty="0"/>
              <a:t>Add the Changed Files to Staging</a:t>
            </a:r>
          </a:p>
        </p:txBody>
      </p:sp>
    </p:spTree>
    <p:extLst>
      <p:ext uri="{BB962C8B-B14F-4D97-AF65-F5344CB8AC3E}">
        <p14:creationId xmlns:p14="http://schemas.microsoft.com/office/powerpoint/2010/main" val="1667564671"/>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65003041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161865070"/>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 </a:t>
            </a:r>
            <a:r>
              <a:rPr lang="en-US" dirty="0" err="1"/>
              <a:t>site_port</a:t>
            </a:r>
            <a:r>
              <a:rPr lang="en-US" dirty="0"/>
              <a:t> 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custom resource property named </a:t>
            </a:r>
            <a:r>
              <a:rPr lang="en-US" b="1" dirty="0" err="1"/>
              <a:t>site_port</a:t>
            </a:r>
            <a:r>
              <a:rPr lang="en-US" dirty="0"/>
              <a:t> that is a </a:t>
            </a:r>
            <a:r>
              <a:rPr lang="en-US" i="1" dirty="0"/>
              <a:t>Integer</a:t>
            </a:r>
          </a:p>
          <a:p>
            <a:pPr>
              <a:lnSpc>
                <a:spcPct val="120000"/>
              </a:lnSpc>
              <a:buFont typeface="Wingdings" charset="2"/>
              <a:buChar char="ü"/>
            </a:pPr>
            <a:r>
              <a:rPr lang="en-US" dirty="0"/>
              <a:t>Within the </a:t>
            </a:r>
            <a:r>
              <a:rPr lang="en-US" dirty="0" err="1"/>
              <a:t>apache_vhost's</a:t>
            </a:r>
            <a:r>
              <a:rPr lang="en-US" dirty="0"/>
              <a:t> create action replace the hard-coded value 8080 with the </a:t>
            </a:r>
            <a:r>
              <a:rPr lang="en-US" b="1" dirty="0" err="1"/>
              <a:t>site_port</a:t>
            </a:r>
            <a:r>
              <a:rPr lang="en-US" dirty="0"/>
              <a:t> property</a:t>
            </a:r>
          </a:p>
          <a:p>
            <a:pPr>
              <a:lnSpc>
                <a:spcPct val="120000"/>
              </a:lnSpc>
              <a:buFont typeface="Wingdings" charset="2"/>
              <a:buChar char="ü"/>
            </a:pPr>
            <a:r>
              <a:rPr lang="en-US" dirty="0"/>
              <a:t>Within the default recipe set t</a:t>
            </a:r>
            <a:r>
              <a:rPr lang="en-US" dirty="0">
                <a:solidFill>
                  <a:schemeClr val="tx1"/>
                </a:solidFill>
              </a:rPr>
              <a:t>he </a:t>
            </a:r>
            <a:r>
              <a:rPr lang="en-US" dirty="0" err="1">
                <a:solidFill>
                  <a:schemeClr val="tx1"/>
                </a:solidFill>
              </a:rPr>
              <a:t>apache_vhost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409795792"/>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Remove the Welcome Site</a:t>
            </a:r>
          </a:p>
        </p:txBody>
      </p:sp>
      <p:sp>
        <p:nvSpPr>
          <p:cNvPr id="3" name="Subtitle 2"/>
          <p:cNvSpPr>
            <a:spLocks noGrp="1"/>
          </p:cNvSpPr>
          <p:nvPr>
            <p:ph type="subTitle" idx="1"/>
          </p:nvPr>
        </p:nvSpPr>
        <p:spPr/>
        <p:txBody>
          <a:bodyPr/>
          <a:lstStyle/>
          <a:p>
            <a:r>
              <a:rPr lang="en-US" dirty="0"/>
              <a:t>When apache installs itself it defines a default site on port 80. Up until this point we have relied on this site. We now want to remove that initial welcome site but we want to do that we a new action we will define on the custom resource we are defining.</a:t>
            </a:r>
          </a:p>
        </p:txBody>
      </p:sp>
    </p:spTree>
    <p:extLst>
      <p:ext uri="{BB962C8B-B14F-4D97-AF65-F5344CB8AC3E}">
        <p14:creationId xmlns:p14="http://schemas.microsoft.com/office/powerpoint/2010/main" val="970712346"/>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a:t>Define the 'remove' action for </a:t>
            </a:r>
            <a:r>
              <a:rPr lang="en-US" dirty="0" err="1"/>
              <a:t>apache_vhost</a:t>
            </a:r>
            <a:r>
              <a:rPr lang="en-US" dirty="0"/>
              <a:t> that defines the policy:</a:t>
            </a:r>
          </a:p>
          <a:p>
            <a:pPr lvl="1" algn="l">
              <a:lnSpc>
                <a:spcPct val="150000"/>
              </a:lnSpc>
            </a:pPr>
            <a:r>
              <a:rPr lang="en-US" sz="2400" b="1" dirty="0">
                <a:solidFill>
                  <a:srgbClr val="3E4346"/>
                </a:solidFill>
              </a:rPr>
              <a:t>	A directory named "/</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 is deleted</a:t>
            </a:r>
          </a:p>
          <a:p>
            <a:pPr lvl="1" algn="l">
              <a:lnSpc>
                <a:spcPct val="150000"/>
              </a:lnSpc>
            </a:pPr>
            <a:r>
              <a:rPr lang="en-US" sz="2400" b="1" dirty="0">
                <a:solidFill>
                  <a:schemeClr val="tx1"/>
                </a:solidFill>
              </a:rPr>
              <a:t>	</a:t>
            </a:r>
            <a:r>
              <a:rPr lang="en-US" sz="2400" b="1" dirty="0">
                <a:solidFill>
                  <a:srgbClr val="3E4346"/>
                </a:solidFill>
              </a:rPr>
              <a:t>A file named "/</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a:solidFill>
                  <a:srgbClr val="3E4346"/>
                </a:solidFill>
              </a:rPr>
              <a:t>" is deleted</a:t>
            </a:r>
          </a:p>
          <a:p>
            <a:pPr>
              <a:lnSpc>
                <a:spcPct val="150000"/>
              </a:lnSpc>
            </a:pPr>
            <a:r>
              <a:rPr lang="en-US" dirty="0"/>
              <a:t>Update the default recipe's policy to include a new resource:</a:t>
            </a:r>
          </a:p>
          <a:p>
            <a:pPr lvl="1" algn="l">
              <a:lnSpc>
                <a:spcPct val="150000"/>
              </a:lnSpc>
            </a:pPr>
            <a:r>
              <a:rPr lang="en-US" sz="2400" b="1" dirty="0">
                <a:solidFill>
                  <a:srgbClr val="3E4346"/>
                </a:solidFill>
              </a:rPr>
              <a:t>	An </a:t>
            </a:r>
            <a:r>
              <a:rPr lang="en-US" sz="2400" b="1" dirty="0" err="1">
                <a:solidFill>
                  <a:srgbClr val="3E4346"/>
                </a:solidFill>
              </a:rPr>
              <a:t>apache_vhost</a:t>
            </a:r>
            <a:r>
              <a:rPr lang="en-US" sz="2400" b="1" dirty="0">
                <a:solidFill>
                  <a:srgbClr val="3E4346"/>
                </a:solidFill>
              </a:rPr>
              <a:t> resource named 'welcome' is removed</a:t>
            </a:r>
          </a:p>
        </p:txBody>
      </p:sp>
    </p:spTree>
    <p:extLst>
      <p:ext uri="{BB962C8B-B14F-4D97-AF65-F5344CB8AC3E}">
        <p14:creationId xmlns:p14="http://schemas.microsoft.com/office/powerpoint/2010/main" val="14649892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Resource's Remove Action</a:t>
            </a:r>
          </a:p>
        </p:txBody>
      </p:sp>
      <p:sp>
        <p:nvSpPr>
          <p:cNvPr id="3" name="Content Placeholder 2"/>
          <p:cNvSpPr>
            <a:spLocks noGrp="1"/>
          </p:cNvSpPr>
          <p:nvPr>
            <p:ph sz="quarter" idx="10"/>
          </p:nvPr>
        </p:nvSpPr>
        <p:spPr/>
        <p:txBody>
          <a:bodyPr>
            <a:normAutofit/>
          </a:bodyPr>
          <a:lstStyle/>
          <a:p>
            <a:r>
              <a:rPr lang="en-US" dirty="0"/>
              <a:t># ... CREATE ACTION ...</a:t>
            </a:r>
          </a:p>
          <a:p>
            <a:endParaRPr lang="en-US" dirty="0"/>
          </a:p>
          <a:p>
            <a:r>
              <a:rPr lang="en-US" dirty="0"/>
              <a:t>action :remove do</a:t>
            </a:r>
          </a:p>
          <a:p>
            <a:r>
              <a:rPr lang="en-US" dirty="0"/>
              <a:t>  directory "/</a:t>
            </a:r>
            <a:r>
              <a:rPr lang="en-US" dirty="0" err="1"/>
              <a:t>srv</a:t>
            </a:r>
            <a:r>
              <a:rPr lang="en-US" dirty="0"/>
              <a:t>/apache/#{</a:t>
            </a:r>
            <a:r>
              <a:rPr lang="en-US" dirty="0" err="1"/>
              <a:t>new_resource.site_name</a:t>
            </a:r>
            <a:r>
              <a:rPr lang="en-US" dirty="0"/>
              <a:t>}" 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new_resource.site_name</a:t>
            </a:r>
            <a:r>
              <a:rPr lang="en-US" dirty="0"/>
              <a:t>}.</a:t>
            </a:r>
            <a:r>
              <a:rPr lang="en-US" dirty="0" err="1"/>
              <a:t>conf</a:t>
            </a:r>
            <a:r>
              <a:rPr lang="en-US" dirty="0"/>
              <a:t>" do</a:t>
            </a:r>
          </a:p>
          <a:p>
            <a:r>
              <a:rPr lang="en-US" dirty="0"/>
              <a:t>    action :delete</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Adding the Resource with Remove Action to the Recipe</a:t>
            </a:r>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/www/html/index.html'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'welcome' do</a:t>
            </a:r>
          </a:p>
          <a:p>
            <a:pPr>
              <a:lnSpc>
                <a:spcPct val="80000"/>
              </a:lnSpc>
            </a:pPr>
            <a:r>
              <a:rPr lang="en-US" sz="2000" dirty="0"/>
              <a:t>  </a:t>
            </a:r>
            <a:r>
              <a:rPr lang="en-US" sz="2000" dirty="0" err="1"/>
              <a:t>site_name</a:t>
            </a:r>
            <a:r>
              <a:rPr lang="en-US" sz="2000" dirty="0"/>
              <a:t> 'welcome'</a:t>
            </a:r>
          </a:p>
          <a:p>
            <a:pPr>
              <a:lnSpc>
                <a:spcPct val="80000"/>
              </a:lnSpc>
            </a:pPr>
            <a:r>
              <a:rPr lang="en-US" sz="2000" dirty="0"/>
              <a:t>  action :remove</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'admins' do</a:t>
            </a:r>
          </a:p>
          <a:p>
            <a:pPr>
              <a:lnSpc>
                <a:spcPct val="80000"/>
              </a:lnSpc>
            </a:pPr>
            <a:r>
              <a:rPr lang="en-US" sz="2000" dirty="0"/>
              <a:t>  </a:t>
            </a:r>
            <a:r>
              <a:rPr lang="en-US" sz="2000" dirty="0" err="1"/>
              <a:t>site_name</a:t>
            </a:r>
            <a:r>
              <a:rPr lang="en-US" sz="2000" dirty="0"/>
              <a:t> 'admins'</a:t>
            </a:r>
          </a:p>
          <a:p>
            <a:pPr>
              <a:lnSpc>
                <a:spcPct val="80000"/>
              </a:lnSpc>
            </a:pPr>
            <a:r>
              <a:rPr lang="en-US" sz="2000" dirty="0"/>
              <a:t>  </a:t>
            </a:r>
            <a:r>
              <a:rPr lang="en-US" sz="2000" dirty="0" err="1"/>
              <a:t>site_port</a:t>
            </a:r>
            <a:r>
              <a:rPr lang="en-US" sz="2000" dirty="0"/>
              <a:t> 8080</a:t>
            </a:r>
          </a:p>
          <a:p>
            <a:pPr>
              <a:lnSpc>
                <a:spcPct val="80000"/>
              </a:lnSpc>
            </a:pPr>
            <a:r>
              <a:rPr lang="en-US" sz="2000" dirty="0"/>
              <a:t>  action :create</a:t>
            </a:r>
          </a:p>
          <a:p>
            <a:pPr>
              <a:lnSpc>
                <a:spcPct val="80000"/>
              </a:lnSpc>
            </a:pPr>
            <a:r>
              <a:rPr lang="en-US" sz="2000" dirty="0"/>
              <a:t>end</a:t>
            </a:r>
          </a:p>
          <a:p>
            <a:r>
              <a:rPr lang="en-US" sz="2000" dirty="0"/>
              <a:t># ... REMAINDER OF RECIPE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7"/>
          <p:cNvSpPr>
            <a:spLocks noGrp="1"/>
          </p:cNvSpPr>
          <p:nvPr>
            <p:ph type="body" sz="quarter" idx="13"/>
          </p:nvPr>
        </p:nvSpPr>
        <p:spPr>
          <a:xfrm>
            <a:off x="1139359" y="4081563"/>
            <a:ext cx="14404273" cy="1524010"/>
          </a:xfrm>
        </p:spPr>
        <p:txBody>
          <a:bodyPr/>
          <a:lstStyle/>
          <a:p>
            <a:r>
              <a:rPr lang="en-US" dirty="0"/>
              <a:t>`</a:t>
            </a:r>
          </a:p>
        </p:txBody>
      </p:sp>
      <p:sp>
        <p:nvSpPr>
          <p:cNvPr id="5" name="TextBox 4">
            <a:extLst>
              <a:ext uri="{FF2B5EF4-FFF2-40B4-BE49-F238E27FC236}">
                <a16:creationId xmlns:a16="http://schemas.microsoft.com/office/drawing/2014/main" id="{59846ABC-FEB1-4C5D-82FB-13A5371B604A}"/>
              </a:ext>
            </a:extLst>
          </p:cNvPr>
          <p:cNvSpPr txBox="1"/>
          <p:nvPr/>
        </p:nvSpPr>
        <p:spPr bwMode="white">
          <a:xfrm>
            <a:off x="1143003" y="2681190"/>
            <a:ext cx="14423692" cy="1190167"/>
          </a:xfrm>
          <a:prstGeom prst="rect">
            <a:avLst/>
          </a:prstGeom>
          <a:solidFill>
            <a:srgbClr val="FF0000">
              <a:alpha val="25098"/>
            </a:srgbClr>
          </a:solidFill>
        </p:spPr>
        <p:txBody>
          <a:bodyPr vert="horz" wrap="square" lIns="91440" tIns="91440" rIns="91440" bIns="91440" rtlCol="0">
            <a:normAutofit/>
          </a:bodyPr>
          <a:lstStyle/>
          <a:p>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Define the 'remove' action for </a:t>
            </a:r>
            <a:r>
              <a:rPr lang="en-US" dirty="0" err="1"/>
              <a:t>apache_vhost</a:t>
            </a:r>
            <a:r>
              <a:rPr lang="en-US" dirty="0"/>
              <a:t> that defines the policy:</a:t>
            </a:r>
          </a:p>
          <a:p>
            <a:pPr lvl="1" algn="l">
              <a:lnSpc>
                <a:spcPct val="150000"/>
              </a:lnSpc>
            </a:pPr>
            <a:r>
              <a:rPr lang="en-US" sz="2400" b="1" dirty="0">
                <a:solidFill>
                  <a:srgbClr val="3E4346"/>
                </a:solidFill>
              </a:rPr>
              <a:t>	A directory named "/</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 is deleted</a:t>
            </a:r>
          </a:p>
          <a:p>
            <a:pPr lvl="1" algn="l">
              <a:lnSpc>
                <a:spcPct val="150000"/>
              </a:lnSpc>
            </a:pPr>
            <a:r>
              <a:rPr lang="en-US" sz="2400" b="1" dirty="0">
                <a:solidFill>
                  <a:schemeClr val="tx1"/>
                </a:solidFill>
              </a:rPr>
              <a:t>	</a:t>
            </a:r>
            <a:r>
              <a:rPr lang="en-US" sz="2400" b="1" dirty="0">
                <a:solidFill>
                  <a:srgbClr val="3E4346"/>
                </a:solidFill>
              </a:rPr>
              <a:t>A file named "/</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a:solidFill>
                  <a:srgbClr val="3E4346"/>
                </a:solidFill>
              </a:rPr>
              <a:t>" is deleted</a:t>
            </a:r>
          </a:p>
          <a:p>
            <a:pPr>
              <a:lnSpc>
                <a:spcPct val="150000"/>
              </a:lnSpc>
              <a:buFont typeface="Wingdings" charset="2"/>
              <a:buChar char="ü"/>
            </a:pPr>
            <a:r>
              <a:rPr lang="en-US" dirty="0"/>
              <a:t>Update the default recipe's policy to include a new resource:</a:t>
            </a:r>
          </a:p>
          <a:p>
            <a:pPr lvl="1" algn="l">
              <a:lnSpc>
                <a:spcPct val="150000"/>
              </a:lnSpc>
            </a:pPr>
            <a:r>
              <a:rPr lang="en-US" sz="2400" b="1" dirty="0">
                <a:solidFill>
                  <a:srgbClr val="3E4346"/>
                </a:solidFill>
              </a:rPr>
              <a:t>	An </a:t>
            </a:r>
            <a:r>
              <a:rPr lang="en-US" sz="2400" b="1" dirty="0" err="1">
                <a:solidFill>
                  <a:srgbClr val="3E4346"/>
                </a:solidFill>
              </a:rPr>
              <a:t>apache_vhost</a:t>
            </a:r>
            <a:r>
              <a:rPr lang="en-US" sz="2400" b="1" dirty="0">
                <a:solidFill>
                  <a:srgbClr val="3E4346"/>
                </a:solidFill>
              </a:rPr>
              <a:t> resource named 'welcome' is removed</a:t>
            </a:r>
          </a:p>
        </p:txBody>
      </p:sp>
    </p:spTree>
    <p:extLst>
      <p:ext uri="{BB962C8B-B14F-4D97-AF65-F5344CB8AC3E}">
        <p14:creationId xmlns:p14="http://schemas.microsoft.com/office/powerpoint/2010/main" val="2856594195"/>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a:t>Update the default recipe's policy:</a:t>
            </a:r>
          </a:p>
          <a:p>
            <a:pPr lvl="2" algn="l">
              <a:lnSpc>
                <a:spcPct val="150000"/>
              </a:lnSpc>
            </a:pPr>
            <a:r>
              <a:rPr lang="en-US" dirty="0">
                <a:solidFill>
                  <a:srgbClr val="3E4346"/>
                </a:solidFill>
              </a:rPr>
              <a:t>Add an </a:t>
            </a:r>
            <a:r>
              <a:rPr lang="en-US" dirty="0" err="1">
                <a:solidFill>
                  <a:srgbClr val="3E4346"/>
                </a:solidFill>
              </a:rPr>
              <a:t>apache_vhost</a:t>
            </a:r>
            <a:r>
              <a:rPr lang="en-US" dirty="0">
                <a:solidFill>
                  <a:srgbClr val="3E4346"/>
                </a:solidFill>
              </a:rPr>
              <a:t> resource named 'users' is created with the </a:t>
            </a:r>
            <a:r>
              <a:rPr lang="en-US" dirty="0" err="1">
                <a:solidFill>
                  <a:srgbClr val="3E4346"/>
                </a:solidFill>
              </a:rPr>
              <a:t>site_port</a:t>
            </a:r>
            <a:r>
              <a:rPr lang="en-US" dirty="0">
                <a:solidFill>
                  <a:srgbClr val="3E4346"/>
                </a:solidFill>
              </a:rPr>
              <a:t> 80</a:t>
            </a:r>
            <a:endParaRPr lang="en-US" dirty="0"/>
          </a:p>
          <a:p>
            <a:pPr>
              <a:lnSpc>
                <a:spcPct val="150000"/>
              </a:lnSpc>
            </a:pPr>
            <a:r>
              <a:rPr lang="en-US" dirty="0"/>
              <a:t>Update the </a:t>
            </a:r>
            <a:r>
              <a:rPr lang="en-US" dirty="0" err="1"/>
              <a:t>ChefSpec</a:t>
            </a:r>
            <a:r>
              <a:rPr lang="en-US" dirty="0"/>
              <a:t> tests to stop expecting the file resource and start expecting the new resources found within the </a:t>
            </a:r>
            <a:r>
              <a:rPr lang="en-US" dirty="0" err="1"/>
              <a:t>apache_vhost</a:t>
            </a:r>
            <a:r>
              <a:rPr lang="en-US" dirty="0"/>
              <a:t> resource named 'users'</a:t>
            </a:r>
          </a:p>
          <a:p>
            <a:pPr>
              <a:lnSpc>
                <a:spcPct val="150000"/>
              </a:lnSpc>
            </a:pPr>
            <a:r>
              <a:rPr lang="en-US" dirty="0"/>
              <a:t>Update the </a:t>
            </a:r>
            <a:r>
              <a:rPr lang="en-US" dirty="0" err="1"/>
              <a:t>InSpec</a:t>
            </a:r>
            <a:r>
              <a:rPr lang="en-US" dirty="0"/>
              <a:t> tests to expect the default site to "Welcome users!"</a:t>
            </a:r>
          </a:p>
        </p:txBody>
      </p:sp>
    </p:spTree>
    <p:extLst>
      <p:ext uri="{BB962C8B-B14F-4D97-AF65-F5344CB8AC3E}">
        <p14:creationId xmlns:p14="http://schemas.microsoft.com/office/powerpoint/2010/main" val="1094887539"/>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the Resource to create the users site</a:t>
            </a:r>
          </a:p>
        </p:txBody>
      </p:sp>
      <p:sp>
        <p:nvSpPr>
          <p:cNvPr id="3" name="Content Placeholder 2"/>
          <p:cNvSpPr>
            <a:spLocks noGrp="1"/>
          </p:cNvSpPr>
          <p:nvPr>
            <p:ph sz="quarter" idx="10"/>
          </p:nvPr>
        </p:nvSpPr>
        <p:spPr/>
        <p:txBody>
          <a:bodyPr>
            <a:noAutofit/>
          </a:bodyPr>
          <a:lstStyle/>
          <a:p>
            <a:r>
              <a:rPr lang="en-US" sz="1600" dirty="0" err="1"/>
              <a:t>apache_vhost</a:t>
            </a:r>
            <a:r>
              <a:rPr lang="en-US" sz="1600" dirty="0"/>
              <a:t> 'welcome' do</a:t>
            </a:r>
          </a:p>
          <a:p>
            <a:r>
              <a:rPr lang="en-US" sz="1600" dirty="0"/>
              <a:t>  </a:t>
            </a:r>
            <a:r>
              <a:rPr lang="en-US" sz="1600" dirty="0" err="1"/>
              <a:t>site_name</a:t>
            </a:r>
            <a:r>
              <a:rPr lang="en-US" sz="1600" dirty="0"/>
              <a:t> 'welcome'</a:t>
            </a:r>
          </a:p>
          <a:p>
            <a:r>
              <a:rPr lang="en-US" sz="1600" dirty="0"/>
              <a:t>  action :remove</a:t>
            </a:r>
          </a:p>
          <a:p>
            <a:r>
              <a:rPr lang="en-US" sz="1600" dirty="0"/>
              <a:t>end</a:t>
            </a:r>
          </a:p>
          <a:p>
            <a:endParaRPr lang="en-US" sz="1600" dirty="0"/>
          </a:p>
          <a:p>
            <a:r>
              <a:rPr lang="en-US" sz="1600" dirty="0" err="1"/>
              <a:t>apache_vhost</a:t>
            </a:r>
            <a:r>
              <a:rPr lang="en-US" sz="1600" dirty="0"/>
              <a:t> 'users' do</a:t>
            </a:r>
          </a:p>
          <a:p>
            <a:r>
              <a:rPr lang="en-US" sz="1600" dirty="0"/>
              <a:t>  </a:t>
            </a:r>
            <a:r>
              <a:rPr lang="en-US" sz="1600" dirty="0" err="1"/>
              <a:t>site_name</a:t>
            </a:r>
            <a:r>
              <a:rPr lang="en-US" sz="1600" dirty="0"/>
              <a:t> 'users’</a:t>
            </a:r>
          </a:p>
          <a:p>
            <a:r>
              <a:rPr lang="en-US" sz="1600" dirty="0"/>
              <a:t>  </a:t>
            </a:r>
            <a:r>
              <a:rPr lang="en-US" sz="1600" dirty="0" err="1"/>
              <a:t>site_port</a:t>
            </a:r>
            <a:r>
              <a:rPr lang="en-US" sz="1600" dirty="0"/>
              <a:t> 80</a:t>
            </a:r>
          </a:p>
          <a:p>
            <a:r>
              <a:rPr lang="en-US" sz="1600" dirty="0"/>
              <a:t>  action :create</a:t>
            </a:r>
          </a:p>
          <a:p>
            <a:r>
              <a:rPr lang="en-US" sz="1600" dirty="0"/>
              <a:t>end</a:t>
            </a:r>
          </a:p>
          <a:p>
            <a:endParaRPr lang="en-US" sz="1600" dirty="0"/>
          </a:p>
          <a:p>
            <a:r>
              <a:rPr lang="en-US" sz="1600" dirty="0" err="1"/>
              <a:t>apache_vhost</a:t>
            </a:r>
            <a:r>
              <a:rPr lang="en-US" sz="1600" dirty="0"/>
              <a:t> 'admins' do</a:t>
            </a:r>
          </a:p>
          <a:p>
            <a:r>
              <a:rPr lang="en-US" sz="1600" dirty="0"/>
              <a:t>  </a:t>
            </a:r>
            <a:r>
              <a:rPr lang="en-US" sz="1600" dirty="0" err="1"/>
              <a:t>site_name</a:t>
            </a:r>
            <a:r>
              <a:rPr lang="en-US" sz="1600" dirty="0"/>
              <a:t> 'admins'</a:t>
            </a:r>
          </a:p>
          <a:p>
            <a:r>
              <a:rPr lang="en-US" sz="1600" dirty="0"/>
              <a:t>  </a:t>
            </a:r>
            <a:r>
              <a:rPr lang="en-US" sz="1600" dirty="0" err="1"/>
              <a:t>site_port</a:t>
            </a:r>
            <a:r>
              <a:rPr lang="en-US" sz="1600" dirty="0"/>
              <a:t> 8080</a:t>
            </a:r>
          </a:p>
          <a:p>
            <a:r>
              <a:rPr lang="en-US" sz="1600" dirty="0"/>
              <a:t>  action :create</a:t>
            </a:r>
          </a:p>
          <a:p>
            <a:r>
              <a:rPr lang="en-US" sz="1600" dirty="0"/>
              <a:t>  notifies :restart, 'service[</a:t>
            </a:r>
            <a:r>
              <a:rPr lang="en-US" sz="1600" dirty="0" err="1"/>
              <a:t>httpd</a:t>
            </a:r>
            <a:r>
              <a:rPr lang="en-US" sz="1600" dirty="0"/>
              <a:t>]'</a:t>
            </a:r>
          </a:p>
          <a:p>
            <a:r>
              <a:rPr lang="en-US" sz="16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7"/>
          <p:cNvSpPr>
            <a:spLocks noGrp="1"/>
          </p:cNvSpPr>
          <p:nvPr>
            <p:ph type="body" sz="quarter" idx="13"/>
          </p:nvPr>
        </p:nvSpPr>
        <p:spPr>
          <a:xfrm>
            <a:off x="1121104" y="3803683"/>
            <a:ext cx="14404273" cy="1777967"/>
          </a:xfrm>
        </p:spPr>
        <p:txBody>
          <a:bodyPr/>
          <a:lstStyle/>
          <a:p>
            <a:endParaRPr lang="en-US" dirty="0"/>
          </a:p>
        </p:txBody>
      </p:sp>
      <p:sp>
        <p:nvSpPr>
          <p:cNvPr id="5" name="TextBox 4">
            <a:extLst>
              <a:ext uri="{FF2B5EF4-FFF2-40B4-BE49-F238E27FC236}">
                <a16:creationId xmlns:a16="http://schemas.microsoft.com/office/drawing/2014/main" id="{2D71A754-7954-4F25-9B6B-417B4350F2EC}"/>
              </a:ext>
            </a:extLst>
          </p:cNvPr>
          <p:cNvSpPr txBox="1"/>
          <p:nvPr/>
        </p:nvSpPr>
        <p:spPr bwMode="white">
          <a:xfrm>
            <a:off x="1121104" y="7271586"/>
            <a:ext cx="14422528" cy="367464"/>
          </a:xfrm>
          <a:prstGeom prst="rect">
            <a:avLst/>
          </a:prstGeom>
          <a:solidFill>
            <a:srgbClr val="108001">
              <a:alpha val="25098"/>
            </a:srgbClr>
          </a:solidFill>
        </p:spPr>
        <p:txBody>
          <a:bodyPr vert="horz" wrap="square" lIns="91440" tIns="91440" rIns="91440" bIns="91440" rtlCol="0">
            <a:normAutofit fontScale="62500" lnSpcReduction="20000"/>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commit -m "Saving TDD work"</a:t>
            </a:r>
          </a:p>
        </p:txBody>
      </p:sp>
      <p:sp>
        <p:nvSpPr>
          <p:cNvPr id="5" name="Title 4"/>
          <p:cNvSpPr>
            <a:spLocks noGrp="1"/>
          </p:cNvSpPr>
          <p:nvPr>
            <p:ph type="title"/>
          </p:nvPr>
        </p:nvSpPr>
        <p:spPr/>
        <p:txBody>
          <a:bodyPr/>
          <a:lstStyle/>
          <a:p>
            <a:r>
              <a:rPr lang="en-US" dirty="0"/>
              <a:t>Commit the Staged Changes</a:t>
            </a:r>
          </a:p>
        </p:txBody>
      </p:sp>
    </p:spTree>
    <p:extLst>
      <p:ext uri="{BB962C8B-B14F-4D97-AF65-F5344CB8AC3E}">
        <p14:creationId xmlns:p14="http://schemas.microsoft.com/office/powerpoint/2010/main" val="330011224"/>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Removing the Un-needed Unit Test Expectation </a:t>
            </a:r>
          </a:p>
        </p:txBody>
      </p:sp>
      <p:sp>
        <p:nvSpPr>
          <p:cNvPr id="3" name="Content Placeholder 2"/>
          <p:cNvSpPr>
            <a:spLocks noGrp="1"/>
          </p:cNvSpPr>
          <p:nvPr>
            <p:ph sz="quarter" idx="10"/>
          </p:nvPr>
        </p:nvSpPr>
        <p:spPr/>
        <p:txBody>
          <a:bodyPr>
            <a:normAutofit/>
          </a:bodyPr>
          <a:lstStyle/>
          <a:p>
            <a:endParaRPr lang="en-US" sz="2000" dirty="0"/>
          </a:p>
          <a:p>
            <a:r>
              <a:rPr lang="en-US" sz="2000" dirty="0"/>
              <a:t>  # ... EXAMPLES DEFINED ABOVE ...</a:t>
            </a:r>
          </a:p>
          <a:p>
            <a:endParaRPr lang="en-US" sz="2000" dirty="0"/>
          </a:p>
          <a:p>
            <a:r>
              <a:rPr lang="en-US" sz="2000" dirty="0"/>
              <a:t>  describe 'for the default site' do</a:t>
            </a:r>
          </a:p>
          <a:p>
            <a:r>
              <a:rPr lang="en-US" sz="2000" dirty="0"/>
              <a:t>    it 'writes out a new home page' do</a:t>
            </a:r>
          </a:p>
          <a:p>
            <a:r>
              <a:rPr lang="en-US" sz="2000" dirty="0"/>
              <a:t>      expect(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('&lt;h1&gt;Welcome home!&lt;/h1&gt;')</a:t>
            </a:r>
          </a:p>
          <a:p>
            <a:r>
              <a:rPr lang="en-US" sz="2000" dirty="0"/>
              <a:t>    end</a:t>
            </a:r>
          </a:p>
          <a:p>
            <a:r>
              <a:rPr lang="en-US" sz="2000" dirty="0"/>
              <a:t>  end</a:t>
            </a:r>
          </a:p>
          <a:p>
            <a:endParaRPr lang="en-US" sz="2000" dirty="0"/>
          </a:p>
          <a:p>
            <a:r>
              <a:rPr lang="en-US" sz="2000" dirty="0"/>
              <a:t>  # ... EXAMPLES DEFINED BELOW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Expectations for the users Site</a:t>
            </a:r>
          </a:p>
        </p:txBody>
      </p:sp>
      <p:sp>
        <p:nvSpPr>
          <p:cNvPr id="3" name="Content Placeholder 2"/>
          <p:cNvSpPr>
            <a:spLocks noGrp="1"/>
          </p:cNvSpPr>
          <p:nvPr>
            <p:ph sz="quarter" idx="10"/>
          </p:nvPr>
        </p:nvSpPr>
        <p:spPr/>
        <p:txBody>
          <a:bodyPr>
            <a:noAutofit/>
          </a:bodyPr>
          <a:lstStyle/>
          <a:p>
            <a:r>
              <a:rPr lang="en-US" sz="2000" dirty="0"/>
              <a:t> # ... EXAMPLES DEFINED ABOVE ...</a:t>
            </a:r>
          </a:p>
          <a:p>
            <a:r>
              <a:rPr lang="en-US" sz="2000" dirty="0"/>
              <a:t>  describe 'for the users site' do</a:t>
            </a:r>
          </a:p>
          <a:p>
            <a:r>
              <a:rPr lang="en-US" sz="2000" dirty="0"/>
              <a:t>    it 'creates the directory' do</a:t>
            </a:r>
          </a:p>
          <a:p>
            <a:r>
              <a:rPr lang="en-US" sz="2000" dirty="0"/>
              <a:t>      expect(</a:t>
            </a:r>
            <a:r>
              <a:rPr lang="en-US" sz="2000" dirty="0" err="1"/>
              <a:t>chef_run</a:t>
            </a:r>
            <a:r>
              <a:rPr lang="en-US" sz="2000" dirty="0"/>
              <a:t>).to </a:t>
            </a:r>
            <a:r>
              <a:rPr lang="en-US" sz="2000" dirty="0" err="1"/>
              <a:t>create_directory</a:t>
            </a:r>
            <a:r>
              <a:rPr lang="en-US" sz="2000" dirty="0"/>
              <a:t>('/</a:t>
            </a:r>
            <a:r>
              <a:rPr lang="en-US" sz="2000" dirty="0" err="1"/>
              <a:t>srv</a:t>
            </a:r>
            <a:r>
              <a:rPr lang="en-US" sz="2000" dirty="0"/>
              <a:t>/apache/users/html')</a:t>
            </a:r>
          </a:p>
          <a:p>
            <a:r>
              <a:rPr lang="en-US" sz="2000" dirty="0"/>
              <a:t>    end</a:t>
            </a:r>
          </a:p>
          <a:p>
            <a:endParaRPr lang="en-US" sz="2000" dirty="0"/>
          </a:p>
          <a:p>
            <a:r>
              <a:rPr lang="en-US" sz="2000" dirty="0"/>
              <a:t>    it 'creates the configuration'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users.conf</a:t>
            </a:r>
            <a:r>
              <a:rPr lang="en-US" sz="2000" dirty="0"/>
              <a:t>')</a:t>
            </a:r>
          </a:p>
          <a:p>
            <a:r>
              <a:rPr lang="en-US" sz="2000" dirty="0"/>
              <a:t>    end</a:t>
            </a:r>
          </a:p>
          <a:p>
            <a:endParaRPr lang="en-US" sz="2000" dirty="0"/>
          </a:p>
          <a:p>
            <a:r>
              <a:rPr lang="en-US" sz="2000" dirty="0"/>
              <a:t>    it 'creates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srv</a:t>
            </a:r>
            <a:r>
              <a:rPr lang="en-US" sz="2000" dirty="0"/>
              <a:t>/apache/users/html/index.html').</a:t>
            </a:r>
            <a:r>
              <a:rPr lang="en-US" sz="2000" dirty="0" err="1"/>
              <a:t>with_content</a:t>
            </a:r>
            <a:r>
              <a:rPr lang="en-US" sz="2000" dirty="0"/>
              <a:t>('&lt;h1&gt;Welcome users!&lt;/h1&gt;')</a:t>
            </a:r>
          </a:p>
          <a:p>
            <a:r>
              <a:rPr lang="en-US" sz="2000" dirty="0"/>
              <a:t>    end</a:t>
            </a:r>
          </a:p>
          <a:p>
            <a:r>
              <a:rPr lang="en-US" sz="2000" dirty="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6" name="Title 5"/>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2243151239"/>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Expectation for the users Site</a:t>
            </a:r>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a:t>
            </a:r>
            <a:r>
              <a:rPr lang="en-US" sz="2000"/>
              <a:t>Use `/home/chef/apache/test/smoke/default</a:t>
            </a:r>
            <a:r>
              <a:rPr lang="en-US" sz="2000" dirty="0"/>
              <a: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6" name="Title 5"/>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2041959323"/>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Update the default recipe's policy:</a:t>
            </a:r>
          </a:p>
          <a:p>
            <a:pPr lvl="2" algn="l">
              <a:lnSpc>
                <a:spcPct val="150000"/>
              </a:lnSpc>
            </a:pPr>
            <a:r>
              <a:rPr lang="en-US" dirty="0">
                <a:solidFill>
                  <a:srgbClr val="3E4346"/>
                </a:solidFill>
              </a:rPr>
              <a:t>Add an </a:t>
            </a:r>
            <a:r>
              <a:rPr lang="en-US" dirty="0" err="1">
                <a:solidFill>
                  <a:srgbClr val="3E4346"/>
                </a:solidFill>
              </a:rPr>
              <a:t>apache_vhost</a:t>
            </a:r>
            <a:r>
              <a:rPr lang="en-US" dirty="0">
                <a:solidFill>
                  <a:srgbClr val="3E4346"/>
                </a:solidFill>
              </a:rPr>
              <a:t> resource named 'users' is created with the </a:t>
            </a:r>
            <a:r>
              <a:rPr lang="en-US" dirty="0" err="1">
                <a:solidFill>
                  <a:srgbClr val="3E4346"/>
                </a:solidFill>
              </a:rPr>
              <a:t>site_port</a:t>
            </a:r>
            <a:r>
              <a:rPr lang="en-US" dirty="0">
                <a:solidFill>
                  <a:srgbClr val="3E4346"/>
                </a:solidFill>
              </a:rPr>
              <a:t> 80</a:t>
            </a:r>
            <a:endParaRPr lang="en-US" dirty="0"/>
          </a:p>
          <a:p>
            <a:pPr>
              <a:lnSpc>
                <a:spcPct val="150000"/>
              </a:lnSpc>
              <a:buFont typeface="Wingdings" charset="2"/>
              <a:buChar char="ü"/>
            </a:pPr>
            <a:r>
              <a:rPr lang="en-US" dirty="0"/>
              <a:t>Update the </a:t>
            </a:r>
            <a:r>
              <a:rPr lang="en-US" dirty="0" err="1"/>
              <a:t>ChefSpec</a:t>
            </a:r>
            <a:r>
              <a:rPr lang="en-US" dirty="0"/>
              <a:t> tests to stop expecting the file resource and start expecting the new resources found within the </a:t>
            </a:r>
            <a:r>
              <a:rPr lang="en-US" dirty="0" err="1"/>
              <a:t>apache_vhost</a:t>
            </a:r>
            <a:r>
              <a:rPr lang="en-US" dirty="0"/>
              <a:t> resource named 'users'</a:t>
            </a:r>
          </a:p>
          <a:p>
            <a:pPr>
              <a:lnSpc>
                <a:spcPct val="150000"/>
              </a:lnSpc>
              <a:buFont typeface="Wingdings" charset="2"/>
              <a:buChar char="ü"/>
            </a:pPr>
            <a:r>
              <a:rPr lang="en-US" dirty="0"/>
              <a:t>Update the </a:t>
            </a:r>
            <a:r>
              <a:rPr lang="en-US" dirty="0" err="1"/>
              <a:t>InSpec</a:t>
            </a:r>
            <a:r>
              <a:rPr lang="en-US" dirty="0"/>
              <a:t> tests to expect the default site to "Welcome users!"</a:t>
            </a:r>
          </a:p>
        </p:txBody>
      </p:sp>
    </p:spTree>
    <p:extLst>
      <p:ext uri="{BB962C8B-B14F-4D97-AF65-F5344CB8AC3E}">
        <p14:creationId xmlns:p14="http://schemas.microsoft.com/office/powerpoint/2010/main" val="1747221206"/>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using a custom resource to manage the virtual hosts? What are the drawbacks of using a custom resource?</a:t>
            </a:r>
          </a:p>
          <a:p>
            <a:endParaRPr lang="en-US" dirty="0"/>
          </a:p>
          <a:p>
            <a:r>
              <a:rPr lang="en-US" dirty="0"/>
              <a:t>What does the resource collection look like when using a custom resource?</a:t>
            </a:r>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checkout extending-cookbook</a:t>
            </a:r>
          </a:p>
        </p:txBody>
      </p:sp>
      <p:sp>
        <p:nvSpPr>
          <p:cNvPr id="5" name="Title 4"/>
          <p:cNvSpPr>
            <a:spLocks noGrp="1"/>
          </p:cNvSpPr>
          <p:nvPr>
            <p:ph type="title"/>
          </p:nvPr>
        </p:nvSpPr>
        <p:spPr/>
        <p:txBody>
          <a:bodyPr/>
          <a:lstStyle/>
          <a:p>
            <a:r>
              <a:rPr lang="en-US" dirty="0"/>
              <a:t>Change Git Branches</a:t>
            </a:r>
          </a:p>
        </p:txBody>
      </p:sp>
    </p:spTree>
    <p:extLst>
      <p:ext uri="{BB962C8B-B14F-4D97-AF65-F5344CB8AC3E}">
        <p14:creationId xmlns:p14="http://schemas.microsoft.com/office/powerpoint/2010/main" val="52420524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q"/>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0929118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Integration Tests</a:t>
            </a:r>
          </a:p>
        </p:txBody>
      </p:sp>
      <p:sp>
        <p:nvSpPr>
          <p:cNvPr id="3" name="Content Placeholder 2"/>
          <p:cNvSpPr>
            <a:spLocks noGrp="1"/>
          </p:cNvSpPr>
          <p:nvPr>
            <p:ph sz="quarter" idx="10"/>
          </p:nvPr>
        </p:nvSpPr>
        <p:spPr/>
        <p:txBody>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home/) }</a:t>
            </a:r>
          </a:p>
          <a:p>
            <a:r>
              <a:rPr lang="en-US" dirty="0"/>
              <a:t> 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elements/1.1/"/>
    <ds:schemaRef ds:uri="http://schemas.microsoft.com/office/2006/documentManagement/types"/>
    <ds:schemaRef ds:uri="http://schemas.microsoft.com/office/infopath/2007/PartnerControls"/>
    <ds:schemaRef ds:uri="7bb5d761-a2ea-4873-95f7-7a6658fb3ef0"/>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17502</TotalTime>
  <Words>7832</Words>
  <Application>Microsoft Office PowerPoint</Application>
  <PresentationFormat>Custom</PresentationFormat>
  <Paragraphs>903</Paragraphs>
  <Slides>68</Slides>
  <Notes>63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68</vt:i4>
      </vt:variant>
    </vt:vector>
  </HeadingPairs>
  <TitlesOfParts>
    <vt:vector size="74" baseType="lpstr">
      <vt:lpstr>ＭＳ Ｐゴシック</vt:lpstr>
      <vt:lpstr>Arial</vt:lpstr>
      <vt:lpstr>Courier New</vt:lpstr>
      <vt:lpstr>Wingdings</vt:lpstr>
      <vt:lpstr>Template</vt:lpstr>
      <vt:lpstr>Interaction</vt:lpstr>
      <vt:lpstr>Creating a Custom Resource</vt:lpstr>
      <vt:lpstr>Objectives</vt:lpstr>
      <vt:lpstr>Review the Cookbook</vt:lpstr>
      <vt:lpstr>Move in the apache cookbook</vt:lpstr>
      <vt:lpstr>Add the Changed Files to Staging</vt:lpstr>
      <vt:lpstr>Commit the Staged Changes</vt:lpstr>
      <vt:lpstr>Change Git Branches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Defining the Create Action</vt:lpstr>
      <vt:lpstr>Implementing the Create Action</vt:lpstr>
      <vt:lpstr>Refactoring the Default Recipe</vt:lpstr>
      <vt:lpstr>Refactoring the Default Recipe</vt:lpstr>
      <vt:lpstr>Adding the New Custom Resource</vt:lpstr>
      <vt:lpstr>Executing the Unit Tests</vt:lpstr>
      <vt:lpstr>Resource Collection</vt:lpstr>
      <vt:lpstr>A Sub-Resource Collection</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Resource Properties</vt:lpstr>
      <vt:lpstr>Resource Properties</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apache_vhost - site_port Property</vt:lpstr>
      <vt:lpstr>Defining a Property to Manage the site_port</vt:lpstr>
      <vt:lpstr>Updating the Resource to use the Property</vt:lpstr>
      <vt:lpstr>Executing the Unit Tests</vt:lpstr>
      <vt:lpstr>Converging and Verifying the Test Instance</vt:lpstr>
      <vt:lpstr>apache_vhost - site_port Property</vt:lpstr>
      <vt:lpstr>Remove the Welcome Site</vt:lpstr>
      <vt:lpstr>apache_vhost Remove Action</vt:lpstr>
      <vt:lpstr>Defining the Resource's Remove Action</vt:lpstr>
      <vt:lpstr>Adding the Resource with Remove Action to the Recipe</vt:lpstr>
      <vt:lpstr>apache_vhost Remove Action</vt:lpstr>
      <vt:lpstr>apache_vhost Remove Action</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apache_vhost Remove Action</vt:lpstr>
      <vt:lpstr>Discussion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2455</cp:revision>
  <cp:lastPrinted>2015-02-07T23:49:10Z</cp:lastPrinted>
  <dcterms:created xsi:type="dcterms:W3CDTF">2012-09-13T17:36:07Z</dcterms:created>
  <dcterms:modified xsi:type="dcterms:W3CDTF">2018-03-20T18:39:28Z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