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5"/>
  </p:notesMasterIdLst>
  <p:handoutMasterIdLst>
    <p:handoutMasterId r:id="rId56"/>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90" r:id="rId19"/>
    <p:sldId id="278" r:id="rId20"/>
    <p:sldId id="291" r:id="rId21"/>
    <p:sldId id="279" r:id="rId22"/>
    <p:sldId id="322" r:id="rId23"/>
    <p:sldId id="292" r:id="rId24"/>
    <p:sldId id="280" r:id="rId25"/>
    <p:sldId id="293" r:id="rId26"/>
    <p:sldId id="281" r:id="rId27"/>
    <p:sldId id="282" r:id="rId28"/>
    <p:sldId id="295" r:id="rId29"/>
    <p:sldId id="296" r:id="rId30"/>
    <p:sldId id="297" r:id="rId31"/>
    <p:sldId id="298" r:id="rId32"/>
    <p:sldId id="310" r:id="rId33"/>
    <p:sldId id="311" r:id="rId34"/>
    <p:sldId id="314" r:id="rId35"/>
    <p:sldId id="315" r:id="rId36"/>
    <p:sldId id="316" r:id="rId37"/>
    <p:sldId id="318" r:id="rId38"/>
    <p:sldId id="317" r:id="rId39"/>
    <p:sldId id="319" r:id="rId40"/>
    <p:sldId id="320" r:id="rId41"/>
    <p:sldId id="324" r:id="rId42"/>
    <p:sldId id="312" r:id="rId43"/>
    <p:sldId id="301" r:id="rId44"/>
    <p:sldId id="302" r:id="rId45"/>
    <p:sldId id="305" r:id="rId46"/>
    <p:sldId id="306" r:id="rId47"/>
    <p:sldId id="303" r:id="rId48"/>
    <p:sldId id="307" r:id="rId49"/>
    <p:sldId id="304" r:id="rId50"/>
    <p:sldId id="275" r:id="rId51"/>
    <p:sldId id="276" r:id="rId52"/>
    <p:sldId id="323" r:id="rId53"/>
    <p:sldId id="267" r:id="rId5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5822" autoAdjust="0"/>
  </p:normalViewPr>
  <p:slideViewPr>
    <p:cSldViewPr snapToGrid="0">
      <p:cViewPr varScale="1">
        <p:scale>
          <a:sx n="46" d="100"/>
          <a:sy n="46" d="100"/>
        </p:scale>
        <p:origin x="1074" y="66"/>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good habit</a:t>
            </a:r>
            <a:r>
              <a:rPr lang="en-US" baseline="0" dirty="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environment</a:t>
            </a:r>
            <a:r>
              <a:rPr lang="en-US" baseline="0" dirty="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return</a:t>
            </a:r>
            <a:r>
              <a:rPr lang="en-US" baseline="0" dirty="0"/>
              <a:t> to the specification file and alongside </a:t>
            </a:r>
            <a:r>
              <a:rPr lang="en-US" dirty="0" err="1"/>
              <a:t>CentOS</a:t>
            </a:r>
            <a:r>
              <a:rPr lang="en-US" baseline="0" dirty="0"/>
              <a:t> example group it is time to define the example group that will contain the examples for the Ubuntu 14.04 platform.</a:t>
            </a:r>
          </a:p>
          <a:p>
            <a:endParaRPr lang="en-US" baseline="0" dirty="0"/>
          </a:p>
          <a:p>
            <a:r>
              <a:rPr lang="en-US" baseline="0" dirty="0"/>
              <a:t>The format is nearly identical between these two example groups save for the context, the parameters specified to the </a:t>
            </a:r>
            <a:r>
              <a:rPr lang="en-US" baseline="0" dirty="0" err="1"/>
              <a:t>ServerRunner</a:t>
            </a:r>
            <a:r>
              <a:rPr lang="en-US" baseline="0" dirty="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time to execute</a:t>
            </a:r>
            <a:r>
              <a:rPr lang="en-US" baseline="0" dirty="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the package is defined in the attributes</a:t>
            </a:r>
            <a:r>
              <a:rPr lang="en-US" baseline="0" dirty="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a:t>
            </a:r>
            <a:r>
              <a:rPr lang="en-US" baseline="0" dirty="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a:p>
          <a:p>
            <a:r>
              <a:rPr lang="en-US" baseline="0" dirty="0"/>
              <a:t>If none were to match we might be in trouble as the node attribute would never be set so we can use an 'else' statement which is as good as saying if none of those match then use this path.</a:t>
            </a:r>
          </a:p>
          <a:p>
            <a:endParaRPr lang="en-US" baseline="0" dirty="0"/>
          </a:p>
          <a:p>
            <a:r>
              <a:rPr lang="en-US" baseline="0" dirty="0"/>
              <a:t>The order of the case statement is particularly important as well. The first match that is made is the path the execution will take.</a:t>
            </a:r>
          </a:p>
          <a:p>
            <a:endParaRPr lang="en-US" baseline="0" dirty="0"/>
          </a:p>
          <a:p>
            <a:r>
              <a:rPr lang="en-US" baseline="0" dirty="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a:t>
            </a:r>
            <a:r>
              <a:rPr lang="en-US" baseline="0" dirty="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approach to leverage the existing examples and use them to help define new examples for a new platform allowed us to build confidence through testing from the inside-out.</a:t>
            </a:r>
          </a:p>
          <a:p>
            <a:endParaRPr lang="en-US" baseline="0" dirty="0"/>
          </a:p>
          <a:p>
            <a:r>
              <a:rPr lang="en-US" baseline="0" dirty="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the attributes</a:t>
            </a:r>
            <a:r>
              <a:rPr lang="en-US" baseline="0" dirty="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a:t>
            </a:r>
            <a:r>
              <a:rPr lang="en-US" baseline="0" dirty="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only</a:t>
            </a:r>
            <a:r>
              <a:rPr lang="en-US" baseline="0" dirty="0"/>
              <a:t> the configuration recipe remains. The default index HTML page for Ubuntu and </a:t>
            </a:r>
            <a:r>
              <a:rPr lang="en-US" baseline="0" dirty="0" err="1"/>
              <a:t>CentOS</a:t>
            </a:r>
            <a:r>
              <a:rPr lang="en-US" baseline="0" dirty="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a:p>
          <a:p>
            <a:r>
              <a:rPr lang="en-US" baseline="0" dirty="0"/>
              <a:t>Finally take a look at the code that you have created and ask yourself is that change better?</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a:t>
            </a:r>
            <a:r>
              <a:rPr lang="en-US" baseline="0" dirty="0"/>
              <a:t> we are going to develop solution in the opposite of the way we started. Instead of approaching this problem from the outside-in we are going to build it inside-out.</a:t>
            </a:r>
          </a:p>
          <a:p>
            <a:endParaRPr lang="en-US" baseline="0" dirty="0"/>
          </a:p>
          <a:p>
            <a:r>
              <a:rPr lang="en-US" baseline="0" dirty="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a:p>
          <a:p>
            <a:r>
              <a:rPr lang="en-US" baseline="0" dirty="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 shows you</a:t>
            </a:r>
            <a:r>
              <a:rPr lang="en-US" baseline="0" dirty="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see the tests pass again. This is where you should become uncomfortable</a:t>
            </a:r>
            <a:r>
              <a:rPr lang="en-US" baseline="0" dirty="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a:t>
            </a:r>
            <a:r>
              <a:rPr lang="en-US" baseline="0" dirty="0"/>
              <a:t> might restore the code. Removing the mutation.</a:t>
            </a:r>
          </a:p>
          <a:p>
            <a:endParaRPr lang="en-US" baseline="0" dirty="0"/>
          </a:p>
          <a:p>
            <a:r>
              <a:rPr lang="en-US" baseline="0" dirty="0"/>
              <a:t>You may even choose to undo the change the proposed change. This is up to you to make the decision. In the example shown here I have returned to the original implementation. The original implementation worked, executing our tests proved it. </a:t>
            </a:r>
            <a:r>
              <a:rPr lang="en-US" dirty="0"/>
              <a:t>Whether</a:t>
            </a:r>
            <a:r>
              <a:rPr lang="en-US" baseline="0" dirty="0"/>
              <a:t> you should leave the attribute defined in the case statement or outside of it is up to you.</a:t>
            </a:r>
          </a:p>
          <a:p>
            <a:endParaRPr lang="en-US" baseline="0" dirty="0"/>
          </a:p>
          <a:p>
            <a:r>
              <a:rPr lang="en-US" baseline="0" dirty="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a:p>
          <a:p>
            <a:r>
              <a:rPr lang="en-US" baseline="0" dirty="0"/>
              <a:t>The most important thing is that the examples you defined should remain in the specification regardless of the implementation. The examples describe the expected behavior of the platform.</a:t>
            </a:r>
          </a:p>
          <a:p>
            <a:endParaRPr lang="en-US" baseline="0" dirty="0"/>
          </a:p>
          <a:p>
            <a:endParaRPr lang="en-US" baseline="0"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764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we have finished building everything</a:t>
            </a:r>
            <a:r>
              <a:rPr lang="en-US" baseline="0" dirty="0"/>
              <a:t> from the inside-out. It is finally time to see if the integration test works. This is important. When building recipes with </a:t>
            </a:r>
            <a:r>
              <a:rPr lang="en-US" baseline="0" dirty="0" err="1"/>
              <a:t>ChefSpec</a:t>
            </a:r>
            <a:r>
              <a:rPr lang="en-US" baseline="0" dirty="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verify that the platform</a:t>
            </a:r>
            <a:r>
              <a:rPr lang="en-US" baseline="0" dirty="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 is time</a:t>
            </a:r>
            <a:r>
              <a:rPr lang="en-US" baseline="0" dirty="0"/>
              <a:t> to execute the test suite. By choosing a very valuable and implementation free </a:t>
            </a:r>
            <a:r>
              <a:rPr lang="en-US" baseline="0" dirty="0" err="1"/>
              <a:t>InSpec</a:t>
            </a:r>
            <a:r>
              <a:rPr lang="en-US" baseline="0" dirty="0"/>
              <a:t> example, is the website up and running in </a:t>
            </a:r>
            <a:r>
              <a:rPr lang="en-US" baseline="0" dirty="0" err="1"/>
              <a:t>localhost</a:t>
            </a:r>
            <a:r>
              <a:rPr lang="en-US" baseline="0" dirty="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a:t>
            </a:r>
            <a:r>
              <a:rPr lang="en-US" baseline="0" dirty="0"/>
              <a:t> the tests against both platforms run 'kitchen test'. Because we have two instances and did not specify a particular instance with the command it will run tests against all the listed instances.</a:t>
            </a:r>
          </a:p>
          <a:p>
            <a:endParaRPr lang="en-US" baseline="0" dirty="0"/>
          </a:p>
          <a:p>
            <a:r>
              <a:rPr lang="en-US" dirty="0"/>
              <a:t>This</a:t>
            </a:r>
            <a:r>
              <a:rPr lang="en-US" baseline="0" dirty="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expectations should pass and this brings the last exercise to a close. </a:t>
            </a:r>
          </a:p>
          <a:p>
            <a:endParaRPr lang="en-US" baseline="0" dirty="0"/>
          </a:p>
          <a:p>
            <a:r>
              <a:rPr lang="en-US" baseline="0" dirty="0"/>
              <a:t>Let's have a discussion.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a:t>
            </a:r>
            <a:r>
              <a:rPr lang="en-US" baseline="0" dirty="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tests.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query the platform of the node object.</a:t>
            </a:r>
            <a:r>
              <a:rPr lang="en-US" baseline="0" dirty="0"/>
              <a:t> The results should tell you that the platform for the node object in the </a:t>
            </a:r>
            <a:r>
              <a:rPr lang="en-US" baseline="0" dirty="0" err="1"/>
              <a:t>ChefSpec</a:t>
            </a:r>
            <a:r>
              <a:rPr lang="en-US" baseline="0" dirty="0"/>
              <a:t> environment is '</a:t>
            </a:r>
            <a:r>
              <a:rPr lang="en-US" baseline="0" dirty="0" err="1"/>
              <a:t>chefspec</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chefspec</a:t>
            </a:r>
            <a:r>
              <a:rPr lang="en-US" baseline="0" dirty="0"/>
              <a:t>' platform is set by the </a:t>
            </a:r>
            <a:r>
              <a:rPr lang="en-US" baseline="0" dirty="0" err="1"/>
              <a:t>ChefSpec</a:t>
            </a:r>
            <a:r>
              <a:rPr lang="en-US" baseline="0" dirty="0"/>
              <a:t> gem. The platform has gone unspecified and this is what </a:t>
            </a:r>
            <a:r>
              <a:rPr lang="en-US" baseline="0" dirty="0" err="1"/>
              <a:t>ChefSpec</a:t>
            </a:r>
            <a:r>
              <a:rPr lang="en-US" baseline="0" dirty="0"/>
              <a:t> defaults to use. Now that we care about the platform we need to learn about another gem named </a:t>
            </a:r>
            <a:r>
              <a:rPr lang="en-US" baseline="0" dirty="0" err="1"/>
              <a:t>Fauxhai</a:t>
            </a:r>
            <a:r>
              <a:rPr lang="en-US" baseline="0" dirty="0"/>
              <a:t>. </a:t>
            </a:r>
            <a:r>
              <a:rPr lang="en-US" baseline="0" dirty="0" err="1"/>
              <a:t>ChefSpec</a:t>
            </a:r>
            <a:r>
              <a:rPr lang="en-US" baseline="0" dirty="0"/>
              <a:t> employs </a:t>
            </a:r>
            <a:r>
              <a:rPr lang="en-US" baseline="0" dirty="0" err="1"/>
              <a:t>Fauxhai</a:t>
            </a:r>
            <a:r>
              <a:rPr lang="en-US" baseline="0" dirty="0"/>
              <a:t> to provide fake node object data for various platforms.</a:t>
            </a:r>
          </a:p>
          <a:p>
            <a:endParaRPr lang="en-US" baseline="0" dirty="0"/>
          </a:p>
          <a:p>
            <a:r>
              <a:rPr lang="en-US" baseline="0" dirty="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a:t>Fauxhai</a:t>
            </a:r>
            <a:r>
              <a:rPr lang="en-US" baseline="0" dirty="0"/>
              <a:t> repository.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Pry we were able to learn something about the system without having to rely on documentation. To understand the available platforms you have to rely on reading the source code.</a:t>
            </a:r>
          </a:p>
          <a:p>
            <a:endParaRPr lang="en-US" baseline="0" dirty="0"/>
          </a:p>
          <a:p>
            <a:r>
              <a:rPr lang="en-US" baseline="0" dirty="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a:p>
          <a:p>
            <a:r>
              <a:rPr lang="en-US" baseline="0" dirty="0"/>
              <a:t>Instructor Note: Finding out which platforms and versions </a:t>
            </a:r>
            <a:r>
              <a:rPr lang="en-US" baseline="0" dirty="0" err="1"/>
              <a:t>ChefSpec</a:t>
            </a:r>
            <a:r>
              <a:rPr lang="en-US" baseline="0" dirty="0"/>
              <a:t> supported alluded me when first working with the project. There is some mention in the </a:t>
            </a:r>
            <a:r>
              <a:rPr lang="en-US" baseline="0" dirty="0" err="1"/>
              <a:t>ChefSpec</a:t>
            </a:r>
            <a:r>
              <a:rPr lang="en-US" baseline="0" dirty="0"/>
              <a:t> README but I believe I found myself diving into source code and stumbling upon the </a:t>
            </a:r>
            <a:r>
              <a:rPr lang="en-US" baseline="0" dirty="0" err="1"/>
              <a:t>Fauxhai</a:t>
            </a:r>
            <a:r>
              <a:rPr lang="en-US" baseline="0" dirty="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chef.io/dsl_recipe.html#sts=case Statements%C2%B6"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github.com/customink/fauxhai"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Testing </a:t>
            </a:r>
            <a:r>
              <a:rPr lang="en-US" dirty="0"/>
              <a:t>While Refactoring to Multiple Platforms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b="1" dirty="0"/>
              <a:t>#</a:t>
            </a:r>
          </a:p>
          <a:p>
            <a:r>
              <a:rPr lang="en-US" b="1" dirty="0"/>
              <a:t># Cookbook Name:: apache</a:t>
            </a:r>
          </a:p>
          <a:p>
            <a:r>
              <a:rPr lang="en-US" b="1" dirty="0"/>
              <a:t># Recipe:: default</a:t>
            </a:r>
          </a:p>
          <a:p>
            <a:r>
              <a:rPr lang="en-US" b="1" dirty="0"/>
              <a:t>#</a:t>
            </a:r>
          </a:p>
          <a:p>
            <a:r>
              <a:rPr lang="en-US" b="1" dirty="0"/>
              <a:t># Copyright (c) </a:t>
            </a:r>
            <a:r>
              <a:rPr lang="is-IS" b="1" dirty="0"/>
              <a:t>2017</a:t>
            </a:r>
            <a:r>
              <a:rPr lang="en-US" b="1" dirty="0"/>
              <a:t>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a:t>`</a:t>
            </a:r>
          </a:p>
        </p:txBody>
      </p:sp>
    </p:spTree>
    <p:extLst>
      <p:ext uri="{BB962C8B-B14F-4D97-AF65-F5344CB8AC3E}">
        <p14:creationId xmlns:p14="http://schemas.microsoft.com/office/powerpoint/2010/main" val="224258526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ü"/>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Now I am ready to be </a:t>
            </a:r>
            <a:r>
              <a:rPr lang="en-US" sz="1800" i="1" dirty="0">
                <a:solidFill>
                  <a:schemeClr val="tx2"/>
                </a:solidFill>
              </a:rPr>
              <a:t>shaved</a:t>
            </a:r>
            <a:r>
              <a:rPr lang="en-US" sz="1800" dirty="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The best of both worlds!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5848460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a:t>
            </a:r>
            <a:r>
              <a:rPr lang="en-US" dirty="0"/>
              <a:t>REST OF SPEC FILE </a:t>
            </a:r>
            <a:r>
              <a:rPr lang="en-US" b="1" dirty="0"/>
              <a:t>...</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necessary package' do</a:t>
            </a:r>
          </a:p>
          <a:p>
            <a:r>
              <a:rPr lang="en-US" b="1" dirty="0"/>
              <a:t>      expect(</a:t>
            </a:r>
            <a:r>
              <a:rPr lang="en-US" b="1" dirty="0" err="1"/>
              <a:t>chef_run</a:t>
            </a:r>
            <a:r>
              <a:rPr lang="en-US" b="1" dirty="0"/>
              <a:t>).to </a:t>
            </a:r>
            <a:r>
              <a:rPr lang="en-US" b="1" dirty="0" err="1"/>
              <a:t>install_package</a:t>
            </a:r>
            <a:r>
              <a:rPr lang="en-US" b="1" dirty="0"/>
              <a:t>('apache2')</a:t>
            </a:r>
          </a:p>
          <a:p>
            <a:r>
              <a:rPr lang="en-US" b="1" dirty="0"/>
              <a:t>    end</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534401" y="2840182"/>
            <a:ext cx="264621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Seems like a lot of duplication but its worth it for the test coverage.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a:t>
            </a:r>
          </a:p>
          <a:p>
            <a:endParaRPr lang="en-US" sz="2400" dirty="0"/>
          </a:p>
          <a:p>
            <a:r>
              <a:rPr lang="en-US" sz="2400" dirty="0"/>
              <a:t>Failures:</a:t>
            </a:r>
          </a:p>
          <a:p>
            <a:endParaRPr lang="en-US" sz="2400" dirty="0"/>
          </a:p>
          <a:p>
            <a:r>
              <a:rPr lang="en-US" sz="2400" dirty="0"/>
              <a:t>  1) apache::install When all attributes are default, on Ubuntu 14.04 installs the necessary package</a:t>
            </a:r>
          </a:p>
          <a:p>
            <a:r>
              <a:rPr lang="en-US" sz="2400" dirty="0"/>
              <a:t>     Failure/Error: expect(</a:t>
            </a:r>
            <a:r>
              <a:rPr lang="en-US" sz="2400" dirty="0" err="1"/>
              <a:t>chef_run</a:t>
            </a:r>
            <a:r>
              <a:rPr lang="en-US" sz="2400" dirty="0"/>
              <a:t>).to </a:t>
            </a:r>
            <a:r>
              <a:rPr lang="en-US" sz="2400" dirty="0" err="1"/>
              <a:t>install_package</a:t>
            </a:r>
            <a:r>
              <a:rPr lang="en-US" sz="2400" dirty="0"/>
              <a:t>('apache2')</a:t>
            </a:r>
          </a:p>
          <a:p>
            <a:endParaRPr lang="en-US" sz="2400" dirty="0"/>
          </a:p>
          <a:p>
            <a:r>
              <a:rPr lang="en-US" sz="2400" dirty="0"/>
              <a:t>       expected "package[apache2]" with action :install to be in Chef run. Other package resources:</a:t>
            </a:r>
          </a:p>
          <a:p>
            <a:endParaRPr lang="en-US" sz="2400" dirty="0"/>
          </a:p>
          <a:p>
            <a:r>
              <a:rPr lang="en-US" sz="2400" dirty="0"/>
              <a:t>         </a:t>
            </a:r>
            <a:r>
              <a:rPr lang="en-US" sz="2400" dirty="0" err="1"/>
              <a:t>apt_package</a:t>
            </a:r>
            <a:r>
              <a:rPr lang="en-US" sz="2400" dirty="0"/>
              <a:t>[</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1142788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Failure means we have work to do!</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Switching on Node Platform</a:t>
            </a:r>
          </a:p>
        </p:txBody>
      </p:sp>
      <p:sp>
        <p:nvSpPr>
          <p:cNvPr id="3" name="Subtitle 2"/>
          <p:cNvSpPr>
            <a:spLocks noGrp="1"/>
          </p:cNvSpPr>
          <p:nvPr>
            <p:ph type="subTitle" idx="1"/>
          </p:nvPr>
        </p:nvSpPr>
        <p:spPr/>
        <p:txBody>
          <a:bodyPr/>
          <a:lstStyle/>
          <a:p>
            <a:r>
              <a:rPr lang="en-US" dirty="0"/>
              <a:t>To control the flow of execution we need to employ some Ruby conditional statements. Conditional statements allow us to alter this control flow. Because we have access to the power of Ruby we have many choices.</a:t>
            </a:r>
          </a:p>
          <a:p>
            <a:endParaRPr lang="en-US" dirty="0"/>
          </a:p>
          <a:p>
            <a:endParaRPr lang="en-US" dirty="0"/>
          </a:p>
          <a:p>
            <a:endParaRPr lang="en-US" dirty="0"/>
          </a:p>
          <a:p>
            <a:pPr algn="ctr"/>
            <a:r>
              <a:rPr lang="en-US" dirty="0">
                <a:solidFill>
                  <a:srgbClr val="00B0F0"/>
                </a:solidFill>
                <a:hlinkClick r:id="rId3"/>
              </a:rPr>
              <a:t>https://docs.chef.io/dsl_recipe.html#sts=case Statements%C2%B6</a:t>
            </a:r>
            <a:endParaRPr lang="en-US" dirty="0">
              <a:solidFill>
                <a:srgbClr val="00B0F0"/>
              </a:solidFill>
            </a:endParaRPr>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Attributes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package_name</a:t>
            </a:r>
            <a:r>
              <a:rPr lang="en-US" sz="2400" b="1" dirty="0"/>
              <a:t>'] = '</a:t>
            </a:r>
            <a:r>
              <a:rPr lang="en-US" sz="2400" b="1" dirty="0" err="1"/>
              <a:t>httpd</a:t>
            </a:r>
            <a:r>
              <a:rPr lang="en-US" sz="2400" b="1" dirty="0"/>
              <a:t>'</a:t>
            </a:r>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This should do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Define expectations for multiple platforms</a:t>
            </a:r>
          </a:p>
          <a:p>
            <a:pPr marL="457200" indent="-457200">
              <a:buFont typeface="Wingdings" charset="2"/>
              <a:buChar char="Ø"/>
            </a:pPr>
            <a:r>
              <a:rPr lang="en-US" dirty="0"/>
              <a:t>Implement a cookbook that supports multiple platforms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9840705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Woot! Multi-platform support for the installation!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fail</a:t>
            </a:r>
          </a:p>
          <a:p>
            <a:pPr>
              <a:lnSpc>
                <a:spcPct val="150000"/>
              </a:lnSpc>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pass</a:t>
            </a:r>
          </a:p>
        </p:txBody>
      </p:sp>
    </p:spTree>
    <p:extLst>
      <p:ext uri="{BB962C8B-B14F-4D97-AF65-F5344CB8AC3E}">
        <p14:creationId xmlns:p14="http://schemas.microsoft.com/office/powerpoint/2010/main" val="319365440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REST OF SPEC FILE ...</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r>
              <a:rPr lang="en-US" b="1" dirty="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('apache2')</a:t>
            </a:r>
          </a:p>
          <a:p>
            <a:r>
              <a:rPr lang="en-US" b="1" dirty="0"/>
              <a:t>    end</a:t>
            </a:r>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('apache2')</a:t>
            </a:r>
          </a:p>
          <a:p>
            <a:r>
              <a:rPr lang="en-US" b="1" dirty="0"/>
              <a:t>    end  </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a:cxnSpLocks/>
          </p:cNvCxnSpPr>
          <p:nvPr/>
        </p:nvCxnSpPr>
        <p:spPr>
          <a:xfrm>
            <a:off x="9144000" y="2840182"/>
            <a:ext cx="193270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apache::service When all attributes are default, on an Ubuntu 14.04 starts the necessary service</a:t>
            </a:r>
          </a:p>
          <a:p>
            <a:r>
              <a:rPr lang="en-US" sz="2400" dirty="0"/>
              <a:t>     Failure/Error: expect(</a:t>
            </a:r>
            <a:r>
              <a:rPr lang="en-US" sz="2400" dirty="0" err="1"/>
              <a:t>chef_run</a:t>
            </a:r>
            <a:r>
              <a:rPr lang="en-US" sz="2400" dirty="0"/>
              <a:t>).to </a:t>
            </a:r>
            <a:r>
              <a:rPr lang="en-US" sz="2400" dirty="0" err="1"/>
              <a:t>start_service</a:t>
            </a:r>
            <a:r>
              <a:rPr lang="en-US" sz="2400" dirty="0"/>
              <a:t>('apache2')</a:t>
            </a:r>
          </a:p>
          <a:p>
            <a:endParaRPr lang="en-US" sz="2400" dirty="0"/>
          </a:p>
          <a:p>
            <a:r>
              <a:rPr lang="en-US" sz="2400" dirty="0"/>
              <a:t>       expected "service[apache2]" with action :start to be in Chef run. Other service resources:</a:t>
            </a:r>
          </a:p>
          <a:p>
            <a:endParaRPr lang="en-US" sz="2400" dirty="0"/>
          </a:p>
          <a:p>
            <a:r>
              <a:rPr lang="en-US" sz="2400" dirty="0"/>
              <a:t>         service[</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3722863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a:t>`</a:t>
            </a:r>
          </a:p>
        </p:txBody>
      </p:sp>
    </p:spTree>
    <p:extLst>
      <p:ext uri="{BB962C8B-B14F-4D97-AF65-F5344CB8AC3E}">
        <p14:creationId xmlns:p14="http://schemas.microsoft.com/office/powerpoint/2010/main" val="404555694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1268544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pass</a:t>
            </a:r>
          </a:p>
        </p:txBody>
      </p:sp>
    </p:spTree>
    <p:extLst>
      <p:ext uri="{BB962C8B-B14F-4D97-AF65-F5344CB8AC3E}">
        <p14:creationId xmlns:p14="http://schemas.microsoft.com/office/powerpoint/2010/main" val="70881377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pPr>
            <a:r>
              <a:rPr lang="en-US" dirty="0"/>
              <a:t>Execute the tests that verify the tests </a:t>
            </a:r>
            <a:r>
              <a:rPr lang="en-US" b="1" dirty="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a:t>pass</a:t>
            </a:r>
            <a:endParaRPr lang="en-US" dirty="0"/>
          </a:p>
          <a:p>
            <a:pPr>
              <a:lnSpc>
                <a:spcPct val="150000"/>
              </a:lnSpc>
            </a:pPr>
            <a:r>
              <a:rPr lang="en-US" dirty="0"/>
              <a:t>Get nervous! Mutate the attributes file!</a:t>
            </a:r>
          </a:p>
          <a:p>
            <a:pPr>
              <a:lnSpc>
                <a:spcPct val="150000"/>
              </a:lnSpc>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000" b="1" dirty="0"/>
              <a:t>  # ... REST OF SPEC FILE ...</a:t>
            </a:r>
          </a:p>
          <a:p>
            <a:r>
              <a:rPr lang="en-US" sz="2000" b="1" dirty="0"/>
              <a:t>  context 'When all attributes are default, on </a:t>
            </a:r>
            <a:r>
              <a:rPr lang="en-US" sz="2000" dirty="0"/>
              <a:t>U</a:t>
            </a:r>
            <a:r>
              <a:rPr lang="en-US" sz="2000" b="1" dirty="0"/>
              <a:t>buntu 14.04' do</a:t>
            </a:r>
          </a:p>
          <a:p>
            <a:r>
              <a:rPr lang="en-US" sz="2000" b="1" dirty="0"/>
              <a:t>    let(:</a:t>
            </a:r>
            <a:r>
              <a:rPr lang="en-US" sz="2000" b="1" dirty="0" err="1"/>
              <a:t>chef_run</a:t>
            </a:r>
            <a:r>
              <a:rPr lang="en-US" sz="2000" b="1" dirty="0"/>
              <a:t>) do</a:t>
            </a:r>
          </a:p>
          <a:p>
            <a:r>
              <a:rPr lang="en-US" sz="2000" b="1" dirty="0"/>
              <a:t>      runner = </a:t>
            </a:r>
            <a:r>
              <a:rPr lang="en-US" sz="2000" b="1" dirty="0" err="1"/>
              <a:t>ChefSpec</a:t>
            </a:r>
            <a:r>
              <a:rPr lang="en-US" sz="2000" b="1" dirty="0"/>
              <a:t>::</a:t>
            </a:r>
            <a:r>
              <a:rPr lang="en-US" sz="2000" b="1" dirty="0" err="1"/>
              <a:t>ServerRunner.new</a:t>
            </a:r>
            <a:r>
              <a:rPr lang="en-US" sz="2000" b="1" dirty="0"/>
              <a:t>(platform: '</a:t>
            </a:r>
            <a:r>
              <a:rPr lang="en-US" sz="2000" b="1" dirty="0" err="1"/>
              <a:t>ubuntu',version</a:t>
            </a:r>
            <a:r>
              <a:rPr lang="en-US" sz="2000" b="1" dirty="0"/>
              <a:t>: '14.04')</a:t>
            </a:r>
          </a:p>
          <a:p>
            <a:r>
              <a:rPr lang="en-US" sz="2000" b="1" dirty="0"/>
              <a:t>      </a:t>
            </a:r>
            <a:r>
              <a:rPr lang="en-US" sz="2000" b="1" dirty="0" err="1"/>
              <a:t>runner.converge</a:t>
            </a:r>
            <a:r>
              <a:rPr lang="en-US" sz="2000" b="1" dirty="0"/>
              <a:t>(</a:t>
            </a:r>
            <a:r>
              <a:rPr lang="en-US" sz="2000" b="1" dirty="0" err="1"/>
              <a:t>described_recipe</a:t>
            </a:r>
            <a:r>
              <a:rPr lang="en-US" sz="2000" b="1" dirty="0"/>
              <a:t>)</a:t>
            </a:r>
          </a:p>
          <a:p>
            <a:r>
              <a:rPr lang="en-US" sz="2000" b="1" dirty="0"/>
              <a:t>    end</a:t>
            </a:r>
          </a:p>
          <a:p>
            <a:r>
              <a:rPr lang="en-US" sz="2000" b="1" dirty="0"/>
              <a:t>    # ... it converges successfully ...</a:t>
            </a:r>
          </a:p>
          <a:p>
            <a:endParaRPr lang="en-US" sz="2000" b="1" dirty="0"/>
          </a:p>
          <a:p>
            <a:r>
              <a:rPr lang="en-US" sz="2000" dirty="0"/>
              <a:t> it 'creates the index.html'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/www/html/index.html').</a:t>
            </a:r>
            <a:r>
              <a:rPr lang="en-US" sz="2000" dirty="0" err="1"/>
              <a:t>with_content</a:t>
            </a:r>
            <a:r>
              <a:rPr lang="en-US" sz="2000" dirty="0"/>
              <a:t>('&lt;h1&gt;Welcome Home!&lt;/h1&gt;')</a:t>
            </a:r>
          </a:p>
          <a:p>
            <a:r>
              <a:rPr lang="en-US" sz="2000" dirty="0"/>
              <a:t>    end</a:t>
            </a:r>
          </a:p>
          <a:p>
            <a:r>
              <a:rPr lang="en-US" sz="2000" dirty="0"/>
              <a:t>  </a:t>
            </a:r>
            <a:r>
              <a:rPr lang="en-US" sz="2000" b="1" dirty="0"/>
              <a:t>end</a:t>
            </a:r>
          </a:p>
          <a:p>
            <a:r>
              <a:rPr lang="en-US" sz="2000" b="1" dirty="0"/>
              <a:t>end</a:t>
            </a:r>
          </a:p>
        </p:txBody>
      </p:sp>
      <p:sp>
        <p:nvSpPr>
          <p:cNvPr id="4" name="Text Placeholder 3"/>
          <p:cNvSpPr>
            <a:spLocks noGrp="1"/>
          </p:cNvSpPr>
          <p:nvPr>
            <p:ph type="body" sz="quarter" idx="11"/>
          </p:nvPr>
        </p:nvSpPr>
        <p:spPr>
          <a:xfrm>
            <a:off x="1121104" y="1337150"/>
            <a:ext cx="14626896" cy="566391"/>
          </a:xfrm>
        </p:spPr>
        <p:txBody>
          <a:bodyPr/>
          <a:lstStyle/>
          <a:p>
            <a:r>
              <a:rPr lang="en-US" dirty="0"/>
              <a:t>~/spec/unit/recipes/</a:t>
            </a:r>
            <a:r>
              <a:rPr lang="en-US" dirty="0" err="1"/>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a:cxnSpLocks/>
          </p:cNvCxnSpPr>
          <p:nvPr/>
        </p:nvCxnSpPr>
        <p:spPr>
          <a:xfrm>
            <a:off x="9247909" y="3733801"/>
            <a:ext cx="3810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326581" y="2888673"/>
            <a:ext cx="191885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1.84 seconds (files took 4.22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1260610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63468296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Heckle the code</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apache::configuration When all attributes are default, on an Ubuntu 14.04 creates the index.html</a:t>
            </a:r>
          </a:p>
          <a:p>
            <a:r>
              <a:rPr lang="en-US" dirty="0"/>
              <a:t>     Failure/Error: expect(</a:t>
            </a:r>
            <a:r>
              <a:rPr lang="en-US" dirty="0" err="1"/>
              <a:t>chef_run</a:t>
            </a:r>
            <a:r>
              <a:rPr lang="en-US" dirty="0"/>
              <a:t>).to </a:t>
            </a:r>
            <a:r>
              <a:rPr lang="en-US" dirty="0" err="1"/>
              <a:t>render_file</a:t>
            </a:r>
            <a:r>
              <a:rPr lang="en-US" dirty="0"/>
              <a:t>('/</a:t>
            </a:r>
            <a:r>
              <a:rPr lang="en-US" dirty="0" err="1"/>
              <a:t>var</a:t>
            </a:r>
            <a:r>
              <a:rPr lang="en-US" dirty="0"/>
              <a:t>/www/html/index.html').</a:t>
            </a:r>
            <a:r>
              <a:rPr lang="en-US" dirty="0" err="1"/>
              <a:t>with_content</a:t>
            </a:r>
            <a:r>
              <a:rPr lang="en-US" dirty="0"/>
              <a:t>('&lt;h1&gt;Welcome Home!&lt;/h1&gt;')</a:t>
            </a:r>
          </a:p>
          <a:p>
            <a:endParaRPr lang="en-US" dirty="0"/>
          </a:p>
          <a:p>
            <a:r>
              <a:rPr lang="en-US" dirty="0"/>
              <a:t>       expected Chef run to render "/</a:t>
            </a:r>
            <a:r>
              <a:rPr lang="en-US" dirty="0" err="1"/>
              <a:t>var</a:t>
            </a:r>
            <a:r>
              <a:rPr lang="en-US" dirty="0"/>
              <a:t>/www/html/index.html"</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1104" y="231596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294651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Attributes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6.02 seconds (files took 4.02 seconds to load)</a:t>
            </a:r>
          </a:p>
          <a:p>
            <a:r>
              <a:rPr lang="en-US" dirty="0"/>
              <a:t>18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3853817"/>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them Pass</a:t>
            </a:r>
          </a:p>
        </p:txBody>
      </p:sp>
    </p:spTree>
    <p:extLst>
      <p:ext uri="{BB962C8B-B14F-4D97-AF65-F5344CB8AC3E}">
        <p14:creationId xmlns:p14="http://schemas.microsoft.com/office/powerpoint/2010/main" val="104637884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p>
          <a:p>
            <a:pPr>
              <a:lnSpc>
                <a:spcPct val="150000"/>
              </a:lnSpc>
              <a:buFont typeface="Wingdings" charset="2"/>
              <a:buChar char="ü"/>
            </a:pPr>
            <a:r>
              <a:rPr lang="en-US" dirty="0"/>
              <a:t>Update the attribute to choose the same path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endParaRPr lang="en-US" dirty="0"/>
          </a:p>
          <a:p>
            <a:pPr>
              <a:lnSpc>
                <a:spcPct val="150000"/>
              </a:lnSpc>
              <a:buFont typeface="Wingdings" charset="2"/>
              <a:buChar char="ü"/>
            </a:pPr>
            <a:r>
              <a:rPr lang="en-US" dirty="0"/>
              <a:t>Get nervous! Mutate the attributes file!</a:t>
            </a:r>
          </a:p>
          <a:p>
            <a:pPr>
              <a:lnSpc>
                <a:spcPct val="150000"/>
              </a:lnSpc>
              <a:buFont typeface="Wingdings" charset="2"/>
              <a:buChar char="ü"/>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About an Integration Test</a:t>
            </a:r>
          </a:p>
        </p:txBody>
      </p:sp>
      <p:sp>
        <p:nvSpPr>
          <p:cNvPr id="3" name="Subtitle 2"/>
          <p:cNvSpPr>
            <a:spLocks noGrp="1"/>
          </p:cNvSpPr>
          <p:nvPr>
            <p:ph type="subTitle" idx="1"/>
          </p:nvPr>
        </p:nvSpPr>
        <p:spPr/>
        <p:txBody>
          <a:bodyPr/>
          <a:lstStyle/>
          <a:p>
            <a:r>
              <a:rPr lang="en-US" dirty="0"/>
              <a:t>Remember that </a:t>
            </a:r>
            <a:r>
              <a:rPr lang="en-US" dirty="0" err="1"/>
              <a:t>ChefSpec</a:t>
            </a:r>
            <a:r>
              <a:rPr lang="en-US" dirty="0"/>
              <a:t> and </a:t>
            </a:r>
            <a:r>
              <a:rPr lang="en-US" dirty="0" err="1"/>
              <a:t>Fauxhai</a:t>
            </a:r>
            <a:r>
              <a:rPr lang="en-US" dirty="0"/>
              <a:t> are fake in-memory representations of a chef-client run. They are not equivalent to running the recipe on the specified platform.</a:t>
            </a:r>
          </a:p>
        </p:txBody>
      </p:sp>
    </p:spTree>
    <p:extLst>
      <p:ext uri="{BB962C8B-B14F-4D97-AF65-F5344CB8AC3E}">
        <p14:creationId xmlns:p14="http://schemas.microsoft.com/office/powerpoint/2010/main" val="284026655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This is where it all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12948602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to the Default Recipe</a:t>
            </a:r>
          </a:p>
        </p:txBody>
      </p:sp>
      <p:sp>
        <p:nvSpPr>
          <p:cNvPr id="3" name="Content Placeholder 2"/>
          <p:cNvSpPr>
            <a:spLocks noGrp="1"/>
          </p:cNvSpPr>
          <p:nvPr>
            <p:ph sz="quarter" idx="10"/>
          </p:nvPr>
        </p:nvSpPr>
        <p:spPr/>
        <p:txBody>
          <a:bodyPr/>
          <a:lstStyle/>
          <a:p>
            <a:r>
              <a:rPr lang="en-US" b="1" dirty="0"/>
              <a:t>#</a:t>
            </a:r>
          </a:p>
          <a:p>
            <a:r>
              <a:rPr lang="en-US" b="1" dirty="0"/>
              <a:t># Cookbook Name:: apache</a:t>
            </a:r>
          </a:p>
          <a:p>
            <a:r>
              <a:rPr lang="en-US" b="1" dirty="0"/>
              <a:t># Recipe:: default</a:t>
            </a:r>
          </a:p>
          <a:p>
            <a:r>
              <a:rPr lang="en-US" b="1" dirty="0"/>
              <a:t>#</a:t>
            </a:r>
          </a:p>
          <a:p>
            <a:r>
              <a:rPr lang="en-US" b="1" dirty="0"/>
              <a:t># Copyright (c) </a:t>
            </a:r>
            <a:r>
              <a:rPr lang="is-IS" b="1" dirty="0"/>
              <a:t>2017</a:t>
            </a:r>
            <a:r>
              <a:rPr lang="en-US" b="1" dirty="0"/>
              <a:t>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b="1" dirty="0" err="1"/>
              <a:t>include_recipe</a:t>
            </a:r>
            <a:r>
              <a:rPr lang="en-US" b="1" dirty="0"/>
              <a:t> 'apache::configuration'</a:t>
            </a:r>
          </a:p>
          <a:p>
            <a:r>
              <a:rPr lang="en-US" b="1" dirty="0" err="1"/>
              <a:t>include_recipe</a:t>
            </a:r>
            <a:r>
              <a:rPr lang="en-US" b="1" dirty="0"/>
              <a:t> 'apache::service'</a:t>
            </a:r>
          </a:p>
          <a:p>
            <a:endParaRPr lang="en-US" b="1"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Add a New Platform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a:p>
            <a:r>
              <a:rPr lang="en-US" b="1" dirty="0"/>
              <a:t>  - name: ubuntu-14.04</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Docker  </a:t>
            </a:r>
            <a:r>
              <a:rPr lang="en-US" sz="2400" dirty="0" err="1"/>
              <a:t>ChefZero</a:t>
            </a:r>
            <a:r>
              <a:rPr lang="en-US" sz="2400" dirty="0"/>
              <a:t>     </a:t>
            </a:r>
            <a:r>
              <a:rPr lang="en-US" sz="2400" dirty="0" err="1"/>
              <a:t>InSpec</a:t>
            </a:r>
            <a:r>
              <a:rPr lang="en-US" sz="2400" dirty="0"/>
              <a:t>    </a:t>
            </a:r>
            <a:r>
              <a:rPr lang="en-US" sz="2400" dirty="0" err="1"/>
              <a:t>Ssh</a:t>
            </a:r>
            <a:r>
              <a:rPr lang="en-US" sz="2400" dirty="0"/>
              <a:t>        Verified</a:t>
            </a:r>
          </a:p>
          <a:p>
            <a:r>
              <a:rPr lang="en-US" sz="2400" dirty="0"/>
              <a:t>default-ubuntu-1404  </a:t>
            </a:r>
            <a:r>
              <a:rPr lang="en-US" sz="2400" dirty="0" err="1"/>
              <a:t>Docker</a:t>
            </a:r>
            <a:r>
              <a:rPr lang="en-US" sz="2400" dirty="0"/>
              <a:t>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a:t>Verify the New Instance is Present</a:t>
            </a:r>
          </a:p>
        </p:txBody>
      </p:sp>
    </p:spTree>
    <p:extLst>
      <p:ext uri="{BB962C8B-B14F-4D97-AF65-F5344CB8AC3E}">
        <p14:creationId xmlns:p14="http://schemas.microsoft.com/office/powerpoint/2010/main" val="94594267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Fingers crossed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32829643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&lt;default-centos-67&gt;</a:t>
            </a:r>
          </a:p>
          <a:p>
            <a:r>
              <a:rPr lang="en-US" dirty="0"/>
              <a:t>       ...</a:t>
            </a:r>
          </a:p>
          <a:p>
            <a:r>
              <a:rPr lang="en-US" dirty="0"/>
              <a: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for </a:t>
            </a:r>
            <a:r>
              <a:rPr lang="en-US"/>
              <a:t>All Platforms</a:t>
            </a:r>
          </a:p>
        </p:txBody>
      </p:sp>
    </p:spTree>
    <p:extLst>
      <p:ext uri="{BB962C8B-B14F-4D97-AF65-F5344CB8AC3E}">
        <p14:creationId xmlns:p14="http://schemas.microsoft.com/office/powerpoint/2010/main" val="21196209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Now I'm sure the cookbook works on two platforms and it would be easy to add a third ... or fourth.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ü"/>
            </a:pPr>
            <a:r>
              <a:rPr lang="en-US" dirty="0"/>
              <a:t>Execute the integration tests and verify that they pass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872442"/>
          </a:xfrm>
        </p:spPr>
        <p:txBody>
          <a:bodyPr/>
          <a:lstStyle/>
          <a:p>
            <a:r>
              <a:rPr lang="en-US" dirty="0"/>
              <a:t>What are the benefits and drawbacks of defining unit tests for multiple platforms?</a:t>
            </a:r>
          </a:p>
          <a:p>
            <a:endParaRPr lang="en-US" dirty="0"/>
          </a:p>
          <a:p>
            <a:r>
              <a:rPr lang="en-US" dirty="0"/>
              <a:t>What are the benefits and drawbacks of defining integration tests for multiple platforms?</a:t>
            </a:r>
          </a:p>
          <a:p>
            <a:endParaRPr lang="en-US" dirty="0"/>
          </a:p>
          <a:p>
            <a:r>
              <a:rPr lang="en-US" dirty="0"/>
              <a:t>When testing multiple platforms would you start with integration tests or unit tests?</a:t>
            </a:r>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70531322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a:solidFill>
                  <a:schemeClr val="tx2"/>
                </a:solidFill>
              </a:rPr>
              <a:t>You did it!</a:t>
            </a:r>
            <a:endParaRPr lang="en-US" sz="4800" dirty="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a:t>tmp</a:t>
            </a:r>
            <a:r>
              <a:rPr lang="en-US" sz="2400" dirty="0"/>
              <a:t>/chefspec20180313-24027-408ikafile_cache_path/cookbooks/apache/recipes/</a:t>
            </a:r>
            <a:r>
              <a:rPr lang="en-US" sz="2400" dirty="0" err="1"/>
              <a:t>default.rb</a:t>
            </a:r>
            <a:r>
              <a:rPr lang="en-US" sz="2400" dirty="0"/>
              <a:t> @ line 8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3: # Recipe:: default</a:t>
            </a:r>
          </a:p>
          <a:p>
            <a:r>
              <a:rPr lang="en-US" sz="2400" dirty="0"/>
              <a:t>     4: #</a:t>
            </a:r>
          </a:p>
          <a:p>
            <a:r>
              <a:rPr lang="en-US" sz="2400" dirty="0"/>
              <a:t>     5: # Copyright:: 2017, The Authors, All Rights Reserved.</a:t>
            </a:r>
          </a:p>
          <a:p>
            <a:r>
              <a:rPr lang="en-US" sz="2400" dirty="0"/>
              <a:t>     6: require 'pry'</a:t>
            </a:r>
          </a:p>
          <a:p>
            <a:r>
              <a:rPr lang="en-US" sz="2400" dirty="0"/>
              <a:t>     7: </a:t>
            </a:r>
            <a:r>
              <a:rPr lang="en-US" sz="2400" dirty="0" err="1"/>
              <a:t>binding.pry</a:t>
            </a:r>
            <a:endParaRPr lang="en-US" sz="2400" dirty="0"/>
          </a:p>
          <a:p>
            <a:r>
              <a:rPr lang="en-US" sz="2400" dirty="0"/>
              <a:t> =&gt;  8: </a:t>
            </a:r>
            <a:r>
              <a:rPr lang="en-US" sz="2400" dirty="0" err="1"/>
              <a:t>include_recipe</a:t>
            </a:r>
            <a:r>
              <a:rPr lang="en-US" sz="2400" dirty="0"/>
              <a:t> 'apache::install'</a:t>
            </a:r>
          </a:p>
          <a:p>
            <a:r>
              <a:rPr lang="en-US" sz="2400" dirty="0"/>
              <a:t>     9: </a:t>
            </a:r>
            <a:r>
              <a:rPr lang="en-US" sz="2400" dirty="0" err="1"/>
              <a:t>include_recipe</a:t>
            </a:r>
            <a:r>
              <a:rPr lang="en-US" sz="2400" dirty="0"/>
              <a:t> 'apache::configuration'</a:t>
            </a:r>
          </a:p>
          <a:p>
            <a:r>
              <a:rPr lang="en-US" sz="2400" dirty="0"/>
              <a:t>    10: </a:t>
            </a:r>
            <a:r>
              <a:rPr lang="en-US" sz="2400" dirty="0" err="1"/>
              <a:t>include_recipe</a:t>
            </a:r>
            <a:r>
              <a:rPr lang="en-US" sz="2400" dirty="0"/>
              <a:t> 'apache::service'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2782" y="67464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Initiate Pry</a:t>
            </a:r>
          </a:p>
        </p:txBody>
      </p:sp>
    </p:spTree>
    <p:extLst>
      <p:ext uri="{BB962C8B-B14F-4D97-AF65-F5344CB8AC3E}">
        <p14:creationId xmlns:p14="http://schemas.microsoft.com/office/powerpoint/2010/main" val="242746945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"centos"</a:t>
            </a:r>
          </a:p>
        </p:txBody>
      </p:sp>
      <p:sp>
        <p:nvSpPr>
          <p:cNvPr id="3" name="Text Placeholder 2"/>
          <p:cNvSpPr>
            <a:spLocks noGrp="1"/>
          </p:cNvSpPr>
          <p:nvPr>
            <p:ph type="body" sz="quarter" idx="11"/>
          </p:nvPr>
        </p:nvSpPr>
        <p:spPr/>
        <p:txBody>
          <a:bodyPr/>
          <a:lstStyle/>
          <a:p>
            <a:r>
              <a:rPr lang="en-US" dirty="0"/>
              <a:t>[1] pry(#&lt;Chef::Recipe&gt;)&gt; node['platform']</a:t>
            </a:r>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Query the Node Object's Platform</a:t>
            </a:r>
          </a:p>
        </p:txBody>
      </p:sp>
    </p:spTree>
    <p:extLst>
      <p:ext uri="{BB962C8B-B14F-4D97-AF65-F5344CB8AC3E}">
        <p14:creationId xmlns:p14="http://schemas.microsoft.com/office/powerpoint/2010/main" val="82576835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Fauxhai</a:t>
            </a:r>
            <a:endParaRPr lang="en-US" dirty="0"/>
          </a:p>
        </p:txBody>
      </p:sp>
      <p:sp>
        <p:nvSpPr>
          <p:cNvPr id="3" name="Subtitle 2"/>
          <p:cNvSpPr>
            <a:spLocks noGrp="1"/>
          </p:cNvSpPr>
          <p:nvPr>
            <p:ph type="subTitle" idx="1"/>
          </p:nvPr>
        </p:nvSpPr>
        <p:spPr/>
        <p:txBody>
          <a:bodyPr/>
          <a:lstStyle/>
          <a:p>
            <a:r>
              <a:rPr lang="en-US" dirty="0" err="1"/>
              <a:t>ChefSpec</a:t>
            </a:r>
            <a:r>
              <a:rPr lang="en-US" dirty="0"/>
              <a:t> uses the platform you specify in the runner. You can specify any platform from the list of platforms that are stored in a gem named '</a:t>
            </a:r>
            <a:r>
              <a:rPr lang="en-US" dirty="0" err="1"/>
              <a:t>Fauxhai</a:t>
            </a:r>
            <a:r>
              <a:rPr lang="en-US" dirty="0"/>
              <a:t>'.</a:t>
            </a:r>
          </a:p>
          <a:p>
            <a:endParaRPr lang="en-US" dirty="0"/>
          </a:p>
          <a:p>
            <a:r>
              <a:rPr lang="en-US" dirty="0"/>
              <a:t>The gem contains static node objects for most major platforms and versions.</a:t>
            </a:r>
          </a:p>
          <a:p>
            <a:endParaRPr lang="en-US" dirty="0"/>
          </a:p>
          <a:p>
            <a:pPr algn="ctr"/>
            <a:r>
              <a:rPr lang="en-US" sz="2400" i="1" dirty="0">
                <a:solidFill>
                  <a:schemeClr val="accent4"/>
                </a:solidFill>
                <a:hlinkClick r:id="rId3"/>
              </a:rPr>
              <a:t>https://</a:t>
            </a:r>
            <a:r>
              <a:rPr lang="en-US" sz="2400" i="1" dirty="0" err="1">
                <a:solidFill>
                  <a:schemeClr val="accent4"/>
                </a:solidFill>
                <a:hlinkClick r:id="rId3"/>
              </a:rPr>
              <a:t>github.com</a:t>
            </a:r>
            <a:r>
              <a:rPr lang="en-US" sz="2400" i="1" dirty="0">
                <a:solidFill>
                  <a:schemeClr val="accent4"/>
                </a:solidFill>
                <a:hlinkClick r:id="rId3"/>
              </a:rPr>
              <a:t>/</a:t>
            </a:r>
            <a:r>
              <a:rPr lang="en-US" sz="2400" i="1" dirty="0" err="1">
                <a:solidFill>
                  <a:schemeClr val="accent4"/>
                </a:solidFill>
                <a:hlinkClick r:id="rId3"/>
              </a:rPr>
              <a:t>customink</a:t>
            </a:r>
            <a:r>
              <a:rPr lang="en-US" sz="2400" i="1" dirty="0">
                <a:solidFill>
                  <a:schemeClr val="accent4"/>
                </a:solidFill>
                <a:hlinkClick r:id="rId3"/>
              </a:rPr>
              <a:t>/</a:t>
            </a:r>
            <a:r>
              <a:rPr lang="en-US" sz="2400" i="1" dirty="0" err="1">
                <a:solidFill>
                  <a:schemeClr val="accent4"/>
                </a:solidFill>
                <a:hlinkClick r:id="rId3"/>
              </a:rPr>
              <a:t>fauxhai</a:t>
            </a:r>
            <a:r>
              <a:rPr lang="en-US" sz="2400" i="1" dirty="0">
                <a:solidFill>
                  <a:schemeClr val="accent4"/>
                </a:solidFill>
                <a:hlinkClick r:id="rId3"/>
              </a:rPr>
              <a:t>/tree/master/lib/</a:t>
            </a:r>
            <a:r>
              <a:rPr lang="en-US" sz="2400" i="1" dirty="0" err="1">
                <a:solidFill>
                  <a:schemeClr val="accent4"/>
                </a:solidFill>
                <a:hlinkClick r:id="rId3"/>
              </a:rPr>
              <a:t>fauxhai</a:t>
            </a:r>
            <a:r>
              <a:rPr lang="en-US" sz="2400" i="1" dirty="0">
                <a:solidFill>
                  <a:schemeClr val="accent4"/>
                </a:solidFill>
                <a:hlinkClick r:id="rId3"/>
              </a:rPr>
              <a:t>/platforms</a:t>
            </a:r>
            <a:endParaRPr lang="en-US" sz="2400" i="1" dirty="0">
              <a:solidFill>
                <a:schemeClr val="accent4"/>
              </a:solidFill>
            </a:endParaRPr>
          </a:p>
          <a:p>
            <a:endParaRPr lang="en-US" dirty="0"/>
          </a:p>
          <a:p>
            <a:endParaRPr lang="en-US" dirty="0"/>
          </a:p>
        </p:txBody>
      </p:sp>
      <p:sp>
        <p:nvSpPr>
          <p:cNvPr id="4" name="Content Placeholder 3"/>
          <p:cNvSpPr>
            <a:spLocks noGrp="1"/>
          </p:cNvSpPr>
          <p:nvPr>
            <p:ph sz="quarter" idx="13"/>
          </p:nvPr>
        </p:nvSpPr>
        <p:spPr/>
        <p:txBody>
          <a:bodyPr/>
          <a:lstStyle/>
          <a:p>
            <a:r>
              <a:rPr lang="en-US" dirty="0">
                <a:solidFill>
                  <a:srgbClr val="00B0F0"/>
                </a:solidFill>
                <a:hlinkClick r:id="rId4"/>
              </a:rPr>
              <a:t>https://</a:t>
            </a:r>
            <a:r>
              <a:rPr lang="en-US" dirty="0" err="1">
                <a:solidFill>
                  <a:srgbClr val="00B0F0"/>
                </a:solidFill>
                <a:hlinkClick r:id="rId4"/>
              </a:rPr>
              <a:t>github.com</a:t>
            </a:r>
            <a:r>
              <a:rPr lang="en-US" dirty="0">
                <a:solidFill>
                  <a:srgbClr val="00B0F0"/>
                </a:solidFill>
                <a:hlinkClick r:id="rId4"/>
              </a:rPr>
              <a:t>/</a:t>
            </a:r>
            <a:r>
              <a:rPr lang="en-US" dirty="0" err="1">
                <a:solidFill>
                  <a:srgbClr val="00B0F0"/>
                </a:solidFill>
                <a:hlinkClick r:id="rId4"/>
              </a:rPr>
              <a:t>customink</a:t>
            </a:r>
            <a:r>
              <a:rPr lang="en-US" dirty="0">
                <a:solidFill>
                  <a:srgbClr val="00B0F0"/>
                </a:solidFill>
                <a:hlinkClick r:id="rId4"/>
              </a:rPr>
              <a:t>/</a:t>
            </a:r>
            <a:r>
              <a:rPr lang="en-US" dirty="0" err="1">
                <a:solidFill>
                  <a:srgbClr val="00B0F0"/>
                </a:solidFill>
                <a:hlinkClick r:id="rId4"/>
              </a:rPr>
              <a:t>fauxhai</a:t>
            </a:r>
            <a:endParaRPr lang="en-US" dirty="0">
              <a:solidFill>
                <a:srgbClr val="00B0F0"/>
              </a:solidFill>
            </a:endParaRPr>
          </a:p>
        </p:txBody>
      </p:sp>
    </p:spTree>
    <p:extLst>
      <p:ext uri="{BB962C8B-B14F-4D97-AF65-F5344CB8AC3E}">
        <p14:creationId xmlns:p14="http://schemas.microsoft.com/office/powerpoint/2010/main" val="20917560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a:t>[2] pry(#&lt;Chef::Recipe&gt;)&gt; exit!</a:t>
            </a:r>
          </a:p>
        </p:txBody>
      </p:sp>
      <p:sp>
        <p:nvSpPr>
          <p:cNvPr id="5" name="Title 4"/>
          <p:cNvSpPr>
            <a:spLocks noGrp="1"/>
          </p:cNvSpPr>
          <p:nvPr>
            <p:ph type="title"/>
          </p:nvPr>
        </p:nvSpPr>
        <p:spPr/>
        <p:txBody>
          <a:bodyPr/>
          <a:lstStyle/>
          <a:p>
            <a:r>
              <a:rPr lang="en-US" dirty="0"/>
              <a:t>Immediately Exit the Execution</a:t>
            </a:r>
          </a:p>
        </p:txBody>
      </p:sp>
    </p:spTree>
    <p:extLst>
      <p:ext uri="{BB962C8B-B14F-4D97-AF65-F5344CB8AC3E}">
        <p14:creationId xmlns:p14="http://schemas.microsoft.com/office/powerpoint/2010/main" val="290369297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15979</TotalTime>
  <Words>5607</Words>
  <Application>Microsoft Office PowerPoint</Application>
  <PresentationFormat>Custom</PresentationFormat>
  <Paragraphs>557</Paragraphs>
  <Slides>48</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ＭＳ Ｐゴシック</vt:lpstr>
      <vt:lpstr>Arial</vt:lpstr>
      <vt:lpstr>Courier New</vt:lpstr>
      <vt:lpstr>Wingdings</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Add a Second Context for Another Platform</vt:lpstr>
      <vt:lpstr>Execute the Tests to See it Pass</vt:lpstr>
      <vt:lpstr>Update the Attribute to Support Platforms</vt:lpstr>
      <vt:lpstr>Execute the Tests to See it Pass</vt:lpstr>
      <vt:lpstr>Heckle the code</vt:lpstr>
      <vt:lpstr>Execute the Tests to See it Pass</vt:lpstr>
      <vt:lpstr>Update the Attributes</vt:lpstr>
      <vt:lpstr>Execute the Tests to See them Pass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2302</cp:revision>
  <cp:lastPrinted>2015-02-07T23:49:10Z</cp:lastPrinted>
  <dcterms:created xsi:type="dcterms:W3CDTF">2012-09-13T17:36:07Z</dcterms:created>
  <dcterms:modified xsi:type="dcterms:W3CDTF">2018-03-13T23:15:12Z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