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68" r:id="rId9"/>
    <p:sldId id="267" r:id="rId10"/>
    <p:sldId id="269" r:id="rId11"/>
    <p:sldId id="270" r:id="rId12"/>
    <p:sldId id="271" r:id="rId13"/>
    <p:sldId id="272" r:id="rId14"/>
    <p:sldId id="273" r:id="rId15"/>
    <p:sldId id="274" r:id="rId16"/>
    <p:sldId id="275" r:id="rId17"/>
    <p:sldId id="276" r:id="rId18"/>
    <p:sldId id="279" r:id="rId19"/>
    <p:sldId id="282" r:id="rId20"/>
    <p:sldId id="283" r:id="rId21"/>
    <p:sldId id="284" r:id="rId22"/>
    <p:sldId id="285" r:id="rId23"/>
    <p:sldId id="286" r:id="rId24"/>
    <p:sldId id="277" r:id="rId25"/>
    <p:sldId id="281" r:id="rId26"/>
    <p:sldId id="266" r:id="rId27"/>
    <p:sldId id="265"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orient="horz" pos="205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6110" autoAdjust="0"/>
    <p:restoredTop sz="69960"/>
  </p:normalViewPr>
  <p:slideViewPr>
    <p:cSldViewPr snapToGrid="0">
      <p:cViewPr>
        <p:scale>
          <a:sx n="80" d="100"/>
          <a:sy n="80" d="100"/>
        </p:scale>
        <p:origin x="1608" y="1352"/>
      </p:cViewPr>
      <p:guideLst>
        <p:guide orient="horz" pos="1392"/>
        <p:guide pos="5120"/>
        <p:guide orient="horz" pos="2052"/>
      </p:guideLst>
    </p:cSldViewPr>
  </p:slideViewPr>
  <p:notesTextViewPr>
    <p:cViewPr>
      <p:scale>
        <a:sx n="125" d="100"/>
        <a:sy n="125"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588844"/>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there are more than a few ways to extend Chef and create a resource or resource-like implementation within your recipes. But before we do that, it is important to understand the value that a custom resource brings to a recipes.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Maintainability measures the code to see if it is supportable. If there is a failure are you able to quickly identify the issue? Are you able to easily adapt the solution? Is it testable?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924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Portability refers to how well the software can adapt to changes in its environment or with its requirements. This may also include evaluating code for its adaptability and maybe even be easily replaced.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5165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Let's examine this first example and apply the criteria that we have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0134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We've</a:t>
            </a:r>
            <a:r>
              <a:rPr lang="en-US" baseline="0" dirty="0"/>
              <a:t> evaluated one code sample, let's look at a second one.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539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a:t>
            </a:r>
            <a:r>
              <a:rPr lang="en-US" baseline="0" dirty="0"/>
              <a:t> d</a:t>
            </a:r>
            <a:r>
              <a:rPr lang="en-US" dirty="0"/>
              <a:t>escribe when</a:t>
            </a:r>
            <a:r>
              <a:rPr lang="en-US" baseline="0" dirty="0"/>
              <a:t> </a:t>
            </a:r>
            <a:r>
              <a:rPr lang="en-US" dirty="0"/>
              <a:t>a Custom Resource would be beneficial for clarity and reusability.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As an group exercise we are going to look at a series of resources and discuss their quality. Quality can be rather variable unless we select a criteria for which to judge it.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43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defining resources within our recipes we are writing software. Software has a number of quality characteristics that have already been defined. ISO/IEC 9126 is an international standard for evaluation of software quality.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2580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standard identifies 6 main quality characteristics.</a:t>
            </a:r>
            <a:r>
              <a:rPr lang="en-US" baseline="0" dirty="0"/>
              <a:t> </a:t>
            </a:r>
            <a:r>
              <a:rPr lang="en-US" dirty="0"/>
              <a:t>Let's talk about each one of these so that we have a shared understanding of what we mean when using them in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776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Functionality is the essential purpose of any product or service. Does the code accomplish what it is designed to accomplish? Functionality may also be concerned with if it does so securely and within compliance guidelines.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8332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Reliability is a judgment of whether the code accomplishes its functional goal consistently, is able to withstand fault, and recover from a failure.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686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Usability refers to the ease of use for the given code. Is the code easy to understand? Is it easy to learn? Does it adhere to common team standards?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1883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Efficiency is concerned with the system resources required to achieve the functionality. We may consider the time, CPU, memory, network requirements, or physical space it takes to accomplish the intended operation.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7321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10-</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10-</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Use Custom Resources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Are you able to easily adapt the solution? Is it testable?</a:t>
            </a:r>
          </a:p>
        </p:txBody>
      </p:sp>
      <p:sp>
        <p:nvSpPr>
          <p:cNvPr id="5" name="Subtitle 2"/>
          <p:cNvSpPr txBox="1">
            <a:spLocks/>
          </p:cNvSpPr>
          <p:nvPr/>
        </p:nvSpPr>
        <p:spPr bwMode="white">
          <a:xfrm>
            <a:off x="1671637" y="3271838"/>
            <a:ext cx="4344987"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b="1" dirty="0"/>
              <a:t>Maintainability</a:t>
            </a:r>
          </a:p>
          <a:p>
            <a:pPr marL="571500" indent="-571500">
              <a:lnSpc>
                <a:spcPct val="120000"/>
              </a:lnSpc>
              <a:buFont typeface="Wingdings" charset="2"/>
              <a:buChar char="Ø"/>
            </a:pPr>
            <a:r>
              <a:rPr lang="en-US" sz="4000" dirty="0"/>
              <a:t>Portability</a:t>
            </a:r>
          </a:p>
        </p:txBody>
      </p:sp>
      <p:cxnSp>
        <p:nvCxnSpPr>
          <p:cNvPr id="6" name="Straight Connector 5"/>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46888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Can the software adapt to changes in its environment? Or changes to its requirements?</a:t>
            </a:r>
          </a:p>
        </p:txBody>
      </p:sp>
      <p:sp>
        <p:nvSpPr>
          <p:cNvPr id="8" name="Subtitle 2"/>
          <p:cNvSpPr txBox="1">
            <a:spLocks/>
          </p:cNvSpPr>
          <p:nvPr/>
        </p:nvSpPr>
        <p:spPr bwMode="white">
          <a:xfrm>
            <a:off x="1671638" y="3271838"/>
            <a:ext cx="4281488"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b="1" dirty="0"/>
              <a:t>Portability</a:t>
            </a:r>
          </a:p>
        </p:txBody>
      </p:sp>
      <p:cxnSp>
        <p:nvCxnSpPr>
          <p:cNvPr id="9" name="Straight Connector 8"/>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950895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Examine the Code Sample</a:t>
            </a:r>
          </a:p>
        </p:txBody>
      </p:sp>
      <p:sp>
        <p:nvSpPr>
          <p:cNvPr id="3" name="Content Placeholder 2"/>
          <p:cNvSpPr>
            <a:spLocks noGrp="1"/>
          </p:cNvSpPr>
          <p:nvPr>
            <p:ph sz="quarter" idx="11"/>
          </p:nvPr>
        </p:nvSpPr>
        <p:spPr/>
        <p:txBody>
          <a:bodyPr/>
          <a:lstStyle/>
          <a:p>
            <a:r>
              <a:rPr lang="en-US" dirty="0"/>
              <a:t>With the criteria defined we can now examine code samples...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the judgment criteria</a:t>
            </a:r>
          </a:p>
          <a:p>
            <a:pPr marL="342900" indent="-342900">
              <a:buFont typeface="Wingdings" charset="2"/>
              <a:buChar char="q"/>
            </a:pPr>
            <a:r>
              <a:rPr lang="en-US" dirty="0"/>
              <a:t>Evaluate a code sample</a:t>
            </a:r>
          </a:p>
        </p:txBody>
      </p:sp>
    </p:spTree>
    <p:extLst>
      <p:ext uri="{BB962C8B-B14F-4D97-AF65-F5344CB8AC3E}">
        <p14:creationId xmlns:p14="http://schemas.microsoft.com/office/powerpoint/2010/main" val="130832310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b="1" dirty="0"/>
              <a:t>Functionality </a:t>
            </a:r>
            <a:r>
              <a:rPr lang="en-US" dirty="0"/>
              <a:t>|</a:t>
            </a:r>
            <a:r>
              <a:rPr lang="en-US" dirty="0">
                <a:solidFill>
                  <a:schemeClr val="bg1">
                    <a:lumMod val="50000"/>
                  </a:schemeClr>
                </a:solidFill>
              </a:rPr>
              <a:t> Reliability | Usability | 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accomplish what it is designed to accomplish?</a:t>
            </a:r>
          </a:p>
        </p:txBody>
      </p:sp>
    </p:spTree>
    <p:extLst>
      <p:ext uri="{BB962C8B-B14F-4D97-AF65-F5344CB8AC3E}">
        <p14:creationId xmlns:p14="http://schemas.microsoft.com/office/powerpoint/2010/main" val="38842719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a:solidFill>
                  <a:schemeClr val="bg1">
                    <a:lumMod val="50000"/>
                  </a:schemeClr>
                </a:solidFill>
              </a:rPr>
              <a:t>Functionality</a:t>
            </a:r>
            <a:r>
              <a:rPr lang="en-US" dirty="0"/>
              <a:t> | </a:t>
            </a:r>
            <a:r>
              <a:rPr lang="en-US" b="1" dirty="0"/>
              <a:t>Reliability</a:t>
            </a:r>
            <a:r>
              <a:rPr lang="en-US" dirty="0"/>
              <a:t> | </a:t>
            </a:r>
            <a:r>
              <a:rPr lang="en-US" dirty="0">
                <a:solidFill>
                  <a:schemeClr val="bg1">
                    <a:lumMod val="50000"/>
                  </a:schemeClr>
                </a:solidFill>
              </a:rPr>
              <a:t>Usability | 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solution able to withstand fault and recover from a failure?</a:t>
            </a:r>
          </a:p>
        </p:txBody>
      </p:sp>
    </p:spTree>
    <p:extLst>
      <p:ext uri="{BB962C8B-B14F-4D97-AF65-F5344CB8AC3E}">
        <p14:creationId xmlns:p14="http://schemas.microsoft.com/office/powerpoint/2010/main" val="429000379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a:solidFill>
                  <a:schemeClr val="bg1">
                    <a:lumMod val="50000"/>
                  </a:schemeClr>
                </a:solidFill>
              </a:rPr>
              <a:t>Functionality | Reliability </a:t>
            </a:r>
            <a:r>
              <a:rPr lang="en-US" dirty="0"/>
              <a:t>| </a:t>
            </a:r>
            <a:r>
              <a:rPr lang="en-US" b="1" dirty="0"/>
              <a:t>Usability</a:t>
            </a:r>
            <a:r>
              <a:rPr lang="en-US" dirty="0"/>
              <a:t> | </a:t>
            </a:r>
            <a:r>
              <a:rPr lang="en-US" dirty="0">
                <a:solidFill>
                  <a:schemeClr val="bg1">
                    <a:lumMod val="50000"/>
                  </a:schemeClr>
                </a:solidFill>
              </a:rPr>
              <a:t>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code easy to understand? Is it easy to learn?</a:t>
            </a:r>
          </a:p>
        </p:txBody>
      </p:sp>
    </p:spTree>
    <p:extLst>
      <p:ext uri="{BB962C8B-B14F-4D97-AF65-F5344CB8AC3E}">
        <p14:creationId xmlns:p14="http://schemas.microsoft.com/office/powerpoint/2010/main" val="92941642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a:solidFill>
                  <a:schemeClr val="bg1">
                    <a:lumMod val="50000"/>
                  </a:schemeClr>
                </a:solidFill>
              </a:rPr>
              <a:t>Functionality | Reliability | Usability </a:t>
            </a:r>
            <a:r>
              <a:rPr lang="en-US" dirty="0"/>
              <a:t>| </a:t>
            </a:r>
            <a:r>
              <a:rPr lang="en-US" b="1" dirty="0"/>
              <a:t>Efficiency</a:t>
            </a:r>
            <a:r>
              <a:rPr lang="en-US" dirty="0"/>
              <a:t> | </a:t>
            </a:r>
            <a:r>
              <a:rPr lang="en-US" dirty="0">
                <a:solidFill>
                  <a:schemeClr val="bg1">
                    <a:lumMod val="50000"/>
                  </a:schemeClr>
                </a:solidFill>
              </a:rPr>
              <a:t>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consume too many physical resources when it executes (e.g. CPU, memory)?</a:t>
            </a:r>
          </a:p>
        </p:txBody>
      </p:sp>
    </p:spTree>
    <p:extLst>
      <p:ext uri="{BB962C8B-B14F-4D97-AF65-F5344CB8AC3E}">
        <p14:creationId xmlns:p14="http://schemas.microsoft.com/office/powerpoint/2010/main" val="294559341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a:solidFill>
                  <a:schemeClr val="bg1">
                    <a:lumMod val="50000"/>
                  </a:schemeClr>
                </a:solidFill>
              </a:rPr>
              <a:t>Functionality | Reliability | Usability | Efficiency </a:t>
            </a:r>
            <a:r>
              <a:rPr lang="en-US" dirty="0"/>
              <a:t>| </a:t>
            </a:r>
            <a:r>
              <a:rPr lang="en-US" b="1" dirty="0"/>
              <a:t>Maintainability</a:t>
            </a:r>
            <a:r>
              <a:rPr lang="en-US" dirty="0"/>
              <a:t> | </a:t>
            </a:r>
            <a:r>
              <a:rPr lang="en-US" dirty="0">
                <a:solidFill>
                  <a:schemeClr val="bg1">
                    <a:lumMod val="50000"/>
                  </a:schemeClr>
                </a:solidFill>
              </a:rPr>
              <a:t>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Are you able to easily adapt the solution? Is it testable?</a:t>
            </a:r>
          </a:p>
        </p:txBody>
      </p:sp>
    </p:spTree>
    <p:extLst>
      <p:ext uri="{BB962C8B-B14F-4D97-AF65-F5344CB8AC3E}">
        <p14:creationId xmlns:p14="http://schemas.microsoft.com/office/powerpoint/2010/main" val="145196769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a:solidFill>
                  <a:schemeClr val="bg1">
                    <a:lumMod val="50000"/>
                  </a:schemeClr>
                </a:solidFill>
              </a:rPr>
              <a:t>Functionality | Reliability | Usability | Efficiency | Maintainability </a:t>
            </a:r>
            <a:r>
              <a:rPr lang="en-US" dirty="0"/>
              <a:t>| </a:t>
            </a:r>
            <a:r>
              <a:rPr lang="en-US" b="1" dirty="0"/>
              <a:t>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Can the software adapt to changes in its environment? Or changes to its requirements?</a:t>
            </a:r>
          </a:p>
        </p:txBody>
      </p:sp>
    </p:spTree>
    <p:extLst>
      <p:ext uri="{BB962C8B-B14F-4D97-AF65-F5344CB8AC3E}">
        <p14:creationId xmlns:p14="http://schemas.microsoft.com/office/powerpoint/2010/main" val="15591264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Evaluation Before Pursuit</a:t>
            </a:r>
          </a:p>
        </p:txBody>
      </p:sp>
      <p:sp>
        <p:nvSpPr>
          <p:cNvPr id="3" name="Content Placeholder 2"/>
          <p:cNvSpPr>
            <a:spLocks noGrp="1"/>
          </p:cNvSpPr>
          <p:nvPr>
            <p:ph sz="quarter" idx="11"/>
          </p:nvPr>
        </p:nvSpPr>
        <p:spPr/>
        <p:txBody>
          <a:bodyPr/>
          <a:lstStyle/>
          <a:p>
            <a:r>
              <a:rPr lang="en-US" dirty="0"/>
              <a:t>There are many ways to critically evaluate code ... if these do not suit your or your team find the ones that do; talk about them and share them.</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the judgment criteria</a:t>
            </a:r>
          </a:p>
          <a:p>
            <a:pPr marL="342900" indent="-342900">
              <a:buFont typeface="Wingdings" charset="2"/>
              <a:buChar char="ü"/>
            </a:pPr>
            <a:r>
              <a:rPr lang="en-US" dirty="0"/>
              <a:t>Evaluate a code sample</a:t>
            </a:r>
          </a:p>
        </p:txBody>
      </p:sp>
    </p:spTree>
    <p:extLst>
      <p:ext uri="{BB962C8B-B14F-4D97-AF65-F5344CB8AC3E}">
        <p14:creationId xmlns:p14="http://schemas.microsoft.com/office/powerpoint/2010/main" val="202328264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Determine when a Custom Resource would be beneficial for clarity and reusability</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does reviewing code for functionality, reliability, usability, efficiency, maintainability, portability bring?</a:t>
            </a:r>
          </a:p>
          <a:p>
            <a:r>
              <a:rPr lang="en-US" b="1" dirty="0"/>
              <a:t> </a:t>
            </a:r>
          </a:p>
          <a:p>
            <a:endParaRPr lang="en-US" dirty="0"/>
          </a:p>
        </p:txBody>
      </p:sp>
    </p:spTree>
    <p:extLst>
      <p:ext uri="{BB962C8B-B14F-4D97-AF65-F5344CB8AC3E}">
        <p14:creationId xmlns:p14="http://schemas.microsoft.com/office/powerpoint/2010/main" val="87739784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Evaluation Before Pursuit</a:t>
            </a:r>
          </a:p>
        </p:txBody>
      </p:sp>
      <p:sp>
        <p:nvSpPr>
          <p:cNvPr id="3" name="Content Placeholder 2"/>
          <p:cNvSpPr>
            <a:spLocks noGrp="1"/>
          </p:cNvSpPr>
          <p:nvPr>
            <p:ph sz="quarter" idx="11"/>
          </p:nvPr>
        </p:nvSpPr>
        <p:spPr/>
        <p:txBody>
          <a:bodyPr/>
          <a:lstStyle/>
          <a:p>
            <a:r>
              <a:rPr lang="en-US" dirty="0"/>
              <a:t>Just because I can does not mean I should. It is important to implement solutions that are arguably better software design.</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Define the judgment criteria</a:t>
            </a:r>
          </a:p>
          <a:p>
            <a:pPr marL="342900" indent="-342900">
              <a:buFont typeface="Wingdings" charset="2"/>
              <a:buChar char="q"/>
            </a:pPr>
            <a:r>
              <a:rPr lang="en-US" dirty="0"/>
              <a:t>Evaluate a code sample</a:t>
            </a:r>
          </a:p>
        </p:txBody>
      </p:sp>
    </p:spTree>
    <p:extLst>
      <p:ext uri="{BB962C8B-B14F-4D97-AF65-F5344CB8AC3E}">
        <p14:creationId xmlns:p14="http://schemas.microsoft.com/office/powerpoint/2010/main" val="4374325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3" name="Subtitle 2"/>
          <p:cNvSpPr>
            <a:spLocks noGrp="1"/>
          </p:cNvSpPr>
          <p:nvPr>
            <p:ph type="subTitle" idx="1"/>
          </p:nvPr>
        </p:nvSpPr>
        <p:spPr/>
        <p:txBody>
          <a:bodyPr/>
          <a:lstStyle/>
          <a:p>
            <a:r>
              <a:rPr lang="en-US" dirty="0"/>
              <a:t>When defining resources within our recipes we are writing software. Software has a number of quality characteristics that have already been defined. ISO/IEC 9126 is an international standard for evaluation of software quality.</a:t>
            </a:r>
          </a:p>
        </p:txBody>
      </p:sp>
    </p:spTree>
    <p:extLst>
      <p:ext uri="{BB962C8B-B14F-4D97-AF65-F5344CB8AC3E}">
        <p14:creationId xmlns:p14="http://schemas.microsoft.com/office/powerpoint/2010/main" val="1974050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3"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a:t>Portability</a:t>
            </a:r>
          </a:p>
        </p:txBody>
      </p:sp>
      <p:sp>
        <p:nvSpPr>
          <p:cNvPr id="6" name="Subtitle 2"/>
          <p:cNvSpPr txBox="1">
            <a:spLocks/>
          </p:cNvSpPr>
          <p:nvPr/>
        </p:nvSpPr>
        <p:spPr bwMode="white">
          <a:xfrm>
            <a:off x="6090444" y="3257550"/>
            <a:ext cx="7530306" cy="4522787"/>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endParaRPr lang="en-US" sz="3200" dirty="0"/>
          </a:p>
        </p:txBody>
      </p:sp>
    </p:spTree>
    <p:extLst>
      <p:ext uri="{BB962C8B-B14F-4D97-AF65-F5344CB8AC3E}">
        <p14:creationId xmlns:p14="http://schemas.microsoft.com/office/powerpoint/2010/main" val="1394499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Does the code accomplish what it is designed to accomplish?</a:t>
            </a:r>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b="1"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a:t>Portability</a:t>
            </a:r>
          </a:p>
        </p:txBody>
      </p:sp>
      <p:cxnSp>
        <p:nvCxnSpPr>
          <p:cNvPr id="11" name="Straight Connector 10"/>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64914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Is the solution able to withstand fault and recover from a failure?</a:t>
            </a:r>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b="1"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a:t>Portability</a:t>
            </a:r>
          </a:p>
        </p:txBody>
      </p:sp>
      <p:cxnSp>
        <p:nvCxnSpPr>
          <p:cNvPr id="10" name="Straight Connector 9"/>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20117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5"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Is the code easy to understand?</a:t>
            </a:r>
          </a:p>
          <a:p>
            <a:r>
              <a:rPr lang="en-US" sz="3200" dirty="0"/>
              <a:t>Is it easy to learn?</a:t>
            </a:r>
          </a:p>
        </p:txBody>
      </p:sp>
      <p:sp>
        <p:nvSpPr>
          <p:cNvPr id="6"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b="1"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a:t>Portability</a:t>
            </a:r>
          </a:p>
        </p:txBody>
      </p:sp>
      <p:cxnSp>
        <p:nvCxnSpPr>
          <p:cNvPr id="8" name="Straight Connector 7"/>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76548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Does the code consume too many physical resources when it executes (e.g. CPU, memory)?</a:t>
            </a:r>
          </a:p>
        </p:txBody>
      </p:sp>
      <p:sp>
        <p:nvSpPr>
          <p:cNvPr id="5"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b="1"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a:t>Portability</a:t>
            </a:r>
          </a:p>
        </p:txBody>
      </p:sp>
      <p:cxnSp>
        <p:nvCxnSpPr>
          <p:cNvPr id="7" name="Straight Connector 6"/>
          <p:cNvCxnSpPr/>
          <p:nvPr/>
        </p:nvCxnSpPr>
        <p:spPr>
          <a:xfrm>
            <a:off x="6016625" y="3349625"/>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639428"/>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15399</TotalTime>
  <Words>1739</Words>
  <Application>Microsoft Macintosh PowerPoint</Application>
  <PresentationFormat>Custom</PresentationFormat>
  <Paragraphs>263</Paragraphs>
  <Slides>22</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ＭＳ Ｐゴシック</vt:lpstr>
      <vt:lpstr>Arial</vt:lpstr>
      <vt:lpstr>Courier New</vt:lpstr>
      <vt:lpstr>Wingdings</vt:lpstr>
      <vt:lpstr>Template</vt:lpstr>
      <vt:lpstr>Interaction</vt:lpstr>
      <vt:lpstr>Why Use Custom Resources</vt:lpstr>
      <vt:lpstr>Objectives</vt:lpstr>
      <vt:lpstr>Evaluation Before Pursuit</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Examine the Code Sample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Evaluation Before Pursuit</vt:lpstr>
      <vt:lpstr>Discussion</vt:lpstr>
      <vt:lpstr>Q&amp;A</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Microsoft Office User</cp:lastModifiedBy>
  <cp:revision>2140</cp:revision>
  <cp:lastPrinted>2015-02-07T23:49:10Z</cp:lastPrinted>
  <dcterms:created xsi:type="dcterms:W3CDTF">2012-09-13T17:36:07Z</dcterms:created>
  <dcterms:modified xsi:type="dcterms:W3CDTF">2018-03-26T20:32:23Z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