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63322" autoAdjust="0"/>
  </p:normalViewPr>
  <p:slideViewPr>
    <p:cSldViewPr snapToGrid="0">
      <p:cViewPr varScale="1">
        <p:scale>
          <a:sx n="39" d="100"/>
          <a:sy n="39" d="100"/>
        </p:scale>
        <p:origin x="1446" y="42"/>
      </p:cViewPr>
      <p:guideLst>
        <p:guide orient="horz" pos="894"/>
        <p:guide pos="9120"/>
      </p:guideLst>
    </p:cSldViewPr>
  </p:slideViewPr>
  <p:notesTextViewPr>
    <p:cViewPr>
      <p:scale>
        <a:sx n="140" d="100"/>
        <a:sy n="140" d="100"/>
      </p:scale>
      <p:origin x="0" y="0"/>
    </p:cViewPr>
  </p:notesTextViewPr>
  <p:notesViewPr>
    <p:cSldViewPr snapToGrid="0">
      <p:cViewPr varScale="1">
        <p:scale>
          <a:sx n="62" d="100"/>
          <a:sy n="62" d="100"/>
        </p:scale>
        <p:origin x="275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6314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explored the process of developing a test first but to explore the full Test Driven Development (TDD) cycle we need to refactor the code that we wrote.</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Refactoring is the process</a:t>
            </a:r>
            <a:r>
              <a:rPr lang="en-US" baseline="0" dirty="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chef, the command-line tool,</a:t>
            </a:r>
            <a:r>
              <a:rPr lang="en-US" baseline="0" dirty="0"/>
              <a:t> to generate a recipe it will create three files. First is the recipe file found in the recipes directory. Second is the unit test file found in the 'spec/unit/recipes' directory. Third is the integration test file found in 'test/smoke/default'.</a:t>
            </a:r>
          </a:p>
          <a:p>
            <a:endParaRPr lang="en-US" baseline="0" dirty="0"/>
          </a:p>
          <a:p>
            <a:r>
              <a:rPr lang="en-US" baseline="0" dirty="0"/>
              <a:t>The test file automatically generate for us contains those same examples we saw in the '</a:t>
            </a:r>
            <a:r>
              <a:rPr lang="en-US" baseline="0" dirty="0" err="1"/>
              <a:t>default_test.rb</a:t>
            </a:r>
            <a:r>
              <a:rPr lang="en-US" baseline="0" dirty="0"/>
              <a:t>'. We do not want to verify the root user is present and we definitely do not want to verify that port 80 is not listening. So we want to remove this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installation of the web server can be expressed with this one resource. Within the new recipe add the following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defined the installation of the webserver in a separate recipe it is time to remove the installation from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Replacing</a:t>
            </a:r>
            <a:r>
              <a:rPr lang="en-US" baseline="0" dirty="0"/>
              <a:t> it with the '</a:t>
            </a:r>
            <a:r>
              <a:rPr lang="en-US" baseline="0" dirty="0" err="1"/>
              <a:t>include_recipe</a:t>
            </a:r>
            <a:r>
              <a:rPr lang="en-US" baseline="0" dirty="0"/>
              <a:t>' method that retrieves the contents of that recipe and includes it here.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has changed. It is now time to ensure that we did everything right by converging the latest changes against the test instance and then verifying the changes by executing our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a:t>
            </a:r>
            <a:r>
              <a:rPr lang="en-US" baseline="0" dirty="0"/>
              <a:t> a change is made to a recipe or component of the cookbook it is important to converge the latest cookbook against the test instance.</a:t>
            </a:r>
          </a:p>
          <a:p>
            <a:endParaRPr lang="en-US" baseline="0" dirty="0"/>
          </a:p>
          <a:p>
            <a:r>
              <a:rPr lang="en-US" baseline="0" dirty="0"/>
              <a:t>If an error occurs that likely means that you have a typo within your default recipe or the install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were able to refactor the cookbook while implementing the installation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a:p>
          <a:p>
            <a:r>
              <a:rPr lang="en-US" baseline="0" dirty="0"/>
              <a:t>When you are done we will review the next few slides together to review your work.</a:t>
            </a:r>
          </a:p>
          <a:p>
            <a:endParaRPr lang="en-US" baseline="0" dirty="0"/>
          </a:p>
          <a:p>
            <a:r>
              <a:rPr lang="en-US" baseline="0" dirty="0"/>
              <a:t>Instructor Note: Another exercise follows this one to manage the service.</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a:t>
            </a:r>
            <a:r>
              <a:rPr lang="en-US" baseline="0" dirty="0"/>
              <a:t> the configuration recipe within the webserver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Refactoring is the often forgotten step</a:t>
            </a:r>
            <a:r>
              <a:rPr lang="en-US" baseline="0" dirty="0"/>
              <a:t> in the TDD cycle. When we are able to get our expectations to pass we immediately want to move to our next requirement or next cookbook. </a:t>
            </a:r>
          </a:p>
          <a:p>
            <a:endParaRPr lang="en-US" baseline="0" dirty="0"/>
          </a:p>
          <a:p>
            <a:r>
              <a:rPr lang="en-US" baseline="0" dirty="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a:t>
            </a:r>
            <a:r>
              <a:rPr lang="en-US" baseline="0" dirty="0"/>
              <a:t> all the resources that are related to the configuration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configuration</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 resources</a:t>
            </a:r>
            <a:r>
              <a:rPr lang="en-US" baseline="0" dirty="0"/>
              <a:t> that you have removed with an '</a:t>
            </a:r>
            <a:r>
              <a:rPr lang="en-US" baseline="0" dirty="0" err="1"/>
              <a:t>include_recipe</a:t>
            </a:r>
            <a:r>
              <a:rPr lang="en-US" baseline="0" dirty="0"/>
              <a:t>' that brings the newly defined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recipe changed so it is important to converge the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you have successfully refactored the</a:t>
            </a:r>
            <a:r>
              <a:rPr lang="en-US" baseline="0" dirty="0"/>
              <a:t> webserver configuration into its own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service.</a:t>
            </a:r>
          </a:p>
          <a:p>
            <a:endParaRPr lang="en-US" baseline="0" dirty="0"/>
          </a:p>
          <a:p>
            <a:r>
              <a:rPr lang="en-US" baseline="0" dirty="0"/>
              <a:t>When you are done we will review the next few slides together to review your work.</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Generate</a:t>
            </a:r>
            <a:r>
              <a:rPr lang="en-US" baseline="0" dirty="0"/>
              <a:t> the service recipe within the webserver cookbook.</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Define</a:t>
            </a:r>
            <a:r>
              <a:rPr lang="en-US" baseline="0" dirty="0"/>
              <a:t> all the resources that are related to the service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service</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Replace the resources</a:t>
            </a:r>
            <a:r>
              <a:rPr lang="en-US" baseline="0" dirty="0"/>
              <a:t> that you have removed with an '</a:t>
            </a:r>
            <a:r>
              <a:rPr lang="en-US" baseline="0" dirty="0" err="1"/>
              <a:t>include_recipe</a:t>
            </a:r>
            <a:r>
              <a:rPr lang="en-US" baseline="0" dirty="0"/>
              <a:t>' that brings the newly defined service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recipe changed so it is important to converge the instance.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If</a:t>
            </a:r>
            <a:r>
              <a:rPr lang="en-US" baseline="0" dirty="0"/>
              <a:t> everything converges successfully it is time to verify the state of the instance with the test that we have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Congratulations you have successfully refactored the</a:t>
            </a:r>
            <a:r>
              <a:rPr lang="en-US" baseline="0" dirty="0"/>
              <a:t> webserver service into its own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group</a:t>
            </a:r>
            <a:r>
              <a:rPr lang="en-US" baseline="0" dirty="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a:p>
          <a:p>
            <a:r>
              <a:rPr lang="en-US" baseline="0" dirty="0"/>
              <a:t>The omission (or in this case removal of code) of resources could have happened. When we refactored the default recipe we may have remembered to remove the resources that manage the configuration but forgot to use the '</a:t>
            </a:r>
            <a:r>
              <a:rPr lang="en-US" baseline="0" dirty="0" err="1"/>
              <a:t>include_recipe</a:t>
            </a:r>
            <a:r>
              <a:rPr lang="en-US" baseline="0" dirty="0"/>
              <a:t>' to ensure we loaded the new recipe. Or it is possible that we created a service recipe that we never populated but made all the appropriate changes to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Removing code from</a:t>
            </a:r>
            <a:r>
              <a:rPr lang="en-US" baseline="0" dirty="0"/>
              <a:t> a recipe or recipes is a small change. So is introducing a typo into the code, specifying a different resource name or changing the value of a resource attribute. </a:t>
            </a:r>
            <a:r>
              <a:rPr lang="en-US" dirty="0"/>
              <a:t>The process</a:t>
            </a:r>
            <a:r>
              <a:rPr lang="en-US" baseline="0" dirty="0"/>
              <a:t> of modifying the code in small ways and then executing the test suite against it is often times referred to as mutation testing.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leave this module, let's do a little mutation testing, to ensure the test that we have defined is good enough.</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the default recipe and choose</a:t>
            </a:r>
            <a:r>
              <a:rPr lang="en-US" baseline="0" dirty="0"/>
              <a:t> one line to remove or comment out. Here I have chosen to comment out the first line that includes the install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initial implementation of the default recipe for the apache cookbook defined the entire installation, configuration, and management of the service within a single recipe. This implementation has the benefit of being entirely readable from a single recipe. However, it does not easily allow for other cookbooks that may want to use the apache cookbook to easily choose the components that it may need.</a:t>
            </a:r>
          </a:p>
          <a:p>
            <a:endParaRPr lang="en-US" baseline="0" dirty="0"/>
          </a:p>
          <a:p>
            <a:r>
              <a:rPr lang="en-US" baseline="0" dirty="0"/>
              <a:t>An example of this is that we may deploy </a:t>
            </a:r>
            <a:r>
              <a:rPr lang="en-US" baseline="0" dirty="0" err="1"/>
              <a:t>wordpress</a:t>
            </a:r>
            <a:r>
              <a:rPr lang="en-US" baseline="0" dirty="0"/>
              <a:t> or some other web application that relies on the apache webserver installed and running. In this new cookbook we would like to re-use the resources that installs apache and the resources that manage the service. We most likely do not want to setup a test page that greets people. We are likely going to replace it with application code.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with that small mutation in place it is time to converge the cookbook and execute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Verification of</a:t>
            </a:r>
            <a:r>
              <a:rPr lang="en-US" baseline="0" dirty="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a:p>
          <a:p>
            <a:r>
              <a:rPr lang="en-US" baseline="0" dirty="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a:p>
          <a:p>
            <a:r>
              <a:rPr lang="en-US" baseline="0" dirty="0"/>
              <a:t>To ensure our cookbook works on a new system it is important to delete the test instance and start over.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provides the 'destroy' subcommand. </a:t>
            </a:r>
            <a:r>
              <a:rPr lang="en-US" dirty="0"/>
              <a:t>Destroy is available at all stages and essentially cleans up the instance.</a:t>
            </a:r>
            <a:r>
              <a:rPr lang="en-US" baseline="0" dirty="0"/>
              <a:t> This is useful when you make changes to the configuration policy you define and you want to ensure that it will work on a brand new instance.</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'kitchen test' is useful if want to ensure the policy you defined works on a new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'kitchen</a:t>
            </a:r>
            <a:r>
              <a:rPr lang="en-US" baseline="0" dirty="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a:t>The test that you wrote correctly verifies the state of the system. What is important to notice is that there are important differences in the Test Kitchen commands.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a:p>
          <a:p>
            <a:r>
              <a:rPr lang="en-US" baseline="0" dirty="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a:t>
            </a:r>
            <a:r>
              <a:rPr lang="en-US" baseline="0" dirty="0"/>
              <a:t> code and causing a failure showed us some of the differences between 'kitchen converge and verify' and 'kitchen test'. To ensure that we understand these important differences let's have a discussion.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include_recipe</a:t>
            </a:r>
            <a:r>
              <a:rPr lang="en-US" dirty="0"/>
              <a:t>' method</a:t>
            </a:r>
            <a:r>
              <a:rPr lang="en-US" baseline="0" dirty="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1794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7681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allow better re-use we can choose to refactor a single recipe into more modular recipes that focus on their individual concerns. Then these recipes can be included into the original single recipe through the '</a:t>
            </a:r>
            <a:r>
              <a:rPr lang="en-US" baseline="0" dirty="0" err="1"/>
              <a:t>include_recipe</a:t>
            </a:r>
            <a:r>
              <a:rPr lang="en-US" baseline="0" dirty="0"/>
              <a:t>' method.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more modular</a:t>
            </a:r>
            <a:r>
              <a:rPr lang="en-US" baseline="0" dirty="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a:p>
          <a:p>
            <a:r>
              <a:rPr lang="en-US" baseline="0" dirty="0"/>
              <a:t>Together we will work through creating a recipe that manages the installation of the webserver.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a:t>
            </a:r>
            <a:r>
              <a:rPr lang="en-US" baseline="0" dirty="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within the</a:t>
            </a:r>
            <a:r>
              <a:rPr lang="en-US" baseline="0" dirty="0"/>
              <a:t> cookbook directory you simply need to provide it the name of the recipe you want created.</a:t>
            </a:r>
          </a:p>
          <a:p>
            <a:endParaRPr lang="en-US" baseline="0" dirty="0"/>
          </a:p>
          <a:p>
            <a:r>
              <a:rPr lang="en-US" baseline="0" dirty="0"/>
              <a:t>Instructor Note: The generator will create the recipe file with the recipes directory and also a spec file within the unit test directory. Unit testing is a topic that we will discuss in the next module.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recipes.html#include-recipes"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Refactoring Cookbooks with Tests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a:t>install_test.</a:t>
            </a:r>
            <a:r>
              <a:rPr lang="en-US" dirty="0" err="1"/>
              <a:t>rb</a:t>
            </a:r>
            <a:r>
              <a:rPr lang="en-US" dirty="0"/>
              <a:t> </a:t>
            </a:r>
          </a:p>
        </p:txBody>
      </p:sp>
      <p:sp>
        <p:nvSpPr>
          <p:cNvPr id="5" name="Title 4"/>
          <p:cNvSpPr>
            <a:spLocks noGrp="1"/>
          </p:cNvSpPr>
          <p:nvPr>
            <p:ph type="title"/>
          </p:nvPr>
        </p:nvSpPr>
        <p:spPr/>
        <p:txBody>
          <a:bodyPr/>
          <a:lstStyle/>
          <a:p>
            <a:r>
              <a:rPr lang="en-US" dirty="0"/>
              <a:t>Removing the Generated Test File</a:t>
            </a:r>
          </a:p>
        </p:txBody>
      </p:sp>
    </p:spTree>
    <p:extLst>
      <p:ext uri="{BB962C8B-B14F-4D97-AF65-F5344CB8AC3E}">
        <p14:creationId xmlns:p14="http://schemas.microsoft.com/office/powerpoint/2010/main" val="25229202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Install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2015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a:t>Include the Install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&lt;default-centos-67&gt;...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54008041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0237349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a:xfrm>
            <a:off x="1671638" y="3260725"/>
            <a:ext cx="12319000" cy="4150099"/>
          </a:xfrm>
        </p:spPr>
        <p:txBody>
          <a:bodyPr/>
          <a:lstStyle/>
          <a:p>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r>
              <a:rPr lang="en-US" dirty="0"/>
              <a:t>Delete the automatically generated </a:t>
            </a:r>
            <a:r>
              <a:rPr lang="en-US" dirty="0" err="1"/>
              <a:t>InSpec</a:t>
            </a:r>
            <a:r>
              <a:rPr lang="en-US" dirty="0"/>
              <a:t> test</a:t>
            </a:r>
          </a:p>
          <a:p>
            <a:r>
              <a:rPr lang="en-US" dirty="0"/>
              <a:t>Within the default recipe replace the file resource with an include recipe</a:t>
            </a:r>
          </a:p>
          <a:p>
            <a:r>
              <a:rPr lang="en-US" dirty="0"/>
              <a:t>Converge and verify the test instance to ensure there are no failures</a:t>
            </a:r>
          </a:p>
        </p:txBody>
      </p:sp>
    </p:spTree>
    <p:extLst>
      <p:ext uri="{BB962C8B-B14F-4D97-AF65-F5344CB8AC3E}">
        <p14:creationId xmlns:p14="http://schemas.microsoft.com/office/powerpoint/2010/main" val="3624890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configuration_spec.rb</a:t>
            </a:r>
            <a:r>
              <a:rPr lang="en-US" dirty="0"/>
              <a:t>] action </a:t>
            </a:r>
            <a:r>
              <a:rPr lang="en-US" dirty="0" err="1"/>
              <a:t>create_if_missing</a:t>
            </a:r>
            <a:endParaRPr lang="en-US" dirty="0"/>
          </a:p>
          <a:p>
            <a:r>
              <a:rPr lang="en-US" dirty="0"/>
              <a:t>    - create new file /home/chef/apache/spec/unit/recipes/</a:t>
            </a:r>
            <a:r>
              <a:rPr lang="en-US" dirty="0" err="1"/>
              <a:t>configuration_spec.rb</a:t>
            </a:r>
            <a:endParaRPr lang="en-US" dirty="0"/>
          </a:p>
          <a:p>
            <a:r>
              <a:rPr lang="en-US" dirty="0"/>
              <a:t>    - update content in file /home/chef/apache/spec/unit/recipes/</a:t>
            </a:r>
            <a:r>
              <a:rPr lang="en-US" dirty="0" err="1"/>
              <a:t>configuration_spec.rb</a:t>
            </a:r>
            <a:r>
              <a:rPr lang="en-US" dirty="0"/>
              <a:t> from none</a:t>
            </a:r>
          </a:p>
        </p:txBody>
      </p:sp>
      <p:sp>
        <p:nvSpPr>
          <p:cNvPr id="3" name="Text Placeholder 2"/>
          <p:cNvSpPr>
            <a:spLocks noGrp="1"/>
          </p:cNvSpPr>
          <p:nvPr>
            <p:ph type="body" sz="quarter" idx="11"/>
          </p:nvPr>
        </p:nvSpPr>
        <p:spPr/>
        <p:txBody>
          <a:bodyPr/>
          <a:lstStyle/>
          <a:p>
            <a:r>
              <a:rPr lang="en-US" dirty="0"/>
              <a:t>&gt; chef generate recipe configuration</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151816426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succeed.</a:t>
            </a:r>
          </a:p>
          <a:p>
            <a:pPr marL="514350" indent="-514350">
              <a:buFont typeface="+mj-lt"/>
              <a:buAutoNum type="arabicPeriod"/>
            </a:pPr>
            <a:r>
              <a:rPr lang="en-US" b="1" dirty="0"/>
              <a:t>Refactor</a:t>
            </a:r>
          </a:p>
        </p:txBody>
      </p:sp>
    </p:spTree>
    <p:extLst>
      <p:ext uri="{BB962C8B-B14F-4D97-AF65-F5344CB8AC3E}">
        <p14:creationId xmlns:p14="http://schemas.microsoft.com/office/powerpoint/2010/main" val="65637857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configuration.rb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77633588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Configuration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configuration</a:t>
            </a:r>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Include the Configuration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&lt;default-centos-67&gt;...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179027313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72715140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p:txBody>
          <a:bodyPr/>
          <a:lstStyle/>
          <a:p>
            <a:pPr>
              <a:buFont typeface="Wingdings" charset="2"/>
              <a:buChar char="ü"/>
            </a:pPr>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a:t>Converge and verify the test instance to ensure there are no failures</a:t>
            </a:r>
          </a:p>
        </p:txBody>
      </p:sp>
    </p:spTree>
    <p:extLst>
      <p:ext uri="{BB962C8B-B14F-4D97-AF65-F5344CB8AC3E}">
        <p14:creationId xmlns:p14="http://schemas.microsoft.com/office/powerpoint/2010/main" val="117750320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r>
              <a:rPr lang="en-US" dirty="0"/>
              <a:t>Delete the automatically generated </a:t>
            </a:r>
            <a:r>
              <a:rPr lang="en-US" dirty="0" err="1"/>
              <a:t>InSpec</a:t>
            </a:r>
            <a:r>
              <a:rPr lang="en-US" dirty="0"/>
              <a:t> test</a:t>
            </a:r>
          </a:p>
          <a:p>
            <a:r>
              <a:rPr lang="en-US" dirty="0"/>
              <a:t>Within the default recipe replace the service resource with an include recipe</a:t>
            </a:r>
          </a:p>
          <a:p>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service_spec.rb</a:t>
            </a:r>
            <a:r>
              <a:rPr lang="en-US" dirty="0"/>
              <a:t>] action </a:t>
            </a:r>
            <a:r>
              <a:rPr lang="en-US" dirty="0" err="1"/>
              <a:t>create_if_missing</a:t>
            </a:r>
            <a:endParaRPr lang="en-US" dirty="0"/>
          </a:p>
          <a:p>
            <a:r>
              <a:rPr lang="en-US" dirty="0"/>
              <a:t>    - create new file /home/chef/apache/spec/unit/recipes/</a:t>
            </a:r>
            <a:r>
              <a:rPr lang="en-US" dirty="0" err="1"/>
              <a:t>service_spec.rb</a:t>
            </a:r>
            <a:endParaRPr lang="en-US" dirty="0"/>
          </a:p>
          <a:p>
            <a:r>
              <a:rPr lang="en-US" dirty="0"/>
              <a:t>    - update content in file /home/chef/apache/spec/unit/recipes/</a:t>
            </a:r>
            <a:r>
              <a:rPr lang="en-US" dirty="0" err="1"/>
              <a:t>service_spec.rb</a:t>
            </a:r>
            <a:r>
              <a:rPr lang="en-US" dirty="0"/>
              <a:t> from none to 1f669c</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recipe service</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55257595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service.rb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2093770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a recipe using </a:t>
            </a:r>
            <a:r>
              <a:rPr lang="en-US" dirty="0" err="1">
                <a:latin typeface="Courier New" charset="0"/>
                <a:ea typeface="Courier New" charset="0"/>
                <a:cs typeface="Courier New" charset="0"/>
              </a:rPr>
              <a:t>include_recipe</a:t>
            </a:r>
            <a:endParaRPr lang="en-US" dirty="0">
              <a:latin typeface="Courier New" charset="0"/>
              <a:ea typeface="Courier New" charset="0"/>
              <a:cs typeface="Courier New" charset="0"/>
            </a:endParaRPr>
          </a:p>
          <a:p>
            <a:pPr marL="457200" indent="-457200">
              <a:buFont typeface="Wingdings" charset="2"/>
              <a:buChar char="Ø"/>
            </a:pPr>
            <a:r>
              <a:rPr lang="en-US" dirty="0"/>
              <a:t>Use Test Kitchen to validate the code you refactored</a:t>
            </a:r>
          </a:p>
          <a:p>
            <a:pPr marL="457200" indent="-457200">
              <a:buFont typeface="Wingdings" charset="2"/>
              <a:buChar char="Ø"/>
            </a:pPr>
            <a:r>
              <a:rPr lang="en-US" dirty="0"/>
              <a:t>Explain when to use </a:t>
            </a:r>
            <a:r>
              <a:rPr lang="en-US" dirty="0">
                <a:latin typeface="Courier New"/>
                <a:cs typeface="Courier New"/>
              </a:rPr>
              <a:t>kitchen converge</a:t>
            </a:r>
            <a:r>
              <a:rPr lang="en-US" dirty="0"/>
              <a:t>, </a:t>
            </a:r>
            <a:r>
              <a:rPr lang="en-US" dirty="0">
                <a:latin typeface="Courier New"/>
                <a:cs typeface="Courier New"/>
              </a:rPr>
              <a:t>kitchen verify</a:t>
            </a:r>
            <a:r>
              <a:rPr lang="en-US" dirty="0"/>
              <a:t> and </a:t>
            </a:r>
            <a:r>
              <a:rPr lang="en-US" dirty="0">
                <a:latin typeface="Courier New"/>
                <a:cs typeface="Courier New"/>
              </a:rPr>
              <a:t>kitchen test</a:t>
            </a:r>
            <a:r>
              <a:rPr lang="en-US" dirty="0"/>
              <a:t>.</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Services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service</a:t>
            </a:r>
          </a:p>
          <a:p>
            <a:r>
              <a:rPr lang="en-US" dirty="0"/>
              <a:t>#</a:t>
            </a:r>
          </a:p>
          <a:p>
            <a:r>
              <a:rPr lang="en-US" dirty="0"/>
              <a:t># Copyright (c) 2015 The Authors, All Rights Reserved.</a:t>
            </a:r>
          </a:p>
          <a:p>
            <a:r>
              <a:rPr lang="en-US" dirty="0"/>
              <a:t>service '</a:t>
            </a:r>
            <a:r>
              <a:rPr lang="en-US" dirty="0" err="1"/>
              <a:t>httpd</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&lt;default-centos-67&gt;...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342685591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21752786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pPr>
              <a:buFont typeface="Wingdings" charset="2"/>
              <a:buChar char="ü"/>
            </a:pPr>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My hair will grow back!</a:t>
            </a:r>
          </a:p>
        </p:txBody>
      </p:sp>
    </p:spTree>
    <p:extLst>
      <p:ext uri="{BB962C8B-B14F-4D97-AF65-F5344CB8AC3E}">
        <p14:creationId xmlns:p14="http://schemas.microsoft.com/office/powerpoint/2010/main" val="155171989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Do Our Tests Really Work?</a:t>
            </a:r>
          </a:p>
        </p:txBody>
      </p:sp>
      <p:sp>
        <p:nvSpPr>
          <p:cNvPr id="3" name="Subtitle 2"/>
          <p:cNvSpPr>
            <a:spLocks noGrp="1"/>
          </p:cNvSpPr>
          <p:nvPr>
            <p:ph type="subTitle" idx="1"/>
          </p:nvPr>
        </p:nvSpPr>
        <p:spPr/>
        <p:txBody>
          <a:bodyPr/>
          <a:lstStyle/>
          <a:p>
            <a:r>
              <a:rPr lang="en-US" dirty="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Heckling Your Code</a:t>
            </a:r>
          </a:p>
        </p:txBody>
      </p:sp>
      <p:sp>
        <p:nvSpPr>
          <p:cNvPr id="3" name="Subtitle 2"/>
          <p:cNvSpPr>
            <a:spLocks noGrp="1"/>
          </p:cNvSpPr>
          <p:nvPr>
            <p:ph type="subTitle" idx="1"/>
          </p:nvPr>
        </p:nvSpPr>
        <p:spPr/>
        <p:txBody>
          <a:bodyPr/>
          <a:lstStyle/>
          <a:p>
            <a:r>
              <a:rPr lang="en-US" dirty="0"/>
              <a:t>Mutation testing is used to design new software tests and evaluate the quality of existing software tests. Mutation testing involves modifying a program in small ways.</a:t>
            </a:r>
          </a:p>
        </p:txBody>
      </p:sp>
    </p:spTree>
    <p:extLst>
      <p:ext uri="{BB962C8B-B14F-4D97-AF65-F5344CB8AC3E}">
        <p14:creationId xmlns:p14="http://schemas.microsoft.com/office/powerpoint/2010/main" val="214500410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Comment Out Key Code Within the Default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Converging &lt;default-centos-67&gt;...</a:t>
            </a:r>
          </a:p>
          <a:p>
            <a:r>
              <a:rPr lang="en-US" dirty="0"/>
              <a:t>       Synchronizing Cookbooks:</a:t>
            </a:r>
          </a:p>
          <a:p>
            <a:r>
              <a:rPr lang="en-US" dirty="0"/>
              <a:t>         - apache (0.1.0)</a:t>
            </a:r>
          </a:p>
          <a:p>
            <a:r>
              <a:rPr lang="en-US" dirty="0"/>
              <a:t>       Compiling Cookbooks...</a:t>
            </a:r>
          </a:p>
          <a:p>
            <a:r>
              <a:rPr lang="en-US" dirty="0"/>
              <a:t>       Converging 3 resources</a:t>
            </a:r>
          </a:p>
          <a:p>
            <a:r>
              <a:rPr lang="en-US" dirty="0"/>
              <a:t>       Recipe: apache::configuration</a:t>
            </a:r>
          </a:p>
          <a:p>
            <a:r>
              <a:rPr lang="en-US" dirty="0"/>
              <a:t>        (up to date)</a:t>
            </a:r>
          </a:p>
          <a:p>
            <a:r>
              <a:rPr lang="en-US" dirty="0"/>
              <a:t>       Recipe: apache::service</a:t>
            </a:r>
          </a:p>
          <a:p>
            <a:r>
              <a:rPr lang="en-US" dirty="0"/>
              <a:t>        (up to date)</a:t>
            </a:r>
          </a:p>
          <a:p>
            <a:r>
              <a:rPr lang="en-US" dirty="0"/>
              <a:t>         * service[apache] action enable (up to date)</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2521097198"/>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344337259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 &amp; Verify</a:t>
            </a:r>
            <a:endParaRPr lang="en-US" u="sng" dirty="0"/>
          </a:p>
        </p:txBody>
      </p:sp>
      <p:sp>
        <p:nvSpPr>
          <p:cNvPr id="3" name="Subtitle 2"/>
          <p:cNvSpPr>
            <a:spLocks noGrp="1"/>
          </p:cNvSpPr>
          <p:nvPr>
            <p:ph type="subTitle" idx="1"/>
          </p:nvPr>
        </p:nvSpPr>
        <p:spPr/>
        <p:txBody>
          <a:bodyPr/>
          <a:lstStyle/>
          <a:p>
            <a:r>
              <a:rPr lang="en-US" dirty="0"/>
              <a:t>Running converge or verify will create a new instance the first time it is run. The same instance is used for each additional converge or verify.</a:t>
            </a:r>
          </a:p>
          <a:p>
            <a:endParaRPr lang="en-US" dirty="0"/>
          </a:p>
          <a:p>
            <a:r>
              <a:rPr lang="en-US" dirty="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a:t>Kitchen Destroy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destroy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test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3" name="Subtitle 2"/>
          <p:cNvSpPr>
            <a:spLocks noGrp="1"/>
          </p:cNvSpPr>
          <p:nvPr>
            <p:ph type="subTitle" idx="1"/>
          </p:nvPr>
        </p:nvSpPr>
        <p:spPr/>
        <p:txBody>
          <a:bodyPr/>
          <a:lstStyle/>
          <a:p>
            <a:r>
              <a:rPr lang="en-US" dirty="0"/>
              <a:t>Destroying the instance ensures that the policy is being applied to a new instance.</a:t>
            </a:r>
          </a:p>
          <a:p>
            <a:endParaRPr lang="en-US" dirty="0"/>
          </a:p>
          <a:p>
            <a:r>
              <a:rPr lang="en-US" dirty="0"/>
              <a:t>The test instance is re-created and then the updated policy is applied to the new instance. The new policy is incomplete causing an error.</a:t>
            </a:r>
          </a:p>
        </p:txBody>
      </p:sp>
    </p:spTree>
    <p:extLst>
      <p:ext uri="{BB962C8B-B14F-4D97-AF65-F5344CB8AC3E}">
        <p14:creationId xmlns:p14="http://schemas.microsoft.com/office/powerpoint/2010/main" val="1371584652"/>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Cleaning up any prior instances of &lt;default-centos-67&gt;</a:t>
            </a:r>
          </a:p>
          <a:p>
            <a:r>
              <a:rPr lang="en-US" dirty="0"/>
              <a:t>-----&gt; Destroying &lt;default-centos-67&gt;...</a:t>
            </a:r>
          </a:p>
          <a:p>
            <a:r>
              <a:rPr lang="en-US" dirty="0"/>
              <a:t>       ... </a:t>
            </a:r>
          </a:p>
          <a:p>
            <a:r>
              <a:rPr lang="en-US" dirty="0"/>
              <a:t>       [</a:t>
            </a:r>
            <a:r>
              <a:rPr lang="is-IS" dirty="0"/>
              <a:t>2017</a:t>
            </a:r>
            <a:r>
              <a:rPr lang="en-US" dirty="0"/>
              <a:t>-08-29T20:29:16+00:00] FATAL: Chef::Exceptions::</a:t>
            </a:r>
            <a:r>
              <a:rPr lang="en-US" dirty="0" err="1"/>
              <a:t>ChildConvergeError</a:t>
            </a:r>
            <a:r>
              <a:rPr lang="en-US" dirty="0"/>
              <a:t>: Chef run process exited unsuccessfully (exit code 1)</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&lt;default-centos-67&gt;.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Test the Cookbook Against a </a:t>
            </a:r>
            <a:r>
              <a:rPr lang="en-US"/>
              <a:t>New Instance</a:t>
            </a:r>
          </a:p>
        </p:txBody>
      </p:sp>
    </p:spTree>
    <p:extLst>
      <p:ext uri="{BB962C8B-B14F-4D97-AF65-F5344CB8AC3E}">
        <p14:creationId xmlns:p14="http://schemas.microsoft.com/office/powerpoint/2010/main" val="273979016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a:t>Faster</a:t>
            </a:r>
            <a:r>
              <a:rPr lang="en-US" dirty="0"/>
              <a:t> execution time</a:t>
            </a:r>
          </a:p>
          <a:p>
            <a:endParaRPr lang="en-US" dirty="0"/>
          </a:p>
          <a:p>
            <a:r>
              <a:rPr lang="en-US" dirty="0"/>
              <a:t>Running converge twice will ensure your policy applies without error to </a:t>
            </a:r>
            <a:r>
              <a:rPr lang="en-US" b="1" dirty="0"/>
              <a:t>existing instances</a:t>
            </a:r>
          </a:p>
        </p:txBody>
      </p:sp>
      <p:sp>
        <p:nvSpPr>
          <p:cNvPr id="3" name="Subtitle 2"/>
          <p:cNvSpPr>
            <a:spLocks noGrp="1"/>
          </p:cNvSpPr>
          <p:nvPr>
            <p:ph sz="quarter" idx="12"/>
          </p:nvPr>
        </p:nvSpPr>
        <p:spPr/>
        <p:txBody>
          <a:bodyPr/>
          <a:lstStyle/>
          <a:p>
            <a:r>
              <a:rPr lang="en-US" b="1" dirty="0"/>
              <a:t>Slower</a:t>
            </a:r>
            <a:r>
              <a:rPr lang="en-US" dirty="0"/>
              <a:t> execution time</a:t>
            </a:r>
          </a:p>
          <a:p>
            <a:endParaRPr lang="en-US" dirty="0"/>
          </a:p>
          <a:p>
            <a:r>
              <a:rPr lang="en-US" dirty="0"/>
              <a:t>Running test will ensure your policy applies without error to any </a:t>
            </a:r>
            <a:r>
              <a:rPr lang="en-US" b="1" dirty="0"/>
              <a:t>new instances</a:t>
            </a:r>
          </a:p>
        </p:txBody>
      </p:sp>
      <p:sp>
        <p:nvSpPr>
          <p:cNvPr id="5" name="Text Placeholder 4"/>
          <p:cNvSpPr>
            <a:spLocks noGrp="1"/>
          </p:cNvSpPr>
          <p:nvPr>
            <p:ph type="body" sz="quarter" idx="15"/>
          </p:nvPr>
        </p:nvSpPr>
        <p:spPr/>
        <p:txBody>
          <a:bodyPr/>
          <a:lstStyle/>
          <a:p>
            <a:r>
              <a:rPr lang="en-US" dirty="0"/>
              <a:t>Converge &amp; Verify</a:t>
            </a:r>
          </a:p>
        </p:txBody>
      </p:sp>
      <p:sp>
        <p:nvSpPr>
          <p:cNvPr id="6" name="Text Placeholder 5"/>
          <p:cNvSpPr>
            <a:spLocks noGrp="1"/>
          </p:cNvSpPr>
          <p:nvPr>
            <p:ph type="body" sz="quarter" idx="16"/>
          </p:nvPr>
        </p:nvSpPr>
        <p:spPr/>
        <p:txBody>
          <a:bodyPr/>
          <a:lstStyle/>
          <a:p>
            <a:r>
              <a:rPr lang="en-US" dirty="0"/>
              <a:t>Test</a:t>
            </a:r>
          </a:p>
        </p:txBody>
      </p:sp>
    </p:spTree>
    <p:extLst>
      <p:ext uri="{BB962C8B-B14F-4D97-AF65-F5344CB8AC3E}">
        <p14:creationId xmlns:p14="http://schemas.microsoft.com/office/powerpoint/2010/main" val="299187329"/>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be inserted (in the same exact order) at the point where the </a:t>
            </a:r>
            <a:r>
              <a:rPr lang="en-US" b="1" dirty="0" err="1">
                <a:latin typeface="Courier New" charset="0"/>
                <a:ea typeface="Courier New" charset="0"/>
                <a:cs typeface="Courier New" charset="0"/>
              </a:rPr>
              <a:t>include_recipe</a:t>
            </a:r>
            <a:r>
              <a:rPr lang="en-US" dirty="0"/>
              <a:t> keyword 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a:solidFill>
                  <a:srgbClr val="00B0F0"/>
                </a:solidFill>
                <a:hlinkClick r:id="rId3"/>
              </a:rPr>
              <a:t>https://</a:t>
            </a:r>
            <a:r>
              <a:rPr lang="en-US" sz="2400" dirty="0" err="1">
                <a:solidFill>
                  <a:srgbClr val="00B0F0"/>
                </a:solidFill>
                <a:hlinkClick r:id="rId3"/>
              </a:rPr>
              <a:t>docs.chef.io</a:t>
            </a:r>
            <a:r>
              <a:rPr lang="en-US" sz="2400" dirty="0">
                <a:solidFill>
                  <a:srgbClr val="00B0F0"/>
                </a:solidFill>
                <a:hlinkClick r:id="rId3"/>
              </a:rPr>
              <a:t>/</a:t>
            </a:r>
            <a:r>
              <a:rPr lang="en-US" sz="2400" dirty="0" err="1">
                <a:solidFill>
                  <a:srgbClr val="00B0F0"/>
                </a:solidFill>
                <a:hlinkClick r:id="rId3"/>
              </a:rPr>
              <a:t>recipes.html#include-recipes</a:t>
            </a:r>
            <a:endParaRPr lang="en-US" sz="2400" dirty="0">
              <a:solidFill>
                <a:srgbClr val="00B0F0"/>
              </a:solidFill>
            </a:endParaRPr>
          </a:p>
        </p:txBody>
      </p:sp>
    </p:spTree>
    <p:extLst>
      <p:ext uri="{BB962C8B-B14F-4D97-AF65-F5344CB8AC3E}">
        <p14:creationId xmlns:p14="http://schemas.microsoft.com/office/powerpoint/2010/main" val="161378457"/>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4604842"/>
          </a:xfrm>
        </p:spPr>
        <p:txBody>
          <a:bodyPr/>
          <a:lstStyle/>
          <a:p>
            <a:r>
              <a:rPr lang="en-US" dirty="0"/>
              <a:t>What is happening when running </a:t>
            </a:r>
            <a:r>
              <a:rPr lang="en-US" dirty="0">
                <a:latin typeface="Courier New"/>
                <a:cs typeface="Courier New"/>
              </a:rPr>
              <a:t>kitchen test</a:t>
            </a:r>
            <a:r>
              <a:rPr lang="en-US" dirty="0"/>
              <a:t>?</a:t>
            </a:r>
          </a:p>
          <a:p>
            <a:endParaRPr lang="en-US" dirty="0"/>
          </a:p>
          <a:p>
            <a:r>
              <a:rPr lang="en-US" dirty="0"/>
              <a:t>What 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p>
          <a:p>
            <a:endParaRPr lang="en-US" dirty="0"/>
          </a:p>
          <a:p>
            <a:r>
              <a:rPr lang="en-US" dirty="0"/>
              <a:t>What is the difference between </a:t>
            </a:r>
            <a:r>
              <a:rPr lang="en-US" dirty="0">
                <a:latin typeface="Courier New"/>
                <a:cs typeface="Courier New"/>
              </a:rPr>
              <a:t>kitchen test</a:t>
            </a:r>
            <a:r>
              <a:rPr lang="en-US" dirty="0"/>
              <a:t> and running both </a:t>
            </a:r>
            <a:r>
              <a:rPr lang="en-US" dirty="0">
                <a:latin typeface="Courier New"/>
                <a:cs typeface="Courier New"/>
              </a:rPr>
              <a:t>kitchen converge</a:t>
            </a:r>
            <a:r>
              <a:rPr lang="en-US" dirty="0"/>
              <a:t> &amp; </a:t>
            </a:r>
            <a:r>
              <a:rPr lang="en-US" dirty="0">
                <a:latin typeface="Courier New"/>
                <a:cs typeface="Courier New"/>
              </a:rPr>
              <a:t>kitchen verify</a:t>
            </a:r>
            <a:r>
              <a:rPr lang="en-US" dirty="0"/>
              <a:t> together?</a:t>
            </a:r>
          </a:p>
          <a:p>
            <a:endParaRPr lang="en-US" dirty="0"/>
          </a:p>
          <a:p>
            <a:r>
              <a:rPr lang="en-US" dirty="0"/>
              <a:t>How long do each of these </a:t>
            </a:r>
            <a:r>
              <a:rPr lang="en-US"/>
              <a:t>approaches take?</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8279236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b="1"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23600579"/>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Recipe Organization</a:t>
            </a:r>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install.rb</a:t>
            </a:r>
            <a:endParaRPr lang="en-US" sz="2400" dirty="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configuration.rb</a:t>
            </a:r>
            <a:endParaRPr lang="en-US" sz="2400" dirty="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a:solidFill>
                  <a:schemeClr val="bg1"/>
                </a:solidFill>
              </a:rPr>
              <a:t>service.rb</a:t>
            </a:r>
            <a:endParaRPr lang="en-US" dirty="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'cookbook::install'</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'cookbook::configuration'</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'cookbook::service'</a:t>
            </a:r>
          </a:p>
          <a:p>
            <a:endParaRPr lang="en-US" sz="2000" b="1" dirty="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default.rb</a:t>
            </a:r>
            <a:endParaRPr lang="en-US" sz="2400" dirty="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recipe --help</a:t>
            </a:r>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a:t>Ask Chef About Generating a Recipe</a:t>
            </a:r>
          </a:p>
        </p:txBody>
      </p:sp>
    </p:spTree>
    <p:extLst>
      <p:ext uri="{BB962C8B-B14F-4D97-AF65-F5344CB8AC3E}">
        <p14:creationId xmlns:p14="http://schemas.microsoft.com/office/powerpoint/2010/main" val="273958019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install_spec.rb</a:t>
            </a:r>
            <a:r>
              <a:rPr lang="en-US" dirty="0"/>
              <a:t>] action </a:t>
            </a:r>
            <a:r>
              <a:rPr lang="en-US" dirty="0" err="1"/>
              <a:t>create_if_missing</a:t>
            </a:r>
            <a:endParaRPr lang="en-US" dirty="0"/>
          </a:p>
          <a:p>
            <a:r>
              <a:rPr lang="en-US" dirty="0"/>
              <a:t>    - create new file /home/chef/apache/spec/unit/recipes/</a:t>
            </a:r>
            <a:r>
              <a:rPr lang="en-US" dirty="0" err="1"/>
              <a:t>install_spec.rb</a:t>
            </a:r>
            <a:endParaRPr lang="en-US" dirty="0"/>
          </a:p>
          <a:p>
            <a:r>
              <a:rPr lang="en-US" dirty="0"/>
              <a:t>    - update content in file /home/chef/apache/spec/unit/recipes/</a:t>
            </a:r>
            <a:r>
              <a:rPr lang="en-US" dirty="0" err="1"/>
              <a:t>install_spec.rb</a:t>
            </a:r>
            <a:r>
              <a:rPr lang="en-US" dirty="0"/>
              <a:t> from none to 187413</a:t>
            </a:r>
          </a:p>
        </p:txBody>
      </p:sp>
      <p:sp>
        <p:nvSpPr>
          <p:cNvPr id="3" name="Text Placeholder 2"/>
          <p:cNvSpPr>
            <a:spLocks noGrp="1"/>
          </p:cNvSpPr>
          <p:nvPr>
            <p:ph type="body" sz="quarter" idx="11"/>
          </p:nvPr>
        </p:nvSpPr>
        <p:spPr/>
        <p:txBody>
          <a:bodyPr/>
          <a:lstStyle/>
          <a:p>
            <a:r>
              <a:rPr lang="en-US" dirty="0"/>
              <a:t>&gt; chef generate recipe install</a:t>
            </a:r>
          </a:p>
        </p:txBody>
      </p:sp>
      <p:sp>
        <p:nvSpPr>
          <p:cNvPr id="5" name="Title 4"/>
          <p:cNvSpPr>
            <a:spLocks noGrp="1"/>
          </p:cNvSpPr>
          <p:nvPr>
            <p:ph type="title"/>
          </p:nvPr>
        </p:nvSpPr>
        <p:spPr/>
        <p:txBody>
          <a:bodyPr/>
          <a:lstStyle/>
          <a:p>
            <a:r>
              <a:rPr lang="en-US" dirty="0"/>
              <a:t>Generate an Install Recipe</a:t>
            </a:r>
          </a:p>
        </p:txBody>
      </p:sp>
    </p:spTree>
    <p:extLst>
      <p:ext uri="{BB962C8B-B14F-4D97-AF65-F5344CB8AC3E}">
        <p14:creationId xmlns:p14="http://schemas.microsoft.com/office/powerpoint/2010/main" val="1340157797"/>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15755</TotalTime>
  <Words>5841</Words>
  <Application>Microsoft Office PowerPoint</Application>
  <PresentationFormat>Custom</PresentationFormat>
  <Paragraphs>618</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ＭＳ Ｐゴシック</vt:lpstr>
      <vt:lpstr>Arial</vt:lpstr>
      <vt:lpstr>Courier New</vt:lpstr>
      <vt:lpstr>Wingdings</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2282</cp:revision>
  <cp:lastPrinted>2015-02-07T23:49:10Z</cp:lastPrinted>
  <dcterms:created xsi:type="dcterms:W3CDTF">2012-09-13T17:36:07Z</dcterms:created>
  <dcterms:modified xsi:type="dcterms:W3CDTF">2018-03-13T00:43:30Z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