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5"/>
  </p:notesMasterIdLst>
  <p:handoutMasterIdLst>
    <p:handoutMasterId r:id="rId56"/>
  </p:handoutMasterIdLst>
  <p:sldIdLst>
    <p:sldId id="256" r:id="rId7"/>
    <p:sldId id="257" r:id="rId8"/>
    <p:sldId id="283" r:id="rId9"/>
    <p:sldId id="284" r:id="rId10"/>
    <p:sldId id="285" r:id="rId11"/>
    <p:sldId id="286" r:id="rId12"/>
    <p:sldId id="300" r:id="rId13"/>
    <p:sldId id="287" r:id="rId14"/>
    <p:sldId id="308" r:id="rId15"/>
    <p:sldId id="289" r:id="rId16"/>
    <p:sldId id="309" r:id="rId17"/>
    <p:sldId id="277" r:id="rId18"/>
    <p:sldId id="290" r:id="rId19"/>
    <p:sldId id="278" r:id="rId20"/>
    <p:sldId id="291" r:id="rId21"/>
    <p:sldId id="279" r:id="rId22"/>
    <p:sldId id="322" r:id="rId23"/>
    <p:sldId id="292" r:id="rId24"/>
    <p:sldId id="280" r:id="rId25"/>
    <p:sldId id="293" r:id="rId26"/>
    <p:sldId id="281" r:id="rId27"/>
    <p:sldId id="282" r:id="rId28"/>
    <p:sldId id="295" r:id="rId29"/>
    <p:sldId id="296" r:id="rId30"/>
    <p:sldId id="297" r:id="rId31"/>
    <p:sldId id="298" r:id="rId32"/>
    <p:sldId id="310" r:id="rId33"/>
    <p:sldId id="311" r:id="rId34"/>
    <p:sldId id="314" r:id="rId35"/>
    <p:sldId id="315" r:id="rId36"/>
    <p:sldId id="316" r:id="rId37"/>
    <p:sldId id="318" r:id="rId38"/>
    <p:sldId id="317" r:id="rId39"/>
    <p:sldId id="319" r:id="rId40"/>
    <p:sldId id="320" r:id="rId41"/>
    <p:sldId id="324" r:id="rId42"/>
    <p:sldId id="312" r:id="rId43"/>
    <p:sldId id="301" r:id="rId44"/>
    <p:sldId id="302" r:id="rId45"/>
    <p:sldId id="305" r:id="rId46"/>
    <p:sldId id="306" r:id="rId47"/>
    <p:sldId id="303" r:id="rId48"/>
    <p:sldId id="307" r:id="rId49"/>
    <p:sldId id="304" r:id="rId50"/>
    <p:sldId id="275" r:id="rId51"/>
    <p:sldId id="276" r:id="rId52"/>
    <p:sldId id="323" r:id="rId53"/>
    <p:sldId id="267" r:id="rId54"/>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C97D9A"/>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75830" autoAdjust="0"/>
  </p:normalViewPr>
  <p:slideViewPr>
    <p:cSldViewPr snapToGrid="0">
      <p:cViewPr varScale="1">
        <p:scale>
          <a:sx n="89" d="100"/>
          <a:sy n="89" d="100"/>
        </p:scale>
        <p:origin x="1912" y="176"/>
      </p:cViewPr>
      <p:guideLst>
        <p:guide orient="horz" pos="894"/>
        <p:guide pos="9120"/>
      </p:guideLst>
    </p:cSldViewPr>
  </p:slideViewPr>
  <p:notesTextViewPr>
    <p:cViewPr>
      <p:scale>
        <a:sx n="140" d="100"/>
        <a:sy n="140" d="100"/>
      </p:scale>
      <p:origin x="0" y="0"/>
    </p:cViewPr>
  </p:notesText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notesMaster" Target="notesMasters/notesMaster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viewProps" Target="viewProps.xml"/><Relationship Id="rId5" Type="http://schemas.openxmlformats.org/officeDocument/2006/relationships/slideMaster" Target="slideMasters/slideMaster1.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presProps" Target="pres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550229"/>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When we started developing this cookbook I told you that we were going continue to refactor this cookbook until it supported multiple platforms. We could have started with that goal. Instead we started small. One test. One recipe. Refactor. Add more tests. Refactor. This process allowed us to deliver a reliable cookbook in confident way. But testing was not the only thing that aided us in building this cookbook.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Instrumental to software development and test-driven development is learning how to divide the work into these small increments. Small, deliverable, verifiable steps are essential to developing code with confidence. Now that you have seen and experienced the Test Driven Development (TDD) workflow and understand the basics, the real work that lay before you is to understand how to find these divisions in the requirements you are given.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This was a hand-picked experience. That moves we made may have seemed contrived. As with any knowledge transfer the best we can do is give you a model to play with and hope the forms hold true when it comes time for you to solve a problem with real requirements.</a:t>
            </a:r>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06208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 good habit</a:t>
            </a:r>
            <a:r>
              <a:rPr lang="en-US" baseline="0" dirty="0"/>
              <a:t> to clean up this break points. Leaving them around has a nasty habit of pausing the execution of a run you want to see complete uninterrupted.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85581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the environment</a:t>
            </a:r>
            <a:r>
              <a:rPr lang="en-US" baseline="0" dirty="0"/>
              <a:t> it is time to get to work on defining those new examples for the new platform that we want to support.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6529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Together</a:t>
            </a:r>
            <a:r>
              <a:rPr lang="en-US" baseline="0" dirty="0"/>
              <a:t> let's walk through refactoring the cookbook's install recipe. Like we have done before. When we are done it will be your turn to implement the solution for the remaining recipes.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68775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return</a:t>
            </a:r>
            <a:r>
              <a:rPr lang="en-US" baseline="0" dirty="0"/>
              <a:t> to the specification file and alongside </a:t>
            </a:r>
            <a:r>
              <a:rPr lang="en-US" dirty="0" err="1"/>
              <a:t>CentOS</a:t>
            </a:r>
            <a:r>
              <a:rPr lang="en-US" baseline="0" dirty="0"/>
              <a:t> example group it is time to define the example group that will contain the examples for the Ubuntu 14.04 platform.</a:t>
            </a:r>
          </a:p>
          <a:p>
            <a:endParaRPr lang="en-US" baseline="0" dirty="0"/>
          </a:p>
          <a:p>
            <a:r>
              <a:rPr lang="en-US" baseline="0" dirty="0"/>
              <a:t>The format is nearly identical between these two example groups save for the context, the parameters specified to the </a:t>
            </a:r>
            <a:r>
              <a:rPr lang="en-US" baseline="0" dirty="0" err="1"/>
              <a:t>ServerRunner</a:t>
            </a:r>
            <a:r>
              <a:rPr lang="en-US" baseline="0" dirty="0"/>
              <a:t> initialization, and the name of the necessary package to install.</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42721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examples have now been defined for the existing platform and the new platform.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90012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comes time to execute</a:t>
            </a:r>
            <a:r>
              <a:rPr lang="en-US" baseline="0" dirty="0"/>
              <a:t> the tests we should see that defining the new platform will not raise an error when it converges but will fail to meet the expectation that we installed the correctly named package.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51895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name of the package is defined in the attributes</a:t>
            </a:r>
            <a:r>
              <a:rPr lang="en-US" baseline="0" dirty="0"/>
              <a:t> file. That is what we refactored to support in the last section. It is now time to return to the attributes file and have it specify a different package name based on the platform.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68996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set the node attribute conditionally based on the platform means we are going to need to control the way that Ruby parses the code based on the state of the node platform. Ruby provides many ways to control the flow and several of them are documented in the recipe Domain Specific Language (DSL).</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07456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very</a:t>
            </a:r>
            <a:r>
              <a:rPr lang="en-US" baseline="0" dirty="0"/>
              <a:t> common way is to define a case statement. The case statement allows you to provide a value or value stored in a variable to the case keyword. Then following the case statement are a number of 'when' statements. Each 'when' needs to be provided with a value or value stored in a variable. If the value in the case statement equals the value in when statement then it is match and the flow of execution will take that path and ignore all others.</a:t>
            </a:r>
          </a:p>
          <a:p>
            <a:endParaRPr lang="en-US" baseline="0" dirty="0"/>
          </a:p>
          <a:p>
            <a:r>
              <a:rPr lang="en-US" baseline="0" dirty="0"/>
              <a:t>If none were to match we might be in trouble as the node attribute would never be set so we can use an 'else' statement which is as good as saying if none of those match then use this path.</a:t>
            </a:r>
          </a:p>
          <a:p>
            <a:endParaRPr lang="en-US" baseline="0" dirty="0"/>
          </a:p>
          <a:p>
            <a:r>
              <a:rPr lang="en-US" baseline="0" dirty="0"/>
              <a:t>The order of the case statement is particularly important as well. The first match that is made is the path the execution will take.</a:t>
            </a:r>
          </a:p>
          <a:p>
            <a:endParaRPr lang="en-US" baseline="0" dirty="0"/>
          </a:p>
          <a:p>
            <a:r>
              <a:rPr lang="en-US" baseline="0" dirty="0"/>
              <a:t>Instructor Note: When we say 'equal' each other we mean that Ruby is comparing the objects together with the equality method, the triple equals (===) .</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93134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a:t>
            </a:r>
            <a:r>
              <a:rPr lang="en-US" baseline="0" dirty="0"/>
              <a:t> the attributes file has been updated it is time execute the tests again and see if we defined this conditional logic correctly.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20440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module you will learn how to define expectations for multiple platforms and implement a cookbook that supports multiple platforms.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33705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the tests we should see both platforms will converge without error and install the necessary packages.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138671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approach to leverage the existing examples and use them to help define new examples for a new platform allowed us to build confidence through testing from the inside-out.</a:t>
            </a:r>
          </a:p>
          <a:p>
            <a:endParaRPr lang="en-US" baseline="0" dirty="0"/>
          </a:p>
          <a:p>
            <a:r>
              <a:rPr lang="en-US" baseline="0" dirty="0"/>
              <a:t>Taking this inside-out approach can feel right in situations where you know the steps you have to take.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29644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as an exercise for you it is time to do the same thing for the service recipe. The service for Ubuntu is named 'apache2'. Start with the changes to the specifications, move through see the failure, update to use the same conditional statement structure and then see the examples verify your work.</a:t>
            </a:r>
          </a:p>
          <a:p>
            <a:endParaRPr lang="en-US" baseline="0" dirty="0"/>
          </a:p>
          <a:p>
            <a:r>
              <a:rPr lang="en-US" dirty="0"/>
              <a:t>Instructor Note: Allow 10 minutes to complete this exercise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29525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now define an entire example group dedicated to the Ubuntu platform which defines the same structure of examples but with the values that are important for the platform.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961413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the test you would see the appropriate failures for the correctly named services not being started and enabled.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65274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Updating the attributes</a:t>
            </a:r>
            <a:r>
              <a:rPr lang="en-US" baseline="0" dirty="0"/>
              <a:t> for the service should be a little less work because the structure is all in place.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7498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a:t>
            </a:r>
            <a:r>
              <a:rPr lang="en-US" baseline="0" dirty="0"/>
              <a:t> when we execute the tests again we see that all the examples pass.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29187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a:t>
            </a:r>
            <a:r>
              <a:rPr lang="en-US" baseline="0" dirty="0"/>
              <a:t> was nearly identical and a good way to reinforce the testing flow.</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41326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only</a:t>
            </a:r>
            <a:r>
              <a:rPr lang="en-US" baseline="0" dirty="0"/>
              <a:t> the configuration recipe remains. The default index HTML page for Ubuntu and </a:t>
            </a:r>
            <a:r>
              <a:rPr lang="en-US" baseline="0" dirty="0" err="1"/>
              <a:t>CentOS</a:t>
            </a:r>
            <a:r>
              <a:rPr lang="en-US" baseline="0" dirty="0"/>
              <a:t> are exactly the same. So when you define the new examples you actually will not see the failure. Then when you make the changes to the attributes file you will not see the failure. At that point you have written two new examples for the Ubuntu platform and it is important to ensure those tests fail. So pick a mutation (e.g. remove a line or specify an incorrect value) for the Ubuntu flow and ensure you see the failure.</a:t>
            </a:r>
          </a:p>
          <a:p>
            <a:endParaRPr lang="en-US" baseline="0" dirty="0"/>
          </a:p>
          <a:p>
            <a:r>
              <a:rPr lang="en-US" baseline="0" dirty="0"/>
              <a:t>Finally take a look at the code that you have created and ask yourself is that change better?</a:t>
            </a:r>
          </a:p>
          <a:p>
            <a:endParaRPr lang="en-US" baseline="0" dirty="0"/>
          </a:p>
          <a:p>
            <a:r>
              <a:rPr lang="en-US" dirty="0"/>
              <a:t>Instructor Note: Allow 10 minutes to complete this exercise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357129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then define another example group dedicated to the Ubuntu platform. Except this time the expectation is exactly the same.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55107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a:t>
            </a:r>
            <a:r>
              <a:rPr lang="en-US" baseline="0" dirty="0"/>
              <a:t> we are going to develop solution in the opposite of the way we started. Instead of approaching this problem from the outside-in we are going to build it inside-out.</a:t>
            </a:r>
          </a:p>
          <a:p>
            <a:endParaRPr lang="en-US" baseline="0" dirty="0"/>
          </a:p>
          <a:p>
            <a:r>
              <a:rPr lang="en-US" baseline="0" dirty="0"/>
              <a:t>To do that means we are going to leverage the specifications we have written that validate the resources within our recipe. But before we do we need to gather some information that is important. Like the name of the platform we are using?</a:t>
            </a:r>
          </a:p>
          <a:p>
            <a:endParaRPr lang="en-US" baseline="0" dirty="0"/>
          </a:p>
          <a:p>
            <a:r>
              <a:rPr lang="en-US" baseline="0" dirty="0"/>
              <a:t>We could attempt to solve this problem by looking for documentation or a general search on the Internet. Instead we will ask the one source that knows the best: the executing code itself.</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591766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 the tests shows you</a:t>
            </a:r>
            <a:r>
              <a:rPr lang="en-US" baseline="0" dirty="0"/>
              <a:t> that everything is working.</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79848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implemented the change that we have done before.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45441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see the tests pass again. This is where you should become uncomfortable</a:t>
            </a:r>
            <a:r>
              <a:rPr lang="en-US" baseline="0" dirty="0"/>
              <a:t> that we may have a false positive and that is a good time to ensure that you do not by mutating the code.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527753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anywhere in the Ubuntu flow of execution make a small mutation. In the example I am providing I have chosen a different path. Removing the attribute is another option as well.</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674228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 the tests</a:t>
            </a:r>
            <a:r>
              <a:rPr lang="en-US" baseline="0" dirty="0"/>
              <a:t> should net at least one failure and that should give you more confidence that the expectations you have written are doing the work you want them to do.</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71718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you</a:t>
            </a:r>
            <a:r>
              <a:rPr lang="en-US" baseline="0" dirty="0"/>
              <a:t> might restore the code. Removing the mutation.</a:t>
            </a:r>
          </a:p>
          <a:p>
            <a:endParaRPr lang="en-US" baseline="0" dirty="0"/>
          </a:p>
          <a:p>
            <a:r>
              <a:rPr lang="en-US" baseline="0" dirty="0"/>
              <a:t>You may even choose to undo the change the proposed change. This is up to you to make the decision. In the example shown here I have returned to the original implementation. The original implementation worked, executing our tests proved it. </a:t>
            </a:r>
            <a:r>
              <a:rPr lang="en-US" dirty="0"/>
              <a:t>Whether</a:t>
            </a:r>
            <a:r>
              <a:rPr lang="en-US" baseline="0" dirty="0"/>
              <a:t> you should leave the attribute defined in the case statement or outside of it is up to you.</a:t>
            </a:r>
          </a:p>
          <a:p>
            <a:endParaRPr lang="en-US" baseline="0" dirty="0"/>
          </a:p>
          <a:p>
            <a:r>
              <a:rPr lang="en-US" baseline="0" dirty="0"/>
              <a:t>Leaving it in the case statements ensures that all values are defined on the platform. If a value on a particular platform were to change we would simply need to only change it within that platform's flow of control. However, if you never implement another platform you have created two lines of code. Some may argue the fewer lines of code you issue or statements you place inside of a conditional make it easier to read and understand.</a:t>
            </a:r>
          </a:p>
          <a:p>
            <a:endParaRPr lang="en-US" baseline="0" dirty="0"/>
          </a:p>
          <a:p>
            <a:r>
              <a:rPr lang="en-US" baseline="0" dirty="0"/>
              <a:t>The most important thing is that the examples you defined should remain in the specification regardless of the implementation. The examples describe the expected behavior of the platform.</a:t>
            </a:r>
          </a:p>
          <a:p>
            <a:endParaRPr lang="en-US" baseline="0" dirty="0"/>
          </a:p>
          <a:p>
            <a:endParaRPr lang="en-US" baseline="0"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653157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 the tests</a:t>
            </a:r>
            <a:r>
              <a:rPr lang="en-US" baseline="0" dirty="0"/>
              <a:t> should net at least one failure and that should give you more confidence that the expectations you have written are doing the work you want them to do.</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557646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Congratulations!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575932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Now that we have finished building everything</a:t>
            </a:r>
            <a:r>
              <a:rPr lang="en-US" baseline="0" dirty="0"/>
              <a:t> from the inside-out. It is finally time to see if the integration test works. This is important. When building recipes with </a:t>
            </a:r>
            <a:r>
              <a:rPr lang="en-US" baseline="0" dirty="0" err="1"/>
              <a:t>ChefSpec</a:t>
            </a:r>
            <a:r>
              <a:rPr lang="en-US" baseline="0" dirty="0"/>
              <a:t> you can very quickly make mistakes. Those mistakes are not the typos or omissions we have made. These are the mistakes that only the platform can catch.</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Because we have been doing everything in-memory we really do not know if the package name, file path, or service name actually works. The only way to prove that is to apply the recipe to that platform.</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46586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for our last and final exercise together lets update the Kitchen configuration to give us the ability to test on the Ubuntu platform.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44501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understand the platform of the node we simply need to set a break point in one of the recipes or the attributes file.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169944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a:t>
            </a:r>
            <a:r>
              <a:rPr lang="en-US" baseline="0" dirty="0"/>
              <a:t> the kitchen configuration we define the new Ubuntu 14.04 platform.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65028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verify that the platform</a:t>
            </a:r>
            <a:r>
              <a:rPr lang="en-US" baseline="0" dirty="0"/>
              <a:t> exists within the list of instances.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37088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now it is time</a:t>
            </a:r>
            <a:r>
              <a:rPr lang="en-US" baseline="0" dirty="0"/>
              <a:t> to execute the test suite. By choosing a very valuable and implementation free </a:t>
            </a:r>
            <a:r>
              <a:rPr lang="en-US" baseline="0" dirty="0" err="1"/>
              <a:t>InSpec</a:t>
            </a:r>
            <a:r>
              <a:rPr lang="en-US" baseline="0" dirty="0"/>
              <a:t> example, is the website up and running in </a:t>
            </a:r>
            <a:r>
              <a:rPr lang="en-US" baseline="0" dirty="0" err="1"/>
              <a:t>localhost</a:t>
            </a:r>
            <a:r>
              <a:rPr lang="en-US" baseline="0" dirty="0"/>
              <a:t>, we can be fairly certain that the expectations should be met.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505249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execute</a:t>
            </a:r>
            <a:r>
              <a:rPr lang="en-US" baseline="0" dirty="0"/>
              <a:t> the tests against both platforms run 'kitchen test'. Because we have two instances and did not specify a particular instance with the command it will run tests against all the listed instances.</a:t>
            </a:r>
          </a:p>
          <a:p>
            <a:endParaRPr lang="en-US" baseline="0" dirty="0"/>
          </a:p>
          <a:p>
            <a:r>
              <a:rPr lang="en-US" dirty="0"/>
              <a:t>This</a:t>
            </a:r>
            <a:r>
              <a:rPr lang="en-US" baseline="0" dirty="0"/>
              <a:t> might be a good time to get up and move around as it will take some time.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096793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expectations should pass and this brings the last exercise to a close. </a:t>
            </a:r>
          </a:p>
          <a:p>
            <a:endParaRPr lang="en-US" baseline="0" dirty="0"/>
          </a:p>
          <a:p>
            <a:r>
              <a:rPr lang="en-US" baseline="0" dirty="0"/>
              <a:t>Let's have a discussion.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439972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684539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976711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a:t>
            </a:r>
            <a:r>
              <a:rPr lang="en-US" baseline="0" dirty="0"/>
              <a:t> you for your time and attention.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15540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Execute the tests.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3768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query the platform of the node object.</a:t>
            </a:r>
            <a:r>
              <a:rPr lang="en-US" baseline="0" dirty="0"/>
              <a:t> The results should tell you that the platform for the node object in the </a:t>
            </a:r>
            <a:r>
              <a:rPr lang="en-US" baseline="0" dirty="0" err="1"/>
              <a:t>ChefSpec</a:t>
            </a:r>
            <a:r>
              <a:rPr lang="en-US" baseline="0" dirty="0"/>
              <a:t> environment is '</a:t>
            </a:r>
            <a:r>
              <a:rPr lang="en-US" baseline="0" dirty="0" err="1"/>
              <a:t>chefspec</a:t>
            </a:r>
            <a:r>
              <a:rPr lang="en-US" baseline="0" dirty="0"/>
              <a: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5410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chefspec</a:t>
            </a:r>
            <a:r>
              <a:rPr lang="en-US" baseline="0" dirty="0"/>
              <a:t>' platform is set by the </a:t>
            </a:r>
            <a:r>
              <a:rPr lang="en-US" baseline="0" dirty="0" err="1"/>
              <a:t>ChefSpec</a:t>
            </a:r>
            <a:r>
              <a:rPr lang="en-US" baseline="0" dirty="0"/>
              <a:t> gem. The platform has gone unspecified and this is what </a:t>
            </a:r>
            <a:r>
              <a:rPr lang="en-US" baseline="0" dirty="0" err="1"/>
              <a:t>ChefSpec</a:t>
            </a:r>
            <a:r>
              <a:rPr lang="en-US" baseline="0" dirty="0"/>
              <a:t> defaults to use. Now that we care about the platform we need to learn about another gem named </a:t>
            </a:r>
            <a:r>
              <a:rPr lang="en-US" baseline="0" dirty="0" err="1"/>
              <a:t>Fauxhai</a:t>
            </a:r>
            <a:r>
              <a:rPr lang="en-US" baseline="0" dirty="0"/>
              <a:t>. </a:t>
            </a:r>
            <a:r>
              <a:rPr lang="en-US" baseline="0" dirty="0" err="1"/>
              <a:t>ChefSpec</a:t>
            </a:r>
            <a:r>
              <a:rPr lang="en-US" baseline="0" dirty="0"/>
              <a:t> employs </a:t>
            </a:r>
            <a:r>
              <a:rPr lang="en-US" baseline="0" dirty="0" err="1"/>
              <a:t>Fauxhai</a:t>
            </a:r>
            <a:r>
              <a:rPr lang="en-US" baseline="0" dirty="0"/>
              <a:t> to provide fake node object data for various platforms.</a:t>
            </a:r>
          </a:p>
          <a:p>
            <a:endParaRPr lang="en-US" baseline="0" dirty="0"/>
          </a:p>
          <a:p>
            <a:r>
              <a:rPr lang="en-US" baseline="0" dirty="0"/>
              <a:t>These platforms and their various versions are defined in the gem itself. Essentially the gem, at the time of writing this, contains a large number of JSON files which hold the node object results on each specific platform and version it supports. The best way to learn what platforms are provided is to read the source code in the </a:t>
            </a:r>
            <a:r>
              <a:rPr lang="en-US" baseline="0" dirty="0" err="1"/>
              <a:t>Fauxhai</a:t>
            </a:r>
            <a:r>
              <a:rPr lang="en-US" baseline="0" dirty="0"/>
              <a:t> repository.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50534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know the platform it is time to exit the execution.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49057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a:t>
            </a:r>
            <a:r>
              <a:rPr lang="en-US" baseline="0" dirty="0"/>
              <a:t> Pry we were able to learn something about the system without having to rely on documentation. To understand the available platforms you have to rely on reading the source code.</a:t>
            </a:r>
          </a:p>
          <a:p>
            <a:endParaRPr lang="en-US" baseline="0" dirty="0"/>
          </a:p>
          <a:p>
            <a:r>
              <a:rPr lang="en-US" baseline="0" dirty="0"/>
              <a:t>Learning this powerful skill of gathering details will help you solve mysteries and provide more details and queries when searching for help on the Internet. The better you can get at understanding when to employ Pry and how to use it will eventually have you using documentation less and using executing code and source code more.</a:t>
            </a:r>
          </a:p>
          <a:p>
            <a:endParaRPr lang="en-US" baseline="0" dirty="0"/>
          </a:p>
          <a:p>
            <a:r>
              <a:rPr lang="en-US" baseline="0" dirty="0"/>
              <a:t>Instructor Note: Finding out which platforms and versions </a:t>
            </a:r>
            <a:r>
              <a:rPr lang="en-US" baseline="0" dirty="0" err="1"/>
              <a:t>ChefSpec</a:t>
            </a:r>
            <a:r>
              <a:rPr lang="en-US" baseline="0" dirty="0"/>
              <a:t> supported alluded me when first working with the project. There is some mention in the </a:t>
            </a:r>
            <a:r>
              <a:rPr lang="en-US" baseline="0" dirty="0" err="1"/>
              <a:t>ChefSpec</a:t>
            </a:r>
            <a:r>
              <a:rPr lang="en-US" baseline="0" dirty="0"/>
              <a:t> README but I believe I found myself diving into source code and stumbling upon the </a:t>
            </a:r>
            <a:r>
              <a:rPr lang="en-US" baseline="0" dirty="0" err="1"/>
              <a:t>Fauxhai</a:t>
            </a:r>
            <a:r>
              <a:rPr lang="en-US" baseline="0" dirty="0"/>
              <a:t> code. This is something that would be great to show to show learners if you are capable of figuring that out.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558596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92404374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95952642"/>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png"/><Relationship Id="rId4" Type="http://schemas.openxmlformats.org/officeDocument/2006/relationships/slideLayout" Target="../slideLayouts/slideLayout18.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8-</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8-</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hyperlink" Target="https://docs.chef.io/dsl_recipe.html#sts=case Statements%C2%B6" TargetMode="External"/><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ustomink/fauxhai/tree/master/lib/fauxhai/platforms"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hyperlink" Target="https://github.com/customink/fauxhai"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Testing </a:t>
            </a:r>
            <a:r>
              <a:rPr lang="en-US" dirty="0"/>
              <a:t>While Refactoring to Multiple Platforms</a:t>
            </a:r>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248797" y="4361540"/>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Remove the Break Point from the Recipe</a:t>
            </a:r>
          </a:p>
        </p:txBody>
      </p:sp>
      <p:sp>
        <p:nvSpPr>
          <p:cNvPr id="3" name="Content Placeholder 2"/>
          <p:cNvSpPr>
            <a:spLocks noGrp="1"/>
          </p:cNvSpPr>
          <p:nvPr>
            <p:ph sz="quarter" idx="10"/>
          </p:nvPr>
        </p:nvSpPr>
        <p:spPr/>
        <p:txBody>
          <a:bodyPr/>
          <a:lstStyle/>
          <a:p>
            <a:r>
              <a:rPr lang="en-US" b="1" dirty="0"/>
              <a:t>#</a:t>
            </a:r>
          </a:p>
          <a:p>
            <a:r>
              <a:rPr lang="en-US" b="1" dirty="0"/>
              <a:t># Cookbook:: apache</a:t>
            </a:r>
          </a:p>
          <a:p>
            <a:r>
              <a:rPr lang="en-US" b="1" dirty="0"/>
              <a:t># Recipe:: default</a:t>
            </a:r>
          </a:p>
          <a:p>
            <a:r>
              <a:rPr lang="en-US" b="1" dirty="0"/>
              <a:t>#</a:t>
            </a:r>
          </a:p>
          <a:p>
            <a:r>
              <a:rPr lang="en-US" b="1" dirty="0"/>
              <a:t># Copyright:: 2018, The Authors, All Rights Reserved.</a:t>
            </a:r>
          </a:p>
          <a:p>
            <a:r>
              <a:rPr lang="en-US" b="1" dirty="0"/>
              <a:t>require 'pry'</a:t>
            </a:r>
          </a:p>
          <a:p>
            <a:r>
              <a:rPr lang="en-US" b="1" dirty="0" err="1"/>
              <a:t>binding.pry</a:t>
            </a:r>
            <a:endParaRPr lang="en-US" b="1" dirty="0"/>
          </a:p>
          <a:p>
            <a:r>
              <a:rPr lang="en-US" b="1" dirty="0" err="1"/>
              <a:t>include_recipe</a:t>
            </a:r>
            <a:r>
              <a:rPr lang="en-US" b="1" dirty="0"/>
              <a:t> 'apache::install'</a:t>
            </a:r>
          </a:p>
          <a:p>
            <a:r>
              <a:rPr lang="en-US" dirty="0" err="1"/>
              <a:t>include_recipe</a:t>
            </a:r>
            <a:r>
              <a:rPr lang="en-US" dirty="0"/>
              <a:t> 'apache::configuration'</a:t>
            </a:r>
          </a:p>
          <a:p>
            <a:r>
              <a:rPr lang="en-US" dirty="0" err="1"/>
              <a:t>include_recipe</a:t>
            </a:r>
            <a:r>
              <a:rPr lang="en-US" dirty="0"/>
              <a:t> 'apache::service'</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2"/>
          </p:nvPr>
        </p:nvSpPr>
        <p:spPr>
          <a:xfrm>
            <a:off x="1124446" y="4744806"/>
            <a:ext cx="14404273" cy="1181861"/>
          </a:xfrm>
        </p:spPr>
        <p:txBody>
          <a:bodyPr/>
          <a:lstStyle/>
          <a:p>
            <a:r>
              <a:rPr lang="en-US" dirty="0"/>
              <a:t>`</a:t>
            </a:r>
          </a:p>
        </p:txBody>
      </p:sp>
    </p:spTree>
    <p:extLst>
      <p:ext uri="{BB962C8B-B14F-4D97-AF65-F5344CB8AC3E}">
        <p14:creationId xmlns:p14="http://schemas.microsoft.com/office/powerpoint/2010/main" val="2242585267"/>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Node Platform in </a:t>
            </a:r>
            <a:r>
              <a:rPr lang="en-US" dirty="0" err="1"/>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a:t>How 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a:t>Insert a break point, execute the tests, and determine the node's platform</a:t>
            </a:r>
          </a:p>
          <a:p>
            <a:pPr marL="342900" indent="-342900">
              <a:buFont typeface="Wingdings" charset="2"/>
              <a:buChar char="ü"/>
            </a:pPr>
            <a:r>
              <a:rPr lang="en-US" dirty="0"/>
              <a:t>Remove the break point and transcend documentation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Now I am ready to be </a:t>
            </a:r>
            <a:r>
              <a:rPr lang="en-US" sz="1800" i="1" dirty="0">
                <a:solidFill>
                  <a:schemeClr val="tx2"/>
                </a:solidFill>
              </a:rPr>
              <a:t>shaved</a:t>
            </a:r>
            <a:r>
              <a:rPr lang="en-US" sz="1800" dirty="0">
                <a:solidFill>
                  <a:schemeClr val="tx2"/>
                </a:solidFill>
              </a:rPr>
              <a:t>.</a:t>
            </a:r>
          </a:p>
        </p:txBody>
      </p:sp>
    </p:spTree>
    <p:extLst>
      <p:ext uri="{BB962C8B-B14F-4D97-AF65-F5344CB8AC3E}">
        <p14:creationId xmlns:p14="http://schemas.microsoft.com/office/powerpoint/2010/main" val="96599284"/>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a:t>The best of both worlds!</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85848460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 a Second Context for Another Platform</a:t>
            </a:r>
          </a:p>
        </p:txBody>
      </p:sp>
      <p:sp>
        <p:nvSpPr>
          <p:cNvPr id="3" name="Content Placeholder 2"/>
          <p:cNvSpPr>
            <a:spLocks noGrp="1"/>
          </p:cNvSpPr>
          <p:nvPr>
            <p:ph sz="quarter" idx="10"/>
          </p:nvPr>
        </p:nvSpPr>
        <p:spPr/>
        <p:txBody>
          <a:bodyPr>
            <a:normAutofit fontScale="77500" lnSpcReduction="20000"/>
          </a:bodyPr>
          <a:lstStyle/>
          <a:p>
            <a:r>
              <a:rPr lang="en-US" b="1" dirty="0"/>
              <a:t>  # ... </a:t>
            </a:r>
            <a:r>
              <a:rPr lang="en-US" dirty="0"/>
              <a:t>REST OF SPEC FILE </a:t>
            </a:r>
            <a:r>
              <a:rPr lang="en-US" b="1" dirty="0"/>
              <a:t>...</a:t>
            </a:r>
          </a:p>
          <a:p>
            <a:r>
              <a:rPr lang="en-US" b="1" dirty="0"/>
              <a:t>  context 'When all attributes are default, on Ubuntu 14.04' 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a:t>ServerRunner.new</a:t>
            </a:r>
            <a:r>
              <a:rPr lang="en-US" b="1" dirty="0"/>
              <a:t>(platform: '</a:t>
            </a:r>
            <a:r>
              <a:rPr lang="en-US" b="1" dirty="0" err="1"/>
              <a:t>ubuntu</a:t>
            </a:r>
            <a:r>
              <a:rPr lang="en-US" b="1" dirty="0"/>
              <a:t>', version: '14.04')</a:t>
            </a:r>
          </a:p>
          <a:p>
            <a:r>
              <a:rPr lang="en-US" b="1" dirty="0"/>
              <a:t>      </a:t>
            </a:r>
            <a:r>
              <a:rPr lang="en-US" b="1" dirty="0" err="1"/>
              <a:t>runner.converge</a:t>
            </a:r>
            <a:r>
              <a:rPr lang="en-US" b="1" dirty="0"/>
              <a:t>(</a:t>
            </a:r>
            <a:r>
              <a:rPr lang="en-US" b="1" dirty="0" err="1"/>
              <a:t>described_recipe</a:t>
            </a:r>
            <a:r>
              <a:rPr lang="en-US" b="1" dirty="0"/>
              <a:t>)</a:t>
            </a:r>
          </a:p>
          <a:p>
            <a:r>
              <a:rPr lang="en-US" b="1" dirty="0"/>
              <a:t>    end</a:t>
            </a:r>
          </a:p>
          <a:p>
            <a:endParaRPr lang="en-US" b="1" dirty="0"/>
          </a:p>
          <a:p>
            <a:r>
              <a:rPr lang="en-US" b="1" dirty="0"/>
              <a:t>    it 'converges successfully' do</a:t>
            </a:r>
          </a:p>
          <a:p>
            <a:r>
              <a:rPr lang="en-US" b="1" dirty="0"/>
              <a:t>      expect { </a:t>
            </a:r>
            <a:r>
              <a:rPr lang="en-US" b="1" dirty="0" err="1"/>
              <a:t>chef_run</a:t>
            </a:r>
            <a:r>
              <a:rPr lang="en-US" b="1" dirty="0"/>
              <a:t> }.</a:t>
            </a:r>
            <a:r>
              <a:rPr lang="en-US" b="1" dirty="0" err="1"/>
              <a:t>to_not</a:t>
            </a:r>
            <a:r>
              <a:rPr lang="en-US" b="1" dirty="0"/>
              <a:t> </a:t>
            </a:r>
            <a:r>
              <a:rPr lang="en-US" b="1" dirty="0" err="1"/>
              <a:t>raise_error</a:t>
            </a:r>
            <a:endParaRPr lang="en-US" b="1" dirty="0"/>
          </a:p>
          <a:p>
            <a:r>
              <a:rPr lang="en-US" b="1" dirty="0"/>
              <a:t>    end</a:t>
            </a:r>
          </a:p>
          <a:p>
            <a:endParaRPr lang="en-US" b="1" dirty="0"/>
          </a:p>
          <a:p>
            <a:r>
              <a:rPr lang="en-US" b="1" dirty="0"/>
              <a:t>    it 'installs the necessary package' do</a:t>
            </a:r>
          </a:p>
          <a:p>
            <a:r>
              <a:rPr lang="en-US" b="1" dirty="0"/>
              <a:t>      expect(</a:t>
            </a:r>
            <a:r>
              <a:rPr lang="en-US" b="1" dirty="0" err="1"/>
              <a:t>chef_run</a:t>
            </a:r>
            <a:r>
              <a:rPr lang="en-US" b="1" dirty="0"/>
              <a:t>).to </a:t>
            </a:r>
            <a:r>
              <a:rPr lang="en-US" b="1" dirty="0" err="1"/>
              <a:t>install_package</a:t>
            </a:r>
            <a:r>
              <a:rPr lang="en-US" b="1" dirty="0"/>
              <a:t>('apache2')</a:t>
            </a:r>
          </a:p>
          <a:p>
            <a:r>
              <a:rPr lang="en-US" b="1" dirty="0"/>
              <a:t>    end</a:t>
            </a:r>
          </a:p>
          <a:p>
            <a:r>
              <a:rPr lang="en-US" b="1" dirty="0"/>
              <a:t>  end</a:t>
            </a:r>
          </a:p>
          <a:p>
            <a:r>
              <a:rPr lang="en-US" b="1" dirty="0"/>
              <a:t>end</a:t>
            </a:r>
          </a:p>
        </p:txBody>
      </p:sp>
      <p:sp>
        <p:nvSpPr>
          <p:cNvPr id="4" name="Text Placeholder 3"/>
          <p:cNvSpPr>
            <a:spLocks noGrp="1"/>
          </p:cNvSpPr>
          <p:nvPr>
            <p:ph type="body" sz="quarter" idx="11"/>
          </p:nvPr>
        </p:nvSpPr>
        <p:spPr/>
        <p:txBody>
          <a:bodyPr/>
          <a:lstStyle/>
          <a:p>
            <a:r>
              <a:rPr lang="en-US" dirty="0"/>
              <a:t>~/spec/unit/recipes/</a:t>
            </a:r>
            <a:r>
              <a:rPr lang="en-US" dirty="0" err="1"/>
              <a:t>install_spec.rb</a:t>
            </a:r>
            <a:endParaRPr lang="en-US" dirty="0"/>
          </a:p>
        </p:txBody>
      </p:sp>
      <p:sp>
        <p:nvSpPr>
          <p:cNvPr id="7" name="Text Placeholder 5"/>
          <p:cNvSpPr>
            <a:spLocks noGrp="1"/>
          </p:cNvSpPr>
          <p:nvPr>
            <p:ph type="body" sz="quarter" idx="13"/>
          </p:nvPr>
        </p:nvSpPr>
        <p:spPr>
          <a:xfrm>
            <a:off x="1135063" y="2439987"/>
            <a:ext cx="14404975" cy="5190595"/>
          </a:xfrm>
        </p:spPr>
        <p:txBody>
          <a:bodyPr/>
          <a:lstStyle/>
          <a:p>
            <a:endParaRPr lang="en-US" dirty="0"/>
          </a:p>
        </p:txBody>
      </p:sp>
      <p:cxnSp>
        <p:nvCxnSpPr>
          <p:cNvPr id="6" name="Straight Connector 5"/>
          <p:cNvCxnSpPr/>
          <p:nvPr/>
        </p:nvCxnSpPr>
        <p:spPr>
          <a:xfrm>
            <a:off x="8201891" y="3588328"/>
            <a:ext cx="6096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cxnSpLocks/>
          </p:cNvCxnSpPr>
          <p:nvPr/>
        </p:nvCxnSpPr>
        <p:spPr>
          <a:xfrm>
            <a:off x="8534401" y="2840182"/>
            <a:ext cx="2646217"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8437418" y="6968836"/>
            <a:ext cx="1149927"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535291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a:t>Seems like a lot of duplication but its worth it for the test coverage.</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9652312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a:t>
            </a:r>
          </a:p>
          <a:p>
            <a:endParaRPr lang="en-US" sz="2400" dirty="0"/>
          </a:p>
          <a:p>
            <a:r>
              <a:rPr lang="en-US" sz="2400" dirty="0"/>
              <a:t>Failures:</a:t>
            </a:r>
          </a:p>
          <a:p>
            <a:endParaRPr lang="en-US" sz="2400" dirty="0"/>
          </a:p>
          <a:p>
            <a:r>
              <a:rPr lang="en-US" sz="2400" dirty="0"/>
              <a:t>  1) apache::install When all attributes are default, on Ubuntu 14.04 installs the necessary package</a:t>
            </a:r>
          </a:p>
          <a:p>
            <a:r>
              <a:rPr lang="en-US" sz="2400" dirty="0"/>
              <a:t>     Failure/Error: expect(</a:t>
            </a:r>
            <a:r>
              <a:rPr lang="en-US" sz="2400" dirty="0" err="1"/>
              <a:t>chef_run</a:t>
            </a:r>
            <a:r>
              <a:rPr lang="en-US" sz="2400" dirty="0"/>
              <a:t>).to </a:t>
            </a:r>
            <a:r>
              <a:rPr lang="en-US" sz="2400" dirty="0" err="1"/>
              <a:t>install_package</a:t>
            </a:r>
            <a:r>
              <a:rPr lang="en-US" sz="2400" dirty="0"/>
              <a:t>('apache2')</a:t>
            </a:r>
          </a:p>
          <a:p>
            <a:endParaRPr lang="en-US" sz="2400" dirty="0"/>
          </a:p>
          <a:p>
            <a:r>
              <a:rPr lang="en-US" sz="2400" dirty="0"/>
              <a:t>       expected "package[apache2]" with action :install to be in Chef run. Other package resources:</a:t>
            </a:r>
          </a:p>
          <a:p>
            <a:endParaRPr lang="en-US" sz="2400" dirty="0"/>
          </a:p>
          <a:p>
            <a:r>
              <a:rPr lang="en-US" sz="2400" dirty="0"/>
              <a:t>         </a:t>
            </a:r>
            <a:r>
              <a:rPr lang="en-US" sz="2400" dirty="0" err="1"/>
              <a:t>apt_package</a:t>
            </a:r>
            <a:r>
              <a:rPr lang="en-US" sz="2400" dirty="0"/>
              <a:t>[</a:t>
            </a:r>
            <a:r>
              <a:rPr lang="en-US" sz="2400" dirty="0" err="1"/>
              <a:t>httpd</a:t>
            </a:r>
            <a:r>
              <a:rPr lang="en-US" sz="2400" dirty="0"/>
              <a: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1114278894"/>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a:t>Failure means we have work to do!</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3285675013"/>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Switching on Node Platform</a:t>
            </a:r>
          </a:p>
        </p:txBody>
      </p:sp>
      <p:sp>
        <p:nvSpPr>
          <p:cNvPr id="3" name="Subtitle 2"/>
          <p:cNvSpPr>
            <a:spLocks noGrp="1"/>
          </p:cNvSpPr>
          <p:nvPr>
            <p:ph type="subTitle" idx="1"/>
          </p:nvPr>
        </p:nvSpPr>
        <p:spPr/>
        <p:txBody>
          <a:bodyPr/>
          <a:lstStyle/>
          <a:p>
            <a:r>
              <a:rPr lang="en-US" dirty="0"/>
              <a:t>To control the flow of execution we need to employ some Ruby conditional statements. Conditional statements allow us to alter this control flow. Because we have access to the power of Ruby we have many choices.</a:t>
            </a:r>
          </a:p>
          <a:p>
            <a:endParaRPr lang="en-US" dirty="0"/>
          </a:p>
          <a:p>
            <a:endParaRPr lang="en-US" dirty="0"/>
          </a:p>
          <a:p>
            <a:endParaRPr lang="en-US" dirty="0"/>
          </a:p>
          <a:p>
            <a:pPr algn="ctr"/>
            <a:r>
              <a:rPr lang="en-US" dirty="0">
                <a:solidFill>
                  <a:srgbClr val="00B0F0"/>
                </a:solidFill>
                <a:hlinkClick r:id="rId3"/>
              </a:rPr>
              <a:t>https://docs.chef.io/dsl_recipe.html#sts=case Statements%C2%B6</a:t>
            </a:r>
            <a:endParaRPr lang="en-US" dirty="0">
              <a:solidFill>
                <a:srgbClr val="00B0F0"/>
              </a:solidFill>
            </a:endParaRPr>
          </a:p>
        </p:txBody>
      </p:sp>
    </p:spTree>
    <p:extLst>
      <p:ext uri="{BB962C8B-B14F-4D97-AF65-F5344CB8AC3E}">
        <p14:creationId xmlns:p14="http://schemas.microsoft.com/office/powerpoint/2010/main" val="1690421200"/>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Update the Attributes to Support Platforms</a:t>
            </a:r>
          </a:p>
        </p:txBody>
      </p:sp>
      <p:sp>
        <p:nvSpPr>
          <p:cNvPr id="3" name="Content Placeholder 2"/>
          <p:cNvSpPr>
            <a:spLocks noGrp="1"/>
          </p:cNvSpPr>
          <p:nvPr>
            <p:ph sz="quarter" idx="10"/>
          </p:nvPr>
        </p:nvSpPr>
        <p:spPr/>
        <p:txBody>
          <a:bodyPr>
            <a:normAutofit/>
          </a:bodyPr>
          <a:lstStyle/>
          <a:p>
            <a:r>
              <a:rPr lang="en-US" sz="2400" b="1" dirty="0"/>
              <a:t>case node['platform']</a:t>
            </a:r>
          </a:p>
          <a:p>
            <a:r>
              <a:rPr lang="en-US" sz="2400" b="1" dirty="0"/>
              <a:t>when '</a:t>
            </a:r>
            <a:r>
              <a:rPr lang="en-US" sz="2400" b="1" dirty="0" err="1"/>
              <a:t>ubuntu</a:t>
            </a:r>
            <a:r>
              <a:rPr lang="en-US" sz="2400" b="1" dirty="0"/>
              <a:t>'</a:t>
            </a:r>
          </a:p>
          <a:p>
            <a:r>
              <a:rPr lang="en-US" sz="2400" b="1" dirty="0"/>
              <a:t>  default['apache']['</a:t>
            </a:r>
            <a:r>
              <a:rPr lang="en-US" sz="2400" b="1" dirty="0" err="1"/>
              <a:t>package_name</a:t>
            </a:r>
            <a:r>
              <a:rPr lang="en-US" sz="2400" b="1" dirty="0"/>
              <a:t>'] = 'apache2'</a:t>
            </a:r>
          </a:p>
          <a:p>
            <a:r>
              <a:rPr lang="en-US" sz="2400" b="1" dirty="0"/>
              <a:t>else</a:t>
            </a:r>
          </a:p>
          <a:p>
            <a:r>
              <a:rPr lang="en-US" sz="2400" b="1" dirty="0"/>
              <a:t>  default['apache']['</a:t>
            </a:r>
            <a:r>
              <a:rPr lang="en-US" sz="2400" b="1" dirty="0" err="1"/>
              <a:t>package_name</a:t>
            </a:r>
            <a:r>
              <a:rPr lang="en-US" sz="2400" b="1" dirty="0"/>
              <a:t>'] = '</a:t>
            </a:r>
            <a:r>
              <a:rPr lang="en-US" sz="2400" b="1" dirty="0" err="1"/>
              <a:t>httpd</a:t>
            </a:r>
            <a:r>
              <a:rPr lang="en-US" sz="2400" b="1" dirty="0"/>
              <a:t>'</a:t>
            </a:r>
          </a:p>
          <a:p>
            <a:r>
              <a:rPr lang="en-US" sz="2400" b="1" dirty="0"/>
              <a:t>end</a:t>
            </a:r>
          </a:p>
          <a:p>
            <a:endParaRPr lang="en-US" sz="2400" b="1" dirty="0"/>
          </a:p>
          <a:p>
            <a:r>
              <a:rPr lang="en-US" sz="2400" b="1" dirty="0"/>
              <a:t>default['apache']['</a:t>
            </a:r>
            <a:r>
              <a:rPr lang="en-US" sz="2400" b="1" dirty="0" err="1"/>
              <a:t>package_name</a:t>
            </a:r>
            <a:r>
              <a:rPr lang="en-US" sz="2400" b="1" dirty="0"/>
              <a:t>'] = '</a:t>
            </a:r>
            <a:r>
              <a:rPr lang="en-US" sz="2400" b="1" dirty="0" err="1"/>
              <a:t>httpd</a:t>
            </a:r>
            <a:r>
              <a:rPr lang="en-US" sz="2400" b="1" dirty="0"/>
              <a:t>'</a:t>
            </a:r>
          </a:p>
          <a:p>
            <a:r>
              <a:rPr lang="en-US" sz="2400" b="1" dirty="0"/>
              <a:t>default['apache']['</a:t>
            </a:r>
            <a:r>
              <a:rPr lang="en-US" sz="2400" b="1" dirty="0" err="1"/>
              <a:t>service_name</a:t>
            </a:r>
            <a:r>
              <a:rPr lang="en-US" sz="2400" b="1" dirty="0"/>
              <a:t>'] = '</a:t>
            </a:r>
            <a:r>
              <a:rPr lang="en-US" sz="2400" b="1" dirty="0" err="1"/>
              <a:t>httpd</a:t>
            </a:r>
            <a:r>
              <a:rPr lang="en-US" sz="2400" b="1" dirty="0"/>
              <a:t>'</a:t>
            </a:r>
          </a:p>
          <a:p>
            <a:r>
              <a:rPr lang="en-US" sz="2400" b="1" dirty="0"/>
              <a:t>default['apache']['</a:t>
            </a:r>
            <a:r>
              <a:rPr lang="en-US" sz="2400" b="1" dirty="0" err="1"/>
              <a:t>default_index_html</a:t>
            </a:r>
            <a:r>
              <a:rPr lang="en-US" sz="2400" b="1" dirty="0"/>
              <a:t>'] ='/</a:t>
            </a:r>
            <a:r>
              <a:rPr lang="en-US" sz="2400" b="1" dirty="0" err="1"/>
              <a:t>var</a:t>
            </a:r>
            <a:r>
              <a:rPr lang="en-US" sz="2400" b="1" dirty="0"/>
              <a:t>/www/html/</a:t>
            </a:r>
            <a:r>
              <a:rPr lang="en-US" sz="2400" b="1" dirty="0" err="1"/>
              <a:t>index.html</a:t>
            </a:r>
            <a:r>
              <a:rPr lang="en-US" sz="2400" b="1" dirty="0"/>
              <a:t>'</a:t>
            </a:r>
          </a:p>
          <a:p>
            <a:endParaRPr lang="en-US" sz="2400" b="1" dirty="0"/>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6" name="Text Placeholder 5"/>
          <p:cNvSpPr>
            <a:spLocks noGrp="1"/>
          </p:cNvSpPr>
          <p:nvPr>
            <p:ph type="body" sz="quarter" idx="13"/>
          </p:nvPr>
        </p:nvSpPr>
        <p:spPr>
          <a:xfrm>
            <a:off x="1135042" y="2137834"/>
            <a:ext cx="14404273" cy="2794384"/>
          </a:xfrm>
        </p:spPr>
        <p:txBody>
          <a:bodyPr/>
          <a:lstStyle/>
          <a:p>
            <a:endParaRPr lang="en-US" dirty="0"/>
          </a:p>
        </p:txBody>
      </p:sp>
      <p:sp>
        <p:nvSpPr>
          <p:cNvPr id="7" name="Text Placeholder 5"/>
          <p:cNvSpPr>
            <a:spLocks noGrp="1"/>
          </p:cNvSpPr>
          <p:nvPr>
            <p:ph type="body" sz="quarter" idx="12"/>
          </p:nvPr>
        </p:nvSpPr>
        <p:spPr>
          <a:xfrm>
            <a:off x="1124446" y="5389418"/>
            <a:ext cx="14404273" cy="537249"/>
          </a:xfrm>
        </p:spPr>
        <p:txBody>
          <a:bodyPr/>
          <a:lstStyle/>
          <a:p>
            <a:endParaRPr lang="en-US" dirty="0"/>
          </a:p>
        </p:txBody>
      </p:sp>
    </p:spTree>
    <p:extLst>
      <p:ext uri="{BB962C8B-B14F-4D97-AF65-F5344CB8AC3E}">
        <p14:creationId xmlns:p14="http://schemas.microsoft.com/office/powerpoint/2010/main" val="956134680"/>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a:t>This should do it!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57792141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Define expectations for multiple platforms</a:t>
            </a:r>
          </a:p>
          <a:p>
            <a:pPr marL="457200" indent="-457200">
              <a:buFont typeface="Wingdings" charset="2"/>
              <a:buChar char="Ø"/>
            </a:pPr>
            <a:r>
              <a:rPr lang="en-US" dirty="0"/>
              <a:t>Implement a cookbook that supports multiple platforms</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1.35 seconds (files took 4.51 seconds to load)</a:t>
            </a:r>
          </a:p>
          <a:p>
            <a:r>
              <a:rPr lang="en-US" b="1" dirty="0"/>
              <a:t>4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4" name="Content Placeholder 3"/>
          <p:cNvSpPr>
            <a:spLocks noGrp="1"/>
          </p:cNvSpPr>
          <p:nvPr>
            <p:ph sz="quarter" idx="12"/>
          </p:nvPr>
        </p:nvSpPr>
        <p:spPr>
          <a:xfrm>
            <a:off x="1127883" y="3905848"/>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4198407057"/>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a:t>Woot! Multi-platform support for the installation!</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Update the attribute to provide support for </a:t>
            </a:r>
            <a:r>
              <a:rPr lang="en-US" dirty="0" err="1"/>
              <a:t>CentOS</a:t>
            </a:r>
            <a:r>
              <a:rPr lang="en-US" dirty="0"/>
              <a:t> &amp; Ubuntu</a:t>
            </a:r>
          </a:p>
          <a:p>
            <a:pPr marL="342900" indent="-342900">
              <a:buFont typeface="Wingdings" charset="2"/>
              <a:buChar char="ü"/>
            </a:pPr>
            <a:r>
              <a:rPr lang="en-US" dirty="0"/>
              <a:t>Execute the tests and verify the tests pass</a:t>
            </a:r>
          </a:p>
        </p:txBody>
      </p:sp>
    </p:spTree>
    <p:extLst>
      <p:ext uri="{BB962C8B-B14F-4D97-AF65-F5344CB8AC3E}">
        <p14:creationId xmlns:p14="http://schemas.microsoft.com/office/powerpoint/2010/main" val="3323457325"/>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309452"/>
          </a:xfrm>
        </p:spPr>
        <p:txBody>
          <a:bodyPr/>
          <a:lstStyle/>
          <a:p>
            <a:pPr>
              <a:lnSpc>
                <a:spcPct val="150000"/>
              </a:lnSpc>
            </a:pPr>
            <a:r>
              <a:rPr lang="en-US" dirty="0"/>
              <a:t>Write a test that verifies the Service recipe chooses the service named '</a:t>
            </a:r>
            <a:r>
              <a:rPr lang="en-US" dirty="0" err="1"/>
              <a:t>httpd</a:t>
            </a:r>
            <a:r>
              <a:rPr lang="en-US" dirty="0"/>
              <a:t>' on </a:t>
            </a:r>
            <a:r>
              <a:rPr lang="en-US" dirty="0" err="1"/>
              <a:t>CentOS</a:t>
            </a:r>
            <a:r>
              <a:rPr lang="en-US" dirty="0"/>
              <a:t> and 'apache2' on Ubuntu</a:t>
            </a:r>
          </a:p>
          <a:p>
            <a:pPr>
              <a:lnSpc>
                <a:spcPct val="150000"/>
              </a:lnSpc>
            </a:pPr>
            <a:r>
              <a:rPr lang="en-US" dirty="0"/>
              <a:t>Execute the tests and verify the tests </a:t>
            </a:r>
            <a:r>
              <a:rPr lang="en-US" b="1" dirty="0"/>
              <a:t>fail</a:t>
            </a:r>
          </a:p>
          <a:p>
            <a:pPr>
              <a:lnSpc>
                <a:spcPct val="150000"/>
              </a:lnSpc>
            </a:pPr>
            <a:r>
              <a:rPr lang="en-US" dirty="0"/>
              <a:t>Update the attribute to choose the service name '</a:t>
            </a:r>
            <a:r>
              <a:rPr lang="en-US" dirty="0" err="1"/>
              <a:t>httpd</a:t>
            </a:r>
            <a:r>
              <a:rPr lang="en-US" dirty="0"/>
              <a:t>' on </a:t>
            </a:r>
            <a:r>
              <a:rPr lang="en-US" dirty="0" err="1"/>
              <a:t>CentOS</a:t>
            </a:r>
            <a:r>
              <a:rPr lang="en-US" dirty="0"/>
              <a:t> and 'apache2' on Ubuntu</a:t>
            </a:r>
          </a:p>
          <a:p>
            <a:pPr>
              <a:lnSpc>
                <a:spcPct val="150000"/>
              </a:lnSpc>
            </a:pPr>
            <a:r>
              <a:rPr lang="en-US" dirty="0"/>
              <a:t>Execute the tests and verify the tests </a:t>
            </a:r>
            <a:r>
              <a:rPr lang="en-US" b="1" dirty="0"/>
              <a:t>pass</a:t>
            </a:r>
          </a:p>
        </p:txBody>
      </p:sp>
    </p:spTree>
    <p:extLst>
      <p:ext uri="{BB962C8B-B14F-4D97-AF65-F5344CB8AC3E}">
        <p14:creationId xmlns:p14="http://schemas.microsoft.com/office/powerpoint/2010/main" val="3193654405"/>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Add a Second Context for Another Platform</a:t>
            </a:r>
          </a:p>
        </p:txBody>
      </p:sp>
      <p:sp>
        <p:nvSpPr>
          <p:cNvPr id="3" name="Content Placeholder 2"/>
          <p:cNvSpPr>
            <a:spLocks noGrp="1"/>
          </p:cNvSpPr>
          <p:nvPr>
            <p:ph sz="quarter" idx="10"/>
          </p:nvPr>
        </p:nvSpPr>
        <p:spPr/>
        <p:txBody>
          <a:bodyPr>
            <a:normAutofit fontScale="77500" lnSpcReduction="20000"/>
          </a:bodyPr>
          <a:lstStyle/>
          <a:p>
            <a:r>
              <a:rPr lang="en-US" b="1" dirty="0"/>
              <a:t>  # ... REST OF SPEC FILE ...</a:t>
            </a:r>
          </a:p>
          <a:p>
            <a:r>
              <a:rPr lang="en-US" b="1" dirty="0"/>
              <a:t>  context 'When all attributes are default, on Ubuntu 14.04' 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a:t>ServerRunner.new</a:t>
            </a:r>
            <a:r>
              <a:rPr lang="en-US" b="1" dirty="0"/>
              <a:t>(platform: '</a:t>
            </a:r>
            <a:r>
              <a:rPr lang="en-US" b="1" dirty="0" err="1"/>
              <a:t>ubuntu</a:t>
            </a:r>
            <a:r>
              <a:rPr lang="en-US" b="1" dirty="0"/>
              <a:t>', version: '14.04')</a:t>
            </a:r>
          </a:p>
          <a:p>
            <a:r>
              <a:rPr lang="en-US" b="1" dirty="0"/>
              <a:t>      </a:t>
            </a:r>
            <a:r>
              <a:rPr lang="en-US" b="1" dirty="0" err="1"/>
              <a:t>runner.converge</a:t>
            </a:r>
            <a:r>
              <a:rPr lang="en-US" b="1" dirty="0"/>
              <a:t>(</a:t>
            </a:r>
            <a:r>
              <a:rPr lang="en-US" b="1" dirty="0" err="1"/>
              <a:t>described_recipe</a:t>
            </a:r>
            <a:r>
              <a:rPr lang="en-US" b="1" dirty="0"/>
              <a:t>)</a:t>
            </a:r>
          </a:p>
          <a:p>
            <a:r>
              <a:rPr lang="en-US" b="1" dirty="0"/>
              <a:t>    end</a:t>
            </a:r>
          </a:p>
          <a:p>
            <a:r>
              <a:rPr lang="en-US" b="1" dirty="0"/>
              <a:t>    # ... it converges successfully ...</a:t>
            </a:r>
          </a:p>
          <a:p>
            <a:endParaRPr lang="en-US" b="1" dirty="0"/>
          </a:p>
          <a:p>
            <a:r>
              <a:rPr lang="en-US" b="1" dirty="0"/>
              <a:t>    it 'starts the appropriate service' do</a:t>
            </a:r>
          </a:p>
          <a:p>
            <a:r>
              <a:rPr lang="en-US" b="1" dirty="0"/>
              <a:t>      expect(</a:t>
            </a:r>
            <a:r>
              <a:rPr lang="en-US" b="1" dirty="0" err="1"/>
              <a:t>chef_run</a:t>
            </a:r>
            <a:r>
              <a:rPr lang="en-US" b="1" dirty="0"/>
              <a:t>).to </a:t>
            </a:r>
            <a:r>
              <a:rPr lang="en-US" b="1" dirty="0" err="1"/>
              <a:t>start_service</a:t>
            </a:r>
            <a:r>
              <a:rPr lang="en-US" b="1" dirty="0"/>
              <a:t>('apache2')</a:t>
            </a:r>
          </a:p>
          <a:p>
            <a:r>
              <a:rPr lang="en-US" b="1" dirty="0"/>
              <a:t>    end</a:t>
            </a:r>
          </a:p>
          <a:p>
            <a:r>
              <a:rPr lang="en-US" b="1" dirty="0"/>
              <a:t>    it 'enables the appropriate service' do</a:t>
            </a:r>
          </a:p>
          <a:p>
            <a:r>
              <a:rPr lang="en-US" b="1" dirty="0"/>
              <a:t>      expect(</a:t>
            </a:r>
            <a:r>
              <a:rPr lang="en-US" b="1" dirty="0" err="1"/>
              <a:t>chef_run</a:t>
            </a:r>
            <a:r>
              <a:rPr lang="en-US" b="1" dirty="0"/>
              <a:t>).to </a:t>
            </a:r>
            <a:r>
              <a:rPr lang="en-US" b="1" dirty="0" err="1"/>
              <a:t>enable_service</a:t>
            </a:r>
            <a:r>
              <a:rPr lang="en-US" b="1" dirty="0"/>
              <a:t>('apache2')</a:t>
            </a:r>
          </a:p>
          <a:p>
            <a:r>
              <a:rPr lang="en-US" b="1" dirty="0"/>
              <a:t>    end  </a:t>
            </a:r>
          </a:p>
          <a:p>
            <a:r>
              <a:rPr lang="en-US" b="1" dirty="0"/>
              <a:t>  end</a:t>
            </a:r>
          </a:p>
          <a:p>
            <a:r>
              <a:rPr lang="en-US" b="1" dirty="0"/>
              <a:t>end</a:t>
            </a:r>
          </a:p>
        </p:txBody>
      </p:sp>
      <p:sp>
        <p:nvSpPr>
          <p:cNvPr id="4" name="Text Placeholder 3"/>
          <p:cNvSpPr>
            <a:spLocks noGrp="1"/>
          </p:cNvSpPr>
          <p:nvPr>
            <p:ph type="body" sz="quarter" idx="11"/>
          </p:nvPr>
        </p:nvSpPr>
        <p:spPr/>
        <p:txBody>
          <a:bodyPr/>
          <a:lstStyle/>
          <a:p>
            <a:r>
              <a:rPr lang="en-US" dirty="0"/>
              <a:t>~/spec/unit/recipes/</a:t>
            </a:r>
            <a:r>
              <a:rPr lang="en-US" dirty="0" err="1"/>
              <a:t>service_spec.rb</a:t>
            </a:r>
            <a:endParaRPr lang="en-US" dirty="0"/>
          </a:p>
        </p:txBody>
      </p:sp>
      <p:sp>
        <p:nvSpPr>
          <p:cNvPr id="8" name="Text Placeholder 7"/>
          <p:cNvSpPr>
            <a:spLocks noGrp="1"/>
          </p:cNvSpPr>
          <p:nvPr>
            <p:ph type="body" sz="quarter" idx="13"/>
          </p:nvPr>
        </p:nvSpPr>
        <p:spPr>
          <a:xfrm>
            <a:off x="1135042" y="2444750"/>
            <a:ext cx="14404273" cy="5217583"/>
          </a:xfrm>
        </p:spPr>
        <p:txBody>
          <a:bodyPr/>
          <a:lstStyle/>
          <a:p>
            <a:endParaRPr lang="en-US" dirty="0"/>
          </a:p>
        </p:txBody>
      </p:sp>
      <p:cxnSp>
        <p:nvCxnSpPr>
          <p:cNvPr id="6" name="Straight Connector 5"/>
          <p:cNvCxnSpPr/>
          <p:nvPr/>
        </p:nvCxnSpPr>
        <p:spPr>
          <a:xfrm>
            <a:off x="8201891" y="3588328"/>
            <a:ext cx="6096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a:cxnSpLocks/>
          </p:cNvCxnSpPr>
          <p:nvPr/>
        </p:nvCxnSpPr>
        <p:spPr>
          <a:xfrm>
            <a:off x="9144000" y="2840182"/>
            <a:ext cx="193270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8201891" y="6968836"/>
            <a:ext cx="138545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8035637" y="5860472"/>
            <a:ext cx="138545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1118517"/>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....FF</a:t>
            </a:r>
          </a:p>
          <a:p>
            <a:endParaRPr lang="en-US" sz="2400" dirty="0"/>
          </a:p>
          <a:p>
            <a:r>
              <a:rPr lang="en-US" sz="2400" dirty="0"/>
              <a:t>Failures:</a:t>
            </a:r>
          </a:p>
          <a:p>
            <a:endParaRPr lang="en-US" sz="2400" dirty="0"/>
          </a:p>
          <a:p>
            <a:r>
              <a:rPr lang="en-US" sz="2400" dirty="0"/>
              <a:t>  1) apache::service When all attributes are default</a:t>
            </a:r>
            <a:r>
              <a:rPr lang="en-US" sz="2400"/>
              <a:t>, on Ubuntu </a:t>
            </a:r>
            <a:r>
              <a:rPr lang="en-US" sz="2400" dirty="0"/>
              <a:t>14.04 starts the necessary service</a:t>
            </a:r>
          </a:p>
          <a:p>
            <a:r>
              <a:rPr lang="en-US" sz="2400" dirty="0"/>
              <a:t>     Failure/Error: expect(</a:t>
            </a:r>
            <a:r>
              <a:rPr lang="en-US" sz="2400" dirty="0" err="1"/>
              <a:t>chef_run</a:t>
            </a:r>
            <a:r>
              <a:rPr lang="en-US" sz="2400" dirty="0"/>
              <a:t>).to </a:t>
            </a:r>
            <a:r>
              <a:rPr lang="en-US" sz="2400" dirty="0" err="1"/>
              <a:t>start_service</a:t>
            </a:r>
            <a:r>
              <a:rPr lang="en-US" sz="2400" dirty="0"/>
              <a:t>('apache2')</a:t>
            </a:r>
          </a:p>
          <a:p>
            <a:endParaRPr lang="en-US" sz="2400" dirty="0"/>
          </a:p>
          <a:p>
            <a:r>
              <a:rPr lang="en-US" sz="2400" dirty="0"/>
              <a:t>       expected "service[apache2]" with action :start to be in Chef run. Other service resources:</a:t>
            </a:r>
          </a:p>
          <a:p>
            <a:endParaRPr lang="en-US" sz="2400" dirty="0"/>
          </a:p>
          <a:p>
            <a:r>
              <a:rPr lang="en-US" sz="2400" dirty="0"/>
              <a:t>         service[</a:t>
            </a:r>
            <a:r>
              <a:rPr lang="en-US" sz="2400" dirty="0" err="1"/>
              <a:t>httpd</a:t>
            </a:r>
            <a:r>
              <a:rPr lang="en-US" sz="2400" dirty="0"/>
              <a: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service_spec.rb</a:t>
            </a:r>
            <a:endParaRPr lang="en-US" dirty="0"/>
          </a:p>
        </p:txBody>
      </p:sp>
      <p:sp>
        <p:nvSpPr>
          <p:cNvPr id="4" name="Content Placeholder 3"/>
          <p:cNvSpPr>
            <a:spLocks noGrp="1"/>
          </p:cNvSpPr>
          <p:nvPr>
            <p:ph sz="quarter" idx="12"/>
          </p:nvPr>
        </p:nvSpPr>
        <p:spPr>
          <a:xfrm>
            <a:off x="1127883" y="2328932"/>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237228639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Attribute to Support Platforms</a:t>
            </a:r>
          </a:p>
        </p:txBody>
      </p:sp>
      <p:sp>
        <p:nvSpPr>
          <p:cNvPr id="3" name="Content Placeholder 2"/>
          <p:cNvSpPr>
            <a:spLocks noGrp="1"/>
          </p:cNvSpPr>
          <p:nvPr>
            <p:ph sz="quarter" idx="10"/>
          </p:nvPr>
        </p:nvSpPr>
        <p:spPr/>
        <p:txBody>
          <a:bodyPr>
            <a:normAutofit/>
          </a:bodyPr>
          <a:lstStyle/>
          <a:p>
            <a:r>
              <a:rPr lang="en-US" sz="2400" b="1" dirty="0"/>
              <a:t>case node['platform']</a:t>
            </a:r>
          </a:p>
          <a:p>
            <a:r>
              <a:rPr lang="en-US" sz="2400" b="1" dirty="0"/>
              <a:t>when '</a:t>
            </a:r>
            <a:r>
              <a:rPr lang="en-US" sz="2400" b="1" dirty="0" err="1"/>
              <a:t>ubuntu</a:t>
            </a:r>
            <a:r>
              <a:rPr lang="en-US" sz="2400" b="1" dirty="0"/>
              <a:t>'</a:t>
            </a:r>
          </a:p>
          <a:p>
            <a:r>
              <a:rPr lang="en-US" sz="2400" b="1" dirty="0"/>
              <a:t>  default['apache']['</a:t>
            </a:r>
            <a:r>
              <a:rPr lang="en-US" sz="2400" b="1" dirty="0" err="1"/>
              <a:t>package_name</a:t>
            </a:r>
            <a:r>
              <a:rPr lang="en-US" sz="2400" b="1" dirty="0"/>
              <a:t>'] = 'apache2'</a:t>
            </a:r>
          </a:p>
          <a:p>
            <a:r>
              <a:rPr lang="en-US" sz="2400" b="1" dirty="0"/>
              <a:t>  default['apache']['</a:t>
            </a:r>
            <a:r>
              <a:rPr lang="en-US" sz="2400" b="1" dirty="0" err="1"/>
              <a:t>service_name</a:t>
            </a:r>
            <a:r>
              <a:rPr lang="en-US" sz="2400" b="1" dirty="0"/>
              <a:t>'] = 'apache2'</a:t>
            </a:r>
          </a:p>
          <a:p>
            <a:r>
              <a:rPr lang="en-US" sz="2400" b="1" dirty="0"/>
              <a:t>else</a:t>
            </a:r>
          </a:p>
          <a:p>
            <a:r>
              <a:rPr lang="en-US" sz="2400" b="1" dirty="0"/>
              <a:t>  default['apache']['</a:t>
            </a:r>
            <a:r>
              <a:rPr lang="en-US" sz="2400" b="1" dirty="0" err="1"/>
              <a:t>package_name</a:t>
            </a:r>
            <a:r>
              <a:rPr lang="en-US" sz="2400" b="1" dirty="0"/>
              <a:t>'] = '</a:t>
            </a:r>
            <a:r>
              <a:rPr lang="en-US" sz="2400" b="1" dirty="0" err="1"/>
              <a:t>httpd</a:t>
            </a:r>
            <a:r>
              <a:rPr lang="en-US" sz="2400" b="1" dirty="0"/>
              <a:t>'</a:t>
            </a:r>
          </a:p>
          <a:p>
            <a:r>
              <a:rPr lang="en-US" sz="2400" b="1" dirty="0"/>
              <a:t>  default['apache']['</a:t>
            </a:r>
            <a:r>
              <a:rPr lang="en-US" sz="2400" b="1" dirty="0" err="1"/>
              <a:t>service_name</a:t>
            </a:r>
            <a:r>
              <a:rPr lang="en-US" sz="2400" b="1" dirty="0"/>
              <a:t>'] = '</a:t>
            </a:r>
            <a:r>
              <a:rPr lang="en-US" sz="2400" b="1" dirty="0" err="1"/>
              <a:t>httpd</a:t>
            </a:r>
            <a:r>
              <a:rPr lang="en-US" sz="2400" b="1" dirty="0"/>
              <a:t>'</a:t>
            </a:r>
          </a:p>
          <a:p>
            <a:r>
              <a:rPr lang="en-US" sz="2400" b="1" dirty="0"/>
              <a:t>end</a:t>
            </a:r>
          </a:p>
          <a:p>
            <a:endParaRPr lang="en-US" sz="2400" b="1" dirty="0"/>
          </a:p>
          <a:p>
            <a:r>
              <a:rPr lang="en-US" sz="2400" b="1" dirty="0"/>
              <a:t>default['apache']['</a:t>
            </a:r>
            <a:r>
              <a:rPr lang="en-US" sz="2400" b="1" dirty="0" err="1"/>
              <a:t>service_name</a:t>
            </a:r>
            <a:r>
              <a:rPr lang="en-US" sz="2400" b="1" dirty="0"/>
              <a:t>'] = '</a:t>
            </a:r>
            <a:r>
              <a:rPr lang="en-US" sz="2400" b="1" dirty="0" err="1"/>
              <a:t>httpd</a:t>
            </a:r>
            <a:r>
              <a:rPr lang="en-US" sz="2400" b="1" dirty="0"/>
              <a:t>'</a:t>
            </a:r>
          </a:p>
          <a:p>
            <a:r>
              <a:rPr lang="en-US" sz="2400" b="1" dirty="0"/>
              <a:t>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endParaRPr lang="en-US" sz="2400" b="1" dirty="0"/>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7" name="Rectangle 6"/>
          <p:cNvSpPr/>
          <p:nvPr/>
        </p:nvSpPr>
        <p:spPr bwMode="auto">
          <a:xfrm>
            <a:off x="1121833" y="4899991"/>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a:gradFill>
                <a:gsLst>
                  <a:gs pos="0">
                    <a:srgbClr val="FFFFFF"/>
                  </a:gs>
                  <a:gs pos="100000">
                    <a:srgbClr val="FFFFFF"/>
                  </a:gs>
                </a:gsLst>
                <a:lin ang="5400000" scaled="0"/>
              </a:gradFill>
            </a:endParaRPr>
          </a:p>
        </p:txBody>
      </p:sp>
      <p:sp>
        <p:nvSpPr>
          <p:cNvPr id="8" name="Text Placeholder 5"/>
          <p:cNvSpPr>
            <a:spLocks noGrp="1"/>
          </p:cNvSpPr>
          <p:nvPr>
            <p:ph type="body" sz="quarter" idx="13"/>
          </p:nvPr>
        </p:nvSpPr>
        <p:spPr>
          <a:xfrm>
            <a:off x="1135063" y="3529013"/>
            <a:ext cx="14404975" cy="469900"/>
          </a:xfrm>
        </p:spPr>
        <p:txBody>
          <a:bodyPr/>
          <a:lstStyle/>
          <a:p>
            <a:endParaRPr lang="en-US"/>
          </a:p>
        </p:txBody>
      </p:sp>
      <p:sp>
        <p:nvSpPr>
          <p:cNvPr id="9" name="Text Placeholder 5"/>
          <p:cNvSpPr>
            <a:spLocks noGrp="1"/>
          </p:cNvSpPr>
          <p:nvPr>
            <p:ph type="body" sz="quarter" idx="12"/>
          </p:nvPr>
        </p:nvSpPr>
        <p:spPr>
          <a:xfrm>
            <a:off x="1124446" y="6247908"/>
            <a:ext cx="14404273" cy="537249"/>
          </a:xfrm>
        </p:spPr>
        <p:txBody>
          <a:bodyPr/>
          <a:lstStyle/>
          <a:p>
            <a:r>
              <a:rPr lang="en-US" dirty="0"/>
              <a:t>`</a:t>
            </a:r>
          </a:p>
        </p:txBody>
      </p:sp>
    </p:spTree>
    <p:extLst>
      <p:ext uri="{BB962C8B-B14F-4D97-AF65-F5344CB8AC3E}">
        <p14:creationId xmlns:p14="http://schemas.microsoft.com/office/powerpoint/2010/main" val="4045556940"/>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1.84 seconds (files took 4.22 seconds to load)</a:t>
            </a:r>
          </a:p>
          <a:p>
            <a:r>
              <a:rPr lang="en-US" b="1" dirty="0"/>
              <a:t>6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service_spec.rb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2412685448"/>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a:t>Write a test that verifies the Service recipe chooses the service named '</a:t>
            </a:r>
            <a:r>
              <a:rPr lang="en-US" dirty="0" err="1"/>
              <a:t>httpd</a:t>
            </a:r>
            <a:r>
              <a:rPr lang="en-US" dirty="0"/>
              <a:t>' on </a:t>
            </a:r>
            <a:r>
              <a:rPr lang="en-US" dirty="0" err="1"/>
              <a:t>CentOS</a:t>
            </a:r>
            <a:r>
              <a:rPr lang="en-US" dirty="0"/>
              <a:t> and 'apache2' on Ubuntu</a:t>
            </a:r>
          </a:p>
          <a:p>
            <a:pPr>
              <a:lnSpc>
                <a:spcPct val="150000"/>
              </a:lnSpc>
              <a:buFont typeface="Wingdings" charset="2"/>
              <a:buChar char="ü"/>
            </a:pPr>
            <a:r>
              <a:rPr lang="en-US" dirty="0"/>
              <a:t>Execute the tests and verify the tests </a:t>
            </a:r>
            <a:r>
              <a:rPr lang="en-US" b="1" dirty="0"/>
              <a:t>fail</a:t>
            </a:r>
          </a:p>
          <a:p>
            <a:pPr>
              <a:lnSpc>
                <a:spcPct val="150000"/>
              </a:lnSpc>
              <a:buFont typeface="Wingdings" charset="2"/>
              <a:buChar char="ü"/>
            </a:pPr>
            <a:r>
              <a:rPr lang="en-US" dirty="0"/>
              <a:t>Update the attribute to choose the service name '</a:t>
            </a:r>
            <a:r>
              <a:rPr lang="en-US" dirty="0" err="1"/>
              <a:t>httpd</a:t>
            </a:r>
            <a:r>
              <a:rPr lang="en-US" dirty="0"/>
              <a:t>' on </a:t>
            </a:r>
            <a:r>
              <a:rPr lang="en-US" dirty="0" err="1"/>
              <a:t>CentOS</a:t>
            </a:r>
            <a:r>
              <a:rPr lang="en-US" dirty="0"/>
              <a:t> and 'apache2' on Ubuntu</a:t>
            </a:r>
          </a:p>
          <a:p>
            <a:pPr>
              <a:lnSpc>
                <a:spcPct val="150000"/>
              </a:lnSpc>
              <a:buFont typeface="Wingdings" charset="2"/>
              <a:buChar char="ü"/>
            </a:pPr>
            <a:r>
              <a:rPr lang="en-US" dirty="0"/>
              <a:t>Execute the tests and verify the tests </a:t>
            </a:r>
            <a:r>
              <a:rPr lang="en-US" b="1" dirty="0"/>
              <a:t>pass</a:t>
            </a:r>
          </a:p>
        </p:txBody>
      </p:sp>
    </p:spTree>
    <p:extLst>
      <p:ext uri="{BB962C8B-B14F-4D97-AF65-F5344CB8AC3E}">
        <p14:creationId xmlns:p14="http://schemas.microsoft.com/office/powerpoint/2010/main" val="708813775"/>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710458"/>
          </a:xfrm>
        </p:spPr>
        <p:txBody>
          <a:bodyPr/>
          <a:lstStyle/>
          <a:p>
            <a:pPr>
              <a:lnSpc>
                <a:spcPct val="150000"/>
              </a:lnSpc>
            </a:pPr>
            <a:r>
              <a:rPr lang="en-US" dirty="0"/>
              <a:t>Write a test that verifies the file recipe chooses the same path (name) '/</a:t>
            </a:r>
            <a:r>
              <a:rPr lang="en-US" dirty="0" err="1"/>
              <a:t>var</a:t>
            </a:r>
            <a:r>
              <a:rPr lang="en-US" dirty="0"/>
              <a:t>/www/html/</a:t>
            </a:r>
            <a:r>
              <a:rPr lang="en-US" dirty="0" err="1"/>
              <a:t>index.html</a:t>
            </a:r>
            <a:r>
              <a:rPr lang="en-US" dirty="0"/>
              <a:t>' on </a:t>
            </a:r>
            <a:r>
              <a:rPr lang="en-US" dirty="0" err="1"/>
              <a:t>CentOS</a:t>
            </a:r>
            <a:r>
              <a:rPr lang="en-US" dirty="0"/>
              <a:t> and on Ubuntu</a:t>
            </a:r>
          </a:p>
          <a:p>
            <a:pPr>
              <a:lnSpc>
                <a:spcPct val="150000"/>
              </a:lnSpc>
            </a:pPr>
            <a:r>
              <a:rPr lang="en-US" dirty="0"/>
              <a:t>Execute the tests that verify the tests </a:t>
            </a:r>
            <a:r>
              <a:rPr lang="en-US" b="1" dirty="0"/>
              <a:t>pass</a:t>
            </a:r>
          </a:p>
          <a:p>
            <a:pPr>
              <a:lnSpc>
                <a:spcPct val="150000"/>
              </a:lnSpc>
            </a:pPr>
            <a:r>
              <a:rPr lang="en-US" dirty="0"/>
              <a:t>Update the attribute to choose the same path on </a:t>
            </a:r>
            <a:r>
              <a:rPr lang="en-US" dirty="0" err="1"/>
              <a:t>CentOS</a:t>
            </a:r>
            <a:r>
              <a:rPr lang="en-US" dirty="0"/>
              <a:t> and on Ubuntu</a:t>
            </a:r>
          </a:p>
          <a:p>
            <a:pPr>
              <a:lnSpc>
                <a:spcPct val="150000"/>
              </a:lnSpc>
            </a:pPr>
            <a:r>
              <a:rPr lang="en-US" dirty="0"/>
              <a:t>Execute the tests that verify the tests </a:t>
            </a:r>
            <a:r>
              <a:rPr lang="en-US" b="1" dirty="0"/>
              <a:t>pass</a:t>
            </a:r>
            <a:endParaRPr lang="en-US" dirty="0"/>
          </a:p>
          <a:p>
            <a:pPr>
              <a:lnSpc>
                <a:spcPct val="150000"/>
              </a:lnSpc>
            </a:pPr>
            <a:r>
              <a:rPr lang="en-US" dirty="0"/>
              <a:t>Get nervous! Mutate the attributes file!</a:t>
            </a:r>
          </a:p>
          <a:p>
            <a:pPr>
              <a:lnSpc>
                <a:spcPct val="150000"/>
              </a:lnSpc>
            </a:pPr>
            <a:r>
              <a:rPr lang="en-US" dirty="0"/>
              <a:t>Undo the entire attributes change and verify the tests </a:t>
            </a:r>
            <a:r>
              <a:rPr lang="en-US" b="1" dirty="0"/>
              <a:t>pass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73750" y="69130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769622" y="63220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This is where it all comes together.</a:t>
            </a:r>
          </a:p>
        </p:txBody>
      </p:sp>
    </p:spTree>
    <p:extLst>
      <p:ext uri="{BB962C8B-B14F-4D97-AF65-F5344CB8AC3E}">
        <p14:creationId xmlns:p14="http://schemas.microsoft.com/office/powerpoint/2010/main" val="571079915"/>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Add a Second Context for Another Platform</a:t>
            </a:r>
          </a:p>
        </p:txBody>
      </p:sp>
      <p:sp>
        <p:nvSpPr>
          <p:cNvPr id="3" name="Content Placeholder 2"/>
          <p:cNvSpPr>
            <a:spLocks noGrp="1"/>
          </p:cNvSpPr>
          <p:nvPr>
            <p:ph sz="quarter" idx="10"/>
          </p:nvPr>
        </p:nvSpPr>
        <p:spPr>
          <a:xfrm>
            <a:off x="1121104" y="2113747"/>
            <a:ext cx="14626896" cy="5951611"/>
          </a:xfrm>
        </p:spPr>
        <p:txBody>
          <a:bodyPr>
            <a:noAutofit/>
          </a:bodyPr>
          <a:lstStyle/>
          <a:p>
            <a:r>
              <a:rPr lang="en-US" sz="2000" b="1" dirty="0"/>
              <a:t>  # ... REST OF SPEC FILE ...</a:t>
            </a:r>
          </a:p>
          <a:p>
            <a:r>
              <a:rPr lang="en-US" sz="2000" b="1" dirty="0"/>
              <a:t>  context 'When all attributes are default, on </a:t>
            </a:r>
            <a:r>
              <a:rPr lang="en-US" sz="2000" dirty="0"/>
              <a:t>U</a:t>
            </a:r>
            <a:r>
              <a:rPr lang="en-US" sz="2000" b="1" dirty="0"/>
              <a:t>buntu 14.04' do</a:t>
            </a:r>
          </a:p>
          <a:p>
            <a:r>
              <a:rPr lang="en-US" sz="2000" b="1" dirty="0"/>
              <a:t>    let(:</a:t>
            </a:r>
            <a:r>
              <a:rPr lang="en-US" sz="2000" b="1" dirty="0" err="1"/>
              <a:t>chef_run</a:t>
            </a:r>
            <a:r>
              <a:rPr lang="en-US" sz="2000" b="1" dirty="0"/>
              <a:t>) do</a:t>
            </a:r>
          </a:p>
          <a:p>
            <a:r>
              <a:rPr lang="en-US" sz="2000" b="1" dirty="0"/>
              <a:t>      runner = </a:t>
            </a:r>
            <a:r>
              <a:rPr lang="en-US" sz="2000" b="1" dirty="0" err="1"/>
              <a:t>ChefSpec</a:t>
            </a:r>
            <a:r>
              <a:rPr lang="en-US" sz="2000" b="1" dirty="0"/>
              <a:t>::</a:t>
            </a:r>
            <a:r>
              <a:rPr lang="en-US" sz="2000" b="1" dirty="0" err="1"/>
              <a:t>ServerRunner.new</a:t>
            </a:r>
            <a:r>
              <a:rPr lang="en-US" sz="2000" b="1" dirty="0"/>
              <a:t>(platform: '</a:t>
            </a:r>
            <a:r>
              <a:rPr lang="en-US" sz="2000" b="1" dirty="0" err="1"/>
              <a:t>ubuntu',version</a:t>
            </a:r>
            <a:r>
              <a:rPr lang="en-US" sz="2000" b="1" dirty="0"/>
              <a:t>: '14.04')</a:t>
            </a:r>
          </a:p>
          <a:p>
            <a:r>
              <a:rPr lang="en-US" sz="2000" b="1" dirty="0"/>
              <a:t>      </a:t>
            </a:r>
            <a:r>
              <a:rPr lang="en-US" sz="2000" b="1" dirty="0" err="1"/>
              <a:t>runner.converge</a:t>
            </a:r>
            <a:r>
              <a:rPr lang="en-US" sz="2000" b="1" dirty="0"/>
              <a:t>(</a:t>
            </a:r>
            <a:r>
              <a:rPr lang="en-US" sz="2000" b="1" dirty="0" err="1"/>
              <a:t>described_recipe</a:t>
            </a:r>
            <a:r>
              <a:rPr lang="en-US" sz="2000" b="1" dirty="0"/>
              <a:t>)</a:t>
            </a:r>
          </a:p>
          <a:p>
            <a:r>
              <a:rPr lang="en-US" sz="2000" b="1" dirty="0"/>
              <a:t>    end</a:t>
            </a:r>
          </a:p>
          <a:p>
            <a:r>
              <a:rPr lang="en-US" sz="2000" b="1" dirty="0"/>
              <a:t>    # ... it converges successfully ...</a:t>
            </a:r>
          </a:p>
          <a:p>
            <a:endParaRPr lang="en-US" sz="2000" b="1" dirty="0"/>
          </a:p>
          <a:p>
            <a:r>
              <a:rPr lang="en-US" sz="2000" dirty="0"/>
              <a:t> it 'creates the index.html' do</a:t>
            </a:r>
          </a:p>
          <a:p>
            <a:r>
              <a:rPr lang="en-US" sz="2000" dirty="0"/>
              <a:t>      expect(</a:t>
            </a:r>
            <a:r>
              <a:rPr lang="en-US" sz="2000" dirty="0" err="1"/>
              <a:t>chef_run</a:t>
            </a:r>
            <a:r>
              <a:rPr lang="en-US" sz="2000" dirty="0"/>
              <a:t>).to </a:t>
            </a:r>
            <a:r>
              <a:rPr lang="en-US" sz="2000" dirty="0" err="1"/>
              <a:t>render_file</a:t>
            </a:r>
            <a:r>
              <a:rPr lang="en-US" sz="2000" dirty="0"/>
              <a:t>('/</a:t>
            </a:r>
            <a:r>
              <a:rPr lang="en-US" sz="2000" dirty="0" err="1"/>
              <a:t>var</a:t>
            </a:r>
            <a:r>
              <a:rPr lang="en-US" sz="2000" dirty="0"/>
              <a:t>/www/html/index.html').</a:t>
            </a:r>
            <a:r>
              <a:rPr lang="en-US" sz="2000" dirty="0" err="1"/>
              <a:t>with_content</a:t>
            </a:r>
            <a:r>
              <a:rPr lang="en-US" sz="2000" dirty="0"/>
              <a:t>('&lt;h1&gt;Welcome Home!&lt;/h1&gt;')</a:t>
            </a:r>
          </a:p>
          <a:p>
            <a:r>
              <a:rPr lang="en-US" sz="2000" dirty="0"/>
              <a:t>    end</a:t>
            </a:r>
          </a:p>
          <a:p>
            <a:r>
              <a:rPr lang="en-US" sz="2000" dirty="0"/>
              <a:t>  </a:t>
            </a:r>
            <a:r>
              <a:rPr lang="en-US" sz="2000" b="1" dirty="0"/>
              <a:t>end</a:t>
            </a:r>
          </a:p>
          <a:p>
            <a:r>
              <a:rPr lang="en-US" sz="2000" b="1" dirty="0"/>
              <a:t>end</a:t>
            </a:r>
          </a:p>
        </p:txBody>
      </p:sp>
      <p:sp>
        <p:nvSpPr>
          <p:cNvPr id="4" name="Text Placeholder 3"/>
          <p:cNvSpPr>
            <a:spLocks noGrp="1"/>
          </p:cNvSpPr>
          <p:nvPr>
            <p:ph type="body" sz="quarter" idx="11"/>
          </p:nvPr>
        </p:nvSpPr>
        <p:spPr>
          <a:xfrm>
            <a:off x="1121104" y="1337150"/>
            <a:ext cx="14626896" cy="566391"/>
          </a:xfrm>
        </p:spPr>
        <p:txBody>
          <a:bodyPr/>
          <a:lstStyle/>
          <a:p>
            <a:r>
              <a:rPr lang="en-US" dirty="0"/>
              <a:t>~/spec/unit/recipes/</a:t>
            </a:r>
            <a:r>
              <a:rPr lang="en-US" dirty="0" err="1"/>
              <a:t>configuration_spec.rb</a:t>
            </a:r>
            <a:endParaRPr lang="en-US" dirty="0"/>
          </a:p>
        </p:txBody>
      </p:sp>
      <p:sp>
        <p:nvSpPr>
          <p:cNvPr id="6" name="Text Placeholder 5"/>
          <p:cNvSpPr>
            <a:spLocks noGrp="1"/>
          </p:cNvSpPr>
          <p:nvPr>
            <p:ph type="body" sz="quarter" idx="13"/>
          </p:nvPr>
        </p:nvSpPr>
        <p:spPr>
          <a:xfrm>
            <a:off x="1121104" y="2529840"/>
            <a:ext cx="14626896" cy="5171440"/>
          </a:xfrm>
        </p:spPr>
        <p:txBody>
          <a:bodyPr/>
          <a:lstStyle/>
          <a:p>
            <a:endParaRPr lang="en-US" dirty="0"/>
          </a:p>
        </p:txBody>
      </p:sp>
      <p:cxnSp>
        <p:nvCxnSpPr>
          <p:cNvPr id="7" name="Straight Connector 6"/>
          <p:cNvCxnSpPr>
            <a:cxnSpLocks/>
          </p:cNvCxnSpPr>
          <p:nvPr/>
        </p:nvCxnSpPr>
        <p:spPr>
          <a:xfrm>
            <a:off x="9247909" y="3733801"/>
            <a:ext cx="3810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cxnSpLocks/>
          </p:cNvCxnSpPr>
          <p:nvPr/>
        </p:nvCxnSpPr>
        <p:spPr>
          <a:xfrm>
            <a:off x="8326581" y="2888673"/>
            <a:ext cx="191885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8564010"/>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Node Platform in </a:t>
            </a:r>
            <a:r>
              <a:rPr lang="en-US" dirty="0" err="1"/>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a:t>How 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q"/>
            </a:pPr>
            <a:r>
              <a:rPr lang="en-US" dirty="0"/>
              <a:t>Insert a break point, execute the tests, and determine the node's platform</a:t>
            </a:r>
          </a:p>
          <a:p>
            <a:pPr marL="342900" indent="-342900">
              <a:buFont typeface="Wingdings" charset="2"/>
              <a:buChar char="q"/>
            </a:pPr>
            <a:r>
              <a:rPr lang="en-US" dirty="0"/>
              <a:t>Remove the break point and transcend documentation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cxnSp>
        <p:nvCxnSpPr>
          <p:cNvPr id="10" name="Straight Connector 9"/>
          <p:cNvCxnSpPr/>
          <p:nvPr/>
        </p:nvCxnSpPr>
        <p:spPr>
          <a:xfrm>
            <a:off x="3217985" y="6113585"/>
            <a:ext cx="152106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4917831" y="6113585"/>
            <a:ext cx="2291861"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8003931" y="6113585"/>
            <a:ext cx="3953607" cy="0"/>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Then you will bridge the gap!</a:t>
            </a:r>
          </a:p>
        </p:txBody>
      </p:sp>
    </p:spTree>
    <p:extLst>
      <p:ext uri="{BB962C8B-B14F-4D97-AF65-F5344CB8AC3E}">
        <p14:creationId xmlns:p14="http://schemas.microsoft.com/office/powerpoint/2010/main" val="696620906"/>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1.84 seconds (files took 4.22 seconds to load)</a:t>
            </a:r>
          </a:p>
          <a:p>
            <a:r>
              <a:rPr lang="en-US" dirty="0"/>
              <a:t>4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112606108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Attribute to Support Platforms</a:t>
            </a:r>
          </a:p>
        </p:txBody>
      </p:sp>
      <p:sp>
        <p:nvSpPr>
          <p:cNvPr id="3" name="Content Placeholder 2"/>
          <p:cNvSpPr>
            <a:spLocks noGrp="1"/>
          </p:cNvSpPr>
          <p:nvPr>
            <p:ph sz="quarter" idx="10"/>
          </p:nvPr>
        </p:nvSpPr>
        <p:spPr/>
        <p:txBody>
          <a:bodyPr>
            <a:normAutofit/>
          </a:bodyPr>
          <a:lstStyle/>
          <a:p>
            <a:r>
              <a:rPr lang="en-US" sz="2400" b="1" dirty="0"/>
              <a:t>case node['platform']</a:t>
            </a:r>
          </a:p>
          <a:p>
            <a:r>
              <a:rPr lang="en-US" sz="2400" b="1" dirty="0"/>
              <a:t>when '</a:t>
            </a:r>
            <a:r>
              <a:rPr lang="en-US" sz="2400" b="1" dirty="0" err="1"/>
              <a:t>ubuntu</a:t>
            </a:r>
            <a:r>
              <a:rPr lang="en-US" sz="2400" b="1" dirty="0"/>
              <a:t>'</a:t>
            </a:r>
          </a:p>
          <a:p>
            <a:r>
              <a:rPr lang="en-US" sz="2400" b="1" dirty="0"/>
              <a:t>  default['apache']['</a:t>
            </a:r>
            <a:r>
              <a:rPr lang="en-US" sz="2400" b="1" dirty="0" err="1"/>
              <a:t>package_name</a:t>
            </a:r>
            <a:r>
              <a:rPr lang="en-US" sz="2400" b="1" dirty="0"/>
              <a:t>'] = 'apache2'</a:t>
            </a:r>
          </a:p>
          <a:p>
            <a:r>
              <a:rPr lang="en-US" sz="2400" b="1" dirty="0"/>
              <a:t>  default['apache']['</a:t>
            </a:r>
            <a:r>
              <a:rPr lang="en-US" sz="2400" b="1" dirty="0" err="1"/>
              <a:t>service_name</a:t>
            </a:r>
            <a:r>
              <a:rPr lang="en-US" sz="2400" b="1" dirty="0"/>
              <a:t>'] = 'apache2'</a:t>
            </a:r>
          </a:p>
          <a:p>
            <a:r>
              <a:rPr lang="en-US" sz="2400" b="1" dirty="0"/>
              <a:t>  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r>
              <a:rPr lang="en-US" sz="2400" b="1" dirty="0"/>
              <a:t>else</a:t>
            </a:r>
          </a:p>
          <a:p>
            <a:r>
              <a:rPr lang="en-US" sz="2400" b="1" dirty="0"/>
              <a:t>  default['apache']['</a:t>
            </a:r>
            <a:r>
              <a:rPr lang="en-US" sz="2400" b="1" dirty="0" err="1"/>
              <a:t>package_name</a:t>
            </a:r>
            <a:r>
              <a:rPr lang="en-US" sz="2400" b="1" dirty="0"/>
              <a:t>'] = '</a:t>
            </a:r>
            <a:r>
              <a:rPr lang="en-US" sz="2400" b="1" dirty="0" err="1"/>
              <a:t>httpd</a:t>
            </a:r>
            <a:r>
              <a:rPr lang="en-US" sz="2400" b="1" dirty="0"/>
              <a:t>'</a:t>
            </a:r>
          </a:p>
          <a:p>
            <a:r>
              <a:rPr lang="en-US" sz="2400" b="1" dirty="0"/>
              <a:t>  default['apache']['</a:t>
            </a:r>
            <a:r>
              <a:rPr lang="en-US" sz="2400" b="1" dirty="0" err="1"/>
              <a:t>service_name</a:t>
            </a:r>
            <a:r>
              <a:rPr lang="en-US" sz="2400" b="1" dirty="0"/>
              <a:t>'] = '</a:t>
            </a:r>
            <a:r>
              <a:rPr lang="en-US" sz="2400" b="1" dirty="0" err="1"/>
              <a:t>httpd</a:t>
            </a:r>
            <a:r>
              <a:rPr lang="en-US" sz="2400" b="1" dirty="0"/>
              <a:t>'</a:t>
            </a:r>
          </a:p>
          <a:p>
            <a:r>
              <a:rPr lang="en-US" sz="2400" b="1" dirty="0"/>
              <a:t>  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r>
              <a:rPr lang="en-US" sz="2400" b="1" dirty="0"/>
              <a:t>end</a:t>
            </a:r>
          </a:p>
          <a:p>
            <a:endParaRPr lang="en-US" sz="2400" b="1" dirty="0"/>
          </a:p>
          <a:p>
            <a:r>
              <a:rPr lang="en-US" sz="2400" b="1" dirty="0"/>
              <a:t>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endParaRPr lang="en-US" sz="2400" b="1" dirty="0"/>
          </a:p>
          <a:p>
            <a:endParaRPr lang="en-US" sz="2400" b="1" dirty="0"/>
          </a:p>
          <a:p>
            <a:endParaRPr lang="en-US" sz="2400" b="1" dirty="0"/>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7" name="Rectangle 6"/>
          <p:cNvSpPr/>
          <p:nvPr/>
        </p:nvSpPr>
        <p:spPr bwMode="auto">
          <a:xfrm>
            <a:off x="1121833" y="5775290"/>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a:gradFill>
                <a:gsLst>
                  <a:gs pos="0">
                    <a:srgbClr val="FFFFFF"/>
                  </a:gs>
                  <a:gs pos="100000">
                    <a:srgbClr val="FFFFFF"/>
                  </a:gs>
                </a:gsLst>
                <a:lin ang="5400000" scaled="0"/>
              </a:gradFill>
            </a:endParaRPr>
          </a:p>
        </p:txBody>
      </p:sp>
      <p:sp>
        <p:nvSpPr>
          <p:cNvPr id="8" name="Text Placeholder 5"/>
          <p:cNvSpPr>
            <a:spLocks noGrp="1"/>
          </p:cNvSpPr>
          <p:nvPr>
            <p:ph type="body" sz="quarter" idx="13"/>
          </p:nvPr>
        </p:nvSpPr>
        <p:spPr>
          <a:xfrm>
            <a:off x="1135063" y="3984626"/>
            <a:ext cx="14404975" cy="469900"/>
          </a:xfrm>
        </p:spPr>
        <p:txBody>
          <a:bodyPr/>
          <a:lstStyle/>
          <a:p>
            <a:endParaRPr lang="en-US"/>
          </a:p>
        </p:txBody>
      </p:sp>
      <p:sp>
        <p:nvSpPr>
          <p:cNvPr id="9" name="Rectangle 8"/>
          <p:cNvSpPr/>
          <p:nvPr/>
        </p:nvSpPr>
        <p:spPr bwMode="auto">
          <a:xfrm>
            <a:off x="1121104" y="7228786"/>
            <a:ext cx="14414500" cy="513691"/>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5943088"/>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1.84 seconds (files took 4.22 seconds to load)</a:t>
            </a:r>
          </a:p>
          <a:p>
            <a:r>
              <a:rPr lang="en-US" b="1" dirty="0"/>
              <a:t>4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1634682964"/>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Heckle the code</a:t>
            </a:r>
          </a:p>
        </p:txBody>
      </p:sp>
      <p:sp>
        <p:nvSpPr>
          <p:cNvPr id="3" name="Content Placeholder 2"/>
          <p:cNvSpPr>
            <a:spLocks noGrp="1"/>
          </p:cNvSpPr>
          <p:nvPr>
            <p:ph sz="quarter" idx="10"/>
          </p:nvPr>
        </p:nvSpPr>
        <p:spPr/>
        <p:txBody>
          <a:bodyPr>
            <a:normAutofit/>
          </a:bodyPr>
          <a:lstStyle/>
          <a:p>
            <a:r>
              <a:rPr lang="en-US" sz="2400" b="1" dirty="0"/>
              <a:t>case node['platform']</a:t>
            </a:r>
          </a:p>
          <a:p>
            <a:r>
              <a:rPr lang="en-US" sz="2400" b="1" dirty="0"/>
              <a:t>when '</a:t>
            </a:r>
            <a:r>
              <a:rPr lang="en-US" sz="2400" b="1" dirty="0" err="1"/>
              <a:t>ubuntu</a:t>
            </a:r>
            <a:r>
              <a:rPr lang="en-US" sz="2400" b="1" dirty="0"/>
              <a:t>'</a:t>
            </a:r>
          </a:p>
          <a:p>
            <a:r>
              <a:rPr lang="en-US" sz="2400" b="1" dirty="0"/>
              <a:t>  default['apache']['</a:t>
            </a:r>
            <a:r>
              <a:rPr lang="en-US" sz="2400" b="1" dirty="0" err="1"/>
              <a:t>package_name</a:t>
            </a:r>
            <a:r>
              <a:rPr lang="en-US" sz="2400" b="1" dirty="0"/>
              <a:t>'] = 'apache2'</a:t>
            </a:r>
          </a:p>
          <a:p>
            <a:r>
              <a:rPr lang="en-US" sz="2400" b="1" dirty="0"/>
              <a:t>  default['apache']['</a:t>
            </a:r>
            <a:r>
              <a:rPr lang="en-US" sz="2400" b="1" dirty="0" err="1"/>
              <a:t>service_name</a:t>
            </a:r>
            <a:r>
              <a:rPr lang="en-US" sz="2400" b="1" dirty="0"/>
              <a:t>'] = 'apache2'</a:t>
            </a:r>
          </a:p>
          <a:p>
            <a:r>
              <a:rPr lang="en-US" sz="2400" b="1" dirty="0"/>
              <a:t>  default['apache']['</a:t>
            </a:r>
            <a:r>
              <a:rPr lang="en-US" sz="2400" b="1" dirty="0" err="1"/>
              <a:t>default_index_html</a:t>
            </a:r>
            <a:r>
              <a:rPr lang="en-US" sz="2400" b="1" dirty="0"/>
              <a:t>'] = '/</a:t>
            </a:r>
            <a:r>
              <a:rPr lang="en-US" sz="2400" b="1" dirty="0" err="1"/>
              <a:t>var</a:t>
            </a:r>
            <a:r>
              <a:rPr lang="en-US" sz="2400" b="1" dirty="0"/>
              <a:t>/www/html/index.html2'</a:t>
            </a:r>
          </a:p>
          <a:p>
            <a:r>
              <a:rPr lang="en-US" sz="2400" b="1" dirty="0"/>
              <a:t>else</a:t>
            </a:r>
          </a:p>
          <a:p>
            <a:r>
              <a:rPr lang="en-US" sz="2400" b="1" dirty="0"/>
              <a:t>  default['apache']['</a:t>
            </a:r>
            <a:r>
              <a:rPr lang="en-US" sz="2400" b="1" dirty="0" err="1"/>
              <a:t>package_name</a:t>
            </a:r>
            <a:r>
              <a:rPr lang="en-US" sz="2400" b="1" dirty="0"/>
              <a:t>'] = '</a:t>
            </a:r>
            <a:r>
              <a:rPr lang="en-US" sz="2400" b="1" dirty="0" err="1"/>
              <a:t>httpd</a:t>
            </a:r>
            <a:r>
              <a:rPr lang="en-US" sz="2400" b="1" dirty="0"/>
              <a:t>'</a:t>
            </a:r>
          </a:p>
          <a:p>
            <a:r>
              <a:rPr lang="en-US" sz="2400" b="1" dirty="0"/>
              <a:t>  default['apache']['</a:t>
            </a:r>
            <a:r>
              <a:rPr lang="en-US" sz="2400" b="1" dirty="0" err="1"/>
              <a:t>service_name</a:t>
            </a:r>
            <a:r>
              <a:rPr lang="en-US" sz="2400" b="1" dirty="0"/>
              <a:t>'] = '</a:t>
            </a:r>
            <a:r>
              <a:rPr lang="en-US" sz="2400" b="1" dirty="0" err="1"/>
              <a:t>httpd</a:t>
            </a:r>
            <a:r>
              <a:rPr lang="en-US" sz="2400" b="1" dirty="0"/>
              <a:t>'</a:t>
            </a:r>
          </a:p>
          <a:p>
            <a:r>
              <a:rPr lang="en-US" sz="2400" b="1" dirty="0"/>
              <a:t>  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r>
              <a:rPr lang="en-US" sz="2400" b="1" dirty="0"/>
              <a:t>end</a:t>
            </a:r>
          </a:p>
          <a:p>
            <a:endParaRPr lang="en-US" sz="2400" b="1" dirty="0"/>
          </a:p>
          <a:p>
            <a:endParaRPr lang="en-US" sz="2400" b="1" dirty="0"/>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8" name="Text Placeholder 5"/>
          <p:cNvSpPr>
            <a:spLocks noGrp="1"/>
          </p:cNvSpPr>
          <p:nvPr>
            <p:ph type="body" sz="quarter" idx="13"/>
          </p:nvPr>
        </p:nvSpPr>
        <p:spPr>
          <a:xfrm>
            <a:off x="1135063" y="3984626"/>
            <a:ext cx="14404975" cy="469900"/>
          </a:xfrm>
        </p:spPr>
        <p:txBody>
          <a:bodyPr/>
          <a:lstStyle/>
          <a:p>
            <a:endParaRPr lang="en-US"/>
          </a:p>
        </p:txBody>
      </p:sp>
    </p:spTree>
    <p:extLst>
      <p:ext uri="{BB962C8B-B14F-4D97-AF65-F5344CB8AC3E}">
        <p14:creationId xmlns:p14="http://schemas.microsoft.com/office/powerpoint/2010/main" val="309217268"/>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apache::configuration When all attributes are default, on Ubuntu 14.04 creates the index.html</a:t>
            </a:r>
          </a:p>
          <a:p>
            <a:r>
              <a:rPr lang="en-US" dirty="0"/>
              <a:t>     Failure/Error: expect(</a:t>
            </a:r>
            <a:r>
              <a:rPr lang="en-US" dirty="0" err="1"/>
              <a:t>chef_run</a:t>
            </a:r>
            <a:r>
              <a:rPr lang="en-US" dirty="0"/>
              <a:t>).to </a:t>
            </a:r>
            <a:r>
              <a:rPr lang="en-US" dirty="0" err="1"/>
              <a:t>render_file</a:t>
            </a:r>
            <a:r>
              <a:rPr lang="en-US" dirty="0"/>
              <a:t>('/</a:t>
            </a:r>
            <a:r>
              <a:rPr lang="en-US" dirty="0" err="1"/>
              <a:t>var</a:t>
            </a:r>
            <a:r>
              <a:rPr lang="en-US" dirty="0"/>
              <a:t>/www/html/index.html').</a:t>
            </a:r>
            <a:r>
              <a:rPr lang="en-US" dirty="0" err="1"/>
              <a:t>with_content</a:t>
            </a:r>
            <a:r>
              <a:rPr lang="en-US" dirty="0"/>
              <a:t>('&lt;h1&gt;Welcome Home!&lt;/h1&gt;')</a:t>
            </a:r>
          </a:p>
          <a:p>
            <a:endParaRPr lang="en-US" dirty="0"/>
          </a:p>
          <a:p>
            <a:r>
              <a:rPr lang="en-US" dirty="0"/>
              <a:t>       expected Chef run to render "/</a:t>
            </a:r>
            <a:r>
              <a:rPr lang="en-US" dirty="0" err="1"/>
              <a:t>var</a:t>
            </a:r>
            <a:r>
              <a:rPr lang="en-US" dirty="0"/>
              <a:t>/www/html/index.html"</a:t>
            </a:r>
            <a:endParaRPr lang="en-US" b="1"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configuration_spec.rb</a:t>
            </a:r>
            <a:endParaRPr lang="en-US" dirty="0"/>
          </a:p>
        </p:txBody>
      </p:sp>
      <p:sp>
        <p:nvSpPr>
          <p:cNvPr id="4" name="Content Placeholder 3"/>
          <p:cNvSpPr>
            <a:spLocks noGrp="1"/>
          </p:cNvSpPr>
          <p:nvPr>
            <p:ph sz="quarter" idx="12"/>
          </p:nvPr>
        </p:nvSpPr>
        <p:spPr>
          <a:xfrm>
            <a:off x="1121104" y="2315963"/>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242946518"/>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Update the Attributes</a:t>
            </a:r>
          </a:p>
        </p:txBody>
      </p:sp>
      <p:sp>
        <p:nvSpPr>
          <p:cNvPr id="3" name="Content Placeholder 2"/>
          <p:cNvSpPr>
            <a:spLocks noGrp="1"/>
          </p:cNvSpPr>
          <p:nvPr>
            <p:ph sz="quarter" idx="10"/>
          </p:nvPr>
        </p:nvSpPr>
        <p:spPr/>
        <p:txBody>
          <a:bodyPr>
            <a:normAutofit/>
          </a:bodyPr>
          <a:lstStyle/>
          <a:p>
            <a:r>
              <a:rPr lang="en-US" sz="2400" b="1" dirty="0"/>
              <a:t>case node['platform']</a:t>
            </a:r>
          </a:p>
          <a:p>
            <a:r>
              <a:rPr lang="en-US" sz="2400" b="1" dirty="0"/>
              <a:t>when '</a:t>
            </a:r>
            <a:r>
              <a:rPr lang="en-US" sz="2400" b="1" dirty="0" err="1"/>
              <a:t>ubuntu</a:t>
            </a:r>
            <a:r>
              <a:rPr lang="en-US" sz="2400" b="1" dirty="0"/>
              <a:t>'</a:t>
            </a:r>
          </a:p>
          <a:p>
            <a:r>
              <a:rPr lang="en-US" sz="2400" b="1" dirty="0"/>
              <a:t>  default['apache']['</a:t>
            </a:r>
            <a:r>
              <a:rPr lang="en-US" sz="2400" b="1" dirty="0" err="1"/>
              <a:t>package_name</a:t>
            </a:r>
            <a:r>
              <a:rPr lang="en-US" sz="2400" b="1" dirty="0"/>
              <a:t>'] = 'apache2'</a:t>
            </a:r>
          </a:p>
          <a:p>
            <a:r>
              <a:rPr lang="en-US" sz="2400" b="1" dirty="0"/>
              <a:t>  default['apache']['</a:t>
            </a:r>
            <a:r>
              <a:rPr lang="en-US" sz="2400" b="1" dirty="0" err="1"/>
              <a:t>service_name</a:t>
            </a:r>
            <a:r>
              <a:rPr lang="en-US" sz="2400" b="1" dirty="0"/>
              <a:t>'] = 'apache2'</a:t>
            </a:r>
          </a:p>
          <a:p>
            <a:r>
              <a:rPr lang="en-US" sz="2400" b="1" dirty="0"/>
              <a:t>  default['apache']['</a:t>
            </a:r>
            <a:r>
              <a:rPr lang="en-US" sz="2400" b="1" dirty="0" err="1"/>
              <a:t>default_index_html</a:t>
            </a:r>
            <a:r>
              <a:rPr lang="en-US" sz="2400" b="1" dirty="0"/>
              <a:t>'] = '/</a:t>
            </a:r>
            <a:r>
              <a:rPr lang="en-US" sz="2400" b="1" dirty="0" err="1"/>
              <a:t>var</a:t>
            </a:r>
            <a:r>
              <a:rPr lang="en-US" sz="2400" b="1" dirty="0"/>
              <a:t>/www/html/index.html2'</a:t>
            </a:r>
          </a:p>
          <a:p>
            <a:r>
              <a:rPr lang="en-US" sz="2400" b="1" dirty="0"/>
              <a:t>else</a:t>
            </a:r>
          </a:p>
          <a:p>
            <a:r>
              <a:rPr lang="en-US" sz="2400" b="1" dirty="0"/>
              <a:t>  default['apache']['</a:t>
            </a:r>
            <a:r>
              <a:rPr lang="en-US" sz="2400" b="1" dirty="0" err="1"/>
              <a:t>package_name</a:t>
            </a:r>
            <a:r>
              <a:rPr lang="en-US" sz="2400" b="1" dirty="0"/>
              <a:t>'] = '</a:t>
            </a:r>
            <a:r>
              <a:rPr lang="en-US" sz="2400" b="1" dirty="0" err="1"/>
              <a:t>httpd</a:t>
            </a:r>
            <a:r>
              <a:rPr lang="en-US" sz="2400" b="1" dirty="0"/>
              <a:t>'</a:t>
            </a:r>
          </a:p>
          <a:p>
            <a:r>
              <a:rPr lang="en-US" sz="2400" b="1" dirty="0"/>
              <a:t>  default['apache']['</a:t>
            </a:r>
            <a:r>
              <a:rPr lang="en-US" sz="2400" b="1" dirty="0" err="1"/>
              <a:t>service_name</a:t>
            </a:r>
            <a:r>
              <a:rPr lang="en-US" sz="2400" b="1" dirty="0"/>
              <a:t>'] = '</a:t>
            </a:r>
            <a:r>
              <a:rPr lang="en-US" sz="2400" b="1" dirty="0" err="1"/>
              <a:t>httpd</a:t>
            </a:r>
            <a:r>
              <a:rPr lang="en-US" sz="2400" b="1" dirty="0"/>
              <a:t>'</a:t>
            </a:r>
          </a:p>
          <a:p>
            <a:r>
              <a:rPr lang="en-US" sz="2400" b="1" dirty="0"/>
              <a:t>  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r>
              <a:rPr lang="en-US" sz="2400" b="1" dirty="0"/>
              <a:t>end</a:t>
            </a:r>
          </a:p>
          <a:p>
            <a:endParaRPr lang="en-US" sz="2400" b="1" dirty="0"/>
          </a:p>
          <a:p>
            <a:r>
              <a:rPr lang="en-US" sz="2400" b="1" dirty="0"/>
              <a:t>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endParaRPr lang="en-US" sz="2400" b="1" dirty="0"/>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7" name="Rectangle 6"/>
          <p:cNvSpPr/>
          <p:nvPr/>
        </p:nvSpPr>
        <p:spPr bwMode="auto">
          <a:xfrm>
            <a:off x="1121104" y="7186174"/>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a:gradFill>
                <a:gsLst>
                  <a:gs pos="0">
                    <a:srgbClr val="FFFFFF"/>
                  </a:gs>
                  <a:gs pos="100000">
                    <a:srgbClr val="FFFFFF"/>
                  </a:gs>
                </a:gsLst>
                <a:lin ang="5400000" scaled="0"/>
              </a:gradFill>
            </a:endParaRPr>
          </a:p>
        </p:txBody>
      </p:sp>
      <p:sp>
        <p:nvSpPr>
          <p:cNvPr id="9" name="Text Placeholder 5"/>
          <p:cNvSpPr>
            <a:spLocks noGrp="1"/>
          </p:cNvSpPr>
          <p:nvPr>
            <p:ph type="body" sz="quarter" idx="13"/>
          </p:nvPr>
        </p:nvSpPr>
        <p:spPr>
          <a:xfrm>
            <a:off x="1138657" y="3996373"/>
            <a:ext cx="14404975" cy="469900"/>
          </a:xfrm>
          <a:solidFill>
            <a:srgbClr val="FF0000">
              <a:alpha val="25000"/>
            </a:srgbClr>
          </a:solidFill>
        </p:spPr>
        <p:txBody>
          <a:bodyPr/>
          <a:lstStyle/>
          <a:p>
            <a:endParaRPr lang="en-US"/>
          </a:p>
        </p:txBody>
      </p:sp>
      <p:sp>
        <p:nvSpPr>
          <p:cNvPr id="10" name="Rectangle 9"/>
          <p:cNvSpPr/>
          <p:nvPr/>
        </p:nvSpPr>
        <p:spPr bwMode="auto">
          <a:xfrm>
            <a:off x="1121104" y="5814699"/>
            <a:ext cx="14414500" cy="513691"/>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16912620"/>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6.02 seconds (files took 4.02 seconds to load)</a:t>
            </a:r>
          </a:p>
          <a:p>
            <a:r>
              <a:rPr lang="en-US" dirty="0"/>
              <a:t>18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21104" y="3853817"/>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them Pass</a:t>
            </a:r>
          </a:p>
        </p:txBody>
      </p:sp>
    </p:spTree>
    <p:extLst>
      <p:ext uri="{BB962C8B-B14F-4D97-AF65-F5344CB8AC3E}">
        <p14:creationId xmlns:p14="http://schemas.microsoft.com/office/powerpoint/2010/main" val="1046378847"/>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710458"/>
          </a:xfrm>
        </p:spPr>
        <p:txBody>
          <a:bodyPr/>
          <a:lstStyle/>
          <a:p>
            <a:pPr>
              <a:lnSpc>
                <a:spcPct val="150000"/>
              </a:lnSpc>
              <a:buFont typeface="Wingdings" charset="2"/>
              <a:buChar char="ü"/>
            </a:pPr>
            <a:r>
              <a:rPr lang="en-US" dirty="0"/>
              <a:t>Write a test that verifies the file recipe chooses the same path (name) '/</a:t>
            </a:r>
            <a:r>
              <a:rPr lang="en-US" dirty="0" err="1"/>
              <a:t>var</a:t>
            </a:r>
            <a:r>
              <a:rPr lang="en-US" dirty="0"/>
              <a:t>/www/html/</a:t>
            </a:r>
            <a:r>
              <a:rPr lang="en-US" dirty="0" err="1"/>
              <a:t>index.html</a:t>
            </a:r>
            <a:r>
              <a:rPr lang="en-US" dirty="0"/>
              <a:t>' on </a:t>
            </a:r>
            <a:r>
              <a:rPr lang="en-US" dirty="0" err="1"/>
              <a:t>CentOS</a:t>
            </a:r>
            <a:r>
              <a:rPr lang="en-US" dirty="0"/>
              <a:t> and on Ubuntu</a:t>
            </a:r>
          </a:p>
          <a:p>
            <a:pPr>
              <a:lnSpc>
                <a:spcPct val="150000"/>
              </a:lnSpc>
              <a:buFont typeface="Wingdings" charset="2"/>
              <a:buChar char="ü"/>
            </a:pPr>
            <a:r>
              <a:rPr lang="en-US" dirty="0"/>
              <a:t>Execute the tests that verify the tests </a:t>
            </a:r>
            <a:r>
              <a:rPr lang="en-US" b="1" dirty="0"/>
              <a:t>pass</a:t>
            </a:r>
          </a:p>
          <a:p>
            <a:pPr>
              <a:lnSpc>
                <a:spcPct val="150000"/>
              </a:lnSpc>
              <a:buFont typeface="Wingdings" charset="2"/>
              <a:buChar char="ü"/>
            </a:pPr>
            <a:r>
              <a:rPr lang="en-US" dirty="0"/>
              <a:t>Update the attribute to choose the same path on </a:t>
            </a:r>
            <a:r>
              <a:rPr lang="en-US" dirty="0" err="1"/>
              <a:t>CentOS</a:t>
            </a:r>
            <a:r>
              <a:rPr lang="en-US" dirty="0"/>
              <a:t> and on Ubuntu</a:t>
            </a:r>
          </a:p>
          <a:p>
            <a:pPr>
              <a:lnSpc>
                <a:spcPct val="150000"/>
              </a:lnSpc>
              <a:buFont typeface="Wingdings" charset="2"/>
              <a:buChar char="ü"/>
            </a:pPr>
            <a:r>
              <a:rPr lang="en-US" dirty="0"/>
              <a:t>Execute the tests that verify the tests </a:t>
            </a:r>
            <a:r>
              <a:rPr lang="en-US" b="1" dirty="0"/>
              <a:t>pass</a:t>
            </a:r>
            <a:endParaRPr lang="en-US" dirty="0"/>
          </a:p>
          <a:p>
            <a:pPr>
              <a:lnSpc>
                <a:spcPct val="150000"/>
              </a:lnSpc>
              <a:buFont typeface="Wingdings" charset="2"/>
              <a:buChar char="ü"/>
            </a:pPr>
            <a:r>
              <a:rPr lang="en-US" dirty="0"/>
              <a:t>Get nervous! Mutate the attributes file!</a:t>
            </a:r>
          </a:p>
          <a:p>
            <a:pPr>
              <a:lnSpc>
                <a:spcPct val="150000"/>
              </a:lnSpc>
              <a:buFont typeface="Wingdings" charset="2"/>
              <a:buChar char="ü"/>
            </a:pPr>
            <a:r>
              <a:rPr lang="en-US" dirty="0"/>
              <a:t>Undo the entire attributes change and verify the tests </a:t>
            </a:r>
            <a:r>
              <a:rPr lang="en-US" b="1" dirty="0"/>
              <a:t>pass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63590" y="693333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759462" y="634241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There is only one more thing to do.</a:t>
            </a:r>
          </a:p>
        </p:txBody>
      </p:sp>
    </p:spTree>
    <p:extLst>
      <p:ext uri="{BB962C8B-B14F-4D97-AF65-F5344CB8AC3E}">
        <p14:creationId xmlns:p14="http://schemas.microsoft.com/office/powerpoint/2010/main" val="1586268792"/>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What About an Integration Test</a:t>
            </a:r>
          </a:p>
        </p:txBody>
      </p:sp>
      <p:sp>
        <p:nvSpPr>
          <p:cNvPr id="3" name="Subtitle 2"/>
          <p:cNvSpPr>
            <a:spLocks noGrp="1"/>
          </p:cNvSpPr>
          <p:nvPr>
            <p:ph type="subTitle" idx="1"/>
          </p:nvPr>
        </p:nvSpPr>
        <p:spPr/>
        <p:txBody>
          <a:bodyPr/>
          <a:lstStyle/>
          <a:p>
            <a:r>
              <a:rPr lang="en-US" dirty="0"/>
              <a:t>Remember that </a:t>
            </a:r>
            <a:r>
              <a:rPr lang="en-US" dirty="0" err="1"/>
              <a:t>ChefSpec</a:t>
            </a:r>
            <a:r>
              <a:rPr lang="en-US" dirty="0"/>
              <a:t> and </a:t>
            </a:r>
            <a:r>
              <a:rPr lang="en-US" dirty="0" err="1"/>
              <a:t>Fauxhai</a:t>
            </a:r>
            <a:r>
              <a:rPr lang="en-US" dirty="0"/>
              <a:t> are fake in-memory representations of a chef-client run. They are not equivalent to running the recipe on the specified platform.</a:t>
            </a:r>
          </a:p>
        </p:txBody>
      </p:sp>
    </p:spTree>
    <p:extLst>
      <p:ext uri="{BB962C8B-B14F-4D97-AF65-F5344CB8AC3E}">
        <p14:creationId xmlns:p14="http://schemas.microsoft.com/office/powerpoint/2010/main" val="2840266552"/>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Integration Test with Ubuntu</a:t>
            </a:r>
          </a:p>
        </p:txBody>
      </p:sp>
      <p:sp>
        <p:nvSpPr>
          <p:cNvPr id="3" name="Content Placeholder 2"/>
          <p:cNvSpPr>
            <a:spLocks noGrp="1"/>
          </p:cNvSpPr>
          <p:nvPr>
            <p:ph sz="quarter" idx="11"/>
          </p:nvPr>
        </p:nvSpPr>
        <p:spPr/>
        <p:txBody>
          <a:bodyPr/>
          <a:lstStyle/>
          <a:p>
            <a:r>
              <a:rPr lang="en-US" dirty="0"/>
              <a:t>This is where it all started.</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Update the Kitchen Configuration to test on Ubuntu</a:t>
            </a:r>
          </a:p>
          <a:p>
            <a:pPr marL="342900" indent="-342900">
              <a:buFont typeface="Wingdings" charset="2"/>
              <a:buChar char="q"/>
            </a:pPr>
            <a:r>
              <a:rPr lang="en-US" dirty="0"/>
              <a:t>Execute the integration tests and verify that they pass</a:t>
            </a:r>
          </a:p>
        </p:txBody>
      </p:sp>
    </p:spTree>
    <p:extLst>
      <p:ext uri="{BB962C8B-B14F-4D97-AF65-F5344CB8AC3E}">
        <p14:creationId xmlns:p14="http://schemas.microsoft.com/office/powerpoint/2010/main" val="129486026"/>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Break Point to the Default Recipe</a:t>
            </a:r>
          </a:p>
        </p:txBody>
      </p:sp>
      <p:sp>
        <p:nvSpPr>
          <p:cNvPr id="3" name="Content Placeholder 2"/>
          <p:cNvSpPr>
            <a:spLocks noGrp="1"/>
          </p:cNvSpPr>
          <p:nvPr>
            <p:ph sz="quarter" idx="10"/>
          </p:nvPr>
        </p:nvSpPr>
        <p:spPr/>
        <p:txBody>
          <a:bodyPr/>
          <a:lstStyle/>
          <a:p>
            <a:r>
              <a:rPr lang="en-US" b="1" dirty="0"/>
              <a:t>#</a:t>
            </a:r>
          </a:p>
          <a:p>
            <a:r>
              <a:rPr lang="en-US" b="1" dirty="0"/>
              <a:t># Cookbook:: apache</a:t>
            </a:r>
          </a:p>
          <a:p>
            <a:r>
              <a:rPr lang="en-US" b="1" dirty="0"/>
              <a:t># Recipe:: default</a:t>
            </a:r>
          </a:p>
          <a:p>
            <a:r>
              <a:rPr lang="en-US" b="1" dirty="0"/>
              <a:t>#</a:t>
            </a:r>
          </a:p>
          <a:p>
            <a:r>
              <a:rPr lang="en-US" b="1" dirty="0"/>
              <a:t># Copyright:: 2018, The Authors, All Rights Reserved.</a:t>
            </a:r>
          </a:p>
          <a:p>
            <a:r>
              <a:rPr lang="en-US" b="1" dirty="0"/>
              <a:t>require 'pry'</a:t>
            </a:r>
          </a:p>
          <a:p>
            <a:r>
              <a:rPr lang="en-US" b="1" dirty="0" err="1"/>
              <a:t>binding.pry</a:t>
            </a:r>
            <a:endParaRPr lang="en-US" b="1" dirty="0"/>
          </a:p>
          <a:p>
            <a:r>
              <a:rPr lang="en-US" b="1" dirty="0" err="1"/>
              <a:t>include_recipe</a:t>
            </a:r>
            <a:r>
              <a:rPr lang="en-US" b="1" dirty="0"/>
              <a:t> 'apache::install'</a:t>
            </a:r>
          </a:p>
          <a:p>
            <a:r>
              <a:rPr lang="en-US" b="1" dirty="0" err="1"/>
              <a:t>include_recipe</a:t>
            </a:r>
            <a:r>
              <a:rPr lang="en-US" b="1" dirty="0"/>
              <a:t> 'apache::configuration'</a:t>
            </a:r>
          </a:p>
          <a:p>
            <a:r>
              <a:rPr lang="en-US" b="1" dirty="0" err="1"/>
              <a:t>include_recipe</a:t>
            </a:r>
            <a:r>
              <a:rPr lang="en-US" b="1" dirty="0"/>
              <a:t> 'apache::service'</a:t>
            </a:r>
          </a:p>
          <a:p>
            <a:endParaRPr lang="en-US" b="1"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3"/>
          </p:nvPr>
        </p:nvSpPr>
        <p:spPr>
          <a:xfrm>
            <a:off x="1135042" y="4783667"/>
            <a:ext cx="14404273" cy="1047750"/>
          </a:xfrm>
        </p:spPr>
        <p:txBody>
          <a:bodyPr/>
          <a:lstStyle/>
          <a:p>
            <a:r>
              <a:rPr lang="en-US" dirty="0"/>
              <a:t>+</a:t>
            </a:r>
          </a:p>
        </p:txBody>
      </p:sp>
    </p:spTree>
    <p:extLst>
      <p:ext uri="{BB962C8B-B14F-4D97-AF65-F5344CB8AC3E}">
        <p14:creationId xmlns:p14="http://schemas.microsoft.com/office/powerpoint/2010/main" val="3854216756"/>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Add a New Platform to the Kitchen Configuration</a:t>
            </a:r>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a:t>
            </a:r>
            <a:r>
              <a:rPr lang="en-US" dirty="0" err="1"/>
              <a:t>docker</a:t>
            </a:r>
            <a:endParaRPr lang="en-US" dirty="0"/>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centos-6.9</a:t>
            </a:r>
          </a:p>
          <a:p>
            <a:r>
              <a:rPr lang="en-US" b="1" dirty="0"/>
              <a:t>  - name: ubuntu-14.04</a:t>
            </a:r>
          </a:p>
        </p:txBody>
      </p:sp>
      <p:sp>
        <p:nvSpPr>
          <p:cNvPr id="4" name="Text Placeholder 3"/>
          <p:cNvSpPr>
            <a:spLocks noGrp="1"/>
          </p:cNvSpPr>
          <p:nvPr>
            <p:ph type="body" sz="quarter" idx="11"/>
          </p:nvPr>
        </p:nvSpPr>
        <p:spPr/>
        <p:txBody>
          <a:bodyPr/>
          <a:lstStyle/>
          <a:p>
            <a:r>
              <a:rPr lang="en-US" dirty="0"/>
              <a:t>~/apache/.</a:t>
            </a:r>
            <a:r>
              <a:rPr lang="en-US" dirty="0" err="1"/>
              <a:t>kitchen.yml</a:t>
            </a:r>
            <a:endParaRPr lang="en-US" dirty="0"/>
          </a:p>
        </p:txBody>
      </p:sp>
      <p:sp>
        <p:nvSpPr>
          <p:cNvPr id="6" name="Text Placeholder 5"/>
          <p:cNvSpPr>
            <a:spLocks noGrp="1"/>
          </p:cNvSpPr>
          <p:nvPr>
            <p:ph type="body" sz="quarter" idx="13"/>
          </p:nvPr>
        </p:nvSpPr>
        <p:spPr>
          <a:xfrm>
            <a:off x="1135042" y="7577667"/>
            <a:ext cx="14404273" cy="476709"/>
          </a:xfrm>
        </p:spPr>
        <p:txBody>
          <a:bodyPr/>
          <a:lstStyle/>
          <a:p>
            <a:endParaRPr lang="en-US" dirty="0"/>
          </a:p>
        </p:txBody>
      </p:sp>
    </p:spTree>
    <p:extLst>
      <p:ext uri="{BB962C8B-B14F-4D97-AF65-F5344CB8AC3E}">
        <p14:creationId xmlns:p14="http://schemas.microsoft.com/office/powerpoint/2010/main" val="1234780116"/>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Instance             Driver  Provisioner  Verifier  Transport  Last Action</a:t>
            </a:r>
          </a:p>
          <a:p>
            <a:r>
              <a:rPr lang="en-US" sz="2400" dirty="0"/>
              <a:t>default-centos-69    Docker  </a:t>
            </a:r>
            <a:r>
              <a:rPr lang="en-US" sz="2400" dirty="0" err="1"/>
              <a:t>ChefZero</a:t>
            </a:r>
            <a:r>
              <a:rPr lang="en-US" sz="2400" dirty="0"/>
              <a:t>     </a:t>
            </a:r>
            <a:r>
              <a:rPr lang="en-US" sz="2400" dirty="0" err="1"/>
              <a:t>InSpec</a:t>
            </a:r>
            <a:r>
              <a:rPr lang="en-US" sz="2400" dirty="0"/>
              <a:t>    </a:t>
            </a:r>
            <a:r>
              <a:rPr lang="en-US" sz="2400" dirty="0" err="1"/>
              <a:t>Ssh</a:t>
            </a:r>
            <a:r>
              <a:rPr lang="en-US" sz="2400" dirty="0"/>
              <a:t>        Verified</a:t>
            </a:r>
          </a:p>
          <a:p>
            <a:r>
              <a:rPr lang="en-US" sz="2400" dirty="0"/>
              <a:t>default-ubuntu-1404  Docker  </a:t>
            </a:r>
            <a:r>
              <a:rPr lang="en-US" sz="2400" dirty="0" err="1"/>
              <a:t>ChefZero</a:t>
            </a:r>
            <a:r>
              <a:rPr lang="en-US" sz="2400" dirty="0"/>
              <a:t>     </a:t>
            </a:r>
            <a:r>
              <a:rPr lang="en-US" sz="2400" dirty="0" err="1"/>
              <a:t>InSpec</a:t>
            </a:r>
            <a:r>
              <a:rPr lang="en-US" sz="2400" dirty="0"/>
              <a:t>    </a:t>
            </a:r>
            <a:r>
              <a:rPr lang="en-US" sz="2400" dirty="0" err="1"/>
              <a:t>Ssh</a:t>
            </a:r>
            <a:r>
              <a:rPr lang="en-US" sz="2400" dirty="0"/>
              <a:t>        &lt;Not Created&gt;</a:t>
            </a:r>
          </a:p>
        </p:txBody>
      </p:sp>
      <p:sp>
        <p:nvSpPr>
          <p:cNvPr id="3" name="Text Placeholder 2"/>
          <p:cNvSpPr>
            <a:spLocks noGrp="1"/>
          </p:cNvSpPr>
          <p:nvPr>
            <p:ph type="body" sz="quarter" idx="11"/>
          </p:nvPr>
        </p:nvSpPr>
        <p:spPr/>
        <p:txBody>
          <a:bodyPr/>
          <a:lstStyle/>
          <a:p>
            <a:r>
              <a:rPr lang="en-US" dirty="0"/>
              <a:t>&gt; kitchen list</a:t>
            </a:r>
          </a:p>
        </p:txBody>
      </p:sp>
      <p:sp>
        <p:nvSpPr>
          <p:cNvPr id="4" name="Content Placeholder 3"/>
          <p:cNvSpPr>
            <a:spLocks noGrp="1"/>
          </p:cNvSpPr>
          <p:nvPr>
            <p:ph sz="quarter" idx="12"/>
          </p:nvPr>
        </p:nvSpPr>
        <p:spPr/>
        <p:txBody>
          <a:bodyPr/>
          <a:lstStyle/>
          <a:p>
            <a:endParaRPr lang="en-US" dirty="0"/>
          </a:p>
        </p:txBody>
      </p:sp>
      <p:sp>
        <p:nvSpPr>
          <p:cNvPr id="5" name="Title 4"/>
          <p:cNvSpPr>
            <a:spLocks noGrp="1"/>
          </p:cNvSpPr>
          <p:nvPr>
            <p:ph type="title"/>
          </p:nvPr>
        </p:nvSpPr>
        <p:spPr/>
        <p:txBody>
          <a:bodyPr/>
          <a:lstStyle/>
          <a:p>
            <a:r>
              <a:rPr lang="en-US" dirty="0"/>
              <a:t>Verify the New Instance is Present</a:t>
            </a:r>
          </a:p>
        </p:txBody>
      </p:sp>
    </p:spTree>
    <p:extLst>
      <p:ext uri="{BB962C8B-B14F-4D97-AF65-F5344CB8AC3E}">
        <p14:creationId xmlns:p14="http://schemas.microsoft.com/office/powerpoint/2010/main" val="945942671"/>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Integration Test with Ubuntu</a:t>
            </a:r>
          </a:p>
        </p:txBody>
      </p:sp>
      <p:sp>
        <p:nvSpPr>
          <p:cNvPr id="3" name="Content Placeholder 2"/>
          <p:cNvSpPr>
            <a:spLocks noGrp="1"/>
          </p:cNvSpPr>
          <p:nvPr>
            <p:ph sz="quarter" idx="11"/>
          </p:nvPr>
        </p:nvSpPr>
        <p:spPr/>
        <p:txBody>
          <a:bodyPr/>
          <a:lstStyle/>
          <a:p>
            <a:r>
              <a:rPr lang="en-US" dirty="0"/>
              <a:t>Fingers crossed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Update the Kitchen Configuration to test on Ubuntu</a:t>
            </a:r>
          </a:p>
          <a:p>
            <a:pPr marL="342900" indent="-342900">
              <a:buFont typeface="Wingdings" charset="2"/>
              <a:buChar char="q"/>
            </a:pPr>
            <a:r>
              <a:rPr lang="en-US" dirty="0"/>
              <a:t>Execute the integration tests and verify that they pass</a:t>
            </a:r>
          </a:p>
        </p:txBody>
      </p:sp>
    </p:spTree>
    <p:extLst>
      <p:ext uri="{BB962C8B-B14F-4D97-AF65-F5344CB8AC3E}">
        <p14:creationId xmlns:p14="http://schemas.microsoft.com/office/powerpoint/2010/main" val="3282964323"/>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(v1.19.1)</a:t>
            </a:r>
          </a:p>
          <a:p>
            <a:r>
              <a:rPr lang="en-US" dirty="0"/>
              <a:t>-----&gt; Cleaning up any prior instances of &lt;default-centos-69&gt;</a:t>
            </a:r>
          </a:p>
          <a:p>
            <a:r>
              <a:rPr lang="en-US" dirty="0"/>
              <a:t>-----&gt; Destroying &lt;default-centos-69&gt;...</a:t>
            </a:r>
          </a:p>
          <a:p>
            <a:r>
              <a:rPr lang="en-US" dirty="0"/>
              <a:t>       Finished destroying &lt;default-centos-69&gt; (0m0.00s).</a:t>
            </a:r>
          </a:p>
          <a:p>
            <a:r>
              <a:rPr lang="en-US" dirty="0"/>
              <a:t>-----&gt; Testing &lt;default-centos-69&gt;</a:t>
            </a:r>
          </a:p>
          <a:p>
            <a:r>
              <a:rPr lang="en-US" dirty="0"/>
              <a:t>-----&gt; Creating &lt;default-centos-69&gt;</a:t>
            </a:r>
          </a:p>
          <a:p>
            <a:r>
              <a:rPr lang="en-US" dirty="0"/>
              <a:t>       ...</a:t>
            </a:r>
          </a:p>
          <a:p>
            <a:r>
              <a:rPr lang="en-US" dirty="0"/>
              <a:t>       ...</a:t>
            </a:r>
          </a:p>
        </p:txBody>
      </p:sp>
      <p:sp>
        <p:nvSpPr>
          <p:cNvPr id="3" name="Text Placeholder 2"/>
          <p:cNvSpPr>
            <a:spLocks noGrp="1"/>
          </p:cNvSpPr>
          <p:nvPr>
            <p:ph type="body" sz="quarter" idx="11"/>
          </p:nvPr>
        </p:nvSpPr>
        <p:spPr/>
        <p:txBody>
          <a:bodyPr/>
          <a:lstStyle/>
          <a:p>
            <a:r>
              <a:rPr lang="en-US" dirty="0"/>
              <a:t>&gt; kitchen test</a:t>
            </a:r>
          </a:p>
        </p:txBody>
      </p:sp>
      <p:sp>
        <p:nvSpPr>
          <p:cNvPr id="4" name="Content Placeholder 3"/>
          <p:cNvSpPr>
            <a:spLocks noGrp="1"/>
          </p:cNvSpPr>
          <p:nvPr>
            <p:ph sz="quarter" idx="12"/>
          </p:nvPr>
        </p:nvSpPr>
        <p:spPr>
          <a:xfrm>
            <a:off x="1127883" y="2350098"/>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for </a:t>
            </a:r>
            <a:r>
              <a:rPr lang="en-US"/>
              <a:t>All Platforms</a:t>
            </a:r>
          </a:p>
        </p:txBody>
      </p:sp>
    </p:spTree>
    <p:extLst>
      <p:ext uri="{BB962C8B-B14F-4D97-AF65-F5344CB8AC3E}">
        <p14:creationId xmlns:p14="http://schemas.microsoft.com/office/powerpoint/2010/main" val="211962090"/>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Integration Test with Ubuntu</a:t>
            </a:r>
          </a:p>
        </p:txBody>
      </p:sp>
      <p:sp>
        <p:nvSpPr>
          <p:cNvPr id="3" name="Content Placeholder 2"/>
          <p:cNvSpPr>
            <a:spLocks noGrp="1"/>
          </p:cNvSpPr>
          <p:nvPr>
            <p:ph sz="quarter" idx="11"/>
          </p:nvPr>
        </p:nvSpPr>
        <p:spPr/>
        <p:txBody>
          <a:bodyPr/>
          <a:lstStyle/>
          <a:p>
            <a:r>
              <a:rPr lang="en-US" dirty="0"/>
              <a:t>Now I'm sure the cookbook works on two platforms and it would be easy to add a third ... or fourth.</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Update the Kitchen Configuration to test on Ubuntu</a:t>
            </a:r>
          </a:p>
          <a:p>
            <a:pPr marL="342900" indent="-342900">
              <a:buFont typeface="Wingdings" charset="2"/>
              <a:buChar char="ü"/>
            </a:pPr>
            <a:r>
              <a:rPr lang="en-US" dirty="0"/>
              <a:t>Execute the integration tests and verify that they pass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Your work has only begun</a:t>
            </a:r>
          </a:p>
        </p:txBody>
      </p:sp>
    </p:spTree>
    <p:extLst>
      <p:ext uri="{BB962C8B-B14F-4D97-AF65-F5344CB8AC3E}">
        <p14:creationId xmlns:p14="http://schemas.microsoft.com/office/powerpoint/2010/main" val="2382108657"/>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a:xfrm>
            <a:off x="1660524" y="3260725"/>
            <a:ext cx="12330113" cy="3872442"/>
          </a:xfrm>
        </p:spPr>
        <p:txBody>
          <a:bodyPr/>
          <a:lstStyle/>
          <a:p>
            <a:r>
              <a:rPr lang="en-US" dirty="0"/>
              <a:t>What are the benefits and drawbacks of defining unit tests for multiple platforms?</a:t>
            </a:r>
          </a:p>
          <a:p>
            <a:endParaRPr lang="en-US" dirty="0"/>
          </a:p>
          <a:p>
            <a:r>
              <a:rPr lang="en-US" dirty="0"/>
              <a:t>What are the benefits and drawbacks of defining integration tests for multiple platforms?</a:t>
            </a:r>
          </a:p>
          <a:p>
            <a:endParaRPr lang="en-US" dirty="0"/>
          </a:p>
          <a:p>
            <a:r>
              <a:rPr lang="en-US" dirty="0"/>
              <a:t>When testing multiple platforms would you start with integration tests or unit tests?</a:t>
            </a:r>
          </a:p>
          <a:p>
            <a:endParaRPr lang="en-US" dirty="0"/>
          </a:p>
        </p:txBody>
      </p:sp>
    </p:spTree>
    <p:extLst>
      <p:ext uri="{BB962C8B-B14F-4D97-AF65-F5344CB8AC3E}">
        <p14:creationId xmlns:p14="http://schemas.microsoft.com/office/powerpoint/2010/main" val="108599519"/>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705313224"/>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546" r="4371" b="277"/>
          <a:stretch/>
        </p:blipFill>
        <p:spPr>
          <a:xfrm>
            <a:off x="-44450" y="-28575"/>
            <a:ext cx="16344900" cy="9201150"/>
          </a:xfrm>
          <a:prstGeom prst="rect">
            <a:avLst/>
          </a:prstGeom>
        </p:spPr>
      </p:pic>
      <p:sp>
        <p:nvSpPr>
          <p:cNvPr id="6" name="Arc 5"/>
          <p:cNvSpPr/>
          <p:nvPr/>
        </p:nvSpPr>
        <p:spPr>
          <a:xfrm rot="3600000">
            <a:off x="12501563" y="1042988"/>
            <a:ext cx="2414588" cy="2614612"/>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5" name="TextBox 4"/>
          <p:cNvSpPr txBox="1"/>
          <p:nvPr/>
        </p:nvSpPr>
        <p:spPr bwMode="white">
          <a:xfrm>
            <a:off x="11495758" y="828674"/>
            <a:ext cx="4191794" cy="955549"/>
          </a:xfrm>
          <a:prstGeom prst="rect">
            <a:avLst/>
          </a:prstGeom>
          <a:solidFill>
            <a:srgbClr val="FFC000"/>
          </a:solidFill>
          <a:effectLst>
            <a:outerShdw blurRad="50800" dist="76200" dir="2700000" algn="tl" rotWithShape="0">
              <a:prstClr val="black">
                <a:alpha val="40000"/>
              </a:prstClr>
            </a:outerShdw>
          </a:effectLst>
        </p:spPr>
        <p:txBody>
          <a:bodyPr vert="horz" wrap="none" lIns="91440" tIns="91440" rIns="91440" bIns="91440" rtlCol="0">
            <a:noAutofit/>
          </a:bodyPr>
          <a:lstStyle/>
          <a:p>
            <a:pPr algn="ctr"/>
            <a:r>
              <a:rPr lang="en-US" sz="4800">
                <a:solidFill>
                  <a:schemeClr val="tx2"/>
                </a:solidFill>
              </a:rPr>
              <a:t>You did it!</a:t>
            </a:r>
            <a:endParaRPr lang="en-US" sz="4800" dirty="0">
              <a:solidFill>
                <a:schemeClr val="tx2"/>
              </a:solidFill>
            </a:endParaRPr>
          </a:p>
        </p:txBody>
      </p:sp>
    </p:spTree>
    <p:extLst>
      <p:ext uri="{BB962C8B-B14F-4D97-AF65-F5344CB8AC3E}">
        <p14:creationId xmlns:p14="http://schemas.microsoft.com/office/powerpoint/2010/main" val="175084387"/>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400" dirty="0"/>
          </a:p>
          <a:p>
            <a:r>
              <a:rPr lang="en-US" sz="2400" dirty="0"/>
              <a:t>From: /</a:t>
            </a:r>
            <a:r>
              <a:rPr lang="en-US" sz="2400" dirty="0" err="1"/>
              <a:t>tmp</a:t>
            </a:r>
            <a:r>
              <a:rPr lang="en-US" sz="2400" dirty="0"/>
              <a:t>/chefspec20180313-24027-408ikafile_cache_path/cookbooks/apache/recipes/</a:t>
            </a:r>
            <a:r>
              <a:rPr lang="en-US" sz="2400" dirty="0" err="1"/>
              <a:t>default.rb</a:t>
            </a:r>
            <a:r>
              <a:rPr lang="en-US" sz="2400" dirty="0"/>
              <a:t> @ line 8 Chef::</a:t>
            </a:r>
            <a:r>
              <a:rPr lang="en-US" sz="2400" dirty="0" err="1"/>
              <a:t>Mixin</a:t>
            </a:r>
            <a:r>
              <a:rPr lang="en-US" sz="2400" dirty="0"/>
              <a:t>::</a:t>
            </a:r>
            <a:r>
              <a:rPr lang="en-US" sz="2400" dirty="0" err="1"/>
              <a:t>FromFile#from_file</a:t>
            </a:r>
            <a:r>
              <a:rPr lang="en-US" sz="2400" dirty="0"/>
              <a:t>:</a:t>
            </a:r>
          </a:p>
          <a:p>
            <a:endParaRPr lang="en-US" sz="2400" dirty="0"/>
          </a:p>
          <a:p>
            <a:r>
              <a:rPr lang="en-US" sz="2400" dirty="0"/>
              <a:t>     3: # Recipe:: default</a:t>
            </a:r>
          </a:p>
          <a:p>
            <a:r>
              <a:rPr lang="en-US" sz="2400" dirty="0"/>
              <a:t>     4: #</a:t>
            </a:r>
          </a:p>
          <a:p>
            <a:r>
              <a:rPr lang="en-US" sz="2400" dirty="0"/>
              <a:t>     5: # Copyright:: 2018, The Authors, All Rights Reserved.</a:t>
            </a:r>
          </a:p>
          <a:p>
            <a:r>
              <a:rPr lang="en-US" sz="2400" dirty="0"/>
              <a:t>     6: require 'pry'</a:t>
            </a:r>
          </a:p>
          <a:p>
            <a:r>
              <a:rPr lang="en-US" sz="2400" dirty="0"/>
              <a:t>     7: </a:t>
            </a:r>
            <a:r>
              <a:rPr lang="en-US" sz="2400" dirty="0" err="1"/>
              <a:t>binding.pry</a:t>
            </a:r>
            <a:endParaRPr lang="en-US" sz="2400" dirty="0"/>
          </a:p>
          <a:p>
            <a:r>
              <a:rPr lang="en-US" sz="2400" dirty="0"/>
              <a:t> =&gt;  8: </a:t>
            </a:r>
            <a:r>
              <a:rPr lang="en-US" sz="2400" dirty="0" err="1"/>
              <a:t>include_recipe</a:t>
            </a:r>
            <a:r>
              <a:rPr lang="en-US" sz="2400" dirty="0"/>
              <a:t> 'apache::install'</a:t>
            </a:r>
          </a:p>
          <a:p>
            <a:r>
              <a:rPr lang="en-US" sz="2400" dirty="0"/>
              <a:t>     9: </a:t>
            </a:r>
            <a:r>
              <a:rPr lang="en-US" sz="2400" dirty="0" err="1"/>
              <a:t>include_recipe</a:t>
            </a:r>
            <a:r>
              <a:rPr lang="en-US" sz="2400" dirty="0"/>
              <a:t> 'apache::configuration'</a:t>
            </a:r>
          </a:p>
          <a:p>
            <a:r>
              <a:rPr lang="en-US" sz="2400" dirty="0"/>
              <a:t>    10: </a:t>
            </a:r>
            <a:r>
              <a:rPr lang="en-US" sz="2400" dirty="0" err="1"/>
              <a:t>include_recipe</a:t>
            </a:r>
            <a:r>
              <a:rPr lang="en-US" sz="2400" dirty="0"/>
              <a:t> 'apache::service'</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22782" y="6746415"/>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Initiate Pry</a:t>
            </a:r>
          </a:p>
        </p:txBody>
      </p:sp>
    </p:spTree>
    <p:extLst>
      <p:ext uri="{BB962C8B-B14F-4D97-AF65-F5344CB8AC3E}">
        <p14:creationId xmlns:p14="http://schemas.microsoft.com/office/powerpoint/2010/main" val="2427469455"/>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=&gt; "centos"</a:t>
            </a:r>
          </a:p>
        </p:txBody>
      </p:sp>
      <p:sp>
        <p:nvSpPr>
          <p:cNvPr id="3" name="Text Placeholder 2"/>
          <p:cNvSpPr>
            <a:spLocks noGrp="1"/>
          </p:cNvSpPr>
          <p:nvPr>
            <p:ph type="body" sz="quarter" idx="11"/>
          </p:nvPr>
        </p:nvSpPr>
        <p:spPr/>
        <p:txBody>
          <a:bodyPr/>
          <a:lstStyle/>
          <a:p>
            <a:r>
              <a:rPr lang="en-US" dirty="0"/>
              <a:t>[1] pry(#&lt;Chef::Recipe&gt;)&gt; node['platform']</a:t>
            </a:r>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a:t>Query the Node Object's Platform</a:t>
            </a:r>
          </a:p>
        </p:txBody>
      </p:sp>
    </p:spTree>
    <p:extLst>
      <p:ext uri="{BB962C8B-B14F-4D97-AF65-F5344CB8AC3E}">
        <p14:creationId xmlns:p14="http://schemas.microsoft.com/office/powerpoint/2010/main" val="825768359"/>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Fauxhai</a:t>
            </a:r>
            <a:endParaRPr lang="en-US" dirty="0"/>
          </a:p>
        </p:txBody>
      </p:sp>
      <p:sp>
        <p:nvSpPr>
          <p:cNvPr id="3" name="Subtitle 2"/>
          <p:cNvSpPr>
            <a:spLocks noGrp="1"/>
          </p:cNvSpPr>
          <p:nvPr>
            <p:ph type="subTitle" idx="1"/>
          </p:nvPr>
        </p:nvSpPr>
        <p:spPr/>
        <p:txBody>
          <a:bodyPr/>
          <a:lstStyle/>
          <a:p>
            <a:r>
              <a:rPr lang="en-US" dirty="0" err="1"/>
              <a:t>ChefSpec</a:t>
            </a:r>
            <a:r>
              <a:rPr lang="en-US" dirty="0"/>
              <a:t> uses the platform you specify in the runner. You can specify any platform from the list of platforms that are stored in a gem named '</a:t>
            </a:r>
            <a:r>
              <a:rPr lang="en-US" dirty="0" err="1"/>
              <a:t>Fauxhai</a:t>
            </a:r>
            <a:r>
              <a:rPr lang="en-US" dirty="0"/>
              <a:t>'.</a:t>
            </a:r>
          </a:p>
          <a:p>
            <a:endParaRPr lang="en-US" dirty="0"/>
          </a:p>
          <a:p>
            <a:r>
              <a:rPr lang="en-US" dirty="0"/>
              <a:t>The gem contains static node objects for most major platforms and versions.</a:t>
            </a:r>
          </a:p>
          <a:p>
            <a:endParaRPr lang="en-US" dirty="0"/>
          </a:p>
          <a:p>
            <a:pPr algn="ctr"/>
            <a:r>
              <a:rPr lang="en-US" sz="2400" i="1" dirty="0">
                <a:solidFill>
                  <a:schemeClr val="accent4"/>
                </a:solidFill>
                <a:hlinkClick r:id="rId3"/>
              </a:rPr>
              <a:t>https://</a:t>
            </a:r>
            <a:r>
              <a:rPr lang="en-US" sz="2400" i="1" dirty="0" err="1">
                <a:solidFill>
                  <a:schemeClr val="accent4"/>
                </a:solidFill>
                <a:hlinkClick r:id="rId3"/>
              </a:rPr>
              <a:t>github.com</a:t>
            </a:r>
            <a:r>
              <a:rPr lang="en-US" sz="2400" i="1" dirty="0">
                <a:solidFill>
                  <a:schemeClr val="accent4"/>
                </a:solidFill>
                <a:hlinkClick r:id="rId3"/>
              </a:rPr>
              <a:t>/</a:t>
            </a:r>
            <a:r>
              <a:rPr lang="en-US" sz="2400" i="1" dirty="0" err="1">
                <a:solidFill>
                  <a:schemeClr val="accent4"/>
                </a:solidFill>
                <a:hlinkClick r:id="rId3"/>
              </a:rPr>
              <a:t>customink</a:t>
            </a:r>
            <a:r>
              <a:rPr lang="en-US" sz="2400" i="1" dirty="0">
                <a:solidFill>
                  <a:schemeClr val="accent4"/>
                </a:solidFill>
                <a:hlinkClick r:id="rId3"/>
              </a:rPr>
              <a:t>/</a:t>
            </a:r>
            <a:r>
              <a:rPr lang="en-US" sz="2400" i="1" dirty="0" err="1">
                <a:solidFill>
                  <a:schemeClr val="accent4"/>
                </a:solidFill>
                <a:hlinkClick r:id="rId3"/>
              </a:rPr>
              <a:t>fauxhai</a:t>
            </a:r>
            <a:r>
              <a:rPr lang="en-US" sz="2400" i="1" dirty="0">
                <a:solidFill>
                  <a:schemeClr val="accent4"/>
                </a:solidFill>
                <a:hlinkClick r:id="rId3"/>
              </a:rPr>
              <a:t>/tree/master/lib/</a:t>
            </a:r>
            <a:r>
              <a:rPr lang="en-US" sz="2400" i="1" dirty="0" err="1">
                <a:solidFill>
                  <a:schemeClr val="accent4"/>
                </a:solidFill>
                <a:hlinkClick r:id="rId3"/>
              </a:rPr>
              <a:t>fauxhai</a:t>
            </a:r>
            <a:r>
              <a:rPr lang="en-US" sz="2400" i="1" dirty="0">
                <a:solidFill>
                  <a:schemeClr val="accent4"/>
                </a:solidFill>
                <a:hlinkClick r:id="rId3"/>
              </a:rPr>
              <a:t>/platforms</a:t>
            </a:r>
            <a:endParaRPr lang="en-US" sz="2400" i="1" dirty="0">
              <a:solidFill>
                <a:schemeClr val="accent4"/>
              </a:solidFill>
            </a:endParaRPr>
          </a:p>
          <a:p>
            <a:endParaRPr lang="en-US" dirty="0"/>
          </a:p>
          <a:p>
            <a:endParaRPr lang="en-US" dirty="0"/>
          </a:p>
        </p:txBody>
      </p:sp>
      <p:sp>
        <p:nvSpPr>
          <p:cNvPr id="4" name="Content Placeholder 3"/>
          <p:cNvSpPr>
            <a:spLocks noGrp="1"/>
          </p:cNvSpPr>
          <p:nvPr>
            <p:ph sz="quarter" idx="13"/>
          </p:nvPr>
        </p:nvSpPr>
        <p:spPr/>
        <p:txBody>
          <a:bodyPr/>
          <a:lstStyle/>
          <a:p>
            <a:r>
              <a:rPr lang="en-US" dirty="0">
                <a:solidFill>
                  <a:srgbClr val="00B0F0"/>
                </a:solidFill>
                <a:hlinkClick r:id="rId4"/>
              </a:rPr>
              <a:t>https://</a:t>
            </a:r>
            <a:r>
              <a:rPr lang="en-US" dirty="0" err="1">
                <a:solidFill>
                  <a:srgbClr val="00B0F0"/>
                </a:solidFill>
                <a:hlinkClick r:id="rId4"/>
              </a:rPr>
              <a:t>github.com</a:t>
            </a:r>
            <a:r>
              <a:rPr lang="en-US" dirty="0">
                <a:solidFill>
                  <a:srgbClr val="00B0F0"/>
                </a:solidFill>
                <a:hlinkClick r:id="rId4"/>
              </a:rPr>
              <a:t>/</a:t>
            </a:r>
            <a:r>
              <a:rPr lang="en-US" dirty="0" err="1">
                <a:solidFill>
                  <a:srgbClr val="00B0F0"/>
                </a:solidFill>
                <a:hlinkClick r:id="rId4"/>
              </a:rPr>
              <a:t>customink</a:t>
            </a:r>
            <a:r>
              <a:rPr lang="en-US" dirty="0">
                <a:solidFill>
                  <a:srgbClr val="00B0F0"/>
                </a:solidFill>
                <a:hlinkClick r:id="rId4"/>
              </a:rPr>
              <a:t>/</a:t>
            </a:r>
            <a:r>
              <a:rPr lang="en-US" dirty="0" err="1">
                <a:solidFill>
                  <a:srgbClr val="00B0F0"/>
                </a:solidFill>
                <a:hlinkClick r:id="rId4"/>
              </a:rPr>
              <a:t>fauxhai</a:t>
            </a:r>
            <a:endParaRPr lang="en-US" dirty="0">
              <a:solidFill>
                <a:srgbClr val="00B0F0"/>
              </a:solidFill>
            </a:endParaRPr>
          </a:p>
        </p:txBody>
      </p:sp>
    </p:spTree>
    <p:extLst>
      <p:ext uri="{BB962C8B-B14F-4D97-AF65-F5344CB8AC3E}">
        <p14:creationId xmlns:p14="http://schemas.microsoft.com/office/powerpoint/2010/main" val="209175604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400" dirty="0"/>
          </a:p>
        </p:txBody>
      </p:sp>
      <p:sp>
        <p:nvSpPr>
          <p:cNvPr id="3" name="Text Placeholder 2"/>
          <p:cNvSpPr>
            <a:spLocks noGrp="1"/>
          </p:cNvSpPr>
          <p:nvPr>
            <p:ph type="body" sz="quarter" idx="11"/>
          </p:nvPr>
        </p:nvSpPr>
        <p:spPr/>
        <p:txBody>
          <a:bodyPr/>
          <a:lstStyle/>
          <a:p>
            <a:r>
              <a:rPr lang="en-US" dirty="0"/>
              <a:t>[2] pry(#&lt;Chef::Recipe&gt;)&gt; exit!</a:t>
            </a:r>
          </a:p>
        </p:txBody>
      </p:sp>
      <p:sp>
        <p:nvSpPr>
          <p:cNvPr id="5" name="Title 4"/>
          <p:cNvSpPr>
            <a:spLocks noGrp="1"/>
          </p:cNvSpPr>
          <p:nvPr>
            <p:ph type="title"/>
          </p:nvPr>
        </p:nvSpPr>
        <p:spPr/>
        <p:txBody>
          <a:bodyPr/>
          <a:lstStyle/>
          <a:p>
            <a:r>
              <a:rPr lang="en-US" dirty="0"/>
              <a:t>Immediately Exit the Execution</a:t>
            </a:r>
          </a:p>
        </p:txBody>
      </p:sp>
    </p:spTree>
    <p:extLst>
      <p:ext uri="{BB962C8B-B14F-4D97-AF65-F5344CB8AC3E}">
        <p14:creationId xmlns:p14="http://schemas.microsoft.com/office/powerpoint/2010/main" val="2903692979"/>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Node Platform in </a:t>
            </a:r>
            <a:r>
              <a:rPr lang="en-US" dirty="0" err="1"/>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a:t>How 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a:t>Insert a break point, execute the tests, and determine the node's platform</a:t>
            </a:r>
          </a:p>
          <a:p>
            <a:pPr marL="342900" indent="-342900">
              <a:buFont typeface="Wingdings" charset="2"/>
              <a:buChar char="q"/>
            </a:pPr>
            <a:r>
              <a:rPr lang="en-US" dirty="0"/>
              <a:t>Remove the break point and transcend documentation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cxnSp>
        <p:nvCxnSpPr>
          <p:cNvPr id="10" name="Straight Connector 9"/>
          <p:cNvCxnSpPr/>
          <p:nvPr/>
        </p:nvCxnSpPr>
        <p:spPr>
          <a:xfrm>
            <a:off x="3807265" y="6540305"/>
            <a:ext cx="152106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6025271" y="6550465"/>
            <a:ext cx="3403209"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A tidy life is a healthy life.</a:t>
            </a:r>
          </a:p>
        </p:txBody>
      </p:sp>
    </p:spTree>
    <p:extLst>
      <p:ext uri="{BB962C8B-B14F-4D97-AF65-F5344CB8AC3E}">
        <p14:creationId xmlns:p14="http://schemas.microsoft.com/office/powerpoint/2010/main" val="594499303"/>
      </p:ext>
    </p:extLst>
  </p:cSld>
  <p:clrMapOvr>
    <a:masterClrMapping/>
  </p:clrMapOvr>
  <p:transition spd="med">
    <p:fade/>
  </p:transition>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16036</TotalTime>
  <Words>5601</Words>
  <Application>Microsoft Macintosh PowerPoint</Application>
  <PresentationFormat>Custom</PresentationFormat>
  <Paragraphs>557</Paragraphs>
  <Slides>48</Slides>
  <Notes>47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48</vt:i4>
      </vt:variant>
    </vt:vector>
  </HeadingPairs>
  <TitlesOfParts>
    <vt:vector size="54" baseType="lpstr">
      <vt:lpstr>ＭＳ Ｐゴシック</vt:lpstr>
      <vt:lpstr>Arial</vt:lpstr>
      <vt:lpstr>Courier New</vt:lpstr>
      <vt:lpstr>Wingdings</vt:lpstr>
      <vt:lpstr>TrainingTemplate-102215</vt:lpstr>
      <vt:lpstr>Interaction</vt:lpstr>
      <vt:lpstr>Testing While Refactoring to Multiple Platforms</vt:lpstr>
      <vt:lpstr>Objectives</vt:lpstr>
      <vt:lpstr>Node Platform in ChefSpec</vt:lpstr>
      <vt:lpstr>Add a Break Point to the Default Recipe</vt:lpstr>
      <vt:lpstr>Execute the Tests to Initiate Pry</vt:lpstr>
      <vt:lpstr>Query the Node Object's Platform</vt:lpstr>
      <vt:lpstr>Fauxhai</vt:lpstr>
      <vt:lpstr>Immediately Exit the Execution</vt:lpstr>
      <vt:lpstr>Node Platform in ChefSpec</vt:lpstr>
      <vt:lpstr>Remove the Break Point from the Recipe</vt:lpstr>
      <vt:lpstr>Node Platform in ChefSpec</vt:lpstr>
      <vt:lpstr>Support for CentOS &amp; Ubuntu</vt:lpstr>
      <vt:lpstr>Add a Second Context for Another Platform</vt:lpstr>
      <vt:lpstr>Support for CentOS &amp; Ubuntu</vt:lpstr>
      <vt:lpstr>Execute the Tests to See it Fail</vt:lpstr>
      <vt:lpstr>Support for CentOS &amp; Ubuntu</vt:lpstr>
      <vt:lpstr>Switching on Node Platform</vt:lpstr>
      <vt:lpstr>Update the Attributes to Support Platforms</vt:lpstr>
      <vt:lpstr>Support for CentOS &amp; Ubuntu</vt:lpstr>
      <vt:lpstr>Execute the Tests to See it Pass</vt:lpstr>
      <vt:lpstr>Support for CentOS &amp; Ubuntu</vt:lpstr>
      <vt:lpstr>Support for CentOS &amp; Ubuntu</vt:lpstr>
      <vt:lpstr>Add a Second Context for Another Platform</vt:lpstr>
      <vt:lpstr>Execute the Tests to See it Fail</vt:lpstr>
      <vt:lpstr>Update the Attribute to Support Platforms</vt:lpstr>
      <vt:lpstr>Execute the Tests to See it Pass</vt:lpstr>
      <vt:lpstr>Support for CentOS &amp; Ubuntu</vt:lpstr>
      <vt:lpstr>Support for CentOS &amp; Ubuntu</vt:lpstr>
      <vt:lpstr>Add a Second Context for Another Platform</vt:lpstr>
      <vt:lpstr>Execute the Tests to See it Pass</vt:lpstr>
      <vt:lpstr>Update the Attribute to Support Platforms</vt:lpstr>
      <vt:lpstr>Execute the Tests to See it Pass</vt:lpstr>
      <vt:lpstr>Heckle the code</vt:lpstr>
      <vt:lpstr>Execute the Tests to See it Pass</vt:lpstr>
      <vt:lpstr>Update the Attributes</vt:lpstr>
      <vt:lpstr>Execute the Tests to See them Pass</vt:lpstr>
      <vt:lpstr>Support for CentOS &amp; Ubuntu</vt:lpstr>
      <vt:lpstr>What About an Integration Test</vt:lpstr>
      <vt:lpstr>Integration Test with Ubuntu</vt:lpstr>
      <vt:lpstr>Add a New Platform to the Kitchen Configuration</vt:lpstr>
      <vt:lpstr>Verify the New Instance is Present</vt:lpstr>
      <vt:lpstr>Integration Test with Ubuntu</vt:lpstr>
      <vt:lpstr>Execute the Tests for All Platforms</vt:lpstr>
      <vt:lpstr>Integration Test with Ubuntu</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Microsoft Office User</cp:lastModifiedBy>
  <cp:revision>2305</cp:revision>
  <cp:lastPrinted>2015-02-07T23:49:10Z</cp:lastPrinted>
  <dcterms:created xsi:type="dcterms:W3CDTF">2012-09-13T17:36:07Z</dcterms:created>
  <dcterms:modified xsi:type="dcterms:W3CDTF">2018-03-27T20:34:07Z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