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3"/>
  </p:notesMasterIdLst>
  <p:handoutMasterIdLst>
    <p:handoutMasterId r:id="rId54"/>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314" r:id="rId24"/>
    <p:sldId id="287" r:id="rId25"/>
    <p:sldId id="289" r:id="rId26"/>
    <p:sldId id="310" r:id="rId27"/>
    <p:sldId id="290" r:id="rId28"/>
    <p:sldId id="280" r:id="rId29"/>
    <p:sldId id="288" r:id="rId30"/>
    <p:sldId id="291" r:id="rId31"/>
    <p:sldId id="294" r:id="rId32"/>
    <p:sldId id="300" r:id="rId33"/>
    <p:sldId id="295" r:id="rId34"/>
    <p:sldId id="296" r:id="rId35"/>
    <p:sldId id="301" r:id="rId36"/>
    <p:sldId id="292" r:id="rId37"/>
    <p:sldId id="311" r:id="rId38"/>
    <p:sldId id="293" r:id="rId39"/>
    <p:sldId id="297" r:id="rId40"/>
    <p:sldId id="298" r:id="rId41"/>
    <p:sldId id="299" r:id="rId42"/>
    <p:sldId id="319" r:id="rId43"/>
    <p:sldId id="318" r:id="rId44"/>
    <p:sldId id="315" r:id="rId45"/>
    <p:sldId id="316" r:id="rId46"/>
    <p:sldId id="317" r:id="rId47"/>
    <p:sldId id="312" r:id="rId48"/>
    <p:sldId id="275" r:id="rId49"/>
    <p:sldId id="276" r:id="rId50"/>
    <p:sldId id="313" r:id="rId51"/>
    <p:sldId id="267" r:id="rId5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2677"/>
  </p:normalViewPr>
  <p:slideViewPr>
    <p:cSldViewPr snapToGrid="0">
      <p:cViewPr varScale="1">
        <p:scale>
          <a:sx n="52" d="100"/>
          <a:sy n="52" d="100"/>
        </p:scale>
        <p:origin x="1146" y="96"/>
      </p:cViewPr>
      <p:guideLst>
        <p:guide orient="horz" pos="894"/>
        <p:guide pos="9120"/>
      </p:guideLst>
    </p:cSldViewPr>
  </p:slideViewPr>
  <p:notesTextViewPr>
    <p:cViewPr>
      <p:scale>
        <a:sx n="155" d="100"/>
        <a:sy n="15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550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21467"/>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550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r>
              <a:rPr lang="en-US" dirty="0"/>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5" name="Header Placeholder 4"/>
          <p:cNvSpPr>
            <a:spLocks noGrp="1"/>
          </p:cNvSpPr>
          <p:nvPr>
            <p:ph type="hdr" sz="quarter" idx="11"/>
          </p:nvPr>
        </p:nvSpPr>
        <p:spPr/>
        <p:txBody>
          <a:bodyPr/>
          <a:lstStyle/>
          <a:p>
            <a:r>
              <a:rPr lang="en-US"/>
              <a:t>Chef Intermediate</a:t>
            </a:r>
            <a:endParaRPr lang="en-US" dirty="0"/>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generating recipe files we were also given a matching specification </a:t>
            </a:r>
            <a:r>
              <a:rPr lang="en-US" dirty="0"/>
              <a:t>file in the</a:t>
            </a:r>
            <a:r>
              <a:rPr lang="en-US" baseline="0" dirty="0"/>
              <a:t> 'spec/unit' directory. The </a:t>
            </a:r>
            <a:r>
              <a:rPr lang="en-US" baseline="0" dirty="0" err="1"/>
              <a:t>ChefSpec</a:t>
            </a:r>
            <a:r>
              <a:rPr lang="en-US" baseline="0" dirty="0"/>
              <a:t> defined specifications are all contained within this directory.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up the default</a:t>
            </a:r>
            <a:r>
              <a:rPr lang="en-US" baseline="0" dirty="0"/>
              <a:t> specification file and lets read through and begin to understand the initial expectation that is automatically defined.</a:t>
            </a:r>
          </a:p>
          <a:p>
            <a:endParaRPr lang="en-US" baseline="0" dirty="0"/>
          </a:p>
          <a:p>
            <a:r>
              <a:rPr lang="en-US" baseline="0" dirty="0"/>
              <a:t>The expectations defined in this initially generated specification file should look a little familiar. This is because </a:t>
            </a:r>
            <a:r>
              <a:rPr lang="en-US" baseline="0" dirty="0" err="1"/>
              <a:t>ChefSpec</a:t>
            </a:r>
            <a:r>
              <a:rPr lang="en-US" baseline="0" dirty="0"/>
              <a:t> is built on </a:t>
            </a:r>
            <a:r>
              <a:rPr lang="en-US" baseline="0" dirty="0" err="1"/>
              <a:t>Rspec</a:t>
            </a:r>
            <a:r>
              <a:rPr lang="en-US" baseline="0" dirty="0"/>
              <a:t>. Similar to how </a:t>
            </a:r>
            <a:r>
              <a:rPr lang="en-US" baseline="0" dirty="0" err="1"/>
              <a:t>InSpec</a:t>
            </a:r>
            <a:r>
              <a:rPr lang="en-US" baseline="0" dirty="0"/>
              <a:t> is built. </a:t>
            </a:r>
            <a:r>
              <a:rPr lang="en-US" baseline="0" dirty="0" err="1"/>
              <a:t>ChefSpec</a:t>
            </a:r>
            <a:r>
              <a:rPr lang="en-US" baseline="0" dirty="0"/>
              <a:t> requires a little more setup as we are creating an in-memory execution.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a:t>spec_helper</a:t>
            </a:r>
            <a:r>
              <a:rPr lang="en-US" baseline="0" dirty="0"/>
              <a:t>' file found within the root of the 'spec' directory.</a:t>
            </a:r>
          </a:p>
          <a:p>
            <a:endParaRPr lang="en-US" baseline="0" dirty="0"/>
          </a:p>
          <a:p>
            <a:r>
              <a:rPr lang="en-US" baseline="0" dirty="0" err="1"/>
              <a:t>ChefSpec</a:t>
            </a:r>
            <a:r>
              <a:rPr lang="en-US" baseline="0" dirty="0"/>
              <a:t> employs </a:t>
            </a:r>
            <a:r>
              <a:rPr lang="en-US" baseline="0" dirty="0" err="1"/>
              <a:t>RSpec's</a:t>
            </a:r>
            <a:r>
              <a:rPr lang="en-US" baseline="0" dirty="0"/>
              <a:t> example groups to describe the cookbook's recipe. This is stating that the examples we defined within this outer example group all relate to the apache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CentOS 6.9.</a:t>
            </a:r>
          </a:p>
          <a:p>
            <a:endParaRPr lang="en-US" baseline="0" dirty="0"/>
          </a:p>
          <a:p>
            <a:r>
              <a:rPr lang="en-US" baseline="0" dirty="0"/>
              <a:t>Instructor Note: 'describe' and 'context' are almost completely interchangeable with one exception. 'context' cannot be used as the outermost example group.</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a:t>
            </a:r>
            <a:r>
              <a:rPr lang="en-US" baseline="0" dirty="0" err="1"/>
              <a:t>chef_run</a:t>
            </a:r>
            <a:r>
              <a:rPr lang="en-US" baseline="0" dirty="0"/>
              <a:t>' helper there is being provided by the 'let' defined above the example within the same context. Defining the '</a:t>
            </a:r>
            <a:r>
              <a:rPr lang="en-US" baseline="0" dirty="0" err="1"/>
              <a:t>chef_run</a:t>
            </a:r>
            <a:r>
              <a:rPr lang="en-US" baseline="0" dirty="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a:p>
          <a:p>
            <a:r>
              <a:rPr lang="en-US" baseline="0" dirty="0"/>
              <a:t>The '</a:t>
            </a:r>
            <a:r>
              <a:rPr lang="en-US" baseline="0" dirty="0" err="1"/>
              <a:t>ServerRunner</a:t>
            </a:r>
            <a:r>
              <a:rPr lang="en-US" baseline="0" dirty="0"/>
              <a:t>' is a class defined within the '</a:t>
            </a:r>
            <a:r>
              <a:rPr lang="en-US" baseline="0" dirty="0" err="1"/>
              <a:t>ChefSpec</a:t>
            </a:r>
            <a:r>
              <a:rPr lang="en-US" baseline="0" dirty="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a:t>described_recipe</a:t>
            </a:r>
            <a:r>
              <a:rPr lang="en-US" baseline="0" dirty="0"/>
              <a:t>'</a:t>
            </a:r>
          </a:p>
          <a:p>
            <a:endParaRPr lang="en-US" baseline="0" dirty="0"/>
          </a:p>
          <a:p>
            <a:r>
              <a:rPr lang="en-US" baseline="0" dirty="0"/>
              <a:t>The parameter '</a:t>
            </a:r>
            <a:r>
              <a:rPr lang="en-US" baseline="0" dirty="0" err="1"/>
              <a:t>described_recipe</a:t>
            </a:r>
            <a:r>
              <a:rPr lang="en-US" baseline="0" dirty="0"/>
              <a:t>' refers to the recipe defined in the outermost describe. This is mostly for convenience so that we do not have to redefine the same String multiple times within the same specification file.</a:t>
            </a:r>
          </a:p>
          <a:p>
            <a:endParaRPr lang="en-US" baseline="0" dirty="0"/>
          </a:p>
          <a:p>
            <a:r>
              <a:rPr lang="en-US" baseline="0" dirty="0"/>
              <a:t>The goal of this single, boilerplate example is very simple: perform a chef-client run and ensure there are no errors. Now, let's execute this specification.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 the</a:t>
            </a:r>
            <a:r>
              <a:rPr lang="en-US" baseline="0" dirty="0"/>
              <a:t> specification file defined you will need to run the command '</a:t>
            </a:r>
            <a:r>
              <a:rPr lang="en-US" baseline="0" dirty="0" err="1"/>
              <a:t>rspec</a:t>
            </a:r>
            <a:r>
              <a:rPr lang="en-US" baseline="0" dirty="0"/>
              <a:t>'. The '</a:t>
            </a:r>
            <a:r>
              <a:rPr lang="en-US" baseline="0" dirty="0" err="1"/>
              <a:t>rspec</a:t>
            </a:r>
            <a:r>
              <a:rPr lang="en-US" baseline="0" dirty="0"/>
              <a:t>' command was installed with the Chef Development Kit (</a:t>
            </a:r>
            <a:r>
              <a:rPr lang="en-US" baseline="0" dirty="0" err="1"/>
              <a:t>ChefDK</a:t>
            </a:r>
            <a:r>
              <a:rPr lang="en-US" baseline="0" dirty="0"/>
              <a:t>) on the workstation. It is contained in an additional folder of tools embedded within the </a:t>
            </a:r>
            <a:r>
              <a:rPr lang="en-US" baseline="0" dirty="0" err="1"/>
              <a:t>ChefDK</a:t>
            </a:r>
            <a:r>
              <a:rPr lang="en-US" baseline="0" dirty="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a:p>
          <a:p>
            <a:r>
              <a:rPr lang="en-US" baseline="0" dirty="0"/>
              <a:t>The '</a:t>
            </a:r>
            <a:r>
              <a:rPr lang="en-US" baseline="0" dirty="0" err="1"/>
              <a:t>rspec</a:t>
            </a:r>
            <a:r>
              <a:rPr lang="en-US" baseline="0" dirty="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a:p>
          <a:p>
            <a:r>
              <a:rPr lang="en-US" baseline="0" dirty="0"/>
              <a:t>Instructor Note: On the workstations the learners do not need to prepend the </a:t>
            </a:r>
            <a:r>
              <a:rPr lang="en-US" baseline="0" dirty="0" err="1"/>
              <a:t>rspec</a:t>
            </a:r>
            <a:r>
              <a:rPr lang="en-US" baseline="0" dirty="0"/>
              <a:t> command with 'chef exec'. This is because '</a:t>
            </a:r>
            <a:r>
              <a:rPr lang="en-US" baseline="0" dirty="0" err="1"/>
              <a:t>rspec</a:t>
            </a:r>
            <a:r>
              <a:rPr lang="en-US" baseline="0" dirty="0"/>
              <a:t>' and all the other tools embedded in the </a:t>
            </a:r>
            <a:r>
              <a:rPr lang="en-US" baseline="0" dirty="0" err="1"/>
              <a:t>ChefDK</a:t>
            </a:r>
            <a:r>
              <a:rPr lang="en-US" baseline="0" dirty="0"/>
              <a:t> have been added to the path. On a learner's local system this is likely not the case and so they will need to type this entire command with prefix.</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language and the tool that will allow us to express our expectations. We now need to examine the recipe again to see what example or examples we want to define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the</a:t>
            </a:r>
            <a:r>
              <a:rPr lang="en-US" baseline="0" dirty="0"/>
              <a:t> default recipe we commented out the line that included the install recipe from the apache cookbook. This seems like an expectation that we want to define. When converging the default recipe we expect that the install recipe from the apache cookbook would be included.</a:t>
            </a:r>
          </a:p>
          <a:p>
            <a:endParaRPr lang="en-US" baseline="0" dirty="0"/>
          </a:p>
          <a:p>
            <a:r>
              <a:rPr lang="en-US" baseline="0" dirty="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unit tests are a check of the resource collection. So it actually does not matter what platform you specify here. Unit tests are only using those platform values to give you a generic set of </a:t>
            </a:r>
            <a:r>
              <a:rPr lang="en-US" baseline="0" dirty="0" err="1"/>
              <a:t>Ohai</a:t>
            </a:r>
            <a:r>
              <a:rPr lang="en-US" baseline="0" dirty="0"/>
              <a:t> data for that platform. If it's no harm, then why make this change?</a:t>
            </a:r>
          </a:p>
          <a:p>
            <a:endParaRPr lang="en-US" baseline="0" dirty="0"/>
          </a:p>
          <a:p>
            <a:r>
              <a:rPr lang="en-US" baseline="0" dirty="0"/>
              <a:t>Because these tests are your documentation. To leave it as the default value would let your tests pass but they would give a conflicting message about where this cookbook can run. Ensuring the right platform becomes important when your recipes require switching on platforms.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9865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a:p>
          <a:p>
            <a:r>
              <a:rPr lang="en-US" baseline="0" dirty="0"/>
              <a:t>This is an incredibly useful feature when you want to start expressing your examples. This allows you to quickly identify all the examples without getting mired in the details of their implementation.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5999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executing '</a:t>
            </a:r>
            <a:r>
              <a:rPr lang="en-US" baseline="0" dirty="0" err="1"/>
              <a:t>rspec</a:t>
            </a:r>
            <a:r>
              <a:rPr lang="en-US" baseline="0" dirty="0"/>
              <a:t>' again we should see the new pending example that we defined within the specification file.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18933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RSpec's</a:t>
            </a:r>
            <a:r>
              <a:rPr lang="en-US" baseline="0" dirty="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336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summary will</a:t>
            </a:r>
            <a:r>
              <a:rPr lang="en-US" baseline="0" dirty="0"/>
              <a:t> now display that an additional example has been added and it will be reported as being set to pending.</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9761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a:t>
            </a:r>
            <a:r>
              <a:rPr lang="en-US" baseline="0" dirty="0"/>
              <a:t> the pending example, setting up the work for ourselves, it is time to learn how to express the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144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how to express an expectation we need to go to the documentation. The </a:t>
            </a:r>
            <a:r>
              <a:rPr lang="en-US" baseline="0" dirty="0" err="1"/>
              <a:t>ChefSpec</a:t>
            </a:r>
            <a:r>
              <a:rPr lang="en-US" baseline="0" dirty="0"/>
              <a:t> README provides a wealth of examples in the README. In the past an '</a:t>
            </a:r>
            <a:r>
              <a:rPr lang="en-US" baseline="0" dirty="0" err="1"/>
              <a:t>include_recipe</a:t>
            </a:r>
            <a:r>
              <a:rPr lang="en-US" baseline="0" dirty="0"/>
              <a:t>' example has been one of the many examples shared in the README. Use the search feature of your browser to find it within the document.</a:t>
            </a:r>
          </a:p>
          <a:p>
            <a:endParaRPr lang="en-US" baseline="0" dirty="0"/>
          </a:p>
          <a:p>
            <a:r>
              <a:rPr lang="en-US" baseline="0" dirty="0"/>
              <a:t>If it is not there, the </a:t>
            </a:r>
            <a:r>
              <a:rPr lang="en-US" baseline="0" dirty="0" err="1"/>
              <a:t>ChefSpec</a:t>
            </a:r>
            <a:r>
              <a:rPr lang="en-US" baseline="0" dirty="0"/>
              <a:t> project has a top-level folder named 'examples' which contains examples for nearly every feature that </a:t>
            </a:r>
            <a:r>
              <a:rPr lang="en-US" baseline="0" dirty="0" err="1"/>
              <a:t>ChefSpec</a:t>
            </a:r>
            <a:r>
              <a:rPr lang="en-US" baseline="0" dirty="0"/>
              <a:t> is able to define expectations. Searching through there you will find a folder titled '</a:t>
            </a:r>
            <a:r>
              <a:rPr lang="en-US" baseline="0" dirty="0" err="1"/>
              <a:t>include_recipe</a:t>
            </a:r>
            <a:r>
              <a:rPr lang="en-US" baseline="0" dirty="0"/>
              <a:t>', within it should a folder the shows the recipes and the matching specifications.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6876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a:t>chef_run</a:t>
            </a:r>
            <a:r>
              <a:rPr lang="en-US" baseline="0" dirty="0"/>
              <a:t>' includes the recipe with the specified name.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8298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example defined with the expectation when we execute '</a:t>
            </a:r>
            <a:r>
              <a:rPr lang="en-US" baseline="0" dirty="0" err="1"/>
              <a:t>rspec</a:t>
            </a:r>
            <a:r>
              <a:rPr lang="en-US" baseline="0" dirty="0"/>
              <a:t>' we see the failure that eluded us we ran 'kitchen converge &amp; verify' on an existing very quickly.</a:t>
            </a:r>
          </a:p>
          <a:p>
            <a:endParaRPr lang="en-US" baseline="0" dirty="0"/>
          </a:p>
          <a:p>
            <a:r>
              <a:rPr lang="en-US" baseline="0" dirty="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422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have a failing test it is time to fix the problem.</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0196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default recipe it is time to restore the code that we previously commented out.</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612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one more time should show the previous failing example now as a passing example.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927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the</a:t>
            </a:r>
            <a:r>
              <a:rPr lang="en-US" baseline="0" dirty="0"/>
              <a:t> importance and limitations of unit testing as you write and execute unit tests to help increase the rate at which you receive feedback.</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a:t>
            </a:r>
            <a:r>
              <a:rPr lang="en-US" baseline="0" dirty="0"/>
              <a:t> can confidently state that the default recipe includes the install recipe and we can receive this verification in a faster feedback cycle then we saw with running 'kitchen test'.</a:t>
            </a:r>
          </a:p>
          <a:p>
            <a:endParaRPr lang="en-US" baseline="0" dirty="0"/>
          </a:p>
          <a:p>
            <a:r>
              <a:rPr lang="en-US" baseline="0" dirty="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740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a:p>
          <a:p>
            <a:r>
              <a:rPr lang="en-US" baseline="0" dirty="0"/>
              <a:t>Instructor Note: Allow 10 minutes to complete this exercise</a:t>
            </a:r>
            <a:endParaRPr lang="en-US" dirty="0"/>
          </a:p>
          <a:p>
            <a:endParaRPr lang="en-US" dirty="0"/>
          </a:p>
          <a:p>
            <a:r>
              <a:rPr lang="en-US" dirty="0"/>
              <a:t>Instructor Note: The learners could accomplish</a:t>
            </a:r>
            <a:r>
              <a:rPr lang="en-US" baseline="0" dirty="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8824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by walking through one more example within the default recipe. Another line within the recipe is similar to the first one except it is concerned with the inclusion of the configuration recipe. Here it is commented out.</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281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78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279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2772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11430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4312693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Returning</a:t>
            </a:r>
            <a:r>
              <a:rPr lang="en-US" baseline="0" dirty="0"/>
              <a:t> to the specification file to define the example and the new expectation.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8178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failure</a:t>
            </a:r>
            <a:r>
              <a:rPr lang="en-US" baseline="0" dirty="0"/>
              <a:t> when executing </a:t>
            </a:r>
            <a:r>
              <a:rPr lang="en-US" baseline="0" dirty="0" err="1"/>
              <a:t>te</a:t>
            </a:r>
            <a:r>
              <a:rPr lang="en-US" baseline="0" dirty="0"/>
              <a:t> '</a:t>
            </a:r>
            <a:r>
              <a:rPr lang="en-US" baseline="0" dirty="0" err="1"/>
              <a:t>rspec</a:t>
            </a:r>
            <a:r>
              <a:rPr lang="en-US" baseline="0" dirty="0"/>
              <a:t>' command.</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5869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2854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Restoring</a:t>
            </a:r>
            <a:r>
              <a:rPr lang="en-US" baseline="0" dirty="0"/>
              <a:t> the code to its previous state</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81680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a:t>
            </a:r>
            <a:r>
              <a:rPr lang="en-US" baseline="0" dirty="0" err="1"/>
              <a:t>rspec</a:t>
            </a:r>
            <a:r>
              <a:rPr lang="en-US" baseline="0" dirty="0"/>
              <a:t>' again to verify that the expectations have been met successfully</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80698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more mutations that you could try within the default recipe and other recipe files that exist within the cookbook but this is a good point to stop and enjoy the work that you have accomplished.</a:t>
            </a:r>
          </a:p>
          <a:p>
            <a:endParaRPr lang="en-US" baseline="0" dirty="0"/>
          </a:p>
          <a:p>
            <a:r>
              <a:rPr lang="en-US" baseline="0" dirty="0"/>
              <a:t>The feedback cycle on using </a:t>
            </a:r>
            <a:r>
              <a:rPr lang="en-US" baseline="0" dirty="0" err="1"/>
              <a:t>Rspec</a:t>
            </a:r>
            <a:r>
              <a:rPr lang="en-US" baseline="0" dirty="0"/>
              <a:t> to execute </a:t>
            </a:r>
            <a:r>
              <a:rPr lang="en-US" baseline="0" dirty="0" err="1"/>
              <a:t>ChefSpec</a:t>
            </a:r>
            <a:r>
              <a:rPr lang="en-US" baseline="0" dirty="0"/>
              <a:t> examples returns results faster than we saw with Test Kitchen and gives us a good understanding of what is being added to the 'Resource Collection'.</a:t>
            </a:r>
          </a:p>
          <a:p>
            <a:endParaRPr lang="en-US" baseline="0" dirty="0"/>
          </a:p>
          <a:p>
            <a:r>
              <a:rPr lang="en-US" baseline="0" dirty="0"/>
              <a:t>Let's have a discussion.</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2104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a:p>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2017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897137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a:t>expectations on the resources that they define.</a:t>
            </a:r>
            <a:endParaRPr lang="en-US" baseline="0"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56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a:t>
            </a:r>
            <a:r>
              <a:rPr lang="en-US" baseline="0" dirty="0"/>
              <a:t> let's talk more about the 'Resource Collection' ...</a:t>
            </a:r>
            <a:endParaRPr lang="en-US" dirty="0"/>
          </a:p>
          <a:p>
            <a:endParaRPr lang="en-US" dirty="0"/>
          </a:p>
          <a:p>
            <a:r>
              <a:rPr lang="en-US" dirty="0"/>
              <a:t>After a</a:t>
            </a:r>
            <a:r>
              <a:rPr lang="en-US" baseline="0" dirty="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a:p>
          <a:p>
            <a:r>
              <a:rPr lang="en-US" baseline="0" dirty="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ChefSpec</a:t>
            </a:r>
            <a:r>
              <a:rPr lang="en-US" dirty="0"/>
              <a:t> provides</a:t>
            </a:r>
            <a:r>
              <a:rPr lang="en-US" baseline="0" dirty="0"/>
              <a:t> a method for us to create an in-memory execution of applying the run list, building the resource collection, and then setting up expectations about the state of the resource collection. </a:t>
            </a:r>
            <a:r>
              <a:rPr lang="en-US" baseline="0" dirty="0" err="1"/>
              <a:t>ChefSpec</a:t>
            </a:r>
            <a:r>
              <a:rPr lang="en-US" baseline="0" dirty="0"/>
              <a:t>, similar to </a:t>
            </a:r>
            <a:r>
              <a:rPr lang="en-US" baseline="0" dirty="0" err="1"/>
              <a:t>InSpec</a:t>
            </a:r>
            <a:r>
              <a:rPr lang="en-US" baseline="0" dirty="0"/>
              <a:t> is built on top of RSpec; relying on it to provide the core framework and language. The benefit to us is that a lot of the same language constructs are employed.</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Verifying the resource collection with </a:t>
            </a:r>
            <a:r>
              <a:rPr lang="en-US" baseline="0" dirty="0" err="1"/>
              <a:t>ChefSpec</a:t>
            </a:r>
            <a:r>
              <a:rPr lang="en-US" baseline="0" dirty="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the integration test, the one defined in </a:t>
            </a:r>
            <a:r>
              <a:rPr lang="en-US" baseline="0" dirty="0" err="1"/>
              <a:t>InSpec</a:t>
            </a:r>
            <a:r>
              <a:rPr lang="en-US" baseline="0" dirty="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a:p>
          <a:p>
            <a:r>
              <a:rPr lang="en-US" baseline="0" dirty="0"/>
              <a:t>This next group exercise we will review the existing </a:t>
            </a:r>
            <a:r>
              <a:rPr lang="en-US" baseline="0" dirty="0" err="1"/>
              <a:t>ChefSpec</a:t>
            </a:r>
            <a:r>
              <a:rPr lang="en-US" baseline="0" dirty="0"/>
              <a:t> specifications defined for us and how we can expand them to capture our additional expectations about the Resource Collection.</a:t>
            </a:r>
            <a:endParaRPr lang="en-US" dirty="0"/>
          </a:p>
        </p:txBody>
      </p:sp>
      <p:sp>
        <p:nvSpPr>
          <p:cNvPr id="5" name="Header Placeholder 4"/>
          <p:cNvSpPr>
            <a:spLocks noGrp="1"/>
          </p:cNvSpPr>
          <p:nvPr>
            <p:ph type="hdr" sz="quarter" idx="11"/>
          </p:nvPr>
        </p:nvSpPr>
        <p:spPr/>
        <p:txBody>
          <a:bodyPr/>
          <a:lstStyle/>
          <a:p>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spec/chefspec"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Faster </a:t>
            </a:r>
            <a:r>
              <a:rPr lang="en-US" dirty="0"/>
              <a:t>Feedback with Unit Testing</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directories, 6 </a:t>
            </a:r>
            <a:r>
              <a:rPr lang="en-US" dirty="0"/>
              <a:t>files</a:t>
            </a:r>
          </a:p>
        </p:txBody>
      </p:sp>
      <p:sp>
        <p:nvSpPr>
          <p:cNvPr id="3" name="Text Placeholder 2"/>
          <p:cNvSpPr>
            <a:spLocks noGrp="1"/>
          </p:cNvSpPr>
          <p:nvPr>
            <p:ph type="body" sz="quarter" idx="11"/>
          </p:nvPr>
        </p:nvSpPr>
        <p:spPr/>
        <p:txBody>
          <a:bodyPr/>
          <a:lstStyle/>
          <a:p>
            <a:r>
              <a:rPr lang="en-US" dirty="0"/>
              <a:t>&gt; tree spec</a:t>
            </a:r>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a:t>View the Spec Directory</a:t>
            </a:r>
          </a:p>
        </p:txBody>
      </p:sp>
    </p:spTree>
    <p:extLst>
      <p:ext uri="{BB962C8B-B14F-4D97-AF65-F5344CB8AC3E}">
        <p14:creationId xmlns:p14="http://schemas.microsoft.com/office/powerpoint/2010/main" val="177326500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cookbook name</a:t>
            </a:r>
            <a:r>
              <a:rPr lang="en-US">
                <a:solidFill>
                  <a:schemeClr val="bg1"/>
                </a:solidFill>
              </a:rPr>
              <a:t>::recipe name</a:t>
            </a:r>
            <a:endParaRPr lang="en-US" dirty="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Test for the Default Recipe</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Ubuntu 16.04'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a:t>
            </a:r>
            <a:r>
              <a:rPr lang="en-US" dirty="0" err="1"/>
              <a:t>ubuntu</a:t>
            </a:r>
            <a:r>
              <a:rPr lang="en-US" dirty="0"/>
              <a:t>',version: '16.04 ')</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described recipe</a:t>
            </a:r>
          </a:p>
        </p:txBody>
      </p:sp>
      <p:cxnSp>
        <p:nvCxnSpPr>
          <p:cNvPr id="9" name="Straight Connector 8"/>
          <p:cNvCxnSpPr/>
          <p:nvPr/>
        </p:nvCxnSpPr>
        <p:spPr>
          <a:xfrm>
            <a:off x="3922643" y="6479676"/>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114323"/>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H="1">
            <a:off x="2307401" y="6492769"/>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a:solidFill>
                  <a:schemeClr val="bg1"/>
                </a:solidFill>
              </a:rPr>
              <a:t>chef_run</a:t>
            </a:r>
            <a:r>
              <a:rPr lang="en-US" sz="2800" dirty="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 for the Default Recipe</a:t>
            </a:r>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309420996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These are </a:t>
            </a:r>
            <a:r>
              <a:rPr lang="en-US"/>
              <a:t>the Three Things </a:t>
            </a:r>
            <a:r>
              <a:rPr lang="en-US" dirty="0"/>
              <a:t>to Test</a:t>
            </a:r>
          </a:p>
        </p:txBody>
      </p:sp>
      <p:sp>
        <p:nvSpPr>
          <p:cNvPr id="3" name="Content Placeholder 2"/>
          <p:cNvSpPr>
            <a:spLocks noGrp="1"/>
          </p:cNvSpPr>
          <p:nvPr>
            <p:ph sz="quarter" idx="10"/>
          </p:nvPr>
        </p:nvSpPr>
        <p:spPr/>
        <p:txBody>
          <a:bodyPr>
            <a:normAutofit/>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a:t># </a:t>
            </a:r>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
            </a:r>
            <a:r>
              <a:rPr lang="en-US" dirty="0" err="1"/>
              <a:t>ChefSpec</a:t>
            </a:r>
            <a:r>
              <a:rPr lang="en-US" dirty="0"/>
              <a:t> Platform</a:t>
            </a:r>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'apache::default' do</a:t>
            </a:r>
          </a:p>
          <a:p>
            <a:r>
              <a:rPr lang="en-US" dirty="0"/>
              <a:t>  context 'When all attributes are default, on an CentOS 6.9'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r>
              <a:rPr lang="en-US" dirty="0"/>
              <a:t>(platform: 'centos', version: '6.9')</a:t>
            </a:r>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051300"/>
            <a:ext cx="14404273" cy="457201"/>
          </a:xfrm>
        </p:spPr>
        <p:txBody>
          <a:bodyPr/>
          <a:lstStyle/>
          <a:p>
            <a:r>
              <a:rPr lang="en-US" dirty="0"/>
              <a:t>+</a:t>
            </a:r>
          </a:p>
        </p:txBody>
      </p:sp>
      <p:sp>
        <p:nvSpPr>
          <p:cNvPr id="7" name="Text Placeholder 5"/>
          <p:cNvSpPr>
            <a:spLocks noGrp="1"/>
          </p:cNvSpPr>
          <p:nvPr>
            <p:ph type="body" sz="quarter" idx="13"/>
          </p:nvPr>
        </p:nvSpPr>
        <p:spPr>
          <a:xfrm>
            <a:off x="1135042" y="3238500"/>
            <a:ext cx="14404273" cy="479840"/>
          </a:xfrm>
        </p:spPr>
        <p:txBody>
          <a:bodyPr/>
          <a:lstStyle/>
          <a:p>
            <a:r>
              <a:rPr lang="en-US" dirty="0"/>
              <a:t>+</a:t>
            </a:r>
          </a:p>
        </p:txBody>
      </p:sp>
    </p:spTree>
    <p:extLst>
      <p:ext uri="{BB962C8B-B14F-4D97-AF65-F5344CB8AC3E}">
        <p14:creationId xmlns:p14="http://schemas.microsoft.com/office/powerpoint/2010/main" val="169259636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Create a Pending Test</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Slower Feedback Cycle</a:t>
            </a:r>
          </a:p>
        </p:txBody>
      </p:sp>
      <p:sp>
        <p:nvSpPr>
          <p:cNvPr id="3" name="Subtitle 2"/>
          <p:cNvSpPr>
            <a:spLocks noGrp="1"/>
          </p:cNvSpPr>
          <p:nvPr>
            <p:ph type="subTitle" idx="1"/>
          </p:nvPr>
        </p:nvSpPr>
        <p:spPr/>
        <p:txBody>
          <a:bodyPr/>
          <a:lstStyle/>
          <a:p>
            <a:r>
              <a:rPr lang="en-US" dirty="0"/>
              <a:t>The slower the feedback loop the less value it provides to you while developing your cookbooks. You are less inclined to run the test suite. Which means you will likely miss issues as they happen.</a:t>
            </a:r>
          </a:p>
        </p:txBody>
      </p:sp>
    </p:spTree>
    <p:extLst>
      <p:ext uri="{BB962C8B-B14F-4D97-AF65-F5344CB8AC3E}">
        <p14:creationId xmlns:p14="http://schemas.microsoft.com/office/powerpoint/2010/main" val="17301714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a:t>  1) apache::default When all attributes are default, on an CentOS 6.9 includes the install recipe</a:t>
            </a:r>
          </a:p>
          <a:p>
            <a:r>
              <a:rPr lang="en-US" dirty="0"/>
              <a:t>     # Not yet implemented</a:t>
            </a:r>
          </a:p>
          <a:p>
            <a:r>
              <a:rPr lang="en-US" dirty="0"/>
              <a:t>     # ./spec/unit/recipes/default_spec.rb:20</a:t>
            </a:r>
          </a:p>
          <a:p>
            <a:endParaRPr lang="en-US" dirty="0"/>
          </a:p>
          <a:p>
            <a:r>
              <a:rPr lang="en-US" dirty="0"/>
              <a:t>  # ... OUTPUT CONTINUES ON NEXT SLIDE ...</a:t>
            </a:r>
          </a:p>
        </p:txBody>
      </p:sp>
      <p:sp>
        <p:nvSpPr>
          <p:cNvPr id="3" name="Text Placeholder 2"/>
          <p:cNvSpPr>
            <a:spLocks noGrp="1"/>
          </p:cNvSpPr>
          <p:nvPr>
            <p:ph type="body" sz="quarter" idx="11"/>
          </p:nvPr>
        </p:nvSpPr>
        <p:spPr/>
        <p:txBody>
          <a:bodyPr/>
          <a:lstStyle/>
          <a:p>
            <a:r>
              <a:rPr lang="en-US"/>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a:t>Execute the Tests to See the Pending Tests</a:t>
            </a:r>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 ... OUTPUT CONTINUED FROM PREVIOUS SLIDE ...</a:t>
            </a:r>
          </a:p>
          <a:p>
            <a:endParaRPr lang="en-US" dirty="0"/>
          </a:p>
          <a:p>
            <a:r>
              <a:rPr lang="en-US" dirty="0"/>
              <a:t>Finished in 0.46457 seconds (files took 4.39 seconds to load)</a:t>
            </a:r>
          </a:p>
          <a:p>
            <a:r>
              <a:rPr lang="en-US" dirty="0"/>
              <a:t>2 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r>
              <a:rPr lang="en-US" dirty="0"/>
              <a:t> </a:t>
            </a:r>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a:t>View the Results to See the Pending Tests</a:t>
            </a:r>
          </a:p>
        </p:txBody>
      </p:sp>
    </p:spTree>
    <p:extLst>
      <p:ext uri="{BB962C8B-B14F-4D97-AF65-F5344CB8AC3E}">
        <p14:creationId xmlns:p14="http://schemas.microsoft.com/office/powerpoint/2010/main" val="65498911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4200302558"/>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ChefSpec</a:t>
            </a:r>
            <a:r>
              <a:rPr lang="en-US" dirty="0"/>
              <a:t> Documentation</a:t>
            </a:r>
          </a:p>
        </p:txBody>
      </p:sp>
      <p:sp>
        <p:nvSpPr>
          <p:cNvPr id="3" name="Subtitle 2"/>
          <p:cNvSpPr>
            <a:spLocks noGrp="1"/>
          </p:cNvSpPr>
          <p:nvPr>
            <p:ph type="subTitle" idx="1"/>
          </p:nvPr>
        </p:nvSpPr>
        <p:spPr/>
        <p:txBody>
          <a:bodyPr/>
          <a:lstStyle/>
          <a:p>
            <a:r>
              <a:rPr lang="en-US" dirty="0"/>
              <a:t>Find within the documentation examples of testing for </a:t>
            </a:r>
            <a:r>
              <a:rPr lang="en-US" dirty="0" err="1">
                <a:latin typeface="Courier New"/>
                <a:cs typeface="Courier New"/>
              </a:rPr>
              <a:t>include_recipe</a:t>
            </a:r>
            <a:r>
              <a:rPr lang="en-US" dirty="0"/>
              <a:t>.</a:t>
            </a:r>
          </a:p>
          <a:p>
            <a:endParaRPr lang="en-US" dirty="0"/>
          </a:p>
          <a:p>
            <a:pPr marL="457200" indent="-457200">
              <a:buFont typeface="Arial" charset="0"/>
              <a:buChar char="•"/>
            </a:pPr>
            <a:r>
              <a:rPr lang="en-US" dirty="0"/>
              <a:t>Search the README</a:t>
            </a:r>
          </a:p>
          <a:p>
            <a:pPr marL="457200" indent="-457200">
              <a:buFont typeface="Arial" charset="0"/>
              <a:buChar char="•"/>
            </a:pPr>
            <a:endParaRPr lang="en-US" dirty="0"/>
          </a:p>
          <a:p>
            <a:pPr marL="457200" indent="-457200">
              <a:buFont typeface="Arial" charset="0"/>
              <a:buChar char="•"/>
            </a:pPr>
            <a:r>
              <a:rPr lang="en-US" dirty="0"/>
              <a:t>Search through the 'examples' directory</a:t>
            </a:r>
          </a:p>
        </p:txBody>
      </p:sp>
      <p:sp>
        <p:nvSpPr>
          <p:cNvPr id="4" name="Content Placeholder 3"/>
          <p:cNvSpPr>
            <a:spLocks noGrp="1"/>
          </p:cNvSpPr>
          <p:nvPr>
            <p:ph sz="quarter" idx="13"/>
          </p:nvPr>
        </p:nvSpPr>
        <p:spPr/>
        <p:txBody>
          <a:bodyPr/>
          <a:lstStyle/>
          <a:p>
            <a:r>
              <a:rPr lang="en-US" dirty="0">
                <a:hlinkClick r:id="rId3"/>
              </a:rPr>
              <a:t>https://github.com/chefspec/chefspec</a:t>
            </a:r>
            <a:endParaRPr lang="en-US" dirty="0"/>
          </a:p>
        </p:txBody>
      </p:sp>
    </p:spTree>
    <p:extLst>
      <p:ext uri="{BB962C8B-B14F-4D97-AF65-F5344CB8AC3E}">
        <p14:creationId xmlns:p14="http://schemas.microsoft.com/office/powerpoint/2010/main" val="373605802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a:t>+</a:t>
            </a:r>
          </a:p>
        </p:txBody>
      </p:sp>
    </p:spTree>
    <p:extLst>
      <p:ext uri="{BB962C8B-B14F-4D97-AF65-F5344CB8AC3E}">
        <p14:creationId xmlns:p14="http://schemas.microsoft.com/office/powerpoint/2010/main" val="376028846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install recipe</a:t>
            </a:r>
          </a:p>
          <a:p>
            <a:r>
              <a:rPr lang="en-US" dirty="0"/>
              <a:t>     Failure/Error: expect(</a:t>
            </a:r>
            <a:r>
              <a:rPr lang="en-US" dirty="0" err="1"/>
              <a:t>chef_run</a:t>
            </a:r>
            <a:r>
              <a:rPr lang="en-US" dirty="0"/>
              <a:t>).to </a:t>
            </a:r>
            <a:r>
              <a:rPr lang="en-US" dirty="0" err="1"/>
              <a:t>include_recipe</a:t>
            </a:r>
            <a:r>
              <a:rPr lang="en-US" dirty="0"/>
              <a:t>('apache::install')</a:t>
            </a:r>
          </a:p>
          <a:p>
            <a:r>
              <a:rPr lang="en-US" dirty="0"/>
              <a:t>       expected ["apache::default"] to include "apache::install"</a:t>
            </a:r>
          </a:p>
          <a:p>
            <a:r>
              <a:rPr lang="en-US" dirty="0"/>
              <a:t>     # ./spec/unit/recipes/default_spec.rb:21:in `block (3 levels) in &lt;top (required)&gt;'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the Failure</a:t>
            </a:r>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a:solidFill>
                  <a:schemeClr val="bg1"/>
                </a:solidFill>
              </a:rPr>
              <a:t>failing example</a:t>
            </a:r>
            <a:endParaRPr lang="en-US" sz="2800" dirty="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Faster Feedback While Developing Cookbooks</a:t>
            </a:r>
            <a:endParaRPr lang="en-US" dirty="0"/>
          </a:p>
        </p:txBody>
      </p:sp>
      <p:sp>
        <p:nvSpPr>
          <p:cNvPr id="3" name="Content Placeholder 2"/>
          <p:cNvSpPr>
            <a:spLocks noGrp="1"/>
          </p:cNvSpPr>
          <p:nvPr>
            <p:ph sz="quarter" idx="11"/>
          </p:nvPr>
        </p:nvSpPr>
        <p:spPr/>
        <p:txBody>
          <a:bodyPr/>
          <a:lstStyle/>
          <a:p>
            <a:r>
              <a:rPr lang="en-US"/>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13239640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a:t>+</a:t>
            </a:r>
          </a:p>
        </p:txBody>
      </p:sp>
    </p:spTree>
    <p:extLst>
      <p:ext uri="{BB962C8B-B14F-4D97-AF65-F5344CB8AC3E}">
        <p14:creationId xmlns:p14="http://schemas.microsoft.com/office/powerpoint/2010/main" val="381142214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0.67714 seconds (files took 4.26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330056348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Explain the importance and limitations of unit testing</a:t>
            </a:r>
          </a:p>
          <a:p>
            <a:pPr marL="457200" indent="-457200">
              <a:buFont typeface="Wingdings" charset="2"/>
              <a:buChar char="Ø"/>
            </a:pPr>
            <a:r>
              <a:rPr lang="en-US" dirty="0"/>
              <a:t>Write and execute a unit test</a:t>
            </a:r>
          </a:p>
          <a:p>
            <a:pPr marL="457200" indent="-457200">
              <a:buFont typeface="Wingdings" charset="2"/>
              <a:buChar char="Ø"/>
            </a:pPr>
            <a:endParaRPr lang="en-US" dirty="0"/>
          </a:p>
          <a:p>
            <a:pPr marL="457200" indent="-457200">
              <a:buFont typeface="Wingdings" charset="2"/>
              <a:buChar char="Ø"/>
            </a:pPr>
            <a:endParaRPr lang="en-US" dirty="0"/>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a:t>Write and execute the tests to identify the failure</a:t>
            </a:r>
          </a:p>
          <a:p>
            <a:pPr marL="342900" indent="-342900">
              <a:buFont typeface="Wingdings" charset="2"/>
              <a:buChar char="ü"/>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89636713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a:t>Comment out the next line in the apache cookbook's default recipe</a:t>
            </a:r>
          </a:p>
          <a:p>
            <a:pPr>
              <a:lnSpc>
                <a:spcPct val="150000"/>
              </a:lnSpc>
            </a:pPr>
            <a:r>
              <a:rPr lang="en-US" dirty="0"/>
              <a:t>Write the example with expectation that will generate a failure</a:t>
            </a:r>
          </a:p>
          <a:p>
            <a:pPr>
              <a:lnSpc>
                <a:spcPct val="150000"/>
              </a:lnSpc>
            </a:pPr>
            <a:r>
              <a:rPr lang="en-US" dirty="0"/>
              <a:t>Verify that one example generates a failure</a:t>
            </a:r>
          </a:p>
          <a:p>
            <a:pPr>
              <a:lnSpc>
                <a:spcPct val="150000"/>
              </a:lnSpc>
            </a:pPr>
            <a:r>
              <a:rPr lang="en-US" dirty="0"/>
              <a:t>Restore the code in the recipe</a:t>
            </a:r>
          </a:p>
          <a:p>
            <a:pPr>
              <a:lnSpc>
                <a:spcPct val="150000"/>
              </a:lnSpc>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146499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a:t># </a:t>
            </a:r>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configuration recipe</a:t>
            </a:r>
          </a:p>
          <a:p>
            <a:r>
              <a:rPr lang="en-US" dirty="0"/>
              <a:t>     Failure/Error: expect(</a:t>
            </a:r>
            <a:r>
              <a:rPr lang="en-US" dirty="0" err="1"/>
              <a:t>chef_run</a:t>
            </a:r>
            <a:r>
              <a:rPr lang="en-US" dirty="0"/>
              <a:t>).to </a:t>
            </a:r>
            <a:r>
              <a:rPr lang="en-US" dirty="0" err="1"/>
              <a:t>include_recipe</a:t>
            </a:r>
            <a:r>
              <a:rPr lang="en-US" dirty="0"/>
              <a:t>('apache::configuration')</a:t>
            </a:r>
          </a:p>
          <a:p>
            <a:r>
              <a:rPr lang="en-US" dirty="0"/>
              <a:t>       expected ["apache::default", "apache::install", "apache::service"] to include "apache::configuration"</a:t>
            </a:r>
          </a:p>
          <a:p>
            <a:r>
              <a:rPr lang="en-US" dirty="0"/>
              <a:t>     # ./spec/unit/recipes/default_spec.rb:27:in `block (3 levels) in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743842214"/>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376397619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75108"/>
            <a:ext cx="14404273" cy="622852"/>
          </a:xfrm>
        </p:spPr>
        <p:txBody>
          <a:bodyPr/>
          <a:lstStyle/>
          <a:p>
            <a:endParaRPr lang="en-US" dirty="0"/>
          </a:p>
        </p:txBody>
      </p:sp>
    </p:spTree>
    <p:extLst>
      <p:ext uri="{BB962C8B-B14F-4D97-AF65-F5344CB8AC3E}">
        <p14:creationId xmlns:p14="http://schemas.microsoft.com/office/powerpoint/2010/main" val="67921651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the Test that Verifies the Include Recipe</a:t>
            </a:r>
          </a:p>
        </p:txBody>
      </p:sp>
      <p:sp>
        <p:nvSpPr>
          <p:cNvPr id="3" name="Content Placeholder 2"/>
          <p:cNvSpPr>
            <a:spLocks noGrp="1"/>
          </p:cNvSpPr>
          <p:nvPr>
            <p:ph sz="quarter" idx="10"/>
          </p:nvPr>
        </p:nvSpPr>
        <p:spPr/>
        <p:txBody>
          <a:bodyPr>
            <a:normAutofit fontScale="85000" lnSpcReduction="20000"/>
          </a:bodyPr>
          <a:lstStyle/>
          <a:p>
            <a:r>
              <a:rPr lang="en-US" dirty="0"/>
              <a:t> # ... START OF THE SPEC FILE ...</a:t>
            </a:r>
          </a:p>
          <a:p>
            <a:endParaRPr lang="en-US" dirty="0"/>
          </a:p>
          <a:p>
            <a:r>
              <a:rPr lang="en-US" dirty="0"/>
              <a:t> it 'includes the install recipe' do</a:t>
            </a:r>
          </a:p>
          <a:p>
            <a:r>
              <a:rPr lang="en-US" dirty="0"/>
              <a:t>      expect(</a:t>
            </a:r>
            <a:r>
              <a:rPr lang="en-US" dirty="0" err="1"/>
              <a:t>chef_run</a:t>
            </a:r>
            <a:r>
              <a:rPr lang="en-US" dirty="0"/>
              <a:t>).to </a:t>
            </a:r>
            <a:r>
              <a:rPr lang="en-US" dirty="0" err="1"/>
              <a:t>include_recipe</a:t>
            </a:r>
            <a:r>
              <a:rPr lang="en-US" dirty="0"/>
              <a:t>('apache::install')</a:t>
            </a:r>
          </a:p>
          <a:p>
            <a:r>
              <a:rPr lang="en-US" dirty="0"/>
              <a:t>    end</a:t>
            </a:r>
          </a:p>
          <a:p>
            <a:endParaRPr lang="en-US" dirty="0"/>
          </a:p>
          <a:p>
            <a:r>
              <a:rPr lang="en-US" dirty="0"/>
              <a:t>    it 'includes the configuration recipe' do</a:t>
            </a:r>
          </a:p>
          <a:p>
            <a:r>
              <a:rPr lang="en-US" dirty="0"/>
              <a:t>      expect(</a:t>
            </a:r>
            <a:r>
              <a:rPr lang="en-US" dirty="0" err="1"/>
              <a:t>chef_run</a:t>
            </a:r>
            <a:r>
              <a:rPr lang="en-US" dirty="0"/>
              <a:t>).to </a:t>
            </a:r>
            <a:r>
              <a:rPr lang="en-US" dirty="0" err="1"/>
              <a:t>include_recipe</a:t>
            </a:r>
            <a:r>
              <a:rPr lang="en-US" dirty="0"/>
              <a:t>('apache::configuration')</a:t>
            </a:r>
          </a:p>
          <a:p>
            <a:r>
              <a:rPr lang="en-US" dirty="0"/>
              <a:t>    end</a:t>
            </a:r>
          </a:p>
          <a:p>
            <a:endParaRPr lang="en-US" dirty="0"/>
          </a:p>
          <a:p>
            <a:r>
              <a:rPr lang="en-US" dirty="0"/>
              <a:t>    it 'includes the service recipe' do</a:t>
            </a:r>
          </a:p>
          <a:p>
            <a:r>
              <a:rPr lang="en-US" dirty="0"/>
              <a:t>      expect(</a:t>
            </a:r>
            <a:r>
              <a:rPr lang="en-US" dirty="0" err="1"/>
              <a:t>chef_run</a:t>
            </a:r>
            <a:r>
              <a:rPr lang="en-US" dirty="0"/>
              <a:t>).to </a:t>
            </a:r>
            <a:r>
              <a:rPr lang="en-US" dirty="0" err="1"/>
              <a:t>include_recipe</a:t>
            </a:r>
            <a:r>
              <a:rPr lang="en-US" dirty="0"/>
              <a:t>('apache::service')</a:t>
            </a:r>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a:t>~/apache/spec/unit/recipes/</a:t>
            </a:r>
            <a:r>
              <a:rPr lang="en-US" dirty="0" err="1"/>
              <a:t>default_spec.rb</a:t>
            </a:r>
            <a:endParaRPr lang="en-US" dirty="0"/>
          </a:p>
        </p:txBody>
      </p:sp>
      <p:sp>
        <p:nvSpPr>
          <p:cNvPr id="5" name="Text Placeholder 4"/>
          <p:cNvSpPr>
            <a:spLocks noGrp="1"/>
          </p:cNvSpPr>
          <p:nvPr>
            <p:ph type="body" sz="quarter" idx="13"/>
          </p:nvPr>
        </p:nvSpPr>
        <p:spPr>
          <a:xfrm>
            <a:off x="1121104" y="5943599"/>
            <a:ext cx="14404273" cy="1308179"/>
          </a:xfrm>
        </p:spPr>
        <p:txBody>
          <a:bodyPr/>
          <a:lstStyle/>
          <a:p>
            <a:endParaRPr lang="en-US" dirty="0"/>
          </a:p>
        </p:txBody>
      </p:sp>
    </p:spTree>
    <p:extLst>
      <p:ext uri="{BB962C8B-B14F-4D97-AF65-F5344CB8AC3E}">
        <p14:creationId xmlns:p14="http://schemas.microsoft.com/office/powerpoint/2010/main" val="509882924"/>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apache::default When all attributes are default, on an Centos 6.9 includes the service recipe</a:t>
            </a:r>
          </a:p>
          <a:p>
            <a:r>
              <a:rPr lang="en-US" dirty="0"/>
              <a:t>     Failure/Error: expect(</a:t>
            </a:r>
            <a:r>
              <a:rPr lang="en-US" dirty="0" err="1"/>
              <a:t>chef_run</a:t>
            </a:r>
            <a:r>
              <a:rPr lang="en-US" dirty="0"/>
              <a:t>).to </a:t>
            </a:r>
            <a:r>
              <a:rPr lang="en-US" dirty="0" err="1"/>
              <a:t>include_recipe</a:t>
            </a:r>
            <a:r>
              <a:rPr lang="en-US" dirty="0"/>
              <a:t>('apache::service')</a:t>
            </a:r>
          </a:p>
          <a:p>
            <a:r>
              <a:rPr lang="en-US" dirty="0"/>
              <a:t>       expected ["apache::default", "apache::install", "apache::configuration"] to include "apache::service"</a:t>
            </a:r>
          </a:p>
          <a:p>
            <a:r>
              <a:rPr lang="en-US" dirty="0"/>
              <a:t>     # ./spec/unit/recipes/default_spec.rb:31:in `block (3 levels)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84747055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a:t>External Dependencies</a:t>
            </a:r>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a:t>The speed of the test suite is affected by the external dependency on the creation of the test instance, installing chef, and applying the run list.</a:t>
            </a:r>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Uncomment the Include Recipe</a:t>
            </a:r>
          </a:p>
        </p:txBody>
      </p:sp>
      <p:sp>
        <p:nvSpPr>
          <p:cNvPr id="3" name="Content Placeholder 2"/>
          <p:cNvSpPr>
            <a:spLocks noGrp="1"/>
          </p:cNvSpPr>
          <p:nvPr>
            <p:ph sz="quarter" idx="10"/>
          </p:nvPr>
        </p:nvSpPr>
        <p:spPr/>
        <p:txBody>
          <a:bodyPr/>
          <a:lstStyle/>
          <a:p>
            <a:r>
              <a:rPr lang="en-US" dirty="0"/>
              <a:t>#</a:t>
            </a:r>
          </a:p>
          <a:p>
            <a:r>
              <a:rPr lang="en-US" dirty="0"/>
              <a:t># Cookbook Name:: apache</a:t>
            </a:r>
          </a:p>
          <a:p>
            <a:r>
              <a:rPr lang="en-US" dirty="0"/>
              <a:t># Recipe:: default</a:t>
            </a:r>
          </a:p>
          <a:p>
            <a:r>
              <a:rPr lang="en-US" dirty="0"/>
              <a:t>#</a:t>
            </a:r>
          </a:p>
          <a:p>
            <a:r>
              <a:rPr lang="en-US" dirty="0"/>
              <a:t># Copyright (c) </a:t>
            </a:r>
            <a:r>
              <a:rPr lang="is-IS" dirty="0"/>
              <a:t>2017</a:t>
            </a:r>
            <a:r>
              <a:rPr lang="en-US" dirty="0"/>
              <a:t> The Authors, All Rights Reserved.</a:t>
            </a:r>
          </a:p>
          <a:p>
            <a:r>
              <a:rPr lang="en-US" dirty="0" err="1"/>
              <a:t>include_recipe</a:t>
            </a:r>
            <a:r>
              <a:rPr lang="en-US"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5" name="Text Placeholder 4"/>
          <p:cNvSpPr>
            <a:spLocks noGrp="1"/>
          </p:cNvSpPr>
          <p:nvPr>
            <p:ph type="body" sz="quarter" idx="13"/>
          </p:nvPr>
        </p:nvSpPr>
        <p:spPr>
          <a:xfrm>
            <a:off x="1139359" y="5753336"/>
            <a:ext cx="14404273" cy="622852"/>
          </a:xfrm>
        </p:spPr>
        <p:txBody>
          <a:bodyPr/>
          <a:lstStyle/>
          <a:p>
            <a:endParaRPr lang="en-US" dirty="0"/>
          </a:p>
        </p:txBody>
      </p:sp>
    </p:spTree>
    <p:extLst>
      <p:ext uri="{BB962C8B-B14F-4D97-AF65-F5344CB8AC3E}">
        <p14:creationId xmlns:p14="http://schemas.microsoft.com/office/powerpoint/2010/main" val="256095015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1.38 seconds (files took 4.16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a:t>Execute the Tests to </a:t>
            </a:r>
            <a:r>
              <a:rPr lang="en-US"/>
              <a:t>See it Pass</a:t>
            </a:r>
          </a:p>
        </p:txBody>
      </p:sp>
    </p:spTree>
    <p:extLst>
      <p:ext uri="{BB962C8B-B14F-4D97-AF65-F5344CB8AC3E}">
        <p14:creationId xmlns:p14="http://schemas.microsoft.com/office/powerpoint/2010/main" val="1817179830"/>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Continue with Mutation Testing</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Comment out the next line in the apache cookbook's default recipe</a:t>
            </a:r>
          </a:p>
          <a:p>
            <a:pPr>
              <a:lnSpc>
                <a:spcPct val="150000"/>
              </a:lnSpc>
              <a:buFont typeface="Wingdings" charset="2"/>
              <a:buChar char="ü"/>
            </a:pPr>
            <a:r>
              <a:rPr lang="en-US" dirty="0"/>
              <a:t>Write the example with expectation that will generate a failure</a:t>
            </a:r>
          </a:p>
          <a:p>
            <a:pPr>
              <a:lnSpc>
                <a:spcPct val="150000"/>
              </a:lnSpc>
              <a:buFont typeface="Wingdings" charset="2"/>
              <a:buChar char="ü"/>
            </a:pPr>
            <a:r>
              <a:rPr lang="en-US" dirty="0"/>
              <a:t>Verify that one example generates a failure</a:t>
            </a:r>
          </a:p>
          <a:p>
            <a:pPr>
              <a:lnSpc>
                <a:spcPct val="150000"/>
              </a:lnSpc>
              <a:buFont typeface="Wingdings" charset="2"/>
              <a:buChar char="ü"/>
            </a:pPr>
            <a:r>
              <a:rPr lang="en-US" dirty="0"/>
              <a:t>Restore the code in the recipe</a:t>
            </a:r>
          </a:p>
          <a:p>
            <a:pPr>
              <a:lnSpc>
                <a:spcPct val="150000"/>
              </a:lnSpc>
              <a:buFont typeface="Wingdings" charset="2"/>
              <a:buChar char="ü"/>
            </a:pPr>
            <a:r>
              <a:rPr lang="en-US" dirty="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each line within the default recipe</a:t>
            </a:r>
          </a:p>
        </p:txBody>
      </p:sp>
    </p:spTree>
    <p:extLst>
      <p:ext uri="{BB962C8B-B14F-4D97-AF65-F5344CB8AC3E}">
        <p14:creationId xmlns:p14="http://schemas.microsoft.com/office/powerpoint/2010/main" val="833734926"/>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427942"/>
          </a:xfrm>
        </p:spPr>
        <p:txBody>
          <a:bodyPr/>
          <a:lstStyle/>
          <a:p>
            <a:r>
              <a:rPr lang="en-US" dirty="0"/>
              <a:t>What functionality did you test in the integration tests?</a:t>
            </a:r>
          </a:p>
          <a:p>
            <a:endParaRPr lang="en-US" dirty="0"/>
          </a:p>
          <a:p>
            <a:r>
              <a:rPr lang="en-US" dirty="0"/>
              <a:t>What functionality did you test in these unit tests?</a:t>
            </a:r>
          </a:p>
          <a:p>
            <a:endParaRPr lang="en-US" dirty="0"/>
          </a:p>
          <a:p>
            <a:r>
              <a:rPr lang="en-US" dirty="0"/>
              <a:t>What do you see as the scope of unit testing versus integration testing?</a:t>
            </a:r>
          </a:p>
          <a:p>
            <a:endParaRPr lang="en-US" dirty="0"/>
          </a:p>
          <a:p>
            <a:r>
              <a:rPr lang="en-US" dirty="0"/>
              <a:t>What are the differences between a </a:t>
            </a:r>
            <a:r>
              <a:rPr lang="en-US" dirty="0" err="1"/>
              <a:t>ChefSpec</a:t>
            </a:r>
            <a:r>
              <a:rPr lang="en-US" dirty="0"/>
              <a:t> test and a </a:t>
            </a:r>
            <a:r>
              <a:rPr lang="en-US" dirty="0" err="1"/>
              <a:t>InSpec</a:t>
            </a:r>
            <a:r>
              <a:rPr lang="en-US" dirty="0"/>
              <a:t> test?</a:t>
            </a:r>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242141143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a:t>Introduction</a:t>
            </a:r>
          </a:p>
          <a:p>
            <a:r>
              <a:rPr lang="en-US"/>
              <a:t>Why Write Tests? Why is that Hard?</a:t>
            </a:r>
          </a:p>
          <a:p>
            <a:r>
              <a:rPr lang="en-US"/>
              <a:t>Writing a Test First</a:t>
            </a:r>
          </a:p>
          <a:p>
            <a:r>
              <a:rPr lang="en-US"/>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b="1"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a:t>Morning</a:t>
            </a:r>
            <a:endParaRPr lang="en-US" dirty="0"/>
          </a:p>
        </p:txBody>
      </p:sp>
      <p:sp>
        <p:nvSpPr>
          <p:cNvPr id="5" name="Text Placeholder 4"/>
          <p:cNvSpPr>
            <a:spLocks noGrp="1"/>
          </p:cNvSpPr>
          <p:nvPr>
            <p:ph type="body" sz="quarter" idx="16"/>
          </p:nvPr>
        </p:nvSpPr>
        <p:spPr/>
        <p:txBody>
          <a:bodyPr/>
          <a:lstStyle/>
          <a:p>
            <a:r>
              <a:rPr lang="en-US"/>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a:t>Build Resource Collection</a:t>
            </a:r>
          </a:p>
        </p:txBody>
      </p:sp>
      <p:sp>
        <p:nvSpPr>
          <p:cNvPr id="18" name="Subtitle 4"/>
          <p:cNvSpPr>
            <a:spLocks noGrp="1"/>
          </p:cNvSpPr>
          <p:nvPr>
            <p:ph type="subTitle" idx="1"/>
          </p:nvPr>
        </p:nvSpPr>
        <p:spPr>
          <a:xfrm>
            <a:off x="1671637" y="3430180"/>
            <a:ext cx="9477009" cy="3188079"/>
          </a:xfrm>
        </p:spPr>
        <p:txBody>
          <a:bodyPr/>
          <a:lstStyle/>
          <a:p>
            <a:r>
              <a:rPr lang="en-US" dirty="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Resource Collection</a:t>
            </a:r>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package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a:latin typeface="Courier New" charset="0"/>
                  <a:ea typeface="Courier New" charset="0"/>
                  <a:cs typeface="Courier New" charset="0"/>
                </a:rPr>
                <a:t>file '/</a:t>
              </a:r>
              <a:r>
                <a:rPr lang="en-US" sz="2000" b="1" dirty="0" err="1">
                  <a:latin typeface="Courier New" charset="0"/>
                  <a:ea typeface="Courier New" charset="0"/>
                  <a:cs typeface="Courier New" charset="0"/>
                </a:rPr>
                <a:t>var</a:t>
              </a:r>
              <a:r>
                <a:rPr lang="en-US" sz="2000" b="1" dirty="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a:latin typeface="Courier New" charset="0"/>
                  <a:ea typeface="Courier New" charset="0"/>
                  <a:cs typeface="Courier New" charset="0"/>
                </a:rPr>
                <a:t>service '</a:t>
              </a:r>
              <a:r>
                <a:rPr lang="en-US" b="1" dirty="0" err="1">
                  <a:latin typeface="Courier New" charset="0"/>
                  <a:ea typeface="Courier New" charset="0"/>
                  <a:cs typeface="Courier New" charset="0"/>
                </a:rPr>
                <a:t>httpd</a:t>
              </a:r>
              <a:r>
                <a:rPr lang="en-US" b="1" dirty="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ChefSpec</a:t>
            </a:r>
            <a:r>
              <a:rPr lang="en-US" dirty="0"/>
              <a:t> provides helpers and tools that allow you to express expectations about the state of </a:t>
            </a:r>
            <a:r>
              <a:rPr lang="en-US" b="1" dirty="0"/>
              <a:t>resource collection</a:t>
            </a:r>
            <a:r>
              <a:rPr lang="en-US" dirty="0"/>
              <a:t>.</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ChefSpec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Test Kitchen versus </a:t>
            </a:r>
            <a:r>
              <a:rPr lang="en-US" dirty="0" err="1"/>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a:t>Test Kitchen using </a:t>
              </a:r>
              <a:r>
                <a:rPr lang="en-US" sz="3200" dirty="0" err="1"/>
                <a:t>InSpec</a:t>
              </a:r>
              <a:endParaRPr lang="en-US" sz="3200" dirty="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Node (</a:t>
              </a:r>
              <a:r>
                <a:rPr lang="en-US" b="1" dirty="0" err="1">
                  <a:gradFill>
                    <a:gsLst>
                      <a:gs pos="0">
                        <a:srgbClr val="FFFFFF"/>
                      </a:gs>
                      <a:gs pos="100000">
                        <a:srgbClr val="FFFFFF"/>
                      </a:gs>
                    </a:gsLst>
                    <a:lin ang="5400000" scaled="0"/>
                  </a:gradFill>
                </a:rPr>
                <a:t>Fauxhai</a:t>
              </a:r>
              <a:r>
                <a:rPr lang="en-US" b="1" dirty="0">
                  <a:gradFill>
                    <a:gsLst>
                      <a:gs pos="0">
                        <a:srgbClr val="FFFFFF"/>
                      </a:gs>
                      <a:gs pos="100000">
                        <a:srgbClr val="FFFFFF"/>
                      </a:gs>
                    </a:gsLst>
                    <a:lin ang="5400000" scaled="0"/>
                  </a:gradFill>
                </a:rPr>
                <a:t>)</a:t>
              </a:r>
              <a:endParaRPr lang="en-US" sz="2400" b="1" dirty="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Build Resource Collection</a:t>
              </a:r>
              <a:endParaRPr lang="en-US" sz="2400" b="1" dirty="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a:t>ChefSpec</a:t>
              </a:r>
              <a:endParaRPr lang="en-US" sz="3200" dirty="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a:t>Write and execute the tests to identify the failure</a:t>
            </a:r>
          </a:p>
          <a:p>
            <a:pPr marL="342900" indent="-342900">
              <a:buFont typeface="Wingdings" charset="2"/>
              <a:buChar char="q"/>
            </a:pPr>
            <a:r>
              <a:rPr lang="en-US" dirty="0"/>
              <a:t>Fix the code and execute the tests to see success</a:t>
            </a:r>
          </a:p>
          <a:p>
            <a:endParaRPr lang="en-US" dirty="0"/>
          </a:p>
          <a:p>
            <a:endParaRPr lang="en-US" dirty="0"/>
          </a:p>
          <a:p>
            <a:endParaRPr lang="en-US" dirty="0"/>
          </a:p>
        </p:txBody>
      </p:sp>
    </p:spTree>
    <p:extLst>
      <p:ext uri="{BB962C8B-B14F-4D97-AF65-F5344CB8AC3E}">
        <p14:creationId xmlns:p14="http://schemas.microsoft.com/office/powerpoint/2010/main" val="580014498"/>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16083</TotalTime>
  <Words>6182</Words>
  <Application>Microsoft Office PowerPoint</Application>
  <PresentationFormat>Custom</PresentationFormat>
  <Paragraphs>615</Paragraphs>
  <Slides>46</Slides>
  <Notes>45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ＭＳ Ｐゴシック</vt:lpstr>
      <vt:lpstr>Arial</vt:lpstr>
      <vt:lpstr>Courier New</vt:lpstr>
      <vt:lpstr>Wingdings</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Update the ChefSpec Platform</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Comment the Include Recipe</vt:lpstr>
      <vt:lpstr>Write the Test that Verifies the Include Recipe</vt:lpstr>
      <vt:lpstr>Execute the Tests to See it Fail</vt:lpstr>
      <vt:lpstr>Uncomment the Include Recipe</vt:lpstr>
      <vt:lpstr>Execute the Tests to See it Pass</vt:lpstr>
      <vt:lpstr>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2266</cp:revision>
  <cp:lastPrinted>2015-02-07T23:49:10Z</cp:lastPrinted>
  <dcterms:created xsi:type="dcterms:W3CDTF">2012-09-13T17:36:07Z</dcterms:created>
  <dcterms:modified xsi:type="dcterms:W3CDTF">2018-03-23T16:14:48Z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