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41"/>
  </p:notesMasterIdLst>
  <p:handoutMasterIdLst>
    <p:handoutMasterId r:id="rId42"/>
  </p:handoutMasterIdLst>
  <p:sldIdLst>
    <p:sldId id="256" r:id="rId7"/>
    <p:sldId id="257" r:id="rId8"/>
    <p:sldId id="277" r:id="rId9"/>
    <p:sldId id="280" r:id="rId10"/>
    <p:sldId id="282" r:id="rId11"/>
    <p:sldId id="281" r:id="rId12"/>
    <p:sldId id="303" r:id="rId13"/>
    <p:sldId id="299" r:id="rId14"/>
    <p:sldId id="283" r:id="rId15"/>
    <p:sldId id="284" r:id="rId16"/>
    <p:sldId id="297" r:id="rId17"/>
    <p:sldId id="285" r:id="rId18"/>
    <p:sldId id="278" r:id="rId19"/>
    <p:sldId id="286" r:id="rId20"/>
    <p:sldId id="287" r:id="rId21"/>
    <p:sldId id="288" r:id="rId22"/>
    <p:sldId id="289" r:id="rId23"/>
    <p:sldId id="290" r:id="rId24"/>
    <p:sldId id="279" r:id="rId25"/>
    <p:sldId id="291" r:id="rId26"/>
    <p:sldId id="300" r:id="rId27"/>
    <p:sldId id="304" r:id="rId28"/>
    <p:sldId id="292" r:id="rId29"/>
    <p:sldId id="293" r:id="rId30"/>
    <p:sldId id="296" r:id="rId31"/>
    <p:sldId id="301" r:id="rId32"/>
    <p:sldId id="305" r:id="rId33"/>
    <p:sldId id="302" r:id="rId34"/>
    <p:sldId id="294" r:id="rId35"/>
    <p:sldId id="295" r:id="rId36"/>
    <p:sldId id="275" r:id="rId37"/>
    <p:sldId id="276" r:id="rId38"/>
    <p:sldId id="298" r:id="rId39"/>
    <p:sldId id="267" r:id="rId40"/>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88"/>
    <p:restoredTop sz="78982"/>
  </p:normalViewPr>
  <p:slideViewPr>
    <p:cSldViewPr snapToGrid="0">
      <p:cViewPr varScale="1">
        <p:scale>
          <a:sx n="57" d="100"/>
          <a:sy n="57" d="100"/>
        </p:scale>
        <p:origin x="618" y="78"/>
      </p:cViewPr>
      <p:guideLst>
        <p:guide orient="horz" pos="894"/>
        <p:guide pos="9120"/>
      </p:guideLst>
    </p:cSldViewPr>
  </p:slideViewPr>
  <p:notesTextViewPr>
    <p:cViewPr>
      <p:scale>
        <a:sx n="140" d="100"/>
        <a:sy n="140" d="100"/>
      </p:scale>
      <p:origin x="0" y="0"/>
    </p:cViewPr>
  </p:notesText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41371"/>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default recipe we refactored moved the resources into individual recipes that will promote their ability to be composed in other cookbooks. Now its time to take a look at the resources we defined and explore writing examples to verify their state as well.</a:t>
            </a:r>
            <a:endParaRPr lang="en-US" dirty="0"/>
          </a:p>
        </p:txBody>
      </p:sp>
      <p:sp>
        <p:nvSpPr>
          <p:cNvPr id="5" name="Header Placeholder 4"/>
          <p:cNvSpPr>
            <a:spLocks noGrp="1"/>
          </p:cNvSpPr>
          <p:nvPr>
            <p:ph type="hdr" sz="quarter" idx="11"/>
          </p:nvPr>
        </p:nvSpPr>
        <p:spPr/>
        <p:txBody>
          <a:bodyPr/>
          <a:lstStyle/>
          <a:p>
            <a:pPr>
              <a:defRPr/>
            </a:pPr>
            <a:r>
              <a:rPr lang="en-US" dirty="0"/>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82378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a good example we found in the documentation we can return to the example and define the example. In our case we want to assert that the the chef run installs the package '</a:t>
            </a:r>
            <a:r>
              <a:rPr lang="en-US" baseline="0" dirty="0" err="1"/>
              <a:t>httpd</a:t>
            </a:r>
            <a:r>
              <a:rPr lang="en-US" baseline="0" dirty="0"/>
              <a: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47941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Expressing an expectation for the state of resources in the 'Resource Collection' uses a particular matcher. Express the name of the action joined together with the type of the resource and has the parameter that is the name of the resource.</a:t>
            </a:r>
          </a:p>
          <a:p>
            <a:endParaRPr lang="en-US" baseline="0" dirty="0"/>
          </a:p>
          <a:p>
            <a:r>
              <a:rPr lang="en-US" baseline="0" dirty="0"/>
              <a:t>The expectation defined here is slightly different than the previous example. In the first example the expect uses braces. This is Ruby's shorthand notation to represent a block. The reason in this expectation we want to use a block is that if the chef run were to raise an error we need to catch it. Catching it requires that we wrap the code we want to execute within a block.</a:t>
            </a:r>
          </a:p>
          <a:p>
            <a:endParaRPr lang="en-US" baseline="0" dirty="0"/>
          </a:p>
          <a:p>
            <a:r>
              <a:rPr lang="en-US" baseline="0" dirty="0"/>
              <a:t>Using the parenthesis is passing the '</a:t>
            </a:r>
            <a:r>
              <a:rPr lang="en-US" baseline="0" dirty="0" err="1"/>
              <a:t>chef_run</a:t>
            </a:r>
            <a:r>
              <a:rPr lang="en-US" baseline="0" dirty="0"/>
              <a:t>' helper as a parameter to the 'expect' method. In this instance we do not expect an error to take place and instead want to make assertions on the state of the chef run. If an error were to be raised the expectation would not catch it and instead of the expectation failing you would see an error message.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29502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we are done writing this expectation and execute the test suite we see that we now have 2 examples that both pass.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70003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now have an expectation that expresses the state for the install recipe. But before we declare victory it is time to verify that the expectations truly are working.</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23774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test passes and you have never seen it fail. How do you know it works? Without ever seeing a failure there is situation where we could be seeing a 'false positive'. This is because we did not develop this expectation with the test first. In this instance we have not done anything wrong. We simply need to ensure that the expectation we define will fail if we were to modify the code that we are testing.</a:t>
            </a:r>
          </a:p>
          <a:p>
            <a:endParaRPr lang="en-US" baseline="0" dirty="0"/>
          </a:p>
          <a:p>
            <a:r>
              <a:rPr lang="en-US" baseline="0" dirty="0"/>
              <a:t>To do that it is time for us to return to the recipe and modify it, mutate it, to ensure that the test fails.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9391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simple mutation is to</a:t>
            </a:r>
            <a:r>
              <a:rPr lang="en-US" baseline="0" dirty="0"/>
              <a:t> remove the resource by commenting it out or removing it. We could also choose to rename the name of the resource.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49758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run the tests we now see that there is an error in the execution. The change that we made to the recipe, the removal of the resource, generates this error. We can state with confidence that the expectation that we defined properly insures our expectations about the 'Resource Collection'.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82210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to restore</a:t>
            </a:r>
            <a:r>
              <a:rPr lang="en-US" baseline="0" dirty="0"/>
              <a:t> the mutation we introduced.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61020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Verify</a:t>
            </a:r>
            <a:r>
              <a:rPr lang="en-US" baseline="0" dirty="0"/>
              <a:t> that all the examples complete successfully.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95343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walked through ensuring this recipe has the necessary expectations defined.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20353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a:t>
            </a:r>
            <a:r>
              <a:rPr lang="en-US" baseline="0" dirty="0"/>
              <a:t> will learn how to test resources within a recipe using </a:t>
            </a:r>
            <a:r>
              <a:rPr lang="en-US" baseline="0" dirty="0" err="1"/>
              <a:t>ChefSpec</a:t>
            </a:r>
            <a:r>
              <a:rPr lang="en-US" baseline="0" dirty="0"/>
              <a: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76983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a:t>
            </a:r>
            <a:r>
              <a:rPr lang="en-US" baseline="0" dirty="0"/>
              <a:t> your turn. Using the same strategy it is time to address the remaining recipes within the cookbook.</a:t>
            </a:r>
            <a:endParaRPr lang="en-US" dirty="0"/>
          </a:p>
          <a:p>
            <a:endParaRPr lang="en-US" dirty="0"/>
          </a:p>
          <a:p>
            <a:r>
              <a:rPr lang="en-US" dirty="0"/>
              <a:t>Instructor Note: Allow 15 minutes to</a:t>
            </a:r>
            <a:r>
              <a:rPr lang="en-US" baseline="0" dirty="0"/>
              <a:t> complete this exercise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57713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79214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055281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the final resulting</a:t>
            </a:r>
            <a:r>
              <a:rPr lang="en-US" baseline="0" dirty="0"/>
              <a:t> specification for only the service recipe. We defined two examples. One that states the expectation that the necessary service has been started. The other states the expectation that the necessary service has been enabled.</a:t>
            </a:r>
          </a:p>
          <a:p>
            <a:endParaRPr lang="en-US" baseline="0" dirty="0"/>
          </a:p>
          <a:p>
            <a:r>
              <a:rPr lang="en-US" baseline="0" dirty="0"/>
              <a:t>Instructor Note: We are showing the final concluding content and not the workflow.</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47585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Verifying</a:t>
            </a:r>
            <a:r>
              <a:rPr lang="en-US" baseline="0" dirty="0"/>
              <a:t> the examples we see three passing examples.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257941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Congratulations. Now you have completed writing unit tests for the remaining resources across all our recipes.</a:t>
            </a:r>
          </a:p>
          <a:p>
            <a:endParaRPr lang="en-US" baseline="0" dirty="0"/>
          </a:p>
          <a:p>
            <a:r>
              <a:rPr lang="en-US" baseline="0" dirty="0"/>
              <a:t>Instructor Note: We did not review the configuration recipe.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723181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8937392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338590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the final resulting</a:t>
            </a:r>
            <a:r>
              <a:rPr lang="en-US" baseline="0" dirty="0"/>
              <a:t> specification for only the service recipe. We defined two examples. One that states the expectation that the necessary service has been started. The other states the expectation that the necessary service has been enabled.</a:t>
            </a:r>
          </a:p>
          <a:p>
            <a:endParaRPr lang="en-US" baseline="0" dirty="0"/>
          </a:p>
          <a:p>
            <a:r>
              <a:rPr lang="en-US" baseline="0" dirty="0"/>
              <a:t>Instructor Note: We are showing the final concluding content and not the workflow.</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077851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a:t>
            </a:r>
            <a:r>
              <a:rPr lang="en-US" baseline="0" dirty="0"/>
              <a:t> '</a:t>
            </a:r>
            <a:r>
              <a:rPr lang="en-US" baseline="0" dirty="0" err="1"/>
              <a:t>rspec</a:t>
            </a:r>
            <a:r>
              <a:rPr lang="en-US" baseline="0" dirty="0"/>
              <a:t>' as we have during this and the last section has shown that we can provide a file and it will evaluate the examples within that file. Now that we have examples spread across multiple recipes it would be nice to be able to run them all at once. And actually that is how RSpec is designed to work by default. When you run '</a:t>
            </a:r>
            <a:r>
              <a:rPr lang="en-US" baseline="0" dirty="0" err="1"/>
              <a:t>rspec</a:t>
            </a:r>
            <a:r>
              <a:rPr lang="en-US" baseline="0" dirty="0"/>
              <a:t>' with no paths it will automatically find all specification files defined in the 'spec' directory.</a:t>
            </a:r>
          </a:p>
          <a:p>
            <a:endParaRPr lang="en-US" baseline="0" dirty="0"/>
          </a:p>
          <a:p>
            <a:r>
              <a:rPr lang="en-US" baseline="0" dirty="0"/>
              <a:t>It is important to note that all specification files must end with an '_</a:t>
            </a:r>
            <a:r>
              <a:rPr lang="en-US" baseline="0" dirty="0" err="1"/>
              <a:t>spec.rb</a:t>
            </a:r>
            <a:r>
              <a:rPr lang="en-US" baseline="0" dirty="0"/>
              <a:t>' for them to found by RSpec.</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96244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we continued to use the mutation testing approach we would find similar problems with in the other recipes that we developed. Together let's work through defining examples for this recipe and then you will have a lab later to complete the remaining recipes.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398551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verify every example across all the recipe specification files. In this output we see '</a:t>
            </a:r>
            <a:r>
              <a:rPr lang="en-US" baseline="0" dirty="0" err="1"/>
              <a:t>rspec</a:t>
            </a:r>
            <a:r>
              <a:rPr lang="en-US" baseline="0" dirty="0"/>
              <a:t>' found 8 examples found all of them passing all within 4.29 seconds.</a:t>
            </a:r>
          </a:p>
          <a:p>
            <a:endParaRPr lang="en-US" baseline="0" dirty="0"/>
          </a:p>
          <a:p>
            <a:r>
              <a:rPr lang="en-US" baseline="0" dirty="0"/>
              <a:t>The execution time of RSpec varies based on the specifications, the version of </a:t>
            </a:r>
            <a:r>
              <a:rPr lang="en-US" baseline="0" dirty="0" err="1"/>
              <a:t>ChefSpec</a:t>
            </a:r>
            <a:r>
              <a:rPr lang="en-US" baseline="0" dirty="0"/>
              <a:t>, the power of the workstation, and the platform.</a:t>
            </a:r>
          </a:p>
          <a:p>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Let's have a discussion.</a:t>
            </a:r>
          </a:p>
          <a:p>
            <a:endParaRPr lang="en-US" baseline="0" dirty="0"/>
          </a:p>
          <a:p>
            <a:r>
              <a:rPr lang="en-US" baseline="0" dirty="0"/>
              <a:t>Instructor Note: This output was generated on a Amazon Web Services t1.micro running CentOS 6.9 installed with Chef DK 0.11.0.</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078023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969658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Before</a:t>
            </a:r>
            <a:r>
              <a:rPr lang="en-US" baseline="0" dirty="0"/>
              <a:t> we complete this section, let us pause for questions.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741773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All of the resources within our recipes have expectations. Now it is time to see the value of the examples that we have defined by returning to the recipes we wrote and introduce a new requirement: using node attributes.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04324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when we generated the recipe with the</a:t>
            </a:r>
            <a:r>
              <a:rPr lang="en-US" baseline="0" dirty="0"/>
              <a:t> 'chef' command-line utility a matching specification file was also generated. Similar to the default recipe specification the install recipe specification contains a single example that ensures that the chef run completes without error.</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43389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t>
            </a:r>
            <a:r>
              <a:rPr lang="en-US" dirty="0" err="1"/>
              <a:t>rspec</a:t>
            </a:r>
            <a:r>
              <a:rPr lang="en-US" dirty="0"/>
              <a:t>'</a:t>
            </a:r>
            <a:r>
              <a:rPr lang="en-US" baseline="0" dirty="0"/>
              <a:t> we can verify that the one example completes successfully.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51281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it is important that</a:t>
            </a:r>
            <a:r>
              <a:rPr lang="en-US" baseline="0" dirty="0"/>
              <a:t> your tests describe the current system that this recipe is working on. Especially if you </a:t>
            </a:r>
            <a:r>
              <a:rPr lang="en-US" baseline="0"/>
              <a:t>build your cookbook to support multiple platforms.</a:t>
            </a:r>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4845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it is important that</a:t>
            </a:r>
            <a:r>
              <a:rPr lang="en-US" baseline="0" dirty="0"/>
              <a:t> your tests describe the current system that this recipe is working on. Especially if you </a:t>
            </a:r>
            <a:r>
              <a:rPr lang="en-US" baseline="0"/>
              <a:t>build your cookbook to support multiple platforms.</a:t>
            </a:r>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524541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dirty="0"/>
              <a:t>install</a:t>
            </a:r>
            <a:r>
              <a:rPr lang="en-US" baseline="0" dirty="0"/>
              <a:t> recipe installs the necessary the necessary software for the webserver. We can start by writing a pending example.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54564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a:t>
            </a:r>
            <a:r>
              <a:rPr lang="en-US" baseline="0" dirty="0"/>
              <a:t> time returned to the documentation. Again, the </a:t>
            </a:r>
            <a:r>
              <a:rPr lang="en-US" baseline="0" dirty="0" err="1"/>
              <a:t>ChefSpec</a:t>
            </a:r>
            <a:r>
              <a:rPr lang="en-US" baseline="0" dirty="0"/>
              <a:t> documentation contains a lot of examples in the README and the examples directory. Using either of those find an example of an expectation expressing that a packaged is installed.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272069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prstGeom prst="rect">
            <a:avLst/>
          </a:prstGeo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171223548"/>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image" Target="../media/image1.png"/><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6-</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6-</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7" r:id="rId9"/>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hefspec/chefspec/tree/master/examples/package" TargetMode="External"/><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Resources in Recipes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Write the Test to Verify the Package</a:t>
            </a:r>
          </a:p>
        </p:txBody>
      </p:sp>
      <p:sp>
        <p:nvSpPr>
          <p:cNvPr id="3" name="Content Placeholder 2"/>
          <p:cNvSpPr>
            <a:spLocks noGrp="1"/>
          </p:cNvSpPr>
          <p:nvPr>
            <p:ph sz="quarter" idx="10"/>
          </p:nvPr>
        </p:nvSpPr>
        <p:spPr/>
        <p:txBody>
          <a:bodyPr>
            <a:normAutofit/>
          </a:bodyPr>
          <a:lstStyle/>
          <a:p>
            <a:r>
              <a:rPr lang="en-US" dirty="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'installs the necessary package' do</a:t>
            </a:r>
          </a:p>
          <a:p>
            <a:r>
              <a:rPr lang="en-US" dirty="0"/>
              <a:t>      expect(</a:t>
            </a:r>
            <a:r>
              <a:rPr lang="en-US" dirty="0" err="1"/>
              <a:t>chef_run</a:t>
            </a:r>
            <a:r>
              <a:rPr lang="en-US" dirty="0"/>
              <a:t>).to </a:t>
            </a:r>
            <a:r>
              <a:rPr lang="en-US" dirty="0" err="1"/>
              <a:t>install_package</a:t>
            </a:r>
            <a:r>
              <a:rPr lang="en-US" dirty="0"/>
              <a:t>('</a:t>
            </a:r>
            <a:r>
              <a:rPr lang="en-US" dirty="0" err="1"/>
              <a:t>httpd</a:t>
            </a:r>
            <a:r>
              <a:rPr lang="en-US" dirty="0"/>
              <a:t>')</a:t>
            </a:r>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install_spec.rb</a:t>
            </a:r>
            <a:endParaRPr lang="en-US" dirty="0"/>
          </a:p>
        </p:txBody>
      </p:sp>
      <p:sp>
        <p:nvSpPr>
          <p:cNvPr id="7" name="Text Placeholder 6"/>
          <p:cNvSpPr>
            <a:spLocks noGrp="1"/>
          </p:cNvSpPr>
          <p:nvPr>
            <p:ph type="body" sz="quarter" idx="13"/>
          </p:nvPr>
        </p:nvSpPr>
        <p:spPr>
          <a:xfrm>
            <a:off x="1135042" y="5318232"/>
            <a:ext cx="14404273" cy="1529185"/>
          </a:xfrm>
        </p:spPr>
        <p:txBody>
          <a:bodyPr/>
          <a:lstStyle/>
          <a:p>
            <a:endParaRPr lang="en-US" dirty="0"/>
          </a:p>
        </p:txBody>
      </p:sp>
    </p:spTree>
    <p:extLst>
      <p:ext uri="{BB962C8B-B14F-4D97-AF65-F5344CB8AC3E}">
        <p14:creationId xmlns:p14="http://schemas.microsoft.com/office/powerpoint/2010/main" val="86013478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Write the Test to Verify the Package</a:t>
            </a:r>
          </a:p>
        </p:txBody>
      </p:sp>
      <p:sp>
        <p:nvSpPr>
          <p:cNvPr id="3" name="Content Placeholder 2"/>
          <p:cNvSpPr>
            <a:spLocks noGrp="1"/>
          </p:cNvSpPr>
          <p:nvPr>
            <p:ph sz="quarter" idx="10"/>
          </p:nvPr>
        </p:nvSpPr>
        <p:spPr/>
        <p:txBody>
          <a:bodyPr>
            <a:normAutofit/>
          </a:bodyPr>
          <a:lstStyle/>
          <a:p>
            <a:r>
              <a:rPr lang="en-US" dirty="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'installs the necessary package' do</a:t>
            </a:r>
          </a:p>
          <a:p>
            <a:r>
              <a:rPr lang="en-US" dirty="0"/>
              <a:t>      expect(</a:t>
            </a:r>
            <a:r>
              <a:rPr lang="en-US" dirty="0" err="1"/>
              <a:t>chef_run</a:t>
            </a:r>
            <a:r>
              <a:rPr lang="en-US" dirty="0"/>
              <a:t>).to </a:t>
            </a:r>
            <a:r>
              <a:rPr lang="en-US" dirty="0" err="1"/>
              <a:t>install_package</a:t>
            </a:r>
            <a:r>
              <a:rPr lang="en-US" dirty="0"/>
              <a:t>('</a:t>
            </a:r>
            <a:r>
              <a:rPr lang="en-US" dirty="0" err="1"/>
              <a:t>httpd</a:t>
            </a:r>
            <a:r>
              <a:rPr lang="en-US" dirty="0"/>
              <a:t>')</a:t>
            </a:r>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install_spec.rb</a:t>
            </a:r>
            <a:endParaRPr lang="en-US" dirty="0"/>
          </a:p>
        </p:txBody>
      </p:sp>
      <p:sp>
        <p:nvSpPr>
          <p:cNvPr id="6" name="Content Placeholder 3"/>
          <p:cNvSpPr txBox="1">
            <a:spLocks/>
          </p:cNvSpPr>
          <p:nvPr/>
        </p:nvSpPr>
        <p:spPr bwMode="white">
          <a:xfrm>
            <a:off x="9126788" y="7463045"/>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resource</a:t>
            </a:r>
          </a:p>
        </p:txBody>
      </p:sp>
      <p:sp>
        <p:nvSpPr>
          <p:cNvPr id="8" name="Content Placeholder 3"/>
          <p:cNvSpPr txBox="1">
            <a:spLocks/>
          </p:cNvSpPr>
          <p:nvPr/>
        </p:nvSpPr>
        <p:spPr bwMode="white">
          <a:xfrm>
            <a:off x="5006466" y="7464081"/>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resource's action</a:t>
            </a:r>
          </a:p>
        </p:txBody>
      </p:sp>
      <p:sp>
        <p:nvSpPr>
          <p:cNvPr id="9" name="Content Placeholder 3"/>
          <p:cNvSpPr txBox="1">
            <a:spLocks/>
          </p:cNvSpPr>
          <p:nvPr/>
        </p:nvSpPr>
        <p:spPr bwMode="white">
          <a:xfrm>
            <a:off x="11851792" y="6573351"/>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resource's name</a:t>
            </a:r>
          </a:p>
        </p:txBody>
      </p:sp>
      <p:cxnSp>
        <p:nvCxnSpPr>
          <p:cNvPr id="10" name="Straight Connector 9"/>
          <p:cNvCxnSpPr/>
          <p:nvPr/>
        </p:nvCxnSpPr>
        <p:spPr>
          <a:xfrm>
            <a:off x="8483600" y="6339131"/>
            <a:ext cx="1549400"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a:endCxn id="6" idx="0"/>
          </p:cNvCxnSpPr>
          <p:nvPr/>
        </p:nvCxnSpPr>
        <p:spPr>
          <a:xfrm>
            <a:off x="9410700" y="6312345"/>
            <a:ext cx="1695764" cy="115070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a:stCxn id="8" idx="0"/>
          </p:cNvCxnSpPr>
          <p:nvPr/>
        </p:nvCxnSpPr>
        <p:spPr>
          <a:xfrm flipV="1">
            <a:off x="6986142" y="6363147"/>
            <a:ext cx="494158" cy="110093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6769100" y="6337745"/>
            <a:ext cx="1425160"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10182258" y="6334918"/>
            <a:ext cx="1412842"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a:off x="11212615" y="6346232"/>
            <a:ext cx="639177" cy="501185"/>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sp>
        <p:nvSpPr>
          <p:cNvPr id="2" name="Rectangle 1"/>
          <p:cNvSpPr/>
          <p:nvPr/>
        </p:nvSpPr>
        <p:spPr bwMode="auto">
          <a:xfrm>
            <a:off x="3797300" y="5829300"/>
            <a:ext cx="203200" cy="516932"/>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6" name="Rectangle 15"/>
          <p:cNvSpPr/>
          <p:nvPr/>
        </p:nvSpPr>
        <p:spPr bwMode="auto">
          <a:xfrm>
            <a:off x="5666895" y="5829300"/>
            <a:ext cx="203200" cy="516932"/>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7" name="Rectangle 16"/>
          <p:cNvSpPr/>
          <p:nvPr/>
        </p:nvSpPr>
        <p:spPr bwMode="auto">
          <a:xfrm>
            <a:off x="4000500" y="3713058"/>
            <a:ext cx="203200" cy="516932"/>
          </a:xfrm>
          <a:prstGeom prst="rect">
            <a:avLst/>
          </a:prstGeom>
          <a:solidFill>
            <a:srgbClr val="7030A0">
              <a:alpha val="30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8" name="Rectangle 17"/>
          <p:cNvSpPr/>
          <p:nvPr/>
        </p:nvSpPr>
        <p:spPr bwMode="auto">
          <a:xfrm>
            <a:off x="6327295" y="3726203"/>
            <a:ext cx="203200" cy="516932"/>
          </a:xfrm>
          <a:prstGeom prst="rect">
            <a:avLst/>
          </a:prstGeom>
          <a:solidFill>
            <a:srgbClr val="7030A0">
              <a:alpha val="30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85413940"/>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0.73662 seconds (files took 4.4 seconds to load)</a:t>
            </a:r>
          </a:p>
          <a:p>
            <a:r>
              <a:rPr lang="en-US" dirty="0"/>
              <a:t>2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7" name="Content Placeholder 6"/>
          <p:cNvSpPr>
            <a:spLocks noGrp="1"/>
          </p:cNvSpPr>
          <p:nvPr>
            <p:ph sz="quarter" idx="12"/>
          </p:nvPr>
        </p:nvSpPr>
        <p:spPr>
          <a:xfrm>
            <a:off x="1127883" y="3874099"/>
            <a:ext cx="14420850" cy="557213"/>
          </a:xfrm>
        </p:spPr>
        <p:txBody>
          <a:bodyPr/>
          <a:lstStyle/>
          <a:p>
            <a:endParaRPr lang="en-US" dirty="0"/>
          </a:p>
        </p:txBody>
      </p:sp>
      <p:sp>
        <p:nvSpPr>
          <p:cNvPr id="6" name="Title 5"/>
          <p:cNvSpPr>
            <a:spLocks noGrp="1"/>
          </p:cNvSpPr>
          <p:nvPr>
            <p:ph type="title"/>
          </p:nvPr>
        </p:nvSpPr>
        <p:spPr/>
        <p:txBody>
          <a:bodyPr/>
          <a:lstStyle/>
          <a:p>
            <a:r>
              <a:rPr lang="en-US" dirty="0"/>
              <a:t>Execute the Test to See it Pass</a:t>
            </a:r>
          </a:p>
        </p:txBody>
      </p:sp>
    </p:spTree>
    <p:extLst>
      <p:ext uri="{BB962C8B-B14F-4D97-AF65-F5344CB8AC3E}">
        <p14:creationId xmlns:p14="http://schemas.microsoft.com/office/powerpoint/2010/main" val="2167840898"/>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Testing Remaining Resources</a:t>
            </a:r>
          </a:p>
        </p:txBody>
      </p:sp>
      <p:sp>
        <p:nvSpPr>
          <p:cNvPr id="3" name="Content Placeholder 2"/>
          <p:cNvSpPr>
            <a:spLocks noGrp="1"/>
          </p:cNvSpPr>
          <p:nvPr>
            <p:ph sz="quarter" idx="11"/>
          </p:nvPr>
        </p:nvSpPr>
        <p:spPr/>
        <p:txBody>
          <a:bodyPr/>
          <a:lstStyle/>
          <a:p>
            <a:r>
              <a:rPr lang="en-US" dirty="0"/>
              <a:t>No resources left behind!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and execute tests for the Install recipe</a:t>
            </a:r>
          </a:p>
          <a:p>
            <a:pPr marL="342900" indent="-342900">
              <a:buFont typeface="Wingdings" charset="2"/>
              <a:buChar char="q"/>
            </a:pPr>
            <a:r>
              <a:rPr lang="en-US" dirty="0"/>
              <a:t>Verify the test validates the recipe</a:t>
            </a:r>
          </a:p>
        </p:txBody>
      </p:sp>
    </p:spTree>
    <p:extLst>
      <p:ext uri="{BB962C8B-B14F-4D97-AF65-F5344CB8AC3E}">
        <p14:creationId xmlns:p14="http://schemas.microsoft.com/office/powerpoint/2010/main" val="1999692452"/>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It's Quiet. Too Quiet.</a:t>
            </a:r>
          </a:p>
        </p:txBody>
      </p:sp>
      <p:sp>
        <p:nvSpPr>
          <p:cNvPr id="3" name="Subtitle 2"/>
          <p:cNvSpPr>
            <a:spLocks noGrp="1"/>
          </p:cNvSpPr>
          <p:nvPr>
            <p:ph type="subTitle" idx="1"/>
          </p:nvPr>
        </p:nvSpPr>
        <p:spPr/>
        <p:txBody>
          <a:bodyPr/>
          <a:lstStyle/>
          <a:p>
            <a:r>
              <a:rPr lang="en-US" dirty="0"/>
              <a:t>When a test passes immediately without having to write code (or if the code has already been written) it is time to be concerned. This is one of those moments we should ensure that the tests are working by mutating that code.</a:t>
            </a:r>
          </a:p>
        </p:txBody>
      </p:sp>
    </p:spTree>
    <p:extLst>
      <p:ext uri="{BB962C8B-B14F-4D97-AF65-F5344CB8AC3E}">
        <p14:creationId xmlns:p14="http://schemas.microsoft.com/office/powerpoint/2010/main" val="2308369830"/>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Out the Resource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install</a:t>
            </a:r>
          </a:p>
          <a:p>
            <a:r>
              <a:rPr lang="en-US" dirty="0"/>
              <a:t>#</a:t>
            </a:r>
          </a:p>
          <a:p>
            <a:r>
              <a:rPr lang="en-US" dirty="0"/>
              <a:t># Copyright (c) </a:t>
            </a:r>
            <a:r>
              <a:rPr lang="is-IS" dirty="0"/>
              <a:t>2017</a:t>
            </a:r>
            <a:r>
              <a:rPr lang="en-US" dirty="0"/>
              <a:t> The Authors, All Rights Reserved.</a:t>
            </a:r>
          </a:p>
          <a:p>
            <a:r>
              <a:rPr lang="en-US" dirty="0"/>
              <a:t># package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a:t>~/apache/recipes/</a:t>
            </a:r>
            <a:r>
              <a:rPr lang="en-US" dirty="0" err="1"/>
              <a:t>install.rb</a:t>
            </a:r>
            <a:endParaRPr lang="en-US" dirty="0"/>
          </a:p>
        </p:txBody>
      </p:sp>
      <p:sp>
        <p:nvSpPr>
          <p:cNvPr id="6" name="Text Placeholder 5"/>
          <p:cNvSpPr>
            <a:spLocks noGrp="1"/>
          </p:cNvSpPr>
          <p:nvPr>
            <p:ph type="body" sz="quarter" idx="13"/>
          </p:nvPr>
        </p:nvSpPr>
        <p:spPr>
          <a:xfrm>
            <a:off x="1135042" y="4741333"/>
            <a:ext cx="14404273" cy="582084"/>
          </a:xfrm>
        </p:spPr>
        <p:txBody>
          <a:bodyPr/>
          <a:lstStyle/>
          <a:p>
            <a:endParaRPr lang="en-US" dirty="0"/>
          </a:p>
        </p:txBody>
      </p:sp>
    </p:spTree>
    <p:extLst>
      <p:ext uri="{BB962C8B-B14F-4D97-AF65-F5344CB8AC3E}">
        <p14:creationId xmlns:p14="http://schemas.microsoft.com/office/powerpoint/2010/main" val="3096191279"/>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apache::install When all attributes are default, on an CentOS 6.9 installs the appropriate package</a:t>
            </a:r>
          </a:p>
          <a:p>
            <a:r>
              <a:rPr lang="en-US" dirty="0"/>
              <a:t>     Failure/Error: expect(</a:t>
            </a:r>
            <a:r>
              <a:rPr lang="en-US" dirty="0" err="1"/>
              <a:t>chef_run</a:t>
            </a:r>
            <a:r>
              <a:rPr lang="en-US" dirty="0"/>
              <a:t>).to </a:t>
            </a:r>
            <a:r>
              <a:rPr lang="en-US" dirty="0" err="1"/>
              <a:t>install_package</a:t>
            </a:r>
            <a:r>
              <a:rPr lang="en-US" dirty="0"/>
              <a:t>('</a:t>
            </a:r>
            <a:r>
              <a:rPr lang="en-US" dirty="0" err="1"/>
              <a:t>httpd</a:t>
            </a:r>
            <a:r>
              <a:rPr lang="en-US" dirty="0"/>
              <a:t>')</a:t>
            </a:r>
          </a:p>
          <a:p>
            <a:r>
              <a:rPr lang="en-US" dirty="0"/>
              <a:t>       expected "package[</a:t>
            </a:r>
            <a:r>
              <a:rPr lang="en-US" dirty="0" err="1"/>
              <a:t>httpd</a:t>
            </a:r>
            <a:r>
              <a:rPr lang="en-US" dirty="0"/>
              <a:t>]" with action :install to be in Chef run. Other package resources: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4" name="Content Placeholder 3"/>
          <p:cNvSpPr>
            <a:spLocks noGrp="1"/>
          </p:cNvSpPr>
          <p:nvPr>
            <p:ph sz="quarter" idx="12"/>
          </p:nvPr>
        </p:nvSpPr>
        <p:spPr>
          <a:xfrm>
            <a:off x="1127883" y="2318349"/>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 to See it Fail</a:t>
            </a:r>
          </a:p>
        </p:txBody>
      </p:sp>
    </p:spTree>
    <p:extLst>
      <p:ext uri="{BB962C8B-B14F-4D97-AF65-F5344CB8AC3E}">
        <p14:creationId xmlns:p14="http://schemas.microsoft.com/office/powerpoint/2010/main" val="3003100816"/>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Uncomment Out the Resource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install</a:t>
            </a:r>
          </a:p>
          <a:p>
            <a:r>
              <a:rPr lang="en-US" dirty="0"/>
              <a:t>#</a:t>
            </a:r>
          </a:p>
          <a:p>
            <a:r>
              <a:rPr lang="en-US" dirty="0"/>
              <a:t># Copyright (c) </a:t>
            </a:r>
            <a:r>
              <a:rPr lang="is-IS" dirty="0"/>
              <a:t>2017</a:t>
            </a:r>
            <a:r>
              <a:rPr lang="en-US" dirty="0"/>
              <a:t> The Authors, All Rights Reserved.</a:t>
            </a:r>
          </a:p>
          <a:p>
            <a:r>
              <a:rPr lang="en-US" dirty="0"/>
              <a:t>package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a:t>~/apache/recipes/</a:t>
            </a:r>
            <a:r>
              <a:rPr lang="en-US" dirty="0" err="1"/>
              <a:t>install.rb</a:t>
            </a:r>
            <a:endParaRPr lang="en-US" dirty="0"/>
          </a:p>
        </p:txBody>
      </p:sp>
      <p:sp>
        <p:nvSpPr>
          <p:cNvPr id="6" name="Text Placeholder 5"/>
          <p:cNvSpPr>
            <a:spLocks noGrp="1"/>
          </p:cNvSpPr>
          <p:nvPr>
            <p:ph type="body" sz="quarter" idx="13"/>
          </p:nvPr>
        </p:nvSpPr>
        <p:spPr>
          <a:xfrm>
            <a:off x="1135042" y="4741333"/>
            <a:ext cx="14404273" cy="582084"/>
          </a:xfrm>
        </p:spPr>
        <p:txBody>
          <a:bodyPr/>
          <a:lstStyle/>
          <a:p>
            <a:endParaRPr lang="en-US" dirty="0"/>
          </a:p>
        </p:txBody>
      </p:sp>
    </p:spTree>
    <p:extLst>
      <p:ext uri="{BB962C8B-B14F-4D97-AF65-F5344CB8AC3E}">
        <p14:creationId xmlns:p14="http://schemas.microsoft.com/office/powerpoint/2010/main" val="1221888070"/>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0.73662 seconds (files took 4.4 seconds to load)</a:t>
            </a:r>
          </a:p>
          <a:p>
            <a:r>
              <a:rPr lang="en-US" dirty="0"/>
              <a:t>2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 to See it Pass</a:t>
            </a:r>
          </a:p>
        </p:txBody>
      </p:sp>
    </p:spTree>
    <p:extLst>
      <p:ext uri="{BB962C8B-B14F-4D97-AF65-F5344CB8AC3E}">
        <p14:creationId xmlns:p14="http://schemas.microsoft.com/office/powerpoint/2010/main" val="3010309233"/>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Testing Remaining Resources</a:t>
            </a:r>
          </a:p>
        </p:txBody>
      </p:sp>
      <p:sp>
        <p:nvSpPr>
          <p:cNvPr id="3" name="Content Placeholder 2"/>
          <p:cNvSpPr>
            <a:spLocks noGrp="1"/>
          </p:cNvSpPr>
          <p:nvPr>
            <p:ph sz="quarter" idx="11"/>
          </p:nvPr>
        </p:nvSpPr>
        <p:spPr/>
        <p:txBody>
          <a:bodyPr/>
          <a:lstStyle/>
          <a:p>
            <a:r>
              <a:rPr lang="en-US" dirty="0"/>
              <a:t>No resources left behind!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and execute tests for the Install recipe</a:t>
            </a:r>
          </a:p>
          <a:p>
            <a:pPr marL="342900" indent="-342900">
              <a:buFont typeface="Wingdings" charset="2"/>
              <a:buChar char="ü"/>
            </a:pPr>
            <a:r>
              <a:rPr lang="en-US" dirty="0"/>
              <a:t>Verify the test validates the recipe</a:t>
            </a:r>
          </a:p>
        </p:txBody>
      </p:sp>
    </p:spTree>
    <p:extLst>
      <p:ext uri="{BB962C8B-B14F-4D97-AF65-F5344CB8AC3E}">
        <p14:creationId xmlns:p14="http://schemas.microsoft.com/office/powerpoint/2010/main" val="2357324613"/>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Test resources within a recipe using </a:t>
            </a:r>
            <a:r>
              <a:rPr lang="en-US" dirty="0" err="1"/>
              <a:t>ChefSpec</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Test the Remaining Recipes</a:t>
            </a:r>
          </a:p>
        </p:txBody>
      </p:sp>
      <p:sp>
        <p:nvSpPr>
          <p:cNvPr id="3" name="Subtitle 2"/>
          <p:cNvSpPr>
            <a:spLocks noGrp="1"/>
          </p:cNvSpPr>
          <p:nvPr>
            <p:ph type="subTitle" idx="1"/>
          </p:nvPr>
        </p:nvSpPr>
        <p:spPr>
          <a:xfrm>
            <a:off x="1671638" y="3260725"/>
            <a:ext cx="12319000" cy="4359275"/>
          </a:xfrm>
        </p:spPr>
        <p:txBody>
          <a:bodyPr/>
          <a:lstStyle/>
          <a:p>
            <a:pPr>
              <a:lnSpc>
                <a:spcPct val="150000"/>
              </a:lnSpc>
            </a:pPr>
            <a:r>
              <a:rPr lang="en-US" dirty="0"/>
              <a:t>Write a pending example</a:t>
            </a:r>
          </a:p>
          <a:p>
            <a:pPr>
              <a:lnSpc>
                <a:spcPct val="150000"/>
              </a:lnSpc>
            </a:pPr>
            <a:r>
              <a:rPr lang="en-US" dirty="0"/>
              <a:t>Find the </a:t>
            </a:r>
            <a:r>
              <a:rPr lang="en-US" dirty="0" err="1"/>
              <a:t>ChefSpec</a:t>
            </a:r>
            <a:r>
              <a:rPr lang="en-US" dirty="0"/>
              <a:t> implementation</a:t>
            </a:r>
          </a:p>
          <a:p>
            <a:pPr>
              <a:lnSpc>
                <a:spcPct val="150000"/>
              </a:lnSpc>
            </a:pPr>
            <a:r>
              <a:rPr lang="en-US" dirty="0"/>
              <a:t>Verify that the new example passes</a:t>
            </a:r>
          </a:p>
          <a:p>
            <a:pPr>
              <a:lnSpc>
                <a:spcPct val="150000"/>
              </a:lnSpc>
            </a:pPr>
            <a:r>
              <a:rPr lang="en-US" dirty="0"/>
              <a:t>Mutate the recipe to generate a failure</a:t>
            </a:r>
          </a:p>
          <a:p>
            <a:pPr>
              <a:lnSpc>
                <a:spcPct val="150000"/>
              </a:lnSpc>
            </a:pPr>
            <a:r>
              <a:rPr lang="en-US" dirty="0"/>
              <a:t>Restore the code in the recipe</a:t>
            </a:r>
          </a:p>
          <a:p>
            <a:pPr>
              <a:lnSpc>
                <a:spcPct val="150000"/>
              </a:lnSpc>
            </a:pPr>
            <a:r>
              <a:rPr lang="en-US" dirty="0"/>
              <a:t>Verify that all examples pass</a:t>
            </a:r>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series of steps for the configuration recipe and service recipe</a:t>
            </a:r>
          </a:p>
        </p:txBody>
      </p:sp>
    </p:spTree>
    <p:extLst>
      <p:ext uri="{BB962C8B-B14F-4D97-AF65-F5344CB8AC3E}">
        <p14:creationId xmlns:p14="http://schemas.microsoft.com/office/powerpoint/2010/main" val="2089069985"/>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context for Ubuntu</a:t>
            </a:r>
          </a:p>
        </p:txBody>
      </p:sp>
      <p:sp>
        <p:nvSpPr>
          <p:cNvPr id="3" name="Content Placeholder 2"/>
          <p:cNvSpPr>
            <a:spLocks noGrp="1"/>
          </p:cNvSpPr>
          <p:nvPr>
            <p:ph sz="quarter" idx="10"/>
          </p:nvPr>
        </p:nvSpPr>
        <p:spPr/>
        <p:txBody>
          <a:bodyPr>
            <a:normAutofit fontScale="77500" lnSpcReduction="20000"/>
          </a:bodyPr>
          <a:lstStyle/>
          <a:p>
            <a:r>
              <a:rPr lang="en-US" dirty="0"/>
              <a:t>require '</a:t>
            </a:r>
            <a:r>
              <a:rPr lang="en-US" dirty="0" err="1"/>
              <a:t>spec_helper</a:t>
            </a:r>
            <a:r>
              <a:rPr lang="en-US" dirty="0"/>
              <a:t>'</a:t>
            </a:r>
          </a:p>
          <a:p>
            <a:endParaRPr lang="en-US" dirty="0"/>
          </a:p>
          <a:p>
            <a:r>
              <a:rPr lang="en-US" dirty="0"/>
              <a:t>describe 'apache::service' do</a:t>
            </a:r>
          </a:p>
          <a:p>
            <a:r>
              <a:rPr lang="en-US" dirty="0"/>
              <a:t> context 'When all attributes are default, on Ubuntu 16.04' do</a:t>
            </a:r>
          </a:p>
          <a:p>
            <a:r>
              <a:rPr lang="en-US" dirty="0"/>
              <a:t>    let(:</a:t>
            </a:r>
            <a:r>
              <a:rPr lang="en-US" dirty="0" err="1"/>
              <a:t>chef_run</a:t>
            </a:r>
            <a:r>
              <a:rPr lang="en-US" dirty="0"/>
              <a:t>) do</a:t>
            </a:r>
          </a:p>
          <a:p>
            <a:r>
              <a:rPr lang="en-US" dirty="0"/>
              <a:t>      # for a complete list of available platforms and versions see:</a:t>
            </a:r>
          </a:p>
          <a:p>
            <a:r>
              <a:rPr lang="en-US" dirty="0"/>
              <a:t>      # https://github.com/customink/fauxhai/blob/master/PLATFORMS.md</a:t>
            </a:r>
          </a:p>
          <a:p>
            <a:r>
              <a:rPr lang="en-US" dirty="0"/>
              <a:t>      runner = </a:t>
            </a:r>
            <a:r>
              <a:rPr lang="en-US" dirty="0" err="1"/>
              <a:t>ChefSpec</a:t>
            </a:r>
            <a:r>
              <a:rPr lang="en-US" dirty="0"/>
              <a:t>::</a:t>
            </a:r>
            <a:r>
              <a:rPr lang="en-US" dirty="0" err="1"/>
              <a:t>ServerRunner.new</a:t>
            </a:r>
            <a:r>
              <a:rPr lang="en-US" dirty="0"/>
              <a:t>(platform: 'ubuntu', version: '16.04')</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p:txBody>
      </p:sp>
      <p:sp>
        <p:nvSpPr>
          <p:cNvPr id="4" name="Text Placeholder 3"/>
          <p:cNvSpPr>
            <a:spLocks noGrp="1"/>
          </p:cNvSpPr>
          <p:nvPr>
            <p:ph type="body" sz="quarter" idx="11"/>
          </p:nvPr>
        </p:nvSpPr>
        <p:spPr/>
        <p:txBody>
          <a:bodyPr/>
          <a:lstStyle/>
          <a:p>
            <a:r>
              <a:rPr lang="en-US" dirty="0"/>
              <a:t>~/apache/spec/unit/recipes/</a:t>
            </a:r>
            <a:r>
              <a:rPr lang="en-US" dirty="0" err="1"/>
              <a:t>service_spec.rb</a:t>
            </a:r>
            <a:endParaRPr lang="en-US" dirty="0"/>
          </a:p>
        </p:txBody>
      </p:sp>
      <p:sp>
        <p:nvSpPr>
          <p:cNvPr id="7" name="Text Placeholder 5"/>
          <p:cNvSpPr>
            <a:spLocks noGrp="1"/>
          </p:cNvSpPr>
          <p:nvPr>
            <p:ph type="body" sz="quarter" idx="13"/>
          </p:nvPr>
        </p:nvSpPr>
        <p:spPr>
          <a:xfrm>
            <a:off x="1135042" y="3238500"/>
            <a:ext cx="14404273" cy="4381500"/>
          </a:xfrm>
          <a:solidFill>
            <a:srgbClr val="FF0000">
              <a:alpha val="25000"/>
            </a:srgbClr>
          </a:solidFill>
        </p:spPr>
        <p:txBody>
          <a:bodyPr/>
          <a:lstStyle/>
          <a:p>
            <a:r>
              <a:rPr lang="en-US" dirty="0"/>
              <a:t>+</a:t>
            </a:r>
          </a:p>
        </p:txBody>
      </p:sp>
    </p:spTree>
    <p:extLst>
      <p:ext uri="{BB962C8B-B14F-4D97-AF65-F5344CB8AC3E}">
        <p14:creationId xmlns:p14="http://schemas.microsoft.com/office/powerpoint/2010/main" val="126084256"/>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a:t>
            </a:r>
            <a:r>
              <a:rPr lang="en-US" dirty="0" err="1"/>
              <a:t>ChefSpec</a:t>
            </a:r>
            <a:r>
              <a:rPr lang="en-US" dirty="0"/>
              <a:t> Platform</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'apache::service' do</a:t>
            </a:r>
          </a:p>
          <a:p>
            <a:r>
              <a:rPr lang="en-US" dirty="0"/>
              <a:t>  context 'When all attributes are default, on an CentOS 6.9'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'centos', version: '6.9')</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service_spec.rb</a:t>
            </a:r>
            <a:endParaRPr lang="en-US" dirty="0"/>
          </a:p>
        </p:txBody>
      </p:sp>
      <p:sp>
        <p:nvSpPr>
          <p:cNvPr id="6" name="Text Placeholder 5"/>
          <p:cNvSpPr>
            <a:spLocks noGrp="1"/>
          </p:cNvSpPr>
          <p:nvPr>
            <p:ph type="body" sz="quarter" idx="13"/>
          </p:nvPr>
        </p:nvSpPr>
        <p:spPr>
          <a:xfrm>
            <a:off x="1135042" y="4051300"/>
            <a:ext cx="14404273" cy="457201"/>
          </a:xfrm>
        </p:spPr>
        <p:txBody>
          <a:bodyPr/>
          <a:lstStyle/>
          <a:p>
            <a:r>
              <a:rPr lang="en-US" dirty="0"/>
              <a:t>+</a:t>
            </a:r>
          </a:p>
        </p:txBody>
      </p:sp>
      <p:sp>
        <p:nvSpPr>
          <p:cNvPr id="7" name="Text Placeholder 5"/>
          <p:cNvSpPr>
            <a:spLocks noGrp="1"/>
          </p:cNvSpPr>
          <p:nvPr>
            <p:ph type="body" sz="quarter" idx="13"/>
          </p:nvPr>
        </p:nvSpPr>
        <p:spPr>
          <a:xfrm>
            <a:off x="1135042" y="3238500"/>
            <a:ext cx="14404273" cy="479840"/>
          </a:xfrm>
        </p:spPr>
        <p:txBody>
          <a:bodyPr/>
          <a:lstStyle/>
          <a:p>
            <a:r>
              <a:rPr lang="en-US" dirty="0"/>
              <a:t>+</a:t>
            </a:r>
          </a:p>
        </p:txBody>
      </p:sp>
    </p:spTree>
    <p:extLst>
      <p:ext uri="{BB962C8B-B14F-4D97-AF65-F5344CB8AC3E}">
        <p14:creationId xmlns:p14="http://schemas.microsoft.com/office/powerpoint/2010/main" val="2371747653"/>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the Tests to Verify the Service</a:t>
            </a:r>
          </a:p>
        </p:txBody>
      </p:sp>
      <p:sp>
        <p:nvSpPr>
          <p:cNvPr id="3" name="Content Placeholder 2"/>
          <p:cNvSpPr>
            <a:spLocks noGrp="1"/>
          </p:cNvSpPr>
          <p:nvPr>
            <p:ph sz="quarter" idx="10"/>
          </p:nvPr>
        </p:nvSpPr>
        <p:spPr/>
        <p:txBody>
          <a:bodyPr/>
          <a:lstStyle/>
          <a:p>
            <a:r>
              <a:rPr lang="en-US" dirty="0"/>
              <a:t> # ... START OF THE SPEC FILE ...</a:t>
            </a:r>
          </a:p>
          <a:p>
            <a:endParaRPr lang="en-US" dirty="0"/>
          </a:p>
          <a:p>
            <a:r>
              <a:rPr lang="en-US" dirty="0"/>
              <a:t>    it 'starts the necessary service' do</a:t>
            </a:r>
          </a:p>
          <a:p>
            <a:r>
              <a:rPr lang="en-US" dirty="0"/>
              <a:t>      expect(</a:t>
            </a:r>
            <a:r>
              <a:rPr lang="en-US" dirty="0" err="1"/>
              <a:t>chef_run</a:t>
            </a:r>
            <a:r>
              <a:rPr lang="en-US" dirty="0"/>
              <a:t>).to </a:t>
            </a:r>
            <a:r>
              <a:rPr lang="en-US" dirty="0" err="1"/>
              <a:t>start_service</a:t>
            </a:r>
            <a:r>
              <a:rPr lang="en-US" dirty="0"/>
              <a:t>('</a:t>
            </a:r>
            <a:r>
              <a:rPr lang="en-US" dirty="0" err="1"/>
              <a:t>httpd</a:t>
            </a:r>
            <a:r>
              <a:rPr lang="en-US" dirty="0"/>
              <a:t>')</a:t>
            </a:r>
          </a:p>
          <a:p>
            <a:r>
              <a:rPr lang="en-US" dirty="0"/>
              <a:t>    end</a:t>
            </a:r>
          </a:p>
          <a:p>
            <a:endParaRPr lang="en-US" dirty="0"/>
          </a:p>
          <a:p>
            <a:r>
              <a:rPr lang="en-US" dirty="0"/>
              <a:t>    it 'enables the necessary service' do</a:t>
            </a:r>
          </a:p>
          <a:p>
            <a:r>
              <a:rPr lang="en-US" dirty="0"/>
              <a:t>      expect(</a:t>
            </a:r>
            <a:r>
              <a:rPr lang="en-US" dirty="0" err="1"/>
              <a:t>chef_run</a:t>
            </a:r>
            <a:r>
              <a:rPr lang="en-US" dirty="0"/>
              <a:t>).to </a:t>
            </a:r>
            <a:r>
              <a:rPr lang="en-US" dirty="0" err="1"/>
              <a:t>enable_service</a:t>
            </a:r>
            <a:r>
              <a:rPr lang="en-US" dirty="0"/>
              <a:t>('</a:t>
            </a:r>
            <a:r>
              <a:rPr lang="en-US" dirty="0" err="1"/>
              <a:t>httpd</a:t>
            </a:r>
            <a:r>
              <a:rPr lang="en-US" dirty="0"/>
              <a:t>')</a:t>
            </a:r>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service_spec.rb</a:t>
            </a:r>
            <a:endParaRPr lang="en-US" dirty="0"/>
          </a:p>
        </p:txBody>
      </p:sp>
      <p:sp>
        <p:nvSpPr>
          <p:cNvPr id="6" name="Text Placeholder 5"/>
          <p:cNvSpPr>
            <a:spLocks noGrp="1"/>
          </p:cNvSpPr>
          <p:nvPr>
            <p:ph type="body" sz="quarter" idx="13"/>
          </p:nvPr>
        </p:nvSpPr>
        <p:spPr>
          <a:xfrm>
            <a:off x="1135042" y="3206750"/>
            <a:ext cx="14404273" cy="3683000"/>
          </a:xfrm>
        </p:spPr>
        <p:txBody>
          <a:bodyPr/>
          <a:lstStyle/>
          <a:p>
            <a:endParaRPr lang="en-US" dirty="0"/>
          </a:p>
        </p:txBody>
      </p:sp>
    </p:spTree>
    <p:extLst>
      <p:ext uri="{BB962C8B-B14F-4D97-AF65-F5344CB8AC3E}">
        <p14:creationId xmlns:p14="http://schemas.microsoft.com/office/powerpoint/2010/main" val="1786309457"/>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0.93685 seconds (files took 4.28 seconds to load)</a:t>
            </a:r>
          </a:p>
          <a:p>
            <a:r>
              <a:rPr lang="en-US" dirty="0"/>
              <a:t>3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service_spec.rb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a:t>
            </a:r>
            <a:r>
              <a:rPr lang="en-US"/>
              <a:t>the Tests to </a:t>
            </a:r>
            <a:r>
              <a:rPr lang="en-US" dirty="0"/>
              <a:t>See it Pass</a:t>
            </a:r>
          </a:p>
        </p:txBody>
      </p:sp>
    </p:spTree>
    <p:extLst>
      <p:ext uri="{BB962C8B-B14F-4D97-AF65-F5344CB8AC3E}">
        <p14:creationId xmlns:p14="http://schemas.microsoft.com/office/powerpoint/2010/main" val="41430504"/>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Test the Remaining Recipes</a:t>
            </a:r>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a:t>Write a pending example</a:t>
            </a:r>
          </a:p>
          <a:p>
            <a:pPr>
              <a:lnSpc>
                <a:spcPct val="150000"/>
              </a:lnSpc>
              <a:buFont typeface="Wingdings" charset="2"/>
              <a:buChar char="ü"/>
            </a:pPr>
            <a:r>
              <a:rPr lang="en-US" dirty="0"/>
              <a:t>Find the </a:t>
            </a:r>
            <a:r>
              <a:rPr lang="en-US" dirty="0" err="1"/>
              <a:t>ChefSpec</a:t>
            </a:r>
            <a:r>
              <a:rPr lang="en-US" dirty="0"/>
              <a:t> implementation</a:t>
            </a:r>
          </a:p>
          <a:p>
            <a:pPr>
              <a:lnSpc>
                <a:spcPct val="150000"/>
              </a:lnSpc>
              <a:buFont typeface="Wingdings" charset="2"/>
              <a:buChar char="ü"/>
            </a:pPr>
            <a:r>
              <a:rPr lang="en-US" dirty="0"/>
              <a:t>Verify that the new example passes</a:t>
            </a:r>
          </a:p>
          <a:p>
            <a:pPr>
              <a:lnSpc>
                <a:spcPct val="150000"/>
              </a:lnSpc>
              <a:buFont typeface="Wingdings" charset="2"/>
              <a:buChar char="ü"/>
            </a:pPr>
            <a:r>
              <a:rPr lang="en-US" dirty="0"/>
              <a:t>Mutate the recipe to generate a failure</a:t>
            </a:r>
          </a:p>
          <a:p>
            <a:pPr>
              <a:lnSpc>
                <a:spcPct val="150000"/>
              </a:lnSpc>
              <a:buFont typeface="Wingdings" charset="2"/>
              <a:buChar char="ü"/>
            </a:pPr>
            <a:r>
              <a:rPr lang="en-US" dirty="0"/>
              <a:t>Restore the code in the recipe</a:t>
            </a:r>
          </a:p>
          <a:p>
            <a:pPr>
              <a:lnSpc>
                <a:spcPct val="150000"/>
              </a:lnSpc>
              <a:buFont typeface="Wingdings" charset="2"/>
              <a:buChar char="ü"/>
            </a:pPr>
            <a:r>
              <a:rPr lang="en-US" dirty="0"/>
              <a:t>Verify that all examples pass</a:t>
            </a:r>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series of steps for the configuration recipe and service recipe</a:t>
            </a:r>
          </a:p>
        </p:txBody>
      </p:sp>
    </p:spTree>
    <p:extLst>
      <p:ext uri="{BB962C8B-B14F-4D97-AF65-F5344CB8AC3E}">
        <p14:creationId xmlns:p14="http://schemas.microsoft.com/office/powerpoint/2010/main" val="1140647280"/>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context for Ubuntu</a:t>
            </a:r>
          </a:p>
        </p:txBody>
      </p:sp>
      <p:sp>
        <p:nvSpPr>
          <p:cNvPr id="3" name="Content Placeholder 2"/>
          <p:cNvSpPr>
            <a:spLocks noGrp="1"/>
          </p:cNvSpPr>
          <p:nvPr>
            <p:ph sz="quarter" idx="10"/>
          </p:nvPr>
        </p:nvSpPr>
        <p:spPr/>
        <p:txBody>
          <a:bodyPr>
            <a:normAutofit fontScale="77500" lnSpcReduction="20000"/>
          </a:bodyPr>
          <a:lstStyle/>
          <a:p>
            <a:r>
              <a:rPr lang="en-US" dirty="0"/>
              <a:t>require '</a:t>
            </a:r>
            <a:r>
              <a:rPr lang="en-US" dirty="0" err="1"/>
              <a:t>spec_helper</a:t>
            </a:r>
            <a:r>
              <a:rPr lang="en-US" dirty="0"/>
              <a:t>'</a:t>
            </a:r>
          </a:p>
          <a:p>
            <a:endParaRPr lang="en-US" dirty="0"/>
          </a:p>
          <a:p>
            <a:r>
              <a:rPr lang="en-US" dirty="0"/>
              <a:t>describe 'apache::configuration' do</a:t>
            </a:r>
          </a:p>
          <a:p>
            <a:r>
              <a:rPr lang="en-US" dirty="0"/>
              <a:t> context 'When all attributes are default, on Ubuntu 16.04' do</a:t>
            </a:r>
          </a:p>
          <a:p>
            <a:r>
              <a:rPr lang="en-US" dirty="0"/>
              <a:t>    let(:</a:t>
            </a:r>
            <a:r>
              <a:rPr lang="en-US" dirty="0" err="1"/>
              <a:t>chef_run</a:t>
            </a:r>
            <a:r>
              <a:rPr lang="en-US" dirty="0"/>
              <a:t>) do</a:t>
            </a:r>
          </a:p>
          <a:p>
            <a:r>
              <a:rPr lang="en-US" dirty="0"/>
              <a:t>      # for a complete list of available platforms and versions see:</a:t>
            </a:r>
          </a:p>
          <a:p>
            <a:r>
              <a:rPr lang="en-US" dirty="0"/>
              <a:t>      # https://github.com/customink/fauxhai/blob/master/PLATFORMS.md</a:t>
            </a:r>
          </a:p>
          <a:p>
            <a:r>
              <a:rPr lang="en-US" dirty="0"/>
              <a:t>      runner = </a:t>
            </a:r>
            <a:r>
              <a:rPr lang="en-US" dirty="0" err="1"/>
              <a:t>ChefSpec</a:t>
            </a:r>
            <a:r>
              <a:rPr lang="en-US" dirty="0"/>
              <a:t>::</a:t>
            </a:r>
            <a:r>
              <a:rPr lang="en-US" dirty="0" err="1"/>
              <a:t>ServerRunner.new</a:t>
            </a:r>
            <a:r>
              <a:rPr lang="en-US" dirty="0"/>
              <a:t>(platform: 'ubuntu', version: '16.04')</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p:txBody>
      </p:sp>
      <p:sp>
        <p:nvSpPr>
          <p:cNvPr id="4" name="Text Placeholder 3"/>
          <p:cNvSpPr>
            <a:spLocks noGrp="1"/>
          </p:cNvSpPr>
          <p:nvPr>
            <p:ph type="body" sz="quarter" idx="11"/>
          </p:nvPr>
        </p:nvSpPr>
        <p:spPr/>
        <p:txBody>
          <a:bodyPr/>
          <a:lstStyle/>
          <a:p>
            <a:r>
              <a:rPr lang="en-US" dirty="0"/>
              <a:t>~/apache/spec/unit/recipes/</a:t>
            </a:r>
            <a:r>
              <a:rPr lang="en-US" dirty="0" err="1"/>
              <a:t>configuration_spec.rb</a:t>
            </a:r>
            <a:endParaRPr lang="en-US" dirty="0"/>
          </a:p>
        </p:txBody>
      </p:sp>
      <p:sp>
        <p:nvSpPr>
          <p:cNvPr id="7" name="Text Placeholder 5"/>
          <p:cNvSpPr>
            <a:spLocks noGrp="1"/>
          </p:cNvSpPr>
          <p:nvPr>
            <p:ph type="body" sz="quarter" idx="13"/>
          </p:nvPr>
        </p:nvSpPr>
        <p:spPr>
          <a:xfrm>
            <a:off x="1135042" y="3238500"/>
            <a:ext cx="14404273" cy="4381500"/>
          </a:xfrm>
          <a:solidFill>
            <a:srgbClr val="FF0000">
              <a:alpha val="25000"/>
            </a:srgbClr>
          </a:solidFill>
        </p:spPr>
        <p:txBody>
          <a:bodyPr/>
          <a:lstStyle/>
          <a:p>
            <a:r>
              <a:rPr lang="en-US" dirty="0"/>
              <a:t>+</a:t>
            </a:r>
          </a:p>
        </p:txBody>
      </p:sp>
    </p:spTree>
    <p:extLst>
      <p:ext uri="{BB962C8B-B14F-4D97-AF65-F5344CB8AC3E}">
        <p14:creationId xmlns:p14="http://schemas.microsoft.com/office/powerpoint/2010/main" val="999470467"/>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a:t>
            </a:r>
            <a:r>
              <a:rPr lang="en-US" dirty="0" err="1"/>
              <a:t>ChefSpec</a:t>
            </a:r>
            <a:r>
              <a:rPr lang="en-US" dirty="0"/>
              <a:t> Platform</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'apache::configuration' do</a:t>
            </a:r>
          </a:p>
          <a:p>
            <a:r>
              <a:rPr lang="en-US" dirty="0"/>
              <a:t>  context 'When all attributes are default, on an CentOS 6.9'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'centos', version: '6.9')</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configuration_spec.rb</a:t>
            </a:r>
            <a:endParaRPr lang="en-US" dirty="0"/>
          </a:p>
        </p:txBody>
      </p:sp>
      <p:sp>
        <p:nvSpPr>
          <p:cNvPr id="6" name="Text Placeholder 5"/>
          <p:cNvSpPr>
            <a:spLocks noGrp="1"/>
          </p:cNvSpPr>
          <p:nvPr>
            <p:ph type="body" sz="quarter" idx="13"/>
          </p:nvPr>
        </p:nvSpPr>
        <p:spPr>
          <a:xfrm>
            <a:off x="1135042" y="4051300"/>
            <a:ext cx="14404273" cy="457201"/>
          </a:xfrm>
        </p:spPr>
        <p:txBody>
          <a:bodyPr/>
          <a:lstStyle/>
          <a:p>
            <a:r>
              <a:rPr lang="en-US" dirty="0"/>
              <a:t>+</a:t>
            </a:r>
          </a:p>
        </p:txBody>
      </p:sp>
      <p:sp>
        <p:nvSpPr>
          <p:cNvPr id="7" name="Text Placeholder 5"/>
          <p:cNvSpPr>
            <a:spLocks noGrp="1"/>
          </p:cNvSpPr>
          <p:nvPr>
            <p:ph type="body" sz="quarter" idx="13"/>
          </p:nvPr>
        </p:nvSpPr>
        <p:spPr>
          <a:xfrm>
            <a:off x="1135042" y="3238500"/>
            <a:ext cx="14404273" cy="479840"/>
          </a:xfrm>
        </p:spPr>
        <p:txBody>
          <a:bodyPr/>
          <a:lstStyle/>
          <a:p>
            <a:r>
              <a:rPr lang="en-US" dirty="0"/>
              <a:t>+</a:t>
            </a:r>
          </a:p>
        </p:txBody>
      </p:sp>
    </p:spTree>
    <p:extLst>
      <p:ext uri="{BB962C8B-B14F-4D97-AF65-F5344CB8AC3E}">
        <p14:creationId xmlns:p14="http://schemas.microsoft.com/office/powerpoint/2010/main" val="932493222"/>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the Tests to Verify the Service</a:t>
            </a:r>
          </a:p>
        </p:txBody>
      </p:sp>
      <p:sp>
        <p:nvSpPr>
          <p:cNvPr id="3" name="Content Placeholder 2"/>
          <p:cNvSpPr>
            <a:spLocks noGrp="1"/>
          </p:cNvSpPr>
          <p:nvPr>
            <p:ph sz="quarter" idx="10"/>
          </p:nvPr>
        </p:nvSpPr>
        <p:spPr/>
        <p:txBody>
          <a:bodyPr>
            <a:normAutofit/>
          </a:bodyPr>
          <a:lstStyle/>
          <a:p>
            <a:r>
              <a:rPr lang="en-US" sz="1800" dirty="0"/>
              <a:t> # ... START OF THE SPEC FILE ...</a:t>
            </a:r>
          </a:p>
          <a:p>
            <a:endParaRPr lang="en-US" sz="1800" dirty="0"/>
          </a:p>
          <a:p>
            <a:r>
              <a:rPr lang="en-US" sz="1800" dirty="0"/>
              <a:t>    it 'creates the index.html' do</a:t>
            </a:r>
          </a:p>
          <a:p>
            <a:r>
              <a:rPr lang="en-US" sz="1800" dirty="0"/>
              <a:t>      expect(</a:t>
            </a:r>
            <a:r>
              <a:rPr lang="en-US" sz="1800" dirty="0" err="1"/>
              <a:t>chef_run</a:t>
            </a:r>
            <a:r>
              <a:rPr lang="en-US" sz="1800" dirty="0"/>
              <a:t>).to </a:t>
            </a:r>
            <a:r>
              <a:rPr lang="en-US" sz="1800" dirty="0" err="1"/>
              <a:t>render_file</a:t>
            </a:r>
            <a:r>
              <a:rPr lang="en-US" sz="1800" dirty="0"/>
              <a:t>('/</a:t>
            </a:r>
            <a:r>
              <a:rPr lang="en-US" sz="1800" dirty="0" err="1"/>
              <a:t>var</a:t>
            </a:r>
            <a:r>
              <a:rPr lang="en-US" sz="1800" dirty="0"/>
              <a:t>/www/html/index.html').</a:t>
            </a:r>
            <a:r>
              <a:rPr lang="en-US" sz="1800" dirty="0" err="1"/>
              <a:t>with_content</a:t>
            </a:r>
            <a:r>
              <a:rPr lang="en-US" sz="1800" dirty="0"/>
              <a:t>('&lt;h1&gt;Welcome Home!&lt;/h1&gt;')</a:t>
            </a:r>
          </a:p>
          <a:p>
            <a:r>
              <a:rPr lang="en-US" sz="1800" dirty="0"/>
              <a:t>    end</a:t>
            </a:r>
          </a:p>
          <a:p>
            <a:r>
              <a:rPr lang="en-US" sz="1800" dirty="0"/>
              <a:t>  end</a:t>
            </a:r>
          </a:p>
          <a:p>
            <a:r>
              <a:rPr lang="en-US" sz="1800"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configuration_spec.rb</a:t>
            </a:r>
            <a:endParaRPr lang="en-US" dirty="0"/>
          </a:p>
        </p:txBody>
      </p:sp>
      <p:sp>
        <p:nvSpPr>
          <p:cNvPr id="6" name="Text Placeholder 5"/>
          <p:cNvSpPr>
            <a:spLocks noGrp="1"/>
          </p:cNvSpPr>
          <p:nvPr>
            <p:ph type="body" sz="quarter" idx="13"/>
          </p:nvPr>
        </p:nvSpPr>
        <p:spPr>
          <a:xfrm>
            <a:off x="1139359" y="2884911"/>
            <a:ext cx="14404273" cy="1110619"/>
          </a:xfrm>
        </p:spPr>
        <p:txBody>
          <a:bodyPr/>
          <a:lstStyle/>
          <a:p>
            <a:endParaRPr lang="en-US" dirty="0"/>
          </a:p>
        </p:txBody>
      </p:sp>
    </p:spTree>
    <p:extLst>
      <p:ext uri="{BB962C8B-B14F-4D97-AF65-F5344CB8AC3E}">
        <p14:creationId xmlns:p14="http://schemas.microsoft.com/office/powerpoint/2010/main" val="1850138728"/>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rspec</a:t>
            </a:r>
            <a:endParaRPr lang="en-US" dirty="0"/>
          </a:p>
        </p:txBody>
      </p:sp>
      <p:sp>
        <p:nvSpPr>
          <p:cNvPr id="3" name="Subtitle 2"/>
          <p:cNvSpPr>
            <a:spLocks noGrp="1"/>
          </p:cNvSpPr>
          <p:nvPr>
            <p:ph type="subTitle" idx="1"/>
          </p:nvPr>
        </p:nvSpPr>
        <p:spPr/>
        <p:txBody>
          <a:bodyPr/>
          <a:lstStyle/>
          <a:p>
            <a:r>
              <a:rPr lang="en-US" dirty="0"/>
              <a:t>When you run </a:t>
            </a:r>
            <a:r>
              <a:rPr lang="en-US" b="1" dirty="0" err="1">
                <a:latin typeface="Courier New"/>
                <a:cs typeface="Courier New"/>
              </a:rPr>
              <a:t>rspec</a:t>
            </a:r>
            <a:r>
              <a:rPr lang="en-US" dirty="0"/>
              <a:t> without any paths it will automatically find and execute all the </a:t>
            </a:r>
            <a:r>
              <a:rPr lang="en-US" i="1" dirty="0"/>
              <a:t>"_</a:t>
            </a:r>
            <a:r>
              <a:rPr lang="en-US" i="1" dirty="0" err="1"/>
              <a:t>spec.rb</a:t>
            </a:r>
            <a:r>
              <a:rPr lang="en-US" i="1" dirty="0"/>
              <a:t>"</a:t>
            </a:r>
            <a:r>
              <a:rPr lang="en-US" dirty="0"/>
              <a:t> files within the '</a:t>
            </a:r>
            <a:r>
              <a:rPr lang="en-US" i="1" dirty="0"/>
              <a:t>spec</a:t>
            </a:r>
            <a:r>
              <a:rPr lang="en-US" dirty="0"/>
              <a:t>' directory.</a:t>
            </a:r>
          </a:p>
        </p:txBody>
      </p:sp>
    </p:spTree>
    <p:extLst>
      <p:ext uri="{BB962C8B-B14F-4D97-AF65-F5344CB8AC3E}">
        <p14:creationId xmlns:p14="http://schemas.microsoft.com/office/powerpoint/2010/main" val="1420318714"/>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Testing Remaining Resources</a:t>
            </a:r>
          </a:p>
        </p:txBody>
      </p:sp>
      <p:sp>
        <p:nvSpPr>
          <p:cNvPr id="3" name="Content Placeholder 2"/>
          <p:cNvSpPr>
            <a:spLocks noGrp="1"/>
          </p:cNvSpPr>
          <p:nvPr>
            <p:ph sz="quarter" idx="11"/>
          </p:nvPr>
        </p:nvSpPr>
        <p:spPr/>
        <p:txBody>
          <a:bodyPr/>
          <a:lstStyle/>
          <a:p>
            <a:r>
              <a:rPr lang="en-US" dirty="0"/>
              <a:t>No resources left behind!</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Write and execute tests for the Install recipe</a:t>
            </a:r>
          </a:p>
          <a:p>
            <a:pPr marL="342900" indent="-342900">
              <a:buFont typeface="Wingdings" charset="2"/>
              <a:buChar char="q"/>
            </a:pPr>
            <a:r>
              <a:rPr lang="en-US" dirty="0"/>
              <a:t>Verify the test validates the recipe</a:t>
            </a:r>
          </a:p>
        </p:txBody>
      </p:sp>
    </p:spTree>
    <p:extLst>
      <p:ext uri="{BB962C8B-B14F-4D97-AF65-F5344CB8AC3E}">
        <p14:creationId xmlns:p14="http://schemas.microsoft.com/office/powerpoint/2010/main" val="978935682"/>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2.31 seconds (files took 1.86 seconds to load)</a:t>
            </a:r>
          </a:p>
          <a:p>
            <a:r>
              <a:rPr lang="en-US" dirty="0"/>
              <a:t>11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27883" y="3884682"/>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Execute All the Tests in the </a:t>
            </a:r>
            <a:r>
              <a:rPr lang="en-US"/>
              <a:t>Spec Directory</a:t>
            </a:r>
          </a:p>
        </p:txBody>
      </p:sp>
    </p:spTree>
    <p:extLst>
      <p:ext uri="{BB962C8B-B14F-4D97-AF65-F5344CB8AC3E}">
        <p14:creationId xmlns:p14="http://schemas.microsoft.com/office/powerpoint/2010/main" val="3067141347"/>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p:txBody>
          <a:bodyPr/>
          <a:lstStyle/>
          <a:p>
            <a:r>
              <a:rPr lang="en-US" dirty="0"/>
              <a:t>What value does it bring to validate that the resources take the appropriate action?</a:t>
            </a:r>
          </a:p>
        </p:txBody>
      </p:sp>
    </p:spTree>
    <p:extLst>
      <p:ext uri="{BB962C8B-B14F-4D97-AF65-F5344CB8AC3E}">
        <p14:creationId xmlns:p14="http://schemas.microsoft.com/office/powerpoint/2010/main" val="108599519"/>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2653257375"/>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a:t>Introduction</a:t>
            </a:r>
          </a:p>
          <a:p>
            <a:r>
              <a:rPr lang="en-US"/>
              <a:t>Why Write Tests? Why is that Hard?</a:t>
            </a:r>
          </a:p>
          <a:p>
            <a:r>
              <a:rPr lang="en-US"/>
              <a:t>Writing a Test First</a:t>
            </a:r>
          </a:p>
          <a:p>
            <a:r>
              <a:rPr lang="en-US"/>
              <a:t>Refactoring Cookbooks with Tests</a:t>
            </a:r>
          </a:p>
          <a:p>
            <a:endParaRPr lang="en-US" dirty="0"/>
          </a:p>
        </p:txBody>
      </p:sp>
      <p:sp>
        <p:nvSpPr>
          <p:cNvPr id="3" name="Content Placeholder 2"/>
          <p:cNvSpPr>
            <a:spLocks noGrp="1"/>
          </p:cNvSpPr>
          <p:nvPr>
            <p:ph sz="quarter" idx="12"/>
          </p:nvPr>
        </p:nvSpPr>
        <p:spPr/>
        <p:txBody>
          <a:bodyPr/>
          <a:lstStyle/>
          <a:p>
            <a:r>
              <a:rPr lang="en-US" dirty="0"/>
              <a:t>Faster Feedback with Unit Testing</a:t>
            </a:r>
          </a:p>
          <a:p>
            <a:r>
              <a:rPr lang="en-US" dirty="0"/>
              <a:t>Testing Resources in Recipes</a:t>
            </a:r>
          </a:p>
          <a:p>
            <a:r>
              <a:rPr lang="en-US" b="1" dirty="0"/>
              <a:t>Refactoring to Attributes</a:t>
            </a:r>
          </a:p>
          <a:p>
            <a:r>
              <a:rPr lang="en-US" dirty="0"/>
              <a:t>Refactoring to Multiple Platforms</a:t>
            </a:r>
          </a:p>
        </p:txBody>
      </p:sp>
      <p:sp>
        <p:nvSpPr>
          <p:cNvPr id="4" name="Text Placeholder 3"/>
          <p:cNvSpPr>
            <a:spLocks noGrp="1"/>
          </p:cNvSpPr>
          <p:nvPr>
            <p:ph type="body" sz="quarter" idx="15"/>
          </p:nvPr>
        </p:nvSpPr>
        <p:spPr/>
        <p:txBody>
          <a:bodyPr/>
          <a:lstStyle/>
          <a:p>
            <a:r>
              <a:rPr lang="en-US"/>
              <a:t>Morning</a:t>
            </a:r>
            <a:endParaRPr lang="en-US" dirty="0"/>
          </a:p>
        </p:txBody>
      </p:sp>
      <p:sp>
        <p:nvSpPr>
          <p:cNvPr id="5" name="Text Placeholder 4"/>
          <p:cNvSpPr>
            <a:spLocks noGrp="1"/>
          </p:cNvSpPr>
          <p:nvPr>
            <p:ph type="body" sz="quarter" idx="16"/>
          </p:nvPr>
        </p:nvSpPr>
        <p:spPr/>
        <p:txBody>
          <a:bodyPr/>
          <a:lstStyle/>
          <a:p>
            <a:r>
              <a:rPr lang="en-US"/>
              <a:t>Afternoon</a:t>
            </a:r>
            <a:endParaRPr lang="en-US" dirty="0"/>
          </a:p>
        </p:txBody>
      </p:sp>
    </p:spTree>
    <p:extLst>
      <p:ext uri="{BB962C8B-B14F-4D97-AF65-F5344CB8AC3E}">
        <p14:creationId xmlns:p14="http://schemas.microsoft.com/office/powerpoint/2010/main" val="1455687394"/>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spec</a:t>
            </a:r>
          </a:p>
          <a:p>
            <a:r>
              <a:rPr lang="en-US" dirty="0"/>
              <a:t>├── </a:t>
            </a:r>
            <a:r>
              <a:rPr lang="en-US" dirty="0" err="1"/>
              <a:t>spec_helper.rb</a:t>
            </a:r>
            <a:endParaRPr lang="en-US" dirty="0"/>
          </a:p>
          <a:p>
            <a:r>
              <a:rPr lang="en-US" dirty="0"/>
              <a:t>└── unit</a:t>
            </a:r>
          </a:p>
          <a:p>
            <a:r>
              <a:rPr lang="en-US" dirty="0"/>
              <a:t>    └── recipes</a:t>
            </a:r>
          </a:p>
          <a:p>
            <a:r>
              <a:rPr lang="en-US" dirty="0"/>
              <a:t>        ├── </a:t>
            </a:r>
            <a:r>
              <a:rPr lang="en-US" dirty="0" err="1"/>
              <a:t>configuration_spec.rb</a:t>
            </a:r>
            <a:endParaRPr lang="en-US" dirty="0"/>
          </a:p>
          <a:p>
            <a:r>
              <a:rPr lang="en-US" dirty="0"/>
              <a:t>        ├── </a:t>
            </a:r>
            <a:r>
              <a:rPr lang="en-US" dirty="0" err="1"/>
              <a:t>default_spec.rb</a:t>
            </a:r>
            <a:endParaRPr lang="en-US" dirty="0"/>
          </a:p>
          <a:p>
            <a:r>
              <a:rPr lang="en-US" dirty="0"/>
              <a:t>        ├── </a:t>
            </a:r>
            <a:r>
              <a:rPr lang="en-US" dirty="0" err="1"/>
              <a:t>install_spec.rb</a:t>
            </a:r>
            <a:endParaRPr lang="en-US" dirty="0"/>
          </a:p>
          <a:p>
            <a:r>
              <a:rPr lang="en-US" dirty="0"/>
              <a:t>        └── </a:t>
            </a:r>
            <a:r>
              <a:rPr lang="en-US" dirty="0" err="1"/>
              <a:t>service_spec.rb</a:t>
            </a:r>
            <a:endParaRPr lang="en-US" dirty="0"/>
          </a:p>
        </p:txBody>
      </p:sp>
      <p:sp>
        <p:nvSpPr>
          <p:cNvPr id="3" name="Text Placeholder 2"/>
          <p:cNvSpPr>
            <a:spLocks noGrp="1"/>
          </p:cNvSpPr>
          <p:nvPr>
            <p:ph type="body" sz="quarter" idx="11"/>
          </p:nvPr>
        </p:nvSpPr>
        <p:spPr/>
        <p:txBody>
          <a:bodyPr/>
          <a:lstStyle/>
          <a:p>
            <a:r>
              <a:rPr lang="en-US" dirty="0"/>
              <a:t>&gt; tree spec</a:t>
            </a:r>
          </a:p>
        </p:txBody>
      </p:sp>
      <p:sp>
        <p:nvSpPr>
          <p:cNvPr id="4" name="Content Placeholder 3"/>
          <p:cNvSpPr>
            <a:spLocks noGrp="1"/>
          </p:cNvSpPr>
          <p:nvPr>
            <p:ph sz="quarter" idx="12"/>
          </p:nvPr>
        </p:nvSpPr>
        <p:spPr>
          <a:xfrm>
            <a:off x="1127883" y="5455248"/>
            <a:ext cx="14420850" cy="557213"/>
          </a:xfrm>
        </p:spPr>
        <p:txBody>
          <a:bodyPr/>
          <a:lstStyle/>
          <a:p>
            <a:endParaRPr lang="en-US" dirty="0"/>
          </a:p>
        </p:txBody>
      </p:sp>
      <p:sp>
        <p:nvSpPr>
          <p:cNvPr id="5" name="Title 4"/>
          <p:cNvSpPr>
            <a:spLocks noGrp="1"/>
          </p:cNvSpPr>
          <p:nvPr>
            <p:ph type="title"/>
          </p:nvPr>
        </p:nvSpPr>
        <p:spPr/>
        <p:txBody>
          <a:bodyPr/>
          <a:lstStyle/>
          <a:p>
            <a:r>
              <a:rPr lang="en-US" dirty="0"/>
              <a:t>Generated Recipes Also Generate Specs</a:t>
            </a:r>
          </a:p>
        </p:txBody>
      </p:sp>
    </p:spTree>
    <p:extLst>
      <p:ext uri="{BB962C8B-B14F-4D97-AF65-F5344CB8AC3E}">
        <p14:creationId xmlns:p14="http://schemas.microsoft.com/office/powerpoint/2010/main" val="4067258049"/>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0.7663 seconds (files took 1.86 seconds to load)</a:t>
            </a:r>
          </a:p>
          <a:p>
            <a:r>
              <a:rPr lang="en-US" dirty="0"/>
              <a:t>2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Install Specification</a:t>
            </a:r>
          </a:p>
        </p:txBody>
      </p:sp>
    </p:spTree>
    <p:extLst>
      <p:ext uri="{BB962C8B-B14F-4D97-AF65-F5344CB8AC3E}">
        <p14:creationId xmlns:p14="http://schemas.microsoft.com/office/powerpoint/2010/main" val="70571834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context for Ubuntu</a:t>
            </a:r>
          </a:p>
        </p:txBody>
      </p:sp>
      <p:sp>
        <p:nvSpPr>
          <p:cNvPr id="3" name="Content Placeholder 2"/>
          <p:cNvSpPr>
            <a:spLocks noGrp="1"/>
          </p:cNvSpPr>
          <p:nvPr>
            <p:ph sz="quarter" idx="10"/>
          </p:nvPr>
        </p:nvSpPr>
        <p:spPr/>
        <p:txBody>
          <a:bodyPr>
            <a:normAutofit fontScale="77500" lnSpcReduction="20000"/>
          </a:bodyPr>
          <a:lstStyle/>
          <a:p>
            <a:r>
              <a:rPr lang="en-US" dirty="0"/>
              <a:t>require '</a:t>
            </a:r>
            <a:r>
              <a:rPr lang="en-US" dirty="0" err="1"/>
              <a:t>spec_helper</a:t>
            </a:r>
            <a:r>
              <a:rPr lang="en-US" dirty="0"/>
              <a:t>'</a:t>
            </a:r>
          </a:p>
          <a:p>
            <a:endParaRPr lang="en-US" dirty="0"/>
          </a:p>
          <a:p>
            <a:r>
              <a:rPr lang="en-US" dirty="0"/>
              <a:t>describe 'apache::install' do</a:t>
            </a:r>
          </a:p>
          <a:p>
            <a:r>
              <a:rPr lang="en-US" dirty="0"/>
              <a:t> context 'When all attributes are default, on Ubuntu 16.04' do</a:t>
            </a:r>
          </a:p>
          <a:p>
            <a:r>
              <a:rPr lang="en-US" dirty="0"/>
              <a:t>    let(:</a:t>
            </a:r>
            <a:r>
              <a:rPr lang="en-US" dirty="0" err="1"/>
              <a:t>chef_run</a:t>
            </a:r>
            <a:r>
              <a:rPr lang="en-US" dirty="0"/>
              <a:t>) do</a:t>
            </a:r>
          </a:p>
          <a:p>
            <a:r>
              <a:rPr lang="en-US" dirty="0"/>
              <a:t>      # for a complete list of available platforms and versions see:</a:t>
            </a:r>
          </a:p>
          <a:p>
            <a:r>
              <a:rPr lang="en-US" dirty="0"/>
              <a:t>      # https://github.com/customink/fauxhai/blob/master/PLATFORMS.md</a:t>
            </a:r>
          </a:p>
          <a:p>
            <a:r>
              <a:rPr lang="en-US" dirty="0"/>
              <a:t>      runner = </a:t>
            </a:r>
            <a:r>
              <a:rPr lang="en-US" dirty="0" err="1"/>
              <a:t>ChefSpec</a:t>
            </a:r>
            <a:r>
              <a:rPr lang="en-US" dirty="0"/>
              <a:t>::</a:t>
            </a:r>
            <a:r>
              <a:rPr lang="en-US" dirty="0" err="1"/>
              <a:t>ServerRunner.new</a:t>
            </a:r>
            <a:r>
              <a:rPr lang="en-US" dirty="0"/>
              <a:t>(platform: 'ubuntu', version: '16.04')</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p:txBody>
      </p:sp>
      <p:sp>
        <p:nvSpPr>
          <p:cNvPr id="4" name="Text Placeholder 3"/>
          <p:cNvSpPr>
            <a:spLocks noGrp="1"/>
          </p:cNvSpPr>
          <p:nvPr>
            <p:ph type="body" sz="quarter" idx="11"/>
          </p:nvPr>
        </p:nvSpPr>
        <p:spPr/>
        <p:txBody>
          <a:bodyPr/>
          <a:lstStyle/>
          <a:p>
            <a:r>
              <a:rPr lang="en-US" dirty="0"/>
              <a:t>~/apache/spec/unit/recipes/</a:t>
            </a:r>
            <a:r>
              <a:rPr lang="en-US" dirty="0" err="1"/>
              <a:t>install_spec.rb</a:t>
            </a:r>
            <a:endParaRPr lang="en-US" dirty="0"/>
          </a:p>
        </p:txBody>
      </p:sp>
      <p:sp>
        <p:nvSpPr>
          <p:cNvPr id="8" name="Text Placeholder 7">
            <a:extLst>
              <a:ext uri="{FF2B5EF4-FFF2-40B4-BE49-F238E27FC236}">
                <a16:creationId xmlns:a16="http://schemas.microsoft.com/office/drawing/2014/main" id="{D78CB3A6-20B2-4E5B-ABFE-754BB7090143}"/>
              </a:ext>
            </a:extLst>
          </p:cNvPr>
          <p:cNvSpPr>
            <a:spLocks noGrp="1"/>
          </p:cNvSpPr>
          <p:nvPr>
            <p:ph type="body" sz="quarter" idx="13"/>
          </p:nvPr>
        </p:nvSpPr>
        <p:spPr>
          <a:xfrm>
            <a:off x="1135042" y="3149600"/>
            <a:ext cx="14404273" cy="4657250"/>
          </a:xfrm>
          <a:solidFill>
            <a:srgbClr val="FF0000">
              <a:alpha val="25000"/>
            </a:srgbClr>
          </a:solidFill>
        </p:spPr>
        <p:txBody>
          <a:bodyPr/>
          <a:lstStyle/>
          <a:p>
            <a:endParaRPr lang="en-US" dirty="0"/>
          </a:p>
        </p:txBody>
      </p:sp>
    </p:spTree>
    <p:extLst>
      <p:ext uri="{BB962C8B-B14F-4D97-AF65-F5344CB8AC3E}">
        <p14:creationId xmlns:p14="http://schemas.microsoft.com/office/powerpoint/2010/main" val="359824638"/>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a:t>
            </a:r>
            <a:r>
              <a:rPr lang="en-US" dirty="0" err="1"/>
              <a:t>ChefSpec</a:t>
            </a:r>
            <a:r>
              <a:rPr lang="en-US" dirty="0"/>
              <a:t> Platform</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'apache::install' do</a:t>
            </a:r>
          </a:p>
          <a:p>
            <a:r>
              <a:rPr lang="en-US" dirty="0"/>
              <a:t>  context 'When all attributes are default, on an CentOS 6.9'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'centos', version: '6.9')</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install_spec.rb</a:t>
            </a:r>
            <a:endParaRPr lang="en-US" dirty="0"/>
          </a:p>
        </p:txBody>
      </p:sp>
      <p:sp>
        <p:nvSpPr>
          <p:cNvPr id="6" name="Text Placeholder 5"/>
          <p:cNvSpPr>
            <a:spLocks noGrp="1"/>
          </p:cNvSpPr>
          <p:nvPr>
            <p:ph type="body" sz="quarter" idx="13"/>
          </p:nvPr>
        </p:nvSpPr>
        <p:spPr>
          <a:xfrm>
            <a:off x="1135042" y="4051300"/>
            <a:ext cx="14404273" cy="457201"/>
          </a:xfrm>
        </p:spPr>
        <p:txBody>
          <a:bodyPr/>
          <a:lstStyle/>
          <a:p>
            <a:r>
              <a:rPr lang="en-US" dirty="0"/>
              <a:t>+</a:t>
            </a:r>
          </a:p>
        </p:txBody>
      </p:sp>
      <p:sp>
        <p:nvSpPr>
          <p:cNvPr id="7" name="Text Placeholder 5"/>
          <p:cNvSpPr>
            <a:spLocks noGrp="1"/>
          </p:cNvSpPr>
          <p:nvPr>
            <p:ph type="body" sz="quarter" idx="13"/>
          </p:nvPr>
        </p:nvSpPr>
        <p:spPr>
          <a:xfrm>
            <a:off x="1135042" y="3238500"/>
            <a:ext cx="14404273" cy="479840"/>
          </a:xfrm>
        </p:spPr>
        <p:txBody>
          <a:bodyPr/>
          <a:lstStyle/>
          <a:p>
            <a:r>
              <a:rPr lang="en-US" dirty="0"/>
              <a:t>+</a:t>
            </a:r>
          </a:p>
        </p:txBody>
      </p:sp>
    </p:spTree>
    <p:extLst>
      <p:ext uri="{BB962C8B-B14F-4D97-AF65-F5344CB8AC3E}">
        <p14:creationId xmlns:p14="http://schemas.microsoft.com/office/powerpoint/2010/main" val="225400034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Pending Test to Verify the Package</a:t>
            </a:r>
          </a:p>
        </p:txBody>
      </p:sp>
      <p:sp>
        <p:nvSpPr>
          <p:cNvPr id="3" name="Content Placeholder 2"/>
          <p:cNvSpPr>
            <a:spLocks noGrp="1"/>
          </p:cNvSpPr>
          <p:nvPr>
            <p:ph sz="quarter" idx="10"/>
          </p:nvPr>
        </p:nvSpPr>
        <p:spPr/>
        <p:txBody>
          <a:bodyPr>
            <a:normAutofit/>
          </a:bodyPr>
          <a:lstStyle/>
          <a:p>
            <a:r>
              <a:rPr lang="en-US" dirty="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'installs the necessary package'</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install_spec.rb</a:t>
            </a:r>
            <a:endParaRPr lang="en-US" dirty="0"/>
          </a:p>
        </p:txBody>
      </p:sp>
      <p:sp>
        <p:nvSpPr>
          <p:cNvPr id="6" name="Text Placeholder 5"/>
          <p:cNvSpPr>
            <a:spLocks noGrp="1"/>
          </p:cNvSpPr>
          <p:nvPr>
            <p:ph type="body" sz="quarter" idx="13"/>
          </p:nvPr>
        </p:nvSpPr>
        <p:spPr>
          <a:xfrm>
            <a:off x="1135042" y="5265316"/>
            <a:ext cx="14404273" cy="626533"/>
          </a:xfrm>
        </p:spPr>
        <p:txBody>
          <a:bodyPr/>
          <a:lstStyle/>
          <a:p>
            <a:r>
              <a:rPr lang="en-US" dirty="0"/>
              <a:t>+</a:t>
            </a:r>
          </a:p>
        </p:txBody>
      </p:sp>
    </p:spTree>
    <p:extLst>
      <p:ext uri="{BB962C8B-B14F-4D97-AF65-F5344CB8AC3E}">
        <p14:creationId xmlns:p14="http://schemas.microsoft.com/office/powerpoint/2010/main" val="1835354892"/>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ChefSpec</a:t>
            </a:r>
            <a:r>
              <a:rPr lang="en-US" dirty="0"/>
              <a:t> Documentation</a:t>
            </a:r>
          </a:p>
        </p:txBody>
      </p:sp>
      <p:sp>
        <p:nvSpPr>
          <p:cNvPr id="3" name="Subtitle 2"/>
          <p:cNvSpPr>
            <a:spLocks noGrp="1"/>
          </p:cNvSpPr>
          <p:nvPr>
            <p:ph type="subTitle" idx="1"/>
          </p:nvPr>
        </p:nvSpPr>
        <p:spPr/>
        <p:txBody>
          <a:bodyPr/>
          <a:lstStyle/>
          <a:p>
            <a:r>
              <a:rPr lang="en-US" dirty="0"/>
              <a:t>Find within the documentation examples of testing packages</a:t>
            </a:r>
          </a:p>
        </p:txBody>
      </p:sp>
      <p:sp>
        <p:nvSpPr>
          <p:cNvPr id="4" name="Content Placeholder 3"/>
          <p:cNvSpPr>
            <a:spLocks noGrp="1"/>
          </p:cNvSpPr>
          <p:nvPr>
            <p:ph sz="quarter" idx="13"/>
          </p:nvPr>
        </p:nvSpPr>
        <p:spPr>
          <a:xfrm>
            <a:off x="3110754" y="7164200"/>
            <a:ext cx="10034492" cy="524133"/>
          </a:xfrm>
        </p:spPr>
        <p:txBody>
          <a:bodyPr/>
          <a:lstStyle/>
          <a:p>
            <a:r>
              <a:rPr lang="en-US" dirty="0">
                <a:hlinkClick r:id="rId3"/>
              </a:rPr>
              <a:t>https://github.com/chefspec/chefspec/tree/master/examples/package</a:t>
            </a:r>
            <a:endParaRPr lang="en-US" dirty="0"/>
          </a:p>
        </p:txBody>
      </p:sp>
    </p:spTree>
    <p:extLst>
      <p:ext uri="{BB962C8B-B14F-4D97-AF65-F5344CB8AC3E}">
        <p14:creationId xmlns:p14="http://schemas.microsoft.com/office/powerpoint/2010/main" val="1174766988"/>
      </p:ext>
    </p:extLst>
  </p:cSld>
  <p:clrMapOvr>
    <a:masterClrMapping/>
  </p:clrMapOvr>
  <p:transition spd="med">
    <p:fade/>
  </p:transition>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15632</TotalTime>
  <Words>3384</Words>
  <Application>Microsoft Office PowerPoint</Application>
  <PresentationFormat>Custom</PresentationFormat>
  <Paragraphs>406</Paragraphs>
  <Slides>34</Slides>
  <Notes>33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34</vt:i4>
      </vt:variant>
    </vt:vector>
  </HeadingPairs>
  <TitlesOfParts>
    <vt:vector size="40" baseType="lpstr">
      <vt:lpstr>ＭＳ Ｐゴシック</vt:lpstr>
      <vt:lpstr>Arial</vt:lpstr>
      <vt:lpstr>Courier New</vt:lpstr>
      <vt:lpstr>Wingdings</vt:lpstr>
      <vt:lpstr>TrainingTemplate-102215</vt:lpstr>
      <vt:lpstr>Interaction</vt:lpstr>
      <vt:lpstr>Testing Resources in Recipes</vt:lpstr>
      <vt:lpstr>Objectives</vt:lpstr>
      <vt:lpstr>Testing Remaining Resources</vt:lpstr>
      <vt:lpstr>Generated Recipes Also Generate Specs</vt:lpstr>
      <vt:lpstr>Execute the Install Specification</vt:lpstr>
      <vt:lpstr>Delete context for Ubuntu</vt:lpstr>
      <vt:lpstr>Update the ChefSpec Platform</vt:lpstr>
      <vt:lpstr>Add a Pending Test to Verify the Package</vt:lpstr>
      <vt:lpstr>ChefSpec Documentation</vt:lpstr>
      <vt:lpstr>Write the Test to Verify the Package</vt:lpstr>
      <vt:lpstr>Write the Test to Verify the Package</vt:lpstr>
      <vt:lpstr>Execute the Test to See it Pass</vt:lpstr>
      <vt:lpstr>Testing Remaining Resources</vt:lpstr>
      <vt:lpstr>It's Quiet. Too Quiet.</vt:lpstr>
      <vt:lpstr>Comment Out the Resource</vt:lpstr>
      <vt:lpstr>Execute the Test to See it Fail</vt:lpstr>
      <vt:lpstr>Uncomment Out the Resource</vt:lpstr>
      <vt:lpstr>Execute the Test to See it Pass</vt:lpstr>
      <vt:lpstr>Testing Remaining Resources</vt:lpstr>
      <vt:lpstr>Test the Remaining Recipes</vt:lpstr>
      <vt:lpstr>Delete context for Ubuntu</vt:lpstr>
      <vt:lpstr>Update the ChefSpec Platform</vt:lpstr>
      <vt:lpstr>Write the Tests to Verify the Service</vt:lpstr>
      <vt:lpstr>Execute the Tests to See it Pass</vt:lpstr>
      <vt:lpstr>Test the Remaining Recipes</vt:lpstr>
      <vt:lpstr>Delete context for Ubuntu</vt:lpstr>
      <vt:lpstr>Update the ChefSpec Platform</vt:lpstr>
      <vt:lpstr>Write the Tests to Verify the Service</vt:lpstr>
      <vt:lpstr>rspec</vt:lpstr>
      <vt:lpstr>Execute All the Tests in the Spec Directory</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Eric</cp:lastModifiedBy>
  <cp:revision>2138</cp:revision>
  <cp:lastPrinted>2015-02-07T23:49:10Z</cp:lastPrinted>
  <dcterms:created xsi:type="dcterms:W3CDTF">2012-09-13T17:36:07Z</dcterms:created>
  <dcterms:modified xsi:type="dcterms:W3CDTF">2018-03-23T16:37:20Z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