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7"/>
  </p:notesMasterIdLst>
  <p:handoutMasterIdLst>
    <p:handoutMasterId r:id="rId48"/>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287" r:id="rId24"/>
    <p:sldId id="289" r:id="rId25"/>
    <p:sldId id="310" r:id="rId26"/>
    <p:sldId id="290" r:id="rId27"/>
    <p:sldId id="280" r:id="rId28"/>
    <p:sldId id="288" r:id="rId29"/>
    <p:sldId id="291" r:id="rId30"/>
    <p:sldId id="294" r:id="rId31"/>
    <p:sldId id="300" r:id="rId32"/>
    <p:sldId id="295" r:id="rId33"/>
    <p:sldId id="296" r:id="rId34"/>
    <p:sldId id="301" r:id="rId35"/>
    <p:sldId id="292" r:id="rId36"/>
    <p:sldId id="311" r:id="rId37"/>
    <p:sldId id="293" r:id="rId38"/>
    <p:sldId id="297" r:id="rId39"/>
    <p:sldId id="298" r:id="rId40"/>
    <p:sldId id="299" r:id="rId41"/>
    <p:sldId id="312" r:id="rId42"/>
    <p:sldId id="275" r:id="rId43"/>
    <p:sldId id="276" r:id="rId44"/>
    <p:sldId id="313" r:id="rId45"/>
    <p:sldId id="267" r:id="rId4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72677"/>
  </p:normalViewPr>
  <p:slideViewPr>
    <p:cSldViewPr snapToGrid="0">
      <p:cViewPr>
        <p:scale>
          <a:sx n="97" d="100"/>
          <a:sy n="97" d="100"/>
        </p:scale>
        <p:origin x="1560" y="-408"/>
      </p:cViewPr>
      <p:guideLst>
        <p:guide orient="horz" pos="894"/>
        <p:guide pos="9120"/>
      </p:guideLst>
    </p:cSldViewPr>
  </p:slideViewPr>
  <p:notesTextViewPr>
    <p:cViewPr>
      <p:scale>
        <a:sx n="155" d="100"/>
        <a:sy n="155"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dirty="0" smtClean="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generating recipe files we were also given a matching specification </a:t>
            </a:r>
            <a:r>
              <a:rPr lang="en-US" dirty="0" smtClean="0"/>
              <a:t>file in the</a:t>
            </a:r>
            <a:r>
              <a:rPr lang="en-US" baseline="0" dirty="0" smtClean="0"/>
              <a:t> 'spec/unit' directory. The </a:t>
            </a:r>
            <a:r>
              <a:rPr lang="en-US" baseline="0" dirty="0" err="1" smtClean="0"/>
              <a:t>ChefSpec</a:t>
            </a:r>
            <a:r>
              <a:rPr lang="en-US" baseline="0" dirty="0" smtClean="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default</a:t>
            </a:r>
            <a:r>
              <a:rPr lang="en-US" baseline="0" dirty="0" smtClean="0"/>
              <a:t> specification file and lets read through and begin to understand the initial expectation that is automatically defined.</a:t>
            </a:r>
          </a:p>
          <a:p>
            <a:endParaRPr lang="en-US" baseline="0" dirty="0" smtClean="0"/>
          </a:p>
          <a:p>
            <a:r>
              <a:rPr lang="en-US" baseline="0" dirty="0" smtClean="0"/>
              <a:t>The expectations defined in this initially generated specification file should look a little familiar. This is because </a:t>
            </a:r>
            <a:r>
              <a:rPr lang="en-US" baseline="0" dirty="0" err="1" smtClean="0"/>
              <a:t>ChefSpec</a:t>
            </a:r>
            <a:r>
              <a:rPr lang="en-US" baseline="0" dirty="0" smtClean="0"/>
              <a:t> is built on </a:t>
            </a:r>
            <a:r>
              <a:rPr lang="en-US" baseline="0" dirty="0" err="1" smtClean="0"/>
              <a:t>Rspec</a:t>
            </a:r>
            <a:r>
              <a:rPr lang="en-US" baseline="0" dirty="0" smtClean="0"/>
              <a:t>. Similar to how </a:t>
            </a:r>
            <a:r>
              <a:rPr lang="en-US" baseline="0" dirty="0" err="1" smtClean="0"/>
              <a:t>InSpec</a:t>
            </a:r>
            <a:r>
              <a:rPr lang="en-US" baseline="0" dirty="0" smtClean="0"/>
              <a:t> is built. </a:t>
            </a:r>
            <a:r>
              <a:rPr lang="en-US" baseline="0" dirty="0" err="1" smtClean="0"/>
              <a:t>ChefSpec</a:t>
            </a:r>
            <a:r>
              <a:rPr lang="en-US" baseline="0" dirty="0" smtClean="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smtClean="0"/>
              <a:t>apache </a:t>
            </a:r>
            <a:r>
              <a:rPr lang="en-US" baseline="0" dirty="0" smtClean="0"/>
              <a:t>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t>
            </a:r>
            <a:r>
              <a:rPr lang="en-US" baseline="0" dirty="0" err="1" smtClean="0"/>
              <a:t>chef_run</a:t>
            </a:r>
            <a:r>
              <a:rPr lang="en-US" baseline="0" dirty="0" smtClean="0"/>
              <a:t>' helper there is being provided by the 'let' defined above the example within the same context. Defining the '</a:t>
            </a:r>
            <a:r>
              <a:rPr lang="en-US" baseline="0" dirty="0" err="1" smtClean="0"/>
              <a:t>chef_run</a:t>
            </a:r>
            <a:r>
              <a:rPr lang="en-US" baseline="0" dirty="0" smtClean="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smtClean="0"/>
          </a:p>
          <a:p>
            <a:r>
              <a:rPr lang="en-US" baseline="0" dirty="0" smtClean="0"/>
              <a:t>The '</a:t>
            </a:r>
            <a:r>
              <a:rPr lang="en-US" baseline="0" dirty="0" err="1" smtClean="0"/>
              <a:t>ServerRunner</a:t>
            </a:r>
            <a:r>
              <a:rPr lang="en-US" baseline="0" dirty="0" smtClean="0"/>
              <a:t>' is a class defined within the '</a:t>
            </a:r>
            <a:r>
              <a:rPr lang="en-US" baseline="0" dirty="0" err="1" smtClean="0"/>
              <a:t>ChefSpec</a:t>
            </a:r>
            <a:r>
              <a:rPr lang="en-US" baseline="0" dirty="0" smtClean="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smtClean="0"/>
              <a:t>described_recipe</a:t>
            </a:r>
            <a:r>
              <a:rPr lang="en-US" baseline="0" dirty="0" smtClean="0"/>
              <a:t>'</a:t>
            </a:r>
          </a:p>
          <a:p>
            <a:endParaRPr lang="en-US" baseline="0" dirty="0" smtClean="0"/>
          </a:p>
          <a:p>
            <a:r>
              <a:rPr lang="en-US" baseline="0" dirty="0" smtClean="0"/>
              <a:t>The parameter '</a:t>
            </a:r>
            <a:r>
              <a:rPr lang="en-US" baseline="0" dirty="0" err="1" smtClean="0"/>
              <a:t>described_recipe</a:t>
            </a:r>
            <a:r>
              <a:rPr lang="en-US" baseline="0" dirty="0" smtClean="0"/>
              <a:t>' refers to the recipe defined in the outermost describe. This is mostly for convenience so that we do not have to redefine the same String multiple times within the same specification file.</a:t>
            </a:r>
          </a:p>
          <a:p>
            <a:endParaRPr lang="en-US" baseline="0" dirty="0" smtClean="0"/>
          </a:p>
          <a:p>
            <a:r>
              <a:rPr lang="en-US" baseline="0" dirty="0" smtClean="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the</a:t>
            </a:r>
            <a:r>
              <a:rPr lang="en-US" baseline="0" dirty="0" smtClean="0"/>
              <a:t> specification file defined you will need to run the command '</a:t>
            </a:r>
            <a:r>
              <a:rPr lang="en-US" baseline="0" dirty="0" err="1" smtClean="0"/>
              <a:t>rspec</a:t>
            </a:r>
            <a:r>
              <a:rPr lang="en-US" baseline="0" dirty="0" smtClean="0"/>
              <a:t>'. The '</a:t>
            </a:r>
            <a:r>
              <a:rPr lang="en-US" baseline="0" dirty="0" err="1" smtClean="0"/>
              <a:t>rspec</a:t>
            </a:r>
            <a:r>
              <a:rPr lang="en-US" baseline="0" dirty="0" smtClean="0"/>
              <a:t>' command was installed with the Chef Development Kit (</a:t>
            </a:r>
            <a:r>
              <a:rPr lang="en-US" baseline="0" dirty="0" err="1" smtClean="0"/>
              <a:t>ChefDK</a:t>
            </a:r>
            <a:r>
              <a:rPr lang="en-US" baseline="0" dirty="0" smtClean="0"/>
              <a:t>) on the workstation. It is contained in an additional folder of tools embedded within the </a:t>
            </a:r>
            <a:r>
              <a:rPr lang="en-US" baseline="0" dirty="0" err="1" smtClean="0"/>
              <a:t>ChefDK</a:t>
            </a:r>
            <a:r>
              <a:rPr lang="en-US" baseline="0" dirty="0" smtClean="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smtClean="0"/>
          </a:p>
          <a:p>
            <a:r>
              <a:rPr lang="en-US" baseline="0" dirty="0" smtClean="0"/>
              <a:t>The '</a:t>
            </a:r>
            <a:r>
              <a:rPr lang="en-US" baseline="0" dirty="0" err="1" smtClean="0"/>
              <a:t>rspec</a:t>
            </a:r>
            <a:r>
              <a:rPr lang="en-US" baseline="0" dirty="0" smtClean="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smtClean="0"/>
          </a:p>
          <a:p>
            <a:r>
              <a:rPr lang="en-US" baseline="0" dirty="0" smtClean="0"/>
              <a:t>Instructor Note: On the workstations the learners do not need to prepend the </a:t>
            </a:r>
            <a:r>
              <a:rPr lang="en-US" baseline="0" dirty="0" err="1" smtClean="0"/>
              <a:t>rspec</a:t>
            </a:r>
            <a:r>
              <a:rPr lang="en-US" baseline="0" dirty="0" smtClean="0"/>
              <a:t> command with 'chef exec'. This is because '</a:t>
            </a:r>
            <a:r>
              <a:rPr lang="en-US" baseline="0" dirty="0" err="1" smtClean="0"/>
              <a:t>rspec</a:t>
            </a:r>
            <a:r>
              <a:rPr lang="en-US" baseline="0" dirty="0" smtClean="0"/>
              <a:t>' and all the other tools embedded in the </a:t>
            </a:r>
            <a:r>
              <a:rPr lang="en-US" baseline="0" dirty="0" err="1" smtClean="0"/>
              <a:t>ChefDK</a:t>
            </a:r>
            <a:r>
              <a:rPr lang="en-US" baseline="0" dirty="0" smtClean="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t>
            </a:r>
            <a:r>
              <a:rPr lang="en-US" baseline="0" dirty="0" smtClean="0"/>
              <a:t>apache </a:t>
            </a:r>
            <a:r>
              <a:rPr lang="en-US" baseline="0" dirty="0" smtClean="0"/>
              <a:t>cookbook. This seems like an expectation that we want to define. When converging the default recipe we expect that the install recipe from the </a:t>
            </a:r>
            <a:r>
              <a:rPr lang="en-US" baseline="0" dirty="0" smtClean="0"/>
              <a:t>apache </a:t>
            </a:r>
            <a:r>
              <a:rPr lang="en-US" baseline="0" dirty="0" smtClean="0"/>
              <a:t>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smtClean="0"/>
          </a:p>
          <a:p>
            <a:r>
              <a:rPr lang="en-US" baseline="0" dirty="0" smtClean="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executing '</a:t>
            </a:r>
            <a:r>
              <a:rPr lang="en-US" baseline="0" dirty="0" err="1" smtClean="0"/>
              <a:t>rspec</a:t>
            </a:r>
            <a:r>
              <a:rPr lang="en-US" baseline="0" dirty="0" smtClean="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RSpec's</a:t>
            </a:r>
            <a:r>
              <a:rPr lang="en-US" baseline="0" dirty="0" smtClean="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will</a:t>
            </a:r>
            <a:r>
              <a:rPr lang="en-US" baseline="0" dirty="0" smtClean="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a:t>
            </a:r>
            <a:r>
              <a:rPr lang="en-US" baseline="0" dirty="0" smtClean="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how to express an expectation we need to go to the documentation. The </a:t>
            </a:r>
            <a:r>
              <a:rPr lang="en-US" baseline="0" dirty="0" err="1" smtClean="0"/>
              <a:t>ChefSpec</a:t>
            </a:r>
            <a:r>
              <a:rPr lang="en-US" baseline="0" dirty="0" smtClean="0"/>
              <a:t> README provides a wealth of examples in the README. In the past an '</a:t>
            </a:r>
            <a:r>
              <a:rPr lang="en-US" baseline="0" dirty="0" err="1" smtClean="0"/>
              <a:t>include_recipe</a:t>
            </a:r>
            <a:r>
              <a:rPr lang="en-US" baseline="0" dirty="0" smtClean="0"/>
              <a:t>' example has been one of the many examples shared in the README. Use the search feature of your browser to find it within the document.</a:t>
            </a:r>
          </a:p>
          <a:p>
            <a:endParaRPr lang="en-US" baseline="0" dirty="0" smtClean="0"/>
          </a:p>
          <a:p>
            <a:r>
              <a:rPr lang="en-US" baseline="0" dirty="0" smtClean="0"/>
              <a:t>If it is not there, the </a:t>
            </a:r>
            <a:r>
              <a:rPr lang="en-US" baseline="0" dirty="0" err="1" smtClean="0"/>
              <a:t>ChefSpec</a:t>
            </a:r>
            <a:r>
              <a:rPr lang="en-US" baseline="0" dirty="0" smtClean="0"/>
              <a:t> project has a top-level folder named 'examples' which contains examples for nearly every feature that </a:t>
            </a:r>
            <a:r>
              <a:rPr lang="en-US" baseline="0" dirty="0" err="1" smtClean="0"/>
              <a:t>ChefSpec</a:t>
            </a:r>
            <a:r>
              <a:rPr lang="en-US" baseline="0" dirty="0" smtClean="0"/>
              <a:t> is able to define expectations. Searching through there you will find a folder titled '</a:t>
            </a:r>
            <a:r>
              <a:rPr lang="en-US" baseline="0" dirty="0" err="1" smtClean="0"/>
              <a:t>include_recipe</a:t>
            </a:r>
            <a:r>
              <a:rPr lang="en-US" baseline="0" dirty="0" smtClean="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smtClean="0"/>
              <a:t>chef_run</a:t>
            </a:r>
            <a:r>
              <a:rPr lang="en-US" baseline="0" dirty="0" smtClean="0"/>
              <a:t>' includes the recipe with the specified name.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example defined with the expectation when we execute '</a:t>
            </a:r>
            <a:r>
              <a:rPr lang="en-US" baseline="0" dirty="0" err="1" smtClean="0"/>
              <a:t>rspec</a:t>
            </a:r>
            <a:r>
              <a:rPr lang="en-US" baseline="0" dirty="0" smtClean="0"/>
              <a:t>' we see the failure that eluded us we ran 'kitchen converge &amp; verify' on an existing very quickly.</a:t>
            </a:r>
          </a:p>
          <a:p>
            <a:endParaRPr lang="en-US" baseline="0" dirty="0" smtClean="0"/>
          </a:p>
          <a:p>
            <a:r>
              <a:rPr lang="en-US" baseline="0" dirty="0" smtClean="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 failing test it is time to fix the problem.</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96121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can confidently state that the default recipe includes the install recipe and we can receive this verification in a faster feedback cycle then we saw with running 'kitchen test'.</a:t>
            </a:r>
          </a:p>
          <a:p>
            <a:endParaRPr lang="en-US" baseline="0" dirty="0" smtClean="0"/>
          </a:p>
          <a:p>
            <a:r>
              <a:rPr lang="en-US" baseline="0" dirty="0" smtClean="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740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 the</a:t>
            </a:r>
            <a:r>
              <a:rPr lang="en-US" baseline="0" dirty="0" smtClean="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smtClean="0"/>
          </a:p>
          <a:p>
            <a:r>
              <a:rPr lang="en-US" baseline="0" dirty="0" smtClean="0"/>
              <a:t>Instructor Note: Allow 10 minutes to complete this exercise</a:t>
            </a:r>
            <a:endParaRPr lang="en-US" dirty="0" smtClean="0"/>
          </a:p>
          <a:p>
            <a:endParaRPr lang="en-US" dirty="0" smtClean="0"/>
          </a:p>
          <a:p>
            <a:r>
              <a:rPr lang="en-US" dirty="0" smtClean="0"/>
              <a:t>Instructor Note: The learners could accomplish</a:t>
            </a:r>
            <a:r>
              <a:rPr lang="en-US" baseline="0" dirty="0" smtClean="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2817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failure</a:t>
            </a:r>
            <a:r>
              <a:rPr lang="en-US" baseline="0" dirty="0" smtClean="0"/>
              <a:t> when executing </a:t>
            </a:r>
            <a:r>
              <a:rPr lang="en-US" baseline="0" dirty="0" err="1" smtClean="0"/>
              <a:t>te</a:t>
            </a:r>
            <a:r>
              <a:rPr lang="en-US" baseline="0" dirty="0" smtClean="0"/>
              <a:t> '</a:t>
            </a:r>
            <a:r>
              <a:rPr lang="en-US" baseline="0" dirty="0" err="1" smtClean="0"/>
              <a:t>rspec</a:t>
            </a:r>
            <a:r>
              <a:rPr lang="en-US" baseline="0" dirty="0" smtClean="0"/>
              <a:t>' command.</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Restoring</a:t>
            </a:r>
            <a:r>
              <a:rPr lang="en-US" baseline="0" dirty="0" smtClean="0"/>
              <a:t> the code to its previous state</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92772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more mutations that you could try within the default recipe and other recipe files that exist within the cookbook but this is a good point to stop and enjoy the work that you have accomplished.</a:t>
            </a:r>
          </a:p>
          <a:p>
            <a:endParaRPr lang="en-US" baseline="0" dirty="0" smtClean="0"/>
          </a:p>
          <a:p>
            <a:r>
              <a:rPr lang="en-US" baseline="0" dirty="0" smtClean="0"/>
              <a:t>The feedback cycle on using </a:t>
            </a:r>
            <a:r>
              <a:rPr lang="en-US" baseline="0" dirty="0" err="1" smtClean="0"/>
              <a:t>Rspec</a:t>
            </a:r>
            <a:r>
              <a:rPr lang="en-US" baseline="0" dirty="0" smtClean="0"/>
              <a:t> to execute </a:t>
            </a:r>
            <a:r>
              <a:rPr lang="en-US" baseline="0" dirty="0" err="1" smtClean="0"/>
              <a:t>ChefSpec</a:t>
            </a:r>
            <a:r>
              <a:rPr lang="en-US" baseline="0" dirty="0" smtClean="0"/>
              <a:t> examples returns results faster than we saw with Test Kitchen and gives us a good understanding of what is being added to the 'Resource Collection'.</a:t>
            </a:r>
          </a:p>
          <a:p>
            <a:endParaRPr lang="en-US" baseline="0" dirty="0" smtClean="0"/>
          </a:p>
          <a:p>
            <a:r>
              <a:rPr lang="en-US" baseline="0" dirty="0" smtClean="0"/>
              <a:t>Let's have a discussion.</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2104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smtClean="0"/>
              <a:t>expectations on the resources that they define.</a:t>
            </a:r>
            <a:endParaRPr lang="en-US" baseline="0" dirty="0" smtClean="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560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smtClean="0"/>
          </a:p>
          <a:p>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let's talk more about the 'Resource Collection' ...</a:t>
            </a:r>
            <a:endParaRPr lang="en-US" dirty="0" smtClean="0"/>
          </a:p>
          <a:p>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of applying the run list, building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InSpec</a:t>
            </a:r>
            <a:r>
              <a:rPr lang="en-US" baseline="0" dirty="0" smtClean="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Verifying the resource collection with </a:t>
            </a:r>
            <a:r>
              <a:rPr lang="en-US" baseline="0" dirty="0" err="1" smtClean="0"/>
              <a:t>ChefSpec</a:t>
            </a:r>
            <a:r>
              <a:rPr lang="en-US" baseline="0" dirty="0" smtClean="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integration test, the one defined in </a:t>
            </a:r>
            <a:r>
              <a:rPr lang="en-US" baseline="0" dirty="0" err="1" smtClean="0"/>
              <a:t>InSpec</a:t>
            </a:r>
            <a:r>
              <a:rPr lang="en-US" baseline="0" dirty="0" smtClean="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smtClean="0"/>
          </a:p>
          <a:p>
            <a:r>
              <a:rPr lang="en-US" baseline="0" dirty="0" smtClean="0"/>
              <a:t>This next group exercise we will review the existing </a:t>
            </a:r>
            <a:r>
              <a:rPr lang="en-US" baseline="0" dirty="0" err="1" smtClean="0"/>
              <a:t>ChefSpec</a:t>
            </a:r>
            <a:r>
              <a:rPr lang="en-US" baseline="0" dirty="0" smtClean="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Faster </a:t>
            </a:r>
            <a:r>
              <a:rPr lang="en-US" dirty="0" smtClean="0"/>
              <a:t>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smtClean="0"/>
              <a:t>        </a:t>
            </a:r>
            <a:r>
              <a:rPr lang="en-US" dirty="0"/>
              <a:t>├──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a:t>
            </a:r>
            <a:r>
              <a:rPr lang="en-US" smtClean="0"/>
              <a:t>directories, 6 </a:t>
            </a:r>
            <a:r>
              <a:rPr lang="en-US" dirty="0"/>
              <a:t>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smtClean="0"/>
              <a:t>'apache::</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smtClean="0"/>
              <a:t>'apache::</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smtClean="0"/>
              <a:t>'apache::</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smtClean="0"/>
              <a:t>'apache::</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a:t>
            </a:r>
            <a:r>
              <a:rPr lang="en-US" smtClean="0"/>
              <a:t>the Three Things </a:t>
            </a:r>
            <a:r>
              <a:rPr lang="en-US" dirty="0" smtClean="0"/>
              <a:t>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a:t># </a:t>
            </a:r>
            <a:r>
              <a:rPr lang="en-US" dirty="0" err="1"/>
              <a:t>include_recipe</a:t>
            </a:r>
            <a:r>
              <a:rPr lang="en-US" dirty="0"/>
              <a:t> </a:t>
            </a:r>
            <a:r>
              <a:rPr lang="en-US" dirty="0" smtClean="0"/>
              <a:t>'apache::</a:t>
            </a:r>
            <a:r>
              <a:rPr lang="en-US" dirty="0"/>
              <a:t>install'</a:t>
            </a:r>
          </a:p>
          <a:p>
            <a:r>
              <a:rPr lang="en-US" dirty="0" err="1" smtClean="0"/>
              <a:t>include_recipe</a:t>
            </a:r>
            <a:r>
              <a:rPr lang="en-US" dirty="0" smtClean="0"/>
              <a:t> </a:t>
            </a:r>
            <a:r>
              <a:rPr lang="en-US" dirty="0" smtClean="0"/>
              <a:t>'apache::</a:t>
            </a:r>
            <a:r>
              <a:rPr lang="en-US" dirty="0" smtClean="0"/>
              <a:t>configuration'</a:t>
            </a:r>
          </a:p>
          <a:p>
            <a:r>
              <a:rPr lang="en-US" dirty="0" err="1" smtClean="0"/>
              <a:t>include_recipe</a:t>
            </a:r>
            <a:r>
              <a:rPr lang="en-US" dirty="0" smtClean="0"/>
              <a:t> </a:t>
            </a:r>
            <a:r>
              <a:rPr lang="en-US" dirty="0" smtClean="0"/>
              <a:t>'apache::</a:t>
            </a:r>
            <a:r>
              <a:rPr lang="en-US" dirty="0"/>
              <a:t>service</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a Pending Test</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smtClean="0"/>
              <a:t>apache::</a:t>
            </a:r>
            <a:r>
              <a:rPr lang="en-US" dirty="0"/>
              <a:t>default When all attributes are default, on an unspecified platform 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smtClean="0"/>
          </a:p>
          <a:p>
            <a:r>
              <a:rPr lang="en-US" dirty="0" smtClean="0"/>
              <a:t>Pending: (Failures listed here are expected and do not affect your suite's status)</a:t>
            </a:r>
          </a:p>
          <a:p>
            <a:endParaRPr lang="en-US" dirty="0" smtClean="0"/>
          </a:p>
          <a:p>
            <a:r>
              <a:rPr lang="en-US" dirty="0" smtClean="0"/>
              <a:t>  1) </a:t>
            </a:r>
            <a:r>
              <a:rPr lang="en-US" dirty="0" smtClean="0"/>
              <a:t>apache::</a:t>
            </a:r>
            <a:r>
              <a:rPr lang="en-US" dirty="0" smtClean="0"/>
              <a:t>default When all attributes are default, on an unspecified platform includes the install recipe</a:t>
            </a:r>
          </a:p>
          <a:p>
            <a:r>
              <a:rPr lang="en-US" dirty="0" smtClean="0"/>
              <a:t>     # Not yet implemented</a:t>
            </a:r>
          </a:p>
          <a:p>
            <a:r>
              <a:rPr lang="en-US" dirty="0" smtClean="0"/>
              <a:t>     # ./spec/unit/recipes/default_spec.rb:20</a:t>
            </a:r>
          </a:p>
          <a:p>
            <a:endParaRPr lang="en-US" dirty="0" smtClean="0"/>
          </a:p>
          <a:p>
            <a:r>
              <a:rPr lang="en-US" dirty="0" smtClean="0"/>
              <a:t>  # ... OUTPUT CONTINUES ON NEXT SLIDE ...</a:t>
            </a:r>
            <a:endParaRPr lang="en-US" dirty="0"/>
          </a:p>
        </p:txBody>
      </p:sp>
      <p:sp>
        <p:nvSpPr>
          <p:cNvPr id="3" name="Text Placeholder 2"/>
          <p:cNvSpPr>
            <a:spLocks noGrp="1"/>
          </p:cNvSpPr>
          <p:nvPr>
            <p:ph type="body" sz="quarter" idx="11"/>
          </p:nvPr>
        </p:nvSpPr>
        <p:spPr/>
        <p:txBody>
          <a:bodyPr/>
          <a:lstStyle/>
          <a:p>
            <a:r>
              <a:rPr lang="en-US" smtClean="0"/>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a:p>
          <a:p>
            <a:r>
              <a:rPr lang="en-US" dirty="0"/>
              <a:t>Finished in 0.46457 seconds (files took 4.39 seconds to load)</a:t>
            </a:r>
          </a:p>
          <a:p>
            <a:r>
              <a:rPr lang="en-US" dirty="0"/>
              <a:t>2</a:t>
            </a:r>
            <a:r>
              <a:rPr lang="en-US" dirty="0" smtClean="0"/>
              <a:t> </a:t>
            </a:r>
            <a:r>
              <a:rPr lang="en-US" dirty="0"/>
              <a:t>examples, 0 failures, </a:t>
            </a:r>
            <a:r>
              <a:rPr lang="en-US" dirty="0" smtClean="0"/>
              <a:t>1 </a:t>
            </a:r>
            <a:r>
              <a:rPr lang="en-US" dirty="0"/>
              <a:t>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p>
          <a:p>
            <a:endParaRPr lang="en-US" dirty="0"/>
          </a:p>
          <a:p>
            <a:pPr marL="457200" indent="-457200">
              <a:buFont typeface="Arial" charset="0"/>
              <a:buChar char="•"/>
            </a:pPr>
            <a:r>
              <a:rPr lang="en-US" dirty="0" smtClean="0"/>
              <a:t>Search the README</a:t>
            </a:r>
          </a:p>
          <a:p>
            <a:pPr marL="457200" indent="-457200">
              <a:buFont typeface="Arial" charset="0"/>
              <a:buChar char="•"/>
            </a:pPr>
            <a:endParaRPr lang="en-US" dirty="0" smtClean="0"/>
          </a:p>
          <a:p>
            <a:pPr marL="457200" indent="-457200">
              <a:buFont typeface="Arial" charset="0"/>
              <a:buChar char="•"/>
            </a:pPr>
            <a:r>
              <a:rPr lang="en-US" dirty="0" smtClean="0"/>
              <a:t>Search through the 'examples' directory</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smtClean="0"/>
              <a:t>'apache::</a:t>
            </a:r>
            <a:r>
              <a:rPr lang="en-US" dirty="0" smtClean="0"/>
              <a:t>install')</a:t>
            </a:r>
            <a:endParaRPr lang="en-US" dirty="0"/>
          </a:p>
          <a:p>
            <a:r>
              <a:rPr lang="en-US" dirty="0" smtClean="0"/>
              <a:t>    end</a:t>
            </a:r>
            <a:endParaRPr lang="en-US" dirty="0"/>
          </a:p>
          <a:p>
            <a:r>
              <a:rPr lang="en-US" dirty="0" smtClean="0"/>
              <a:t>  </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F</a:t>
            </a:r>
            <a:endParaRPr lang="en-US" dirty="0"/>
          </a:p>
          <a:p>
            <a:endParaRPr lang="en-US" dirty="0"/>
          </a:p>
          <a:p>
            <a:r>
              <a:rPr lang="en-US" dirty="0" smtClean="0"/>
              <a:t>Failures</a:t>
            </a:r>
            <a:r>
              <a:rPr lang="en-US" dirty="0"/>
              <a:t>:</a:t>
            </a:r>
          </a:p>
          <a:p>
            <a:endParaRPr lang="en-US" dirty="0"/>
          </a:p>
          <a:p>
            <a:r>
              <a:rPr lang="en-US" dirty="0"/>
              <a:t>  1) </a:t>
            </a:r>
            <a:r>
              <a:rPr lang="en-US" dirty="0" smtClean="0"/>
              <a:t>apache::</a:t>
            </a:r>
            <a:r>
              <a:rPr lang="en-US" dirty="0"/>
              <a:t>default When all attributes are default, on an unspecified platform includes the install recipe</a:t>
            </a:r>
          </a:p>
          <a:p>
            <a:r>
              <a:rPr lang="en-US" dirty="0"/>
              <a:t>     Failure/Error: expect(</a:t>
            </a:r>
            <a:r>
              <a:rPr lang="en-US" dirty="0" err="1"/>
              <a:t>chef_run</a:t>
            </a:r>
            <a:r>
              <a:rPr lang="en-US" dirty="0"/>
              <a:t>).to </a:t>
            </a:r>
            <a:r>
              <a:rPr lang="en-US" dirty="0" err="1"/>
              <a:t>include_recipe</a:t>
            </a:r>
            <a:r>
              <a:rPr lang="en-US" dirty="0"/>
              <a:t>(</a:t>
            </a:r>
            <a:r>
              <a:rPr lang="en-US" dirty="0" smtClean="0"/>
              <a:t>'apache::</a:t>
            </a:r>
            <a:r>
              <a:rPr lang="en-US" dirty="0"/>
              <a:t>install')</a:t>
            </a:r>
          </a:p>
          <a:p>
            <a:r>
              <a:rPr lang="en-US" dirty="0"/>
              <a:t>       expected </a:t>
            </a:r>
            <a:r>
              <a:rPr lang="en-US" dirty="0" smtClean="0"/>
              <a:t>["apache::</a:t>
            </a:r>
            <a:r>
              <a:rPr lang="en-US" dirty="0"/>
              <a:t>default"] to include </a:t>
            </a:r>
            <a:r>
              <a:rPr lang="en-US" dirty="0" smtClean="0"/>
              <a:t>"apache::</a:t>
            </a:r>
            <a:r>
              <a:rPr lang="en-US" dirty="0"/>
              <a:t>install"</a:t>
            </a:r>
          </a:p>
          <a:p>
            <a:r>
              <a:rPr lang="en-US" dirty="0"/>
              <a:t>     # ./spec/unit/recipes/default_spec.rb:21:in `block (3 levels) in &lt;top (required</a:t>
            </a:r>
            <a:r>
              <a:rPr lang="en-US" dirty="0" smtClean="0"/>
              <a:t>)&gt;'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failing example</a:t>
            </a:r>
            <a:endParaRPr lang="en-US" sz="2800" dirty="0" smtClean="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Faster Feedback While Developing Cookbooks</a:t>
            </a:r>
            <a:endParaRPr lang="en-US" dirty="0"/>
          </a:p>
        </p:txBody>
      </p:sp>
      <p:sp>
        <p:nvSpPr>
          <p:cNvPr id="3" name="Content Placeholder 2"/>
          <p:cNvSpPr>
            <a:spLocks noGrp="1"/>
          </p:cNvSpPr>
          <p:nvPr>
            <p:ph sz="quarter" idx="11"/>
          </p:nvPr>
        </p:nvSpPr>
        <p:spPr/>
        <p:txBody>
          <a:bodyPr/>
          <a:lstStyle/>
          <a:p>
            <a:r>
              <a:rPr lang="en-US"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smtClean="0"/>
              <a:t>include_recipe</a:t>
            </a:r>
            <a:r>
              <a:rPr lang="en-US" dirty="0" smtClean="0"/>
              <a:t> </a:t>
            </a:r>
            <a:r>
              <a:rPr lang="en-US" dirty="0" smtClean="0"/>
              <a:t>'apache::</a:t>
            </a:r>
            <a:r>
              <a:rPr lang="en-US" dirty="0" smtClean="0"/>
              <a:t>install'</a:t>
            </a:r>
          </a:p>
          <a:p>
            <a:r>
              <a:rPr lang="en-US" dirty="0" err="1" smtClean="0"/>
              <a:t>include_recipe</a:t>
            </a:r>
            <a:r>
              <a:rPr lang="en-US" dirty="0" smtClean="0"/>
              <a:t> </a:t>
            </a:r>
            <a:r>
              <a:rPr lang="en-US" dirty="0" smtClean="0"/>
              <a:t>'apache::</a:t>
            </a:r>
            <a:r>
              <a:rPr lang="en-US" dirty="0" smtClean="0"/>
              <a:t>configuration'</a:t>
            </a:r>
          </a:p>
          <a:p>
            <a:r>
              <a:rPr lang="en-US" dirty="0" err="1"/>
              <a:t>include_recipe</a:t>
            </a:r>
            <a:r>
              <a:rPr lang="en-US" dirty="0"/>
              <a:t> </a:t>
            </a:r>
            <a:r>
              <a:rPr lang="en-US" dirty="0" smtClean="0"/>
              <a:t>'apache::</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0.67714 seconds (files took 4.26 seconds to load)</a:t>
            </a:r>
          </a:p>
          <a:p>
            <a:r>
              <a:rPr lang="en-US" dirty="0"/>
              <a:t>2</a:t>
            </a:r>
            <a:r>
              <a:rPr lang="en-US" dirty="0" smtClean="0"/>
              <a:t>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Explain the importance and limitations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smtClean="0"/>
              <a:t>Comment out the next line in the </a:t>
            </a:r>
            <a:r>
              <a:rPr lang="en-US" dirty="0" smtClean="0"/>
              <a:t>apache </a:t>
            </a:r>
            <a:r>
              <a:rPr lang="en-US" dirty="0" smtClean="0"/>
              <a:t>cookbook's default recipe</a:t>
            </a:r>
          </a:p>
          <a:p>
            <a:pPr>
              <a:lnSpc>
                <a:spcPct val="150000"/>
              </a:lnSpc>
            </a:pPr>
            <a:r>
              <a:rPr lang="en-US" dirty="0" smtClean="0"/>
              <a:t>Write the example with expectation that will generate a failure</a:t>
            </a:r>
            <a:endParaRPr lang="en-US" dirty="0"/>
          </a:p>
          <a:p>
            <a:pPr>
              <a:lnSpc>
                <a:spcPct val="150000"/>
              </a:lnSpc>
            </a:pPr>
            <a:r>
              <a:rPr lang="en-US" dirty="0" smtClean="0"/>
              <a:t>Verify that one example generates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14649901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smtClean="0"/>
              <a:t>include_recipe</a:t>
            </a:r>
            <a:r>
              <a:rPr lang="en-US" dirty="0" smtClean="0"/>
              <a:t> </a:t>
            </a:r>
            <a:r>
              <a:rPr lang="en-US" dirty="0" smtClean="0"/>
              <a:t>'apache::</a:t>
            </a:r>
            <a:r>
              <a:rPr lang="en-US" dirty="0" smtClean="0"/>
              <a:t>install'</a:t>
            </a:r>
          </a:p>
          <a:p>
            <a:r>
              <a:rPr lang="en-US" dirty="0" smtClean="0"/>
              <a:t># </a:t>
            </a:r>
            <a:r>
              <a:rPr lang="en-US" dirty="0" err="1" smtClean="0"/>
              <a:t>include_recipe</a:t>
            </a:r>
            <a:r>
              <a:rPr lang="en-US" dirty="0" smtClean="0"/>
              <a:t> </a:t>
            </a:r>
            <a:r>
              <a:rPr lang="en-US" dirty="0" smtClean="0"/>
              <a:t>'apache::</a:t>
            </a:r>
            <a:r>
              <a:rPr lang="en-US" dirty="0" smtClean="0"/>
              <a:t>configuration'</a:t>
            </a:r>
          </a:p>
          <a:p>
            <a:r>
              <a:rPr lang="en-US" dirty="0" err="1" smtClean="0"/>
              <a:t>include_recipe</a:t>
            </a:r>
            <a:r>
              <a:rPr lang="en-US" dirty="0" smtClean="0"/>
              <a:t> </a:t>
            </a:r>
            <a:r>
              <a:rPr lang="en-US" dirty="0" smtClean="0"/>
              <a:t>'apache::</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smtClean="0"/>
              <a:t>'apache::</a:t>
            </a:r>
            <a:r>
              <a:rPr lang="en-US" dirty="0" smtClean="0"/>
              <a:t>install')</a:t>
            </a:r>
            <a:endParaRPr lang="en-US" dirty="0"/>
          </a:p>
          <a:p>
            <a:r>
              <a:rPr lang="en-US" dirty="0" smtClean="0"/>
              <a:t>    end</a:t>
            </a:r>
          </a:p>
          <a:p>
            <a:endParaRPr lang="en-US" dirty="0"/>
          </a:p>
          <a:p>
            <a:r>
              <a:rPr lang="en-US" dirty="0"/>
              <a:t>    it 'includes the </a:t>
            </a:r>
            <a:r>
              <a:rPr lang="en-US" dirty="0" smtClean="0"/>
              <a:t>configuration recipe'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smtClean="0"/>
              <a:t>'apache::</a:t>
            </a:r>
            <a:r>
              <a:rPr lang="en-US" dirty="0" smtClean="0"/>
              <a:t>configuration')</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smtClean="0"/>
              <a:t>apache::</a:t>
            </a:r>
            <a:r>
              <a:rPr lang="en-US" dirty="0"/>
              <a:t>default When all attributes are default, on an unspecified platform includes the service recipe</a:t>
            </a:r>
          </a:p>
          <a:p>
            <a:r>
              <a:rPr lang="en-US" dirty="0"/>
              <a:t>     Failure/Error: expect(</a:t>
            </a:r>
            <a:r>
              <a:rPr lang="en-US" dirty="0" err="1"/>
              <a:t>chef_run</a:t>
            </a:r>
            <a:r>
              <a:rPr lang="en-US" dirty="0"/>
              <a:t>).to </a:t>
            </a:r>
            <a:r>
              <a:rPr lang="en-US" dirty="0" err="1"/>
              <a:t>include_recipe</a:t>
            </a:r>
            <a:r>
              <a:rPr lang="en-US" dirty="0"/>
              <a:t>(</a:t>
            </a:r>
            <a:r>
              <a:rPr lang="en-US" dirty="0" smtClean="0"/>
              <a:t>'apache::</a:t>
            </a:r>
            <a:r>
              <a:rPr lang="en-US" dirty="0" smtClean="0"/>
              <a:t>configuration')</a:t>
            </a:r>
            <a:endParaRPr lang="en-US" dirty="0"/>
          </a:p>
          <a:p>
            <a:r>
              <a:rPr lang="en-US" dirty="0"/>
              <a:t>       expected </a:t>
            </a:r>
            <a:r>
              <a:rPr lang="en-US" dirty="0" smtClean="0"/>
              <a:t>["apache::</a:t>
            </a:r>
            <a:r>
              <a:rPr lang="en-US" dirty="0"/>
              <a:t>default", </a:t>
            </a:r>
            <a:r>
              <a:rPr lang="en-US" dirty="0" smtClean="0"/>
              <a:t>"apache::</a:t>
            </a:r>
            <a:r>
              <a:rPr lang="en-US" dirty="0"/>
              <a:t>install"] to include </a:t>
            </a:r>
            <a:r>
              <a:rPr lang="en-US" dirty="0" smtClean="0"/>
              <a:t>"apache::</a:t>
            </a:r>
            <a:r>
              <a:rPr lang="en-US" dirty="0" smtClean="0"/>
              <a:t>configuration"</a:t>
            </a:r>
            <a:endParaRPr lang="en-US" dirty="0"/>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a:t>include_recipe</a:t>
            </a:r>
            <a:r>
              <a:rPr lang="en-US" dirty="0"/>
              <a:t> </a:t>
            </a:r>
            <a:r>
              <a:rPr lang="en-US" dirty="0" smtClean="0"/>
              <a:t>'apache::</a:t>
            </a:r>
            <a:r>
              <a:rPr lang="en-US" dirty="0"/>
              <a:t>install'</a:t>
            </a:r>
          </a:p>
          <a:p>
            <a:r>
              <a:rPr lang="en-US" dirty="0" err="1" smtClean="0"/>
              <a:t>include_recipe</a:t>
            </a:r>
            <a:r>
              <a:rPr lang="en-US" dirty="0" smtClean="0"/>
              <a:t> </a:t>
            </a:r>
            <a:r>
              <a:rPr lang="en-US" dirty="0" smtClean="0"/>
              <a:t>'apache::</a:t>
            </a:r>
            <a:r>
              <a:rPr lang="en-US" dirty="0"/>
              <a:t>configuration'</a:t>
            </a:r>
          </a:p>
          <a:p>
            <a:r>
              <a:rPr lang="en-US" dirty="0" err="1"/>
              <a:t>include_recipe</a:t>
            </a:r>
            <a:r>
              <a:rPr lang="en-US" dirty="0"/>
              <a:t> </a:t>
            </a:r>
            <a:r>
              <a:rPr lang="en-US" dirty="0" smtClean="0"/>
              <a:t>'apache::</a:t>
            </a:r>
            <a:r>
              <a:rPr lang="en-US" dirty="0"/>
              <a:t>service'</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Comment out the next line in the </a:t>
            </a:r>
            <a:r>
              <a:rPr lang="en-US" dirty="0" smtClean="0"/>
              <a:t>apache </a:t>
            </a:r>
            <a:r>
              <a:rPr lang="en-US" dirty="0" smtClean="0"/>
              <a:t>cookbook's default recipe</a:t>
            </a:r>
          </a:p>
          <a:p>
            <a:pPr>
              <a:lnSpc>
                <a:spcPct val="150000"/>
              </a:lnSpc>
              <a:buFont typeface="Wingdings" charset="2"/>
              <a:buChar char="ü"/>
            </a:pPr>
            <a:r>
              <a:rPr lang="en-US" dirty="0" smtClean="0"/>
              <a:t>Write the example with expectation that will generate a failure</a:t>
            </a:r>
            <a:endParaRPr lang="en-US" dirty="0"/>
          </a:p>
          <a:p>
            <a:pPr>
              <a:lnSpc>
                <a:spcPct val="150000"/>
              </a:lnSpc>
              <a:buFont typeface="Wingdings" charset="2"/>
              <a:buChar char="ü"/>
            </a:pPr>
            <a:r>
              <a:rPr lang="en-US" dirty="0" smtClean="0"/>
              <a:t>Verify that one example generates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833734926"/>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InSpec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b="1"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smtClean="0"/>
              <a:t>External Dependencies</a:t>
            </a:r>
            <a:endParaRPr lang="en-US" sz="5400" dirty="0"/>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smtClean="0"/>
              <a:t>The speed of the test suite is affected by the external dependency on the creation of the test instance, installing chef, and applying the run list.</a:t>
            </a:r>
            <a:endParaRPr lang="en-US" dirty="0"/>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smtClean="0">
                  <a:solidFill>
                    <a:schemeClr val="accent3">
                      <a:lumMod val="50000"/>
                    </a:schemeClr>
                  </a:solidFill>
                </a:rPr>
                <a:t>apache</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Kitchen versus </a:t>
            </a:r>
            <a:r>
              <a:rPr lang="en-US" dirty="0" err="1" smtClean="0"/>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smtClean="0"/>
                <a:t>Test Kitchen using </a:t>
              </a:r>
              <a:r>
                <a:rPr lang="en-US" sz="3200" dirty="0" err="1" smtClean="0"/>
                <a:t>InSpec</a:t>
              </a:r>
              <a:endParaRPr lang="en-US" sz="3200" dirty="0" smtClean="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Node (</a:t>
              </a:r>
              <a:r>
                <a:rPr lang="en-US" b="1" dirty="0" err="1" smtClean="0">
                  <a:gradFill>
                    <a:gsLst>
                      <a:gs pos="0">
                        <a:srgbClr val="FFFFFF"/>
                      </a:gs>
                      <a:gs pos="100000">
                        <a:srgbClr val="FFFFFF"/>
                      </a:gs>
                    </a:gsLst>
                    <a:lin ang="5400000" scaled="0"/>
                  </a:gradFill>
                </a:rPr>
                <a:t>Fauxhai</a:t>
              </a:r>
              <a:r>
                <a:rPr lang="en-US" b="1" dirty="0" smtClean="0">
                  <a:gradFill>
                    <a:gsLst>
                      <a:gs pos="0">
                        <a:srgbClr val="FFFFFF"/>
                      </a:gs>
                      <a:gs pos="100000">
                        <a:srgbClr val="FFFFFF"/>
                      </a:gs>
                    </a:gsLst>
                    <a:lin ang="5400000" scaled="0"/>
                  </a:gradFill>
                </a:rPr>
                <a:t>)</a:t>
              </a:r>
              <a:endParaRPr lang="en-US" sz="2400" b="1" dirty="0" smtClean="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Resource Collection</a:t>
              </a:r>
              <a:endParaRPr lang="en-US" sz="2400" b="1" dirty="0" smtClean="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smtClean="0"/>
                <a:t>ChefSpec</a:t>
              </a:r>
              <a:endParaRPr lang="en-US" sz="3200" dirty="0" smtClean="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16027</TotalTime>
  <Words>5025</Words>
  <Application>Microsoft Macintosh PowerPoint</Application>
  <PresentationFormat>Custom</PresentationFormat>
  <Paragraphs>524</Paragraphs>
  <Slides>40</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Courier New</vt:lpstr>
      <vt:lpstr>ＭＳ Ｐゴシック</vt:lpstr>
      <vt:lpstr>Wingdings</vt:lpstr>
      <vt:lpstr>Arial</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2256</cp:revision>
  <cp:lastPrinted>2015-02-07T23:49:10Z</cp:lastPrinted>
  <dcterms:created xsi:type="dcterms:W3CDTF">2012-09-13T17:36:07Z</dcterms:created>
  <dcterms:modified xsi:type="dcterms:W3CDTF">2017-10-26T02:14:50Z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