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6"/>
  </p:notesMasterIdLst>
  <p:handoutMasterIdLst>
    <p:handoutMasterId r:id="rId37"/>
  </p:handoutMasterIdLst>
  <p:sldIdLst>
    <p:sldId id="256" r:id="rId7"/>
    <p:sldId id="257" r:id="rId8"/>
    <p:sldId id="267" r:id="rId9"/>
    <p:sldId id="269" r:id="rId10"/>
    <p:sldId id="268" r:id="rId11"/>
    <p:sldId id="270" r:id="rId12"/>
    <p:sldId id="271" r:id="rId13"/>
    <p:sldId id="288" r:id="rId14"/>
    <p:sldId id="291" r:id="rId15"/>
    <p:sldId id="272" r:id="rId16"/>
    <p:sldId id="273" r:id="rId17"/>
    <p:sldId id="274" r:id="rId18"/>
    <p:sldId id="275" r:id="rId19"/>
    <p:sldId id="276" r:id="rId20"/>
    <p:sldId id="277" r:id="rId21"/>
    <p:sldId id="278" r:id="rId22"/>
    <p:sldId id="279" r:id="rId23"/>
    <p:sldId id="289" r:id="rId24"/>
    <p:sldId id="290" r:id="rId25"/>
    <p:sldId id="280" r:id="rId26"/>
    <p:sldId id="281" r:id="rId27"/>
    <p:sldId id="282" r:id="rId28"/>
    <p:sldId id="283" r:id="rId29"/>
    <p:sldId id="292" r:id="rId30"/>
    <p:sldId id="284" r:id="rId31"/>
    <p:sldId id="286" r:id="rId32"/>
    <p:sldId id="287" r:id="rId33"/>
    <p:sldId id="266" r:id="rId34"/>
    <p:sldId id="265" r:id="rId35"/>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048" userDrawn="1">
          <p15:clr>
            <a:srgbClr val="A4A3A4"/>
          </p15:clr>
        </p15:guide>
        <p15:guide id="2" pos="46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31309"/>
    <p:restoredTop sz="81616"/>
  </p:normalViewPr>
  <p:slideViewPr>
    <p:cSldViewPr snapToGrid="0">
      <p:cViewPr>
        <p:scale>
          <a:sx n="80" d="100"/>
          <a:sy n="80" d="100"/>
        </p:scale>
        <p:origin x="144" y="1056"/>
      </p:cViewPr>
      <p:guideLst>
        <p:guide orient="horz" pos="3048"/>
        <p:guide pos="464"/>
      </p:guideLst>
    </p:cSldViewPr>
  </p:slideViewPr>
  <p:notesTextViewPr>
    <p:cViewPr>
      <p:scale>
        <a:sx n="125" d="100"/>
        <a:sy n="125" d="100"/>
      </p:scale>
      <p:origin x="0" y="0"/>
    </p:cViewPr>
  </p:notesTextViewPr>
  <p:notesViewPr>
    <p:cSldViewPr snapToGrid="0">
      <p:cViewPr varScale="1">
        <p:scale>
          <a:sx n="117" d="100"/>
          <a:sy n="117" d="100"/>
        </p:scale>
        <p:origin x="5064" y="176"/>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notesMaster" Target="notesMasters/notes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handoutMaster" Target="handoutMasters/handout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CE3FFC-2A5A-B94A-B315-321077FA6C2F}" type="doc">
      <dgm:prSet loTypeId="urn:microsoft.com/office/officeart/2005/8/layout/hierarchy6" loCatId="" qsTypeId="urn:microsoft.com/office/officeart/2005/8/quickstyle/simple2" qsCatId="simple" csTypeId="urn:microsoft.com/office/officeart/2005/8/colors/colorful3" csCatId="colorful" phldr="1"/>
      <dgm:spPr/>
      <dgm:t>
        <a:bodyPr/>
        <a:lstStyle/>
        <a:p>
          <a:endParaRPr lang="en-US"/>
        </a:p>
      </dgm:t>
    </dgm:pt>
    <dgm:pt modelId="{7D94CC99-D4ED-3844-BB9D-D17C4AC621C8}">
      <dgm:prSet phldrT="[Text]"/>
      <dgm:spPr/>
      <dgm:t>
        <a:bodyPr/>
        <a:lstStyle/>
        <a:p>
          <a:r>
            <a:rPr lang="en-US" dirty="0" smtClean="0"/>
            <a:t>Chef::Resource</a:t>
          </a:r>
          <a:endParaRPr lang="en-US" dirty="0"/>
        </a:p>
      </dgm:t>
    </dgm:pt>
    <dgm:pt modelId="{CF9FFD62-1D3B-3743-A5D0-DD85018F0CDF}" type="parTrans" cxnId="{1708AF9C-37B8-804D-80AD-F3647BDB4F97}">
      <dgm:prSet/>
      <dgm:spPr/>
      <dgm:t>
        <a:bodyPr/>
        <a:lstStyle/>
        <a:p>
          <a:endParaRPr lang="en-US"/>
        </a:p>
      </dgm:t>
    </dgm:pt>
    <dgm:pt modelId="{8E96BD9F-BD6D-2547-97EF-53082827455D}" type="sibTrans" cxnId="{1708AF9C-37B8-804D-80AD-F3647BDB4F97}">
      <dgm:prSet/>
      <dgm:spPr/>
      <dgm:t>
        <a:bodyPr/>
        <a:lstStyle/>
        <a:p>
          <a:endParaRPr lang="en-US"/>
        </a:p>
      </dgm:t>
    </dgm:pt>
    <dgm:pt modelId="{3436EACD-6E7D-B148-872B-E7C187CB5172}" type="asst">
      <dgm:prSet phldrT="[Text]"/>
      <dgm:spPr/>
      <dgm:t>
        <a:bodyPr/>
        <a:lstStyle/>
        <a:p>
          <a:r>
            <a:rPr lang="en-US" dirty="0" smtClean="0"/>
            <a:t>Chef::Resource::Package</a:t>
          </a:r>
          <a:endParaRPr lang="en-US" dirty="0"/>
        </a:p>
      </dgm:t>
    </dgm:pt>
    <dgm:pt modelId="{85D4C2C2-5B28-B740-9604-687CBBE39E64}" type="parTrans" cxnId="{3B2545F3-2CAD-A84C-8ADB-BE1C196F1F0D}">
      <dgm:prSet/>
      <dgm:spPr/>
      <dgm:t>
        <a:bodyPr/>
        <a:lstStyle/>
        <a:p>
          <a:endParaRPr lang="en-US"/>
        </a:p>
      </dgm:t>
    </dgm:pt>
    <dgm:pt modelId="{41D54E00-9A79-974B-8323-73ADFED0D596}" type="sibTrans" cxnId="{3B2545F3-2CAD-A84C-8ADB-BE1C196F1F0D}">
      <dgm:prSet/>
      <dgm:spPr/>
      <dgm:t>
        <a:bodyPr/>
        <a:lstStyle/>
        <a:p>
          <a:endParaRPr lang="en-US"/>
        </a:p>
      </dgm:t>
    </dgm:pt>
    <dgm:pt modelId="{4EF5B90F-E66D-9045-9328-9CAA26398402}" type="asst">
      <dgm:prSet phldrT="[Text]"/>
      <dgm:spPr/>
      <dgm:t>
        <a:bodyPr/>
        <a:lstStyle/>
        <a:p>
          <a:r>
            <a:rPr lang="en-US" dirty="0" smtClean="0"/>
            <a:t>Resource</a:t>
          </a:r>
        </a:p>
        <a:p>
          <a:r>
            <a:rPr lang="en-US" dirty="0" smtClean="0"/>
            <a:t>Class</a:t>
          </a:r>
          <a:endParaRPr lang="en-US" dirty="0"/>
        </a:p>
      </dgm:t>
    </dgm:pt>
    <dgm:pt modelId="{D801D17D-09CB-3E46-8D9C-D44CF684F89B}" type="parTrans" cxnId="{E0252704-E36D-0E40-A7CD-A7E0C25DFFC2}">
      <dgm:prSet/>
      <dgm:spPr/>
      <dgm:t>
        <a:bodyPr/>
        <a:lstStyle/>
        <a:p>
          <a:endParaRPr lang="en-US"/>
        </a:p>
      </dgm:t>
    </dgm:pt>
    <dgm:pt modelId="{91D55987-A2F3-864F-8F5B-7EAD2CC40E09}" type="sibTrans" cxnId="{E0252704-E36D-0E40-A7CD-A7E0C25DFFC2}">
      <dgm:prSet/>
      <dgm:spPr/>
      <dgm:t>
        <a:bodyPr/>
        <a:lstStyle/>
        <a:p>
          <a:endParaRPr lang="en-US"/>
        </a:p>
      </dgm:t>
    </dgm:pt>
    <dgm:pt modelId="{F92E669F-FF9B-9D46-96C4-DFBB264A8167}" type="asst">
      <dgm:prSet phldrT="[Text]"/>
      <dgm:spPr/>
      <dgm:t>
        <a:bodyPr/>
        <a:lstStyle/>
        <a:p>
          <a:r>
            <a:rPr lang="en-US" dirty="0" err="1" smtClean="0"/>
            <a:t>MyCustomResource</a:t>
          </a:r>
          <a:endParaRPr lang="en-US" dirty="0"/>
        </a:p>
      </dgm:t>
    </dgm:pt>
    <dgm:pt modelId="{6FDEFC39-92E6-4544-8DEB-299A9A1A5E04}" type="parTrans" cxnId="{FE9D8EF6-9706-AE4B-B310-B976D09489A5}">
      <dgm:prSet/>
      <dgm:spPr/>
      <dgm:t>
        <a:bodyPr/>
        <a:lstStyle/>
        <a:p>
          <a:endParaRPr lang="en-US"/>
        </a:p>
      </dgm:t>
    </dgm:pt>
    <dgm:pt modelId="{8E714A7D-F986-F549-96B2-C2DE12428F60}" type="sibTrans" cxnId="{FE9D8EF6-9706-AE4B-B310-B976D09489A5}">
      <dgm:prSet/>
      <dgm:spPr/>
      <dgm:t>
        <a:bodyPr/>
        <a:lstStyle/>
        <a:p>
          <a:endParaRPr lang="en-US"/>
        </a:p>
      </dgm:t>
    </dgm:pt>
    <dgm:pt modelId="{E230A971-600F-2D4C-8DFD-67362DB11070}" type="pres">
      <dgm:prSet presAssocID="{BFCE3FFC-2A5A-B94A-B315-321077FA6C2F}" presName="mainComposite" presStyleCnt="0">
        <dgm:presLayoutVars>
          <dgm:chPref val="1"/>
          <dgm:dir/>
          <dgm:animOne val="branch"/>
          <dgm:animLvl val="lvl"/>
          <dgm:resizeHandles val="exact"/>
        </dgm:presLayoutVars>
      </dgm:prSet>
      <dgm:spPr/>
      <dgm:t>
        <a:bodyPr/>
        <a:lstStyle/>
        <a:p>
          <a:endParaRPr lang="en-US"/>
        </a:p>
      </dgm:t>
    </dgm:pt>
    <dgm:pt modelId="{55054789-C8E3-EB49-9E88-0BBA2EBB8022}" type="pres">
      <dgm:prSet presAssocID="{BFCE3FFC-2A5A-B94A-B315-321077FA6C2F}" presName="hierFlow" presStyleCnt="0"/>
      <dgm:spPr/>
    </dgm:pt>
    <dgm:pt modelId="{638DCB60-5E4B-D045-A8FF-21D0BEA4C06E}" type="pres">
      <dgm:prSet presAssocID="{BFCE3FFC-2A5A-B94A-B315-321077FA6C2F}" presName="firstBuf" presStyleCnt="0"/>
      <dgm:spPr/>
    </dgm:pt>
    <dgm:pt modelId="{F0D78BD3-8F55-C04A-94F7-7CAB08445FF4}" type="pres">
      <dgm:prSet presAssocID="{BFCE3FFC-2A5A-B94A-B315-321077FA6C2F}" presName="hierChild1" presStyleCnt="0">
        <dgm:presLayoutVars>
          <dgm:chPref val="1"/>
          <dgm:animOne val="branch"/>
          <dgm:animLvl val="lvl"/>
        </dgm:presLayoutVars>
      </dgm:prSet>
      <dgm:spPr/>
    </dgm:pt>
    <dgm:pt modelId="{D2191D41-6C6C-984F-A422-36F1FEB87241}" type="pres">
      <dgm:prSet presAssocID="{7D94CC99-D4ED-3844-BB9D-D17C4AC621C8}" presName="Name14" presStyleCnt="0"/>
      <dgm:spPr/>
    </dgm:pt>
    <dgm:pt modelId="{033BA684-AD15-344B-8D1B-336C3D682DBB}" type="pres">
      <dgm:prSet presAssocID="{7D94CC99-D4ED-3844-BB9D-D17C4AC621C8}" presName="level1Shape" presStyleLbl="node0" presStyleIdx="0" presStyleCnt="1">
        <dgm:presLayoutVars>
          <dgm:chPref val="3"/>
        </dgm:presLayoutVars>
      </dgm:prSet>
      <dgm:spPr/>
      <dgm:t>
        <a:bodyPr/>
        <a:lstStyle/>
        <a:p>
          <a:endParaRPr lang="en-US"/>
        </a:p>
      </dgm:t>
    </dgm:pt>
    <dgm:pt modelId="{D2A53AF5-86E7-5A46-B4C2-6702F604270D}" type="pres">
      <dgm:prSet presAssocID="{7D94CC99-D4ED-3844-BB9D-D17C4AC621C8}" presName="hierChild2" presStyleCnt="0"/>
      <dgm:spPr/>
    </dgm:pt>
    <dgm:pt modelId="{C1B72476-6374-F145-B693-31BC43DDD245}" type="pres">
      <dgm:prSet presAssocID="{6FDEFC39-92E6-4544-8DEB-299A9A1A5E04}" presName="Name19" presStyleLbl="parChTrans1D2" presStyleIdx="0" presStyleCnt="2"/>
      <dgm:spPr/>
      <dgm:t>
        <a:bodyPr/>
        <a:lstStyle/>
        <a:p>
          <a:endParaRPr lang="en-US"/>
        </a:p>
      </dgm:t>
    </dgm:pt>
    <dgm:pt modelId="{2209BFF2-F540-4944-9BF0-2ECB943AF620}" type="pres">
      <dgm:prSet presAssocID="{F92E669F-FF9B-9D46-96C4-DFBB264A8167}" presName="Name21" presStyleCnt="0"/>
      <dgm:spPr/>
    </dgm:pt>
    <dgm:pt modelId="{F964036A-2DA8-F746-9B9E-C7A93BFCEDD5}" type="pres">
      <dgm:prSet presAssocID="{F92E669F-FF9B-9D46-96C4-DFBB264A8167}" presName="level2Shape" presStyleLbl="asst1" presStyleIdx="0" presStyleCnt="2"/>
      <dgm:spPr/>
      <dgm:t>
        <a:bodyPr/>
        <a:lstStyle/>
        <a:p>
          <a:endParaRPr lang="en-US"/>
        </a:p>
      </dgm:t>
    </dgm:pt>
    <dgm:pt modelId="{65D0BE99-3FB5-7E4A-AE43-2E8AC946F35C}" type="pres">
      <dgm:prSet presAssocID="{F92E669F-FF9B-9D46-96C4-DFBB264A8167}" presName="hierChild3" presStyleCnt="0"/>
      <dgm:spPr/>
    </dgm:pt>
    <dgm:pt modelId="{B468D280-2B6E-B541-9463-2B326EE1440C}" type="pres">
      <dgm:prSet presAssocID="{85D4C2C2-5B28-B740-9604-687CBBE39E64}" presName="Name19" presStyleLbl="parChTrans1D2" presStyleIdx="1" presStyleCnt="2"/>
      <dgm:spPr/>
      <dgm:t>
        <a:bodyPr/>
        <a:lstStyle/>
        <a:p>
          <a:endParaRPr lang="en-US"/>
        </a:p>
      </dgm:t>
    </dgm:pt>
    <dgm:pt modelId="{F5B0F88A-17D5-844D-BE29-1458A243ED5B}" type="pres">
      <dgm:prSet presAssocID="{3436EACD-6E7D-B148-872B-E7C187CB5172}" presName="Name21" presStyleCnt="0"/>
      <dgm:spPr/>
    </dgm:pt>
    <dgm:pt modelId="{83BAD75A-F368-4445-B581-4167182FB09B}" type="pres">
      <dgm:prSet presAssocID="{3436EACD-6E7D-B148-872B-E7C187CB5172}" presName="level2Shape" presStyleLbl="asst1" presStyleIdx="1" presStyleCnt="2"/>
      <dgm:spPr/>
      <dgm:t>
        <a:bodyPr/>
        <a:lstStyle/>
        <a:p>
          <a:endParaRPr lang="en-US"/>
        </a:p>
      </dgm:t>
    </dgm:pt>
    <dgm:pt modelId="{3E00BD43-30BD-144B-981D-414961462D1A}" type="pres">
      <dgm:prSet presAssocID="{3436EACD-6E7D-B148-872B-E7C187CB5172}" presName="hierChild3" presStyleCnt="0"/>
      <dgm:spPr/>
    </dgm:pt>
    <dgm:pt modelId="{E14E989A-5DBF-E343-BA6A-6F78B7BAEFFA}" type="pres">
      <dgm:prSet presAssocID="{BFCE3FFC-2A5A-B94A-B315-321077FA6C2F}" presName="bgShapesFlow" presStyleCnt="0"/>
      <dgm:spPr/>
    </dgm:pt>
    <dgm:pt modelId="{C1FD8986-5C20-6546-ADAD-FAC7A80971F7}" type="pres">
      <dgm:prSet presAssocID="{4EF5B90F-E66D-9045-9328-9CAA26398402}" presName="rectComp" presStyleCnt="0"/>
      <dgm:spPr/>
    </dgm:pt>
    <dgm:pt modelId="{3176E86A-1827-0D4B-9465-580EF442C7B6}" type="pres">
      <dgm:prSet presAssocID="{4EF5B90F-E66D-9045-9328-9CAA26398402}" presName="bgRect" presStyleLbl="bgShp" presStyleIdx="0" presStyleCnt="1" custScaleX="99463" custScaleY="99956"/>
      <dgm:spPr/>
      <dgm:t>
        <a:bodyPr/>
        <a:lstStyle/>
        <a:p>
          <a:endParaRPr lang="en-US"/>
        </a:p>
      </dgm:t>
    </dgm:pt>
    <dgm:pt modelId="{C754E328-6289-604D-9416-520169F5ED05}" type="pres">
      <dgm:prSet presAssocID="{4EF5B90F-E66D-9045-9328-9CAA26398402}" presName="bgRectTx" presStyleLbl="bgShp" presStyleIdx="0" presStyleCnt="1">
        <dgm:presLayoutVars>
          <dgm:bulletEnabled val="1"/>
        </dgm:presLayoutVars>
      </dgm:prSet>
      <dgm:spPr/>
      <dgm:t>
        <a:bodyPr/>
        <a:lstStyle/>
        <a:p>
          <a:endParaRPr lang="en-US"/>
        </a:p>
      </dgm:t>
    </dgm:pt>
  </dgm:ptLst>
  <dgm:cxnLst>
    <dgm:cxn modelId="{984578C2-D3F1-6F44-8876-DFA7BCDE7251}" type="presOf" srcId="{6FDEFC39-92E6-4544-8DEB-299A9A1A5E04}" destId="{C1B72476-6374-F145-B693-31BC43DDD245}" srcOrd="0" destOrd="0" presId="urn:microsoft.com/office/officeart/2005/8/layout/hierarchy6"/>
    <dgm:cxn modelId="{E9C5720B-6A61-7B4E-9DA8-BE1EA391BD3B}" type="presOf" srcId="{3436EACD-6E7D-B148-872B-E7C187CB5172}" destId="{83BAD75A-F368-4445-B581-4167182FB09B}" srcOrd="0" destOrd="0" presId="urn:microsoft.com/office/officeart/2005/8/layout/hierarchy6"/>
    <dgm:cxn modelId="{1708AF9C-37B8-804D-80AD-F3647BDB4F97}" srcId="{BFCE3FFC-2A5A-B94A-B315-321077FA6C2F}" destId="{7D94CC99-D4ED-3844-BB9D-D17C4AC621C8}" srcOrd="0" destOrd="0" parTransId="{CF9FFD62-1D3B-3743-A5D0-DD85018F0CDF}" sibTransId="{8E96BD9F-BD6D-2547-97EF-53082827455D}"/>
    <dgm:cxn modelId="{5E464FEF-DB3C-0B44-9051-F306F87FA02B}" type="presOf" srcId="{4EF5B90F-E66D-9045-9328-9CAA26398402}" destId="{3176E86A-1827-0D4B-9465-580EF442C7B6}" srcOrd="0" destOrd="0" presId="urn:microsoft.com/office/officeart/2005/8/layout/hierarchy6"/>
    <dgm:cxn modelId="{FA8BDAF7-C154-6D4C-AE3C-06BF47342911}" type="presOf" srcId="{7D94CC99-D4ED-3844-BB9D-D17C4AC621C8}" destId="{033BA684-AD15-344B-8D1B-336C3D682DBB}" srcOrd="0" destOrd="0" presId="urn:microsoft.com/office/officeart/2005/8/layout/hierarchy6"/>
    <dgm:cxn modelId="{78E80016-BF62-114E-BA7A-B8D99A7046AB}" type="presOf" srcId="{85D4C2C2-5B28-B740-9604-687CBBE39E64}" destId="{B468D280-2B6E-B541-9463-2B326EE1440C}" srcOrd="0" destOrd="0" presId="urn:microsoft.com/office/officeart/2005/8/layout/hierarchy6"/>
    <dgm:cxn modelId="{8439FD33-94E4-7F4E-9E0B-E9115C268642}" type="presOf" srcId="{4EF5B90F-E66D-9045-9328-9CAA26398402}" destId="{C754E328-6289-604D-9416-520169F5ED05}" srcOrd="1" destOrd="0" presId="urn:microsoft.com/office/officeart/2005/8/layout/hierarchy6"/>
    <dgm:cxn modelId="{D696A424-CE97-6345-9CFC-FFA849F6F529}" type="presOf" srcId="{BFCE3FFC-2A5A-B94A-B315-321077FA6C2F}" destId="{E230A971-600F-2D4C-8DFD-67362DB11070}" srcOrd="0" destOrd="0" presId="urn:microsoft.com/office/officeart/2005/8/layout/hierarchy6"/>
    <dgm:cxn modelId="{FE9D8EF6-9706-AE4B-B310-B976D09489A5}" srcId="{7D94CC99-D4ED-3844-BB9D-D17C4AC621C8}" destId="{F92E669F-FF9B-9D46-96C4-DFBB264A8167}" srcOrd="0" destOrd="0" parTransId="{6FDEFC39-92E6-4544-8DEB-299A9A1A5E04}" sibTransId="{8E714A7D-F986-F549-96B2-C2DE12428F60}"/>
    <dgm:cxn modelId="{C37C01C1-54C0-9F47-8311-047EB220BF1A}" type="presOf" srcId="{F92E669F-FF9B-9D46-96C4-DFBB264A8167}" destId="{F964036A-2DA8-F746-9B9E-C7A93BFCEDD5}" srcOrd="0" destOrd="0" presId="urn:microsoft.com/office/officeart/2005/8/layout/hierarchy6"/>
    <dgm:cxn modelId="{3B2545F3-2CAD-A84C-8ADB-BE1C196F1F0D}" srcId="{7D94CC99-D4ED-3844-BB9D-D17C4AC621C8}" destId="{3436EACD-6E7D-B148-872B-E7C187CB5172}" srcOrd="1" destOrd="0" parTransId="{85D4C2C2-5B28-B740-9604-687CBBE39E64}" sibTransId="{41D54E00-9A79-974B-8323-73ADFED0D596}"/>
    <dgm:cxn modelId="{E0252704-E36D-0E40-A7CD-A7E0C25DFFC2}" srcId="{BFCE3FFC-2A5A-B94A-B315-321077FA6C2F}" destId="{4EF5B90F-E66D-9045-9328-9CAA26398402}" srcOrd="1" destOrd="0" parTransId="{D801D17D-09CB-3E46-8D9C-D44CF684F89B}" sibTransId="{91D55987-A2F3-864F-8F5B-7EAD2CC40E09}"/>
    <dgm:cxn modelId="{D93BCFF4-0306-4B40-AA0D-106AB2886B02}" type="presParOf" srcId="{E230A971-600F-2D4C-8DFD-67362DB11070}" destId="{55054789-C8E3-EB49-9E88-0BBA2EBB8022}" srcOrd="0" destOrd="0" presId="urn:microsoft.com/office/officeart/2005/8/layout/hierarchy6"/>
    <dgm:cxn modelId="{3D4F3804-A77D-6C49-A2AF-7F5B51582EB2}" type="presParOf" srcId="{55054789-C8E3-EB49-9E88-0BBA2EBB8022}" destId="{638DCB60-5E4B-D045-A8FF-21D0BEA4C06E}" srcOrd="0" destOrd="0" presId="urn:microsoft.com/office/officeart/2005/8/layout/hierarchy6"/>
    <dgm:cxn modelId="{A7E65578-47D4-8F4B-AAF6-D14772095AA0}" type="presParOf" srcId="{55054789-C8E3-EB49-9E88-0BBA2EBB8022}" destId="{F0D78BD3-8F55-C04A-94F7-7CAB08445FF4}" srcOrd="1" destOrd="0" presId="urn:microsoft.com/office/officeart/2005/8/layout/hierarchy6"/>
    <dgm:cxn modelId="{A0DB5C0E-19E0-D14A-A57A-F9BFC3B7F9F2}" type="presParOf" srcId="{F0D78BD3-8F55-C04A-94F7-7CAB08445FF4}" destId="{D2191D41-6C6C-984F-A422-36F1FEB87241}" srcOrd="0" destOrd="0" presId="urn:microsoft.com/office/officeart/2005/8/layout/hierarchy6"/>
    <dgm:cxn modelId="{03494A80-65B9-F542-B87B-868AA1F5A9B0}" type="presParOf" srcId="{D2191D41-6C6C-984F-A422-36F1FEB87241}" destId="{033BA684-AD15-344B-8D1B-336C3D682DBB}" srcOrd="0" destOrd="0" presId="urn:microsoft.com/office/officeart/2005/8/layout/hierarchy6"/>
    <dgm:cxn modelId="{1D773961-F293-EA4B-96A9-6EE091FD95EC}" type="presParOf" srcId="{D2191D41-6C6C-984F-A422-36F1FEB87241}" destId="{D2A53AF5-86E7-5A46-B4C2-6702F604270D}" srcOrd="1" destOrd="0" presId="urn:microsoft.com/office/officeart/2005/8/layout/hierarchy6"/>
    <dgm:cxn modelId="{FAB8541D-1B4D-074B-B7D2-8A15BD705DD5}" type="presParOf" srcId="{D2A53AF5-86E7-5A46-B4C2-6702F604270D}" destId="{C1B72476-6374-F145-B693-31BC43DDD245}" srcOrd="0" destOrd="0" presId="urn:microsoft.com/office/officeart/2005/8/layout/hierarchy6"/>
    <dgm:cxn modelId="{5F95A4B9-1FF1-BA46-BE04-FE1F13443EE2}" type="presParOf" srcId="{D2A53AF5-86E7-5A46-B4C2-6702F604270D}" destId="{2209BFF2-F540-4944-9BF0-2ECB943AF620}" srcOrd="1" destOrd="0" presId="urn:microsoft.com/office/officeart/2005/8/layout/hierarchy6"/>
    <dgm:cxn modelId="{F6353D5D-D081-D946-AC72-0E72D78B2482}" type="presParOf" srcId="{2209BFF2-F540-4944-9BF0-2ECB943AF620}" destId="{F964036A-2DA8-F746-9B9E-C7A93BFCEDD5}" srcOrd="0" destOrd="0" presId="urn:microsoft.com/office/officeart/2005/8/layout/hierarchy6"/>
    <dgm:cxn modelId="{D98AF443-0B4D-054C-9015-834029074B35}" type="presParOf" srcId="{2209BFF2-F540-4944-9BF0-2ECB943AF620}" destId="{65D0BE99-3FB5-7E4A-AE43-2E8AC946F35C}" srcOrd="1" destOrd="0" presId="urn:microsoft.com/office/officeart/2005/8/layout/hierarchy6"/>
    <dgm:cxn modelId="{F588A14F-84B3-6940-BC2C-02800C431215}" type="presParOf" srcId="{D2A53AF5-86E7-5A46-B4C2-6702F604270D}" destId="{B468D280-2B6E-B541-9463-2B326EE1440C}" srcOrd="2" destOrd="0" presId="urn:microsoft.com/office/officeart/2005/8/layout/hierarchy6"/>
    <dgm:cxn modelId="{80928577-87E2-8448-B94A-A44CDCFE954E}" type="presParOf" srcId="{D2A53AF5-86E7-5A46-B4C2-6702F604270D}" destId="{F5B0F88A-17D5-844D-BE29-1458A243ED5B}" srcOrd="3" destOrd="0" presId="urn:microsoft.com/office/officeart/2005/8/layout/hierarchy6"/>
    <dgm:cxn modelId="{D5A679A6-F9ED-8C47-AC89-26F17D3D2437}" type="presParOf" srcId="{F5B0F88A-17D5-844D-BE29-1458A243ED5B}" destId="{83BAD75A-F368-4445-B581-4167182FB09B}" srcOrd="0" destOrd="0" presId="urn:microsoft.com/office/officeart/2005/8/layout/hierarchy6"/>
    <dgm:cxn modelId="{704D90C4-18D7-2E49-83F5-3993715BCD99}" type="presParOf" srcId="{F5B0F88A-17D5-844D-BE29-1458A243ED5B}" destId="{3E00BD43-30BD-144B-981D-414961462D1A}" srcOrd="1" destOrd="0" presId="urn:microsoft.com/office/officeart/2005/8/layout/hierarchy6"/>
    <dgm:cxn modelId="{B7059119-43C7-5B42-802A-7F3010ACE319}" type="presParOf" srcId="{E230A971-600F-2D4C-8DFD-67362DB11070}" destId="{E14E989A-5DBF-E343-BA6A-6F78B7BAEFFA}" srcOrd="1" destOrd="0" presId="urn:microsoft.com/office/officeart/2005/8/layout/hierarchy6"/>
    <dgm:cxn modelId="{95A1D626-49C6-CF4B-A4E3-BB64C64DAAB8}" type="presParOf" srcId="{E14E989A-5DBF-E343-BA6A-6F78B7BAEFFA}" destId="{C1FD8986-5C20-6546-ADAD-FAC7A80971F7}" srcOrd="0" destOrd="0" presId="urn:microsoft.com/office/officeart/2005/8/layout/hierarchy6"/>
    <dgm:cxn modelId="{772DA37D-07B3-964F-8C11-656D8C442880}" type="presParOf" srcId="{C1FD8986-5C20-6546-ADAD-FAC7A80971F7}" destId="{3176E86A-1827-0D4B-9465-580EF442C7B6}" srcOrd="0" destOrd="0" presId="urn:microsoft.com/office/officeart/2005/8/layout/hierarchy6"/>
    <dgm:cxn modelId="{4C3B1D33-A8A0-4745-A27D-88052273D481}" type="presParOf" srcId="{C1FD8986-5C20-6546-ADAD-FAC7A80971F7}" destId="{C754E328-6289-604D-9416-520169F5ED05}"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CE3FFC-2A5A-B94A-B315-321077FA6C2F}" type="doc">
      <dgm:prSet loTypeId="urn:microsoft.com/office/officeart/2005/8/layout/hierarchy6" loCatId="" qsTypeId="urn:microsoft.com/office/officeart/2005/8/quickstyle/simple2" qsCatId="simple" csTypeId="urn:microsoft.com/office/officeart/2005/8/colors/colorful3" csCatId="colorful" phldr="1"/>
      <dgm:spPr/>
      <dgm:t>
        <a:bodyPr/>
        <a:lstStyle/>
        <a:p>
          <a:endParaRPr lang="en-US"/>
        </a:p>
      </dgm:t>
    </dgm:pt>
    <dgm:pt modelId="{7D94CC99-D4ED-3844-BB9D-D17C4AC621C8}">
      <dgm:prSet phldrT="[Text]"/>
      <dgm:spPr/>
      <dgm:t>
        <a:bodyPr/>
        <a:lstStyle/>
        <a:p>
          <a:r>
            <a:rPr lang="en-US" dirty="0" smtClean="0"/>
            <a:t>Chef::Provider</a:t>
          </a:r>
          <a:endParaRPr lang="en-US" dirty="0"/>
        </a:p>
      </dgm:t>
    </dgm:pt>
    <dgm:pt modelId="{CF9FFD62-1D3B-3743-A5D0-DD85018F0CDF}" type="parTrans" cxnId="{1708AF9C-37B8-804D-80AD-F3647BDB4F97}">
      <dgm:prSet/>
      <dgm:spPr/>
      <dgm:t>
        <a:bodyPr/>
        <a:lstStyle/>
        <a:p>
          <a:endParaRPr lang="en-US"/>
        </a:p>
      </dgm:t>
    </dgm:pt>
    <dgm:pt modelId="{8E96BD9F-BD6D-2547-97EF-53082827455D}" type="sibTrans" cxnId="{1708AF9C-37B8-804D-80AD-F3647BDB4F97}">
      <dgm:prSet/>
      <dgm:spPr/>
      <dgm:t>
        <a:bodyPr/>
        <a:lstStyle/>
        <a:p>
          <a:endParaRPr lang="en-US"/>
        </a:p>
      </dgm:t>
    </dgm:pt>
    <dgm:pt modelId="{3436EACD-6E7D-B148-872B-E7C187CB5172}" type="asst">
      <dgm:prSet phldrT="[Text]"/>
      <dgm:spPr/>
      <dgm:t>
        <a:bodyPr/>
        <a:lstStyle/>
        <a:p>
          <a:r>
            <a:rPr lang="en-US" dirty="0" smtClean="0"/>
            <a:t>Chef::Provider::Package</a:t>
          </a:r>
          <a:endParaRPr lang="en-US" dirty="0"/>
        </a:p>
      </dgm:t>
    </dgm:pt>
    <dgm:pt modelId="{85D4C2C2-5B28-B740-9604-687CBBE39E64}" type="parTrans" cxnId="{3B2545F3-2CAD-A84C-8ADB-BE1C196F1F0D}">
      <dgm:prSet/>
      <dgm:spPr/>
      <dgm:t>
        <a:bodyPr/>
        <a:lstStyle/>
        <a:p>
          <a:endParaRPr lang="en-US"/>
        </a:p>
      </dgm:t>
    </dgm:pt>
    <dgm:pt modelId="{41D54E00-9A79-974B-8323-73ADFED0D596}" type="sibTrans" cxnId="{3B2545F3-2CAD-A84C-8ADB-BE1C196F1F0D}">
      <dgm:prSet/>
      <dgm:spPr/>
      <dgm:t>
        <a:bodyPr/>
        <a:lstStyle/>
        <a:p>
          <a:endParaRPr lang="en-US"/>
        </a:p>
      </dgm:t>
    </dgm:pt>
    <dgm:pt modelId="{E185FB68-F9F0-7049-B24A-AE5A5533C111}" type="asst">
      <dgm:prSet phldrT="[Text]"/>
      <dgm:spPr/>
      <dgm:t>
        <a:bodyPr/>
        <a:lstStyle/>
        <a:p>
          <a:r>
            <a:rPr lang="en-US" dirty="0" smtClean="0"/>
            <a:t>Provider Class</a:t>
          </a:r>
          <a:endParaRPr lang="en-US" dirty="0"/>
        </a:p>
      </dgm:t>
    </dgm:pt>
    <dgm:pt modelId="{996F819F-5AAC-FD48-9978-8D200E71065A}" type="parTrans" cxnId="{61491158-B047-E346-A100-A4B63E5DD5B1}">
      <dgm:prSet/>
      <dgm:spPr/>
      <dgm:t>
        <a:bodyPr/>
        <a:lstStyle/>
        <a:p>
          <a:endParaRPr lang="en-US"/>
        </a:p>
      </dgm:t>
    </dgm:pt>
    <dgm:pt modelId="{4A5EAB6D-77EF-EB48-9D69-B11771F898A6}" type="sibTrans" cxnId="{61491158-B047-E346-A100-A4B63E5DD5B1}">
      <dgm:prSet/>
      <dgm:spPr/>
      <dgm:t>
        <a:bodyPr/>
        <a:lstStyle/>
        <a:p>
          <a:endParaRPr lang="en-US"/>
        </a:p>
      </dgm:t>
    </dgm:pt>
    <dgm:pt modelId="{2FFF5727-C808-AA44-B424-22D114F80618}" type="asst">
      <dgm:prSet phldrT="[Text]"/>
      <dgm:spPr/>
      <dgm:t>
        <a:bodyPr/>
        <a:lstStyle/>
        <a:p>
          <a:r>
            <a:rPr lang="en-US" dirty="0" err="1" smtClean="0"/>
            <a:t>MyCustomResource</a:t>
          </a:r>
          <a:endParaRPr lang="en-US" dirty="0"/>
        </a:p>
      </dgm:t>
    </dgm:pt>
    <dgm:pt modelId="{672103A9-5FF0-0746-B985-951FFDCEE628}" type="parTrans" cxnId="{A62CD4E3-6887-DA4B-84A6-4A6A1238D278}">
      <dgm:prSet/>
      <dgm:spPr/>
    </dgm:pt>
    <dgm:pt modelId="{926E5AF6-7AF9-8B46-A76C-428409BE033F}" type="sibTrans" cxnId="{A62CD4E3-6887-DA4B-84A6-4A6A1238D278}">
      <dgm:prSet/>
      <dgm:spPr/>
    </dgm:pt>
    <dgm:pt modelId="{98702761-CB5E-3340-A16B-7F22126C918F}" type="pres">
      <dgm:prSet presAssocID="{BFCE3FFC-2A5A-B94A-B315-321077FA6C2F}" presName="mainComposite" presStyleCnt="0">
        <dgm:presLayoutVars>
          <dgm:chPref val="1"/>
          <dgm:dir/>
          <dgm:animOne val="branch"/>
          <dgm:animLvl val="lvl"/>
          <dgm:resizeHandles val="exact"/>
        </dgm:presLayoutVars>
      </dgm:prSet>
      <dgm:spPr/>
      <dgm:t>
        <a:bodyPr/>
        <a:lstStyle/>
        <a:p>
          <a:endParaRPr lang="en-US"/>
        </a:p>
      </dgm:t>
    </dgm:pt>
    <dgm:pt modelId="{A55CB6D8-C4AA-DA46-8579-50729B692120}" type="pres">
      <dgm:prSet presAssocID="{BFCE3FFC-2A5A-B94A-B315-321077FA6C2F}" presName="hierFlow" presStyleCnt="0"/>
      <dgm:spPr/>
    </dgm:pt>
    <dgm:pt modelId="{4A696294-EA96-EB4D-9E35-EF4986B4BFD2}" type="pres">
      <dgm:prSet presAssocID="{BFCE3FFC-2A5A-B94A-B315-321077FA6C2F}" presName="firstBuf" presStyleCnt="0"/>
      <dgm:spPr/>
    </dgm:pt>
    <dgm:pt modelId="{28803686-477F-D44A-9C1C-605018CE9AD0}" type="pres">
      <dgm:prSet presAssocID="{BFCE3FFC-2A5A-B94A-B315-321077FA6C2F}" presName="hierChild1" presStyleCnt="0">
        <dgm:presLayoutVars>
          <dgm:chPref val="1"/>
          <dgm:animOne val="branch"/>
          <dgm:animLvl val="lvl"/>
        </dgm:presLayoutVars>
      </dgm:prSet>
      <dgm:spPr/>
    </dgm:pt>
    <dgm:pt modelId="{51D35E72-D6E7-D641-8BAC-15075C68993D}" type="pres">
      <dgm:prSet presAssocID="{7D94CC99-D4ED-3844-BB9D-D17C4AC621C8}" presName="Name14" presStyleCnt="0"/>
      <dgm:spPr/>
    </dgm:pt>
    <dgm:pt modelId="{01A38D8A-860D-2747-B413-E49CE58D40F5}" type="pres">
      <dgm:prSet presAssocID="{7D94CC99-D4ED-3844-BB9D-D17C4AC621C8}" presName="level1Shape" presStyleLbl="node0" presStyleIdx="0" presStyleCnt="1">
        <dgm:presLayoutVars>
          <dgm:chPref val="3"/>
        </dgm:presLayoutVars>
      </dgm:prSet>
      <dgm:spPr/>
      <dgm:t>
        <a:bodyPr/>
        <a:lstStyle/>
        <a:p>
          <a:endParaRPr lang="en-US"/>
        </a:p>
      </dgm:t>
    </dgm:pt>
    <dgm:pt modelId="{85783E51-6404-114A-88C8-2F6F95D761D8}" type="pres">
      <dgm:prSet presAssocID="{7D94CC99-D4ED-3844-BB9D-D17C4AC621C8}" presName="hierChild2" presStyleCnt="0"/>
      <dgm:spPr/>
    </dgm:pt>
    <dgm:pt modelId="{036989EB-DEF3-5345-BF6E-EE8865D1688C}" type="pres">
      <dgm:prSet presAssocID="{672103A9-5FF0-0746-B985-951FFDCEE628}" presName="Name19" presStyleLbl="parChTrans1D2" presStyleIdx="0" presStyleCnt="2"/>
      <dgm:spPr/>
    </dgm:pt>
    <dgm:pt modelId="{BC2976E1-C621-D347-8B1A-0851E7628752}" type="pres">
      <dgm:prSet presAssocID="{2FFF5727-C808-AA44-B424-22D114F80618}" presName="Name21" presStyleCnt="0"/>
      <dgm:spPr/>
    </dgm:pt>
    <dgm:pt modelId="{D1518E98-7014-1346-9956-93532FAEE1F6}" type="pres">
      <dgm:prSet presAssocID="{2FFF5727-C808-AA44-B424-22D114F80618}" presName="level2Shape" presStyleLbl="asst1" presStyleIdx="0" presStyleCnt="2"/>
      <dgm:spPr/>
      <dgm:t>
        <a:bodyPr/>
        <a:lstStyle/>
        <a:p>
          <a:endParaRPr lang="en-US"/>
        </a:p>
      </dgm:t>
    </dgm:pt>
    <dgm:pt modelId="{80DA7478-3077-9645-9A33-918B2810F381}" type="pres">
      <dgm:prSet presAssocID="{2FFF5727-C808-AA44-B424-22D114F80618}" presName="hierChild3" presStyleCnt="0"/>
      <dgm:spPr/>
    </dgm:pt>
    <dgm:pt modelId="{E0B08550-95F8-B846-B6FA-2811AA8AD3BF}" type="pres">
      <dgm:prSet presAssocID="{85D4C2C2-5B28-B740-9604-687CBBE39E64}" presName="Name19" presStyleLbl="parChTrans1D2" presStyleIdx="1" presStyleCnt="2"/>
      <dgm:spPr/>
      <dgm:t>
        <a:bodyPr/>
        <a:lstStyle/>
        <a:p>
          <a:endParaRPr lang="en-US"/>
        </a:p>
      </dgm:t>
    </dgm:pt>
    <dgm:pt modelId="{3F36F7F2-021F-F247-B972-601387DAD0AE}" type="pres">
      <dgm:prSet presAssocID="{3436EACD-6E7D-B148-872B-E7C187CB5172}" presName="Name21" presStyleCnt="0"/>
      <dgm:spPr/>
    </dgm:pt>
    <dgm:pt modelId="{402812DC-EDB5-CA4B-ABE2-5EF799AB7C71}" type="pres">
      <dgm:prSet presAssocID="{3436EACD-6E7D-B148-872B-E7C187CB5172}" presName="level2Shape" presStyleLbl="asst1" presStyleIdx="1" presStyleCnt="2"/>
      <dgm:spPr/>
      <dgm:t>
        <a:bodyPr/>
        <a:lstStyle/>
        <a:p>
          <a:endParaRPr lang="en-US"/>
        </a:p>
      </dgm:t>
    </dgm:pt>
    <dgm:pt modelId="{E8939FCF-4C3D-FD4E-B641-59347FA82088}" type="pres">
      <dgm:prSet presAssocID="{3436EACD-6E7D-B148-872B-E7C187CB5172}" presName="hierChild3" presStyleCnt="0"/>
      <dgm:spPr/>
    </dgm:pt>
    <dgm:pt modelId="{E0AE4370-BE72-5141-9061-2DD72876D8DB}" type="pres">
      <dgm:prSet presAssocID="{BFCE3FFC-2A5A-B94A-B315-321077FA6C2F}" presName="bgShapesFlow" presStyleCnt="0"/>
      <dgm:spPr/>
    </dgm:pt>
    <dgm:pt modelId="{FDA960ED-3E06-1C4B-8E7F-33DCFE4CBC4F}" type="pres">
      <dgm:prSet presAssocID="{E185FB68-F9F0-7049-B24A-AE5A5533C111}" presName="rectComp" presStyleCnt="0"/>
      <dgm:spPr/>
    </dgm:pt>
    <dgm:pt modelId="{CCC0B040-7331-E24C-BCF2-6749065DA94E}" type="pres">
      <dgm:prSet presAssocID="{E185FB68-F9F0-7049-B24A-AE5A5533C111}" presName="bgRect" presStyleLbl="bgShp" presStyleIdx="0" presStyleCnt="1" custScaleX="98630" custScaleY="99119"/>
      <dgm:spPr/>
      <dgm:t>
        <a:bodyPr/>
        <a:lstStyle/>
        <a:p>
          <a:endParaRPr lang="en-US"/>
        </a:p>
      </dgm:t>
    </dgm:pt>
    <dgm:pt modelId="{7115D795-B8AD-D94E-8A72-798C7D5483A5}" type="pres">
      <dgm:prSet presAssocID="{E185FB68-F9F0-7049-B24A-AE5A5533C111}" presName="bgRectTx" presStyleLbl="bgShp" presStyleIdx="0" presStyleCnt="1">
        <dgm:presLayoutVars>
          <dgm:bulletEnabled val="1"/>
        </dgm:presLayoutVars>
      </dgm:prSet>
      <dgm:spPr/>
      <dgm:t>
        <a:bodyPr/>
        <a:lstStyle/>
        <a:p>
          <a:endParaRPr lang="en-US"/>
        </a:p>
      </dgm:t>
    </dgm:pt>
  </dgm:ptLst>
  <dgm:cxnLst>
    <dgm:cxn modelId="{61491158-B047-E346-A100-A4B63E5DD5B1}" srcId="{BFCE3FFC-2A5A-B94A-B315-321077FA6C2F}" destId="{E185FB68-F9F0-7049-B24A-AE5A5533C111}" srcOrd="1" destOrd="0" parTransId="{996F819F-5AAC-FD48-9978-8D200E71065A}" sibTransId="{4A5EAB6D-77EF-EB48-9D69-B11771F898A6}"/>
    <dgm:cxn modelId="{B006F36C-6982-1241-B4A4-47AF0917CA45}" type="presOf" srcId="{2FFF5727-C808-AA44-B424-22D114F80618}" destId="{D1518E98-7014-1346-9956-93532FAEE1F6}" srcOrd="0" destOrd="0" presId="urn:microsoft.com/office/officeart/2005/8/layout/hierarchy6"/>
    <dgm:cxn modelId="{F4DE8C46-0B40-884E-80D6-59AA2904653D}" type="presOf" srcId="{BFCE3FFC-2A5A-B94A-B315-321077FA6C2F}" destId="{98702761-CB5E-3340-A16B-7F22126C918F}" srcOrd="0" destOrd="0" presId="urn:microsoft.com/office/officeart/2005/8/layout/hierarchy6"/>
    <dgm:cxn modelId="{3DDE6A81-B40E-7242-8078-3BFCFC15299D}" type="presOf" srcId="{85D4C2C2-5B28-B740-9604-687CBBE39E64}" destId="{E0B08550-95F8-B846-B6FA-2811AA8AD3BF}" srcOrd="0" destOrd="0" presId="urn:microsoft.com/office/officeart/2005/8/layout/hierarchy6"/>
    <dgm:cxn modelId="{96632554-B1C1-1348-BEC1-6F4DEE507156}" type="presOf" srcId="{7D94CC99-D4ED-3844-BB9D-D17C4AC621C8}" destId="{01A38D8A-860D-2747-B413-E49CE58D40F5}" srcOrd="0" destOrd="0" presId="urn:microsoft.com/office/officeart/2005/8/layout/hierarchy6"/>
    <dgm:cxn modelId="{A62CD4E3-6887-DA4B-84A6-4A6A1238D278}" srcId="{7D94CC99-D4ED-3844-BB9D-D17C4AC621C8}" destId="{2FFF5727-C808-AA44-B424-22D114F80618}" srcOrd="0" destOrd="0" parTransId="{672103A9-5FF0-0746-B985-951FFDCEE628}" sibTransId="{926E5AF6-7AF9-8B46-A76C-428409BE033F}"/>
    <dgm:cxn modelId="{D87D77A0-7DE6-814D-A4F7-BF9BF7915A7B}" type="presOf" srcId="{E185FB68-F9F0-7049-B24A-AE5A5533C111}" destId="{CCC0B040-7331-E24C-BCF2-6749065DA94E}" srcOrd="0" destOrd="0" presId="urn:microsoft.com/office/officeart/2005/8/layout/hierarchy6"/>
    <dgm:cxn modelId="{19F54271-9CEB-8D40-8DCC-15BA62B81F38}" type="presOf" srcId="{3436EACD-6E7D-B148-872B-E7C187CB5172}" destId="{402812DC-EDB5-CA4B-ABE2-5EF799AB7C71}" srcOrd="0" destOrd="0" presId="urn:microsoft.com/office/officeart/2005/8/layout/hierarchy6"/>
    <dgm:cxn modelId="{4A8A2D7D-EE89-4F4B-B89D-36AA4DFA4471}" type="presOf" srcId="{E185FB68-F9F0-7049-B24A-AE5A5533C111}" destId="{7115D795-B8AD-D94E-8A72-798C7D5483A5}" srcOrd="1" destOrd="0" presId="urn:microsoft.com/office/officeart/2005/8/layout/hierarchy6"/>
    <dgm:cxn modelId="{3B2545F3-2CAD-A84C-8ADB-BE1C196F1F0D}" srcId="{7D94CC99-D4ED-3844-BB9D-D17C4AC621C8}" destId="{3436EACD-6E7D-B148-872B-E7C187CB5172}" srcOrd="1" destOrd="0" parTransId="{85D4C2C2-5B28-B740-9604-687CBBE39E64}" sibTransId="{41D54E00-9A79-974B-8323-73ADFED0D596}"/>
    <dgm:cxn modelId="{96967DCA-666C-434F-9C4F-6098FFD0059F}" type="presOf" srcId="{672103A9-5FF0-0746-B985-951FFDCEE628}" destId="{036989EB-DEF3-5345-BF6E-EE8865D1688C}" srcOrd="0" destOrd="0" presId="urn:microsoft.com/office/officeart/2005/8/layout/hierarchy6"/>
    <dgm:cxn modelId="{1708AF9C-37B8-804D-80AD-F3647BDB4F97}" srcId="{BFCE3FFC-2A5A-B94A-B315-321077FA6C2F}" destId="{7D94CC99-D4ED-3844-BB9D-D17C4AC621C8}" srcOrd="0" destOrd="0" parTransId="{CF9FFD62-1D3B-3743-A5D0-DD85018F0CDF}" sibTransId="{8E96BD9F-BD6D-2547-97EF-53082827455D}"/>
    <dgm:cxn modelId="{14300046-0A6D-124C-AA5B-49ADDB9E5543}" type="presParOf" srcId="{98702761-CB5E-3340-A16B-7F22126C918F}" destId="{A55CB6D8-C4AA-DA46-8579-50729B692120}" srcOrd="0" destOrd="0" presId="urn:microsoft.com/office/officeart/2005/8/layout/hierarchy6"/>
    <dgm:cxn modelId="{E2C74212-234E-554D-A7DE-631EC1707DDA}" type="presParOf" srcId="{A55CB6D8-C4AA-DA46-8579-50729B692120}" destId="{4A696294-EA96-EB4D-9E35-EF4986B4BFD2}" srcOrd="0" destOrd="0" presId="urn:microsoft.com/office/officeart/2005/8/layout/hierarchy6"/>
    <dgm:cxn modelId="{7262A5EB-3478-8A48-A542-FD69FED22C39}" type="presParOf" srcId="{A55CB6D8-C4AA-DA46-8579-50729B692120}" destId="{28803686-477F-D44A-9C1C-605018CE9AD0}" srcOrd="1" destOrd="0" presId="urn:microsoft.com/office/officeart/2005/8/layout/hierarchy6"/>
    <dgm:cxn modelId="{E9714DB9-CBF9-4942-99E1-2FA8FB976EF5}" type="presParOf" srcId="{28803686-477F-D44A-9C1C-605018CE9AD0}" destId="{51D35E72-D6E7-D641-8BAC-15075C68993D}" srcOrd="0" destOrd="0" presId="urn:microsoft.com/office/officeart/2005/8/layout/hierarchy6"/>
    <dgm:cxn modelId="{655145C9-7B9A-254F-8ED5-E6184D0B208A}" type="presParOf" srcId="{51D35E72-D6E7-D641-8BAC-15075C68993D}" destId="{01A38D8A-860D-2747-B413-E49CE58D40F5}" srcOrd="0" destOrd="0" presId="urn:microsoft.com/office/officeart/2005/8/layout/hierarchy6"/>
    <dgm:cxn modelId="{70296B11-518B-9240-A46B-23915E88752B}" type="presParOf" srcId="{51D35E72-D6E7-D641-8BAC-15075C68993D}" destId="{85783E51-6404-114A-88C8-2F6F95D761D8}" srcOrd="1" destOrd="0" presId="urn:microsoft.com/office/officeart/2005/8/layout/hierarchy6"/>
    <dgm:cxn modelId="{A998E4B8-7192-8548-AB32-91075E57A3AF}" type="presParOf" srcId="{85783E51-6404-114A-88C8-2F6F95D761D8}" destId="{036989EB-DEF3-5345-BF6E-EE8865D1688C}" srcOrd="0" destOrd="0" presId="urn:microsoft.com/office/officeart/2005/8/layout/hierarchy6"/>
    <dgm:cxn modelId="{236D1E05-F845-F545-9B83-777B92613576}" type="presParOf" srcId="{85783E51-6404-114A-88C8-2F6F95D761D8}" destId="{BC2976E1-C621-D347-8B1A-0851E7628752}" srcOrd="1" destOrd="0" presId="urn:microsoft.com/office/officeart/2005/8/layout/hierarchy6"/>
    <dgm:cxn modelId="{AE75E04D-FB31-E240-B5DC-E665228F542A}" type="presParOf" srcId="{BC2976E1-C621-D347-8B1A-0851E7628752}" destId="{D1518E98-7014-1346-9956-93532FAEE1F6}" srcOrd="0" destOrd="0" presId="urn:microsoft.com/office/officeart/2005/8/layout/hierarchy6"/>
    <dgm:cxn modelId="{F75AD062-EF42-FF45-87A3-33628FB6ABE8}" type="presParOf" srcId="{BC2976E1-C621-D347-8B1A-0851E7628752}" destId="{80DA7478-3077-9645-9A33-918B2810F381}" srcOrd="1" destOrd="0" presId="urn:microsoft.com/office/officeart/2005/8/layout/hierarchy6"/>
    <dgm:cxn modelId="{5E46C11A-B150-2249-A6F8-CFD583C7FA0E}" type="presParOf" srcId="{85783E51-6404-114A-88C8-2F6F95D761D8}" destId="{E0B08550-95F8-B846-B6FA-2811AA8AD3BF}" srcOrd="2" destOrd="0" presId="urn:microsoft.com/office/officeart/2005/8/layout/hierarchy6"/>
    <dgm:cxn modelId="{050283FA-4A70-8548-868B-FB026EE37ACA}" type="presParOf" srcId="{85783E51-6404-114A-88C8-2F6F95D761D8}" destId="{3F36F7F2-021F-F247-B972-601387DAD0AE}" srcOrd="3" destOrd="0" presId="urn:microsoft.com/office/officeart/2005/8/layout/hierarchy6"/>
    <dgm:cxn modelId="{2A579096-BA0D-0E49-8228-14972A313FDC}" type="presParOf" srcId="{3F36F7F2-021F-F247-B972-601387DAD0AE}" destId="{402812DC-EDB5-CA4B-ABE2-5EF799AB7C71}" srcOrd="0" destOrd="0" presId="urn:microsoft.com/office/officeart/2005/8/layout/hierarchy6"/>
    <dgm:cxn modelId="{7C45F725-4CBC-0645-A59C-90A3D3766752}" type="presParOf" srcId="{3F36F7F2-021F-F247-B972-601387DAD0AE}" destId="{E8939FCF-4C3D-FD4E-B641-59347FA82088}" srcOrd="1" destOrd="0" presId="urn:microsoft.com/office/officeart/2005/8/layout/hierarchy6"/>
    <dgm:cxn modelId="{9B69BC17-AD5F-B54A-A5F6-15F961382CE2}" type="presParOf" srcId="{98702761-CB5E-3340-A16B-7F22126C918F}" destId="{E0AE4370-BE72-5141-9061-2DD72876D8DB}" srcOrd="1" destOrd="0" presId="urn:microsoft.com/office/officeart/2005/8/layout/hierarchy6"/>
    <dgm:cxn modelId="{6475764B-1240-0147-9A23-80EA2AD330F2}" type="presParOf" srcId="{E0AE4370-BE72-5141-9061-2DD72876D8DB}" destId="{FDA960ED-3E06-1C4B-8E7F-33DCFE4CBC4F}" srcOrd="0" destOrd="0" presId="urn:microsoft.com/office/officeart/2005/8/layout/hierarchy6"/>
    <dgm:cxn modelId="{4BEFB35A-07CE-E444-AA73-55ECC44E94ED}" type="presParOf" srcId="{FDA960ED-3E06-1C4B-8E7F-33DCFE4CBC4F}" destId="{CCC0B040-7331-E24C-BCF2-6749065DA94E}" srcOrd="0" destOrd="0" presId="urn:microsoft.com/office/officeart/2005/8/layout/hierarchy6"/>
    <dgm:cxn modelId="{5C0CCEC6-1C78-954A-B816-016059D24DC7}" type="presParOf" srcId="{FDA960ED-3E06-1C4B-8E7F-33DCFE4CBC4F}" destId="{7115D795-B8AD-D94E-8A72-798C7D5483A5}"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5EFE47-78AE-7042-9893-BC218D180474}" type="doc">
      <dgm:prSet loTypeId="urn:microsoft.com/office/officeart/2005/8/layout/target2" loCatId="" qsTypeId="urn:microsoft.com/office/officeart/2005/8/quickstyle/simple5" qsCatId="simple" csTypeId="urn:microsoft.com/office/officeart/2005/8/colors/accent0_3" csCatId="mainScheme" phldr="1"/>
      <dgm:spPr/>
      <dgm:t>
        <a:bodyPr/>
        <a:lstStyle/>
        <a:p>
          <a:endParaRPr lang="en-US"/>
        </a:p>
      </dgm:t>
    </dgm:pt>
    <dgm:pt modelId="{879B3F58-CE5B-724D-B140-E8DC7B56172C}">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b="1" dirty="0" err="1" smtClean="0">
              <a:latin typeface="Courier New" charset="0"/>
              <a:ea typeface="Courier New" charset="0"/>
              <a:cs typeface="Courier New" charset="0"/>
            </a:rPr>
            <a:t>my_cookbook</a:t>
          </a:r>
          <a:endParaRPr lang="en-US" b="1" dirty="0">
            <a:latin typeface="Courier New" charset="0"/>
            <a:ea typeface="Courier New" charset="0"/>
            <a:cs typeface="Courier New" charset="0"/>
          </a:endParaRPr>
        </a:p>
      </dgm:t>
    </dgm:pt>
    <dgm:pt modelId="{7B27EF20-7696-A24E-880A-8C19187E2C8B}" type="parTrans" cxnId="{A33B2B4C-299E-D84D-9894-695AE6262439}">
      <dgm:prSet/>
      <dgm:spPr/>
      <dgm:t>
        <a:bodyPr/>
        <a:lstStyle/>
        <a:p>
          <a:endParaRPr lang="en-US"/>
        </a:p>
      </dgm:t>
    </dgm:pt>
    <dgm:pt modelId="{7B946E38-ECDA-CF4D-9308-3D1F708910F6}" type="sibTrans" cxnId="{A33B2B4C-299E-D84D-9894-695AE6262439}">
      <dgm:prSet/>
      <dgm:spPr/>
      <dgm:t>
        <a:bodyPr/>
        <a:lstStyle/>
        <a:p>
          <a:endParaRPr lang="en-US"/>
        </a:p>
      </dgm:t>
    </dgm:pt>
    <dgm:pt modelId="{6D1811BA-303C-DF43-A7B8-4D589036259C}">
      <dgm:prSet phldrT="[Text]"/>
      <dgm:spPr/>
      <dgm:t>
        <a:bodyPr/>
        <a:lstStyle/>
        <a:p>
          <a:r>
            <a:rPr lang="en-US" b="1" dirty="0" smtClean="0">
              <a:latin typeface="Courier New" charset="0"/>
              <a:ea typeface="Courier New" charset="0"/>
              <a:cs typeface="Courier New" charset="0"/>
            </a:rPr>
            <a:t>libraries/</a:t>
          </a:r>
          <a:endParaRPr lang="en-US" b="1" dirty="0">
            <a:latin typeface="Courier New" charset="0"/>
            <a:ea typeface="Courier New" charset="0"/>
            <a:cs typeface="Courier New" charset="0"/>
          </a:endParaRPr>
        </a:p>
      </dgm:t>
    </dgm:pt>
    <dgm:pt modelId="{7CACE5D6-FBAD-4041-9801-B9433867A768}" type="parTrans" cxnId="{F85BA382-9D23-894A-AE40-13EBD6D3586F}">
      <dgm:prSet/>
      <dgm:spPr/>
      <dgm:t>
        <a:bodyPr/>
        <a:lstStyle/>
        <a:p>
          <a:endParaRPr lang="en-US"/>
        </a:p>
      </dgm:t>
    </dgm:pt>
    <dgm:pt modelId="{02AA3A28-BD89-0544-801A-3F0414A3CB37}" type="sibTrans" cxnId="{F85BA382-9D23-894A-AE40-13EBD6D3586F}">
      <dgm:prSet/>
      <dgm:spPr/>
      <dgm:t>
        <a:bodyPr/>
        <a:lstStyle/>
        <a:p>
          <a:endParaRPr lang="en-US"/>
        </a:p>
      </dgm:t>
    </dgm:pt>
    <dgm:pt modelId="{A6C4A678-19B0-3C4E-B0CB-693A430E4A19}">
      <dgm:prSet phldrT="[Text]"/>
      <dgm:spPr/>
      <dgm:t>
        <a:bodyPr/>
        <a:lstStyle/>
        <a:p>
          <a:r>
            <a:rPr lang="en-US" b="1" dirty="0" smtClean="0">
              <a:latin typeface="Courier New" charset="0"/>
              <a:ea typeface="Courier New" charset="0"/>
              <a:cs typeface="Courier New" charset="0"/>
            </a:rPr>
            <a:t>[</a:t>
          </a:r>
          <a:r>
            <a:rPr lang="en-US" b="1" dirty="0" err="1" smtClean="0">
              <a:latin typeface="Courier New" charset="0"/>
              <a:ea typeface="Courier New" charset="0"/>
              <a:cs typeface="Courier New" charset="0"/>
            </a:rPr>
            <a:t>my_custom_resource</a:t>
          </a:r>
          <a:r>
            <a:rPr lang="en-US" b="1" dirty="0" smtClean="0">
              <a:latin typeface="Courier New" charset="0"/>
              <a:ea typeface="Courier New" charset="0"/>
              <a:cs typeface="Courier New" charset="0"/>
            </a:rPr>
            <a:t>]_</a:t>
          </a:r>
          <a:r>
            <a:rPr lang="en-US" b="1" dirty="0" err="1" smtClean="0">
              <a:latin typeface="Courier New" charset="0"/>
              <a:ea typeface="Courier New" charset="0"/>
              <a:cs typeface="Courier New" charset="0"/>
            </a:rPr>
            <a:t>resource.rb</a:t>
          </a:r>
          <a:endParaRPr lang="en-US" b="1" dirty="0">
            <a:latin typeface="Courier New" charset="0"/>
            <a:ea typeface="Courier New" charset="0"/>
            <a:cs typeface="Courier New" charset="0"/>
          </a:endParaRPr>
        </a:p>
      </dgm:t>
    </dgm:pt>
    <dgm:pt modelId="{B98EE58F-0888-E441-8A36-8C5063AEB8C6}" type="parTrans" cxnId="{7F42F216-B7C0-A347-BA42-EFDB4730CE43}">
      <dgm:prSet/>
      <dgm:spPr/>
      <dgm:t>
        <a:bodyPr/>
        <a:lstStyle/>
        <a:p>
          <a:endParaRPr lang="en-US"/>
        </a:p>
      </dgm:t>
    </dgm:pt>
    <dgm:pt modelId="{058D59A9-0C42-FF4B-B99D-3B5F66E95B3C}" type="sibTrans" cxnId="{7F42F216-B7C0-A347-BA42-EFDB4730CE43}">
      <dgm:prSet/>
      <dgm:spPr/>
      <dgm:t>
        <a:bodyPr/>
        <a:lstStyle/>
        <a:p>
          <a:endParaRPr lang="en-US"/>
        </a:p>
      </dgm:t>
    </dgm:pt>
    <dgm:pt modelId="{C4337650-8C6B-CE4E-9546-23C08AEC1E85}">
      <dgm:prSet phldrT="[Text]"/>
      <dgm:spPr/>
      <dgm:t>
        <a:bodyPr/>
        <a:lstStyle/>
        <a:p>
          <a:r>
            <a:rPr lang="en-US" b="1" dirty="0" smtClean="0">
              <a:latin typeface="Courier New" charset="0"/>
              <a:ea typeface="Courier New" charset="0"/>
              <a:cs typeface="Courier New" charset="0"/>
            </a:rPr>
            <a:t>[</a:t>
          </a:r>
          <a:r>
            <a:rPr lang="en-US" b="1" dirty="0" err="1" smtClean="0">
              <a:latin typeface="Courier New" charset="0"/>
              <a:ea typeface="Courier New" charset="0"/>
              <a:cs typeface="Courier New" charset="0"/>
            </a:rPr>
            <a:t>my_custom_resource</a:t>
          </a:r>
          <a:r>
            <a:rPr lang="en-US" b="1" dirty="0" smtClean="0">
              <a:latin typeface="Courier New" charset="0"/>
              <a:ea typeface="Courier New" charset="0"/>
              <a:cs typeface="Courier New" charset="0"/>
            </a:rPr>
            <a:t>]_</a:t>
          </a:r>
          <a:r>
            <a:rPr lang="en-US" b="1" dirty="0" err="1" smtClean="0">
              <a:latin typeface="Courier New" charset="0"/>
              <a:ea typeface="Courier New" charset="0"/>
              <a:cs typeface="Courier New" charset="0"/>
            </a:rPr>
            <a:t>provider.rb</a:t>
          </a:r>
          <a:endParaRPr lang="en-US" b="1" dirty="0">
            <a:latin typeface="Courier New" charset="0"/>
            <a:ea typeface="Courier New" charset="0"/>
            <a:cs typeface="Courier New" charset="0"/>
          </a:endParaRPr>
        </a:p>
      </dgm:t>
    </dgm:pt>
    <dgm:pt modelId="{A9C970DF-0D62-5343-89F7-32769FC21B2C}" type="parTrans" cxnId="{61EDB326-1564-4244-A3DF-96D8708C3B9E}">
      <dgm:prSet/>
      <dgm:spPr/>
      <dgm:t>
        <a:bodyPr/>
        <a:lstStyle/>
        <a:p>
          <a:endParaRPr lang="en-US"/>
        </a:p>
      </dgm:t>
    </dgm:pt>
    <dgm:pt modelId="{BEE8361F-BF99-624A-92CD-BDEC3D897E9C}" type="sibTrans" cxnId="{61EDB326-1564-4244-A3DF-96D8708C3B9E}">
      <dgm:prSet/>
      <dgm:spPr/>
      <dgm:t>
        <a:bodyPr/>
        <a:lstStyle/>
        <a:p>
          <a:endParaRPr lang="en-US"/>
        </a:p>
      </dgm:t>
    </dgm:pt>
    <dgm:pt modelId="{0734286F-2847-154B-913B-2B62F44073F1}" type="pres">
      <dgm:prSet presAssocID="{3D5EFE47-78AE-7042-9893-BC218D180474}" presName="Name0" presStyleCnt="0">
        <dgm:presLayoutVars>
          <dgm:chMax val="3"/>
          <dgm:chPref val="1"/>
          <dgm:dir/>
          <dgm:animLvl val="lvl"/>
          <dgm:resizeHandles/>
        </dgm:presLayoutVars>
      </dgm:prSet>
      <dgm:spPr/>
      <dgm:t>
        <a:bodyPr/>
        <a:lstStyle/>
        <a:p>
          <a:endParaRPr lang="en-US"/>
        </a:p>
      </dgm:t>
    </dgm:pt>
    <dgm:pt modelId="{8E6DF72E-768C-D84E-818B-C1B88164469B}" type="pres">
      <dgm:prSet presAssocID="{3D5EFE47-78AE-7042-9893-BC218D180474}" presName="outerBox" presStyleCnt="0"/>
      <dgm:spPr/>
      <dgm:t>
        <a:bodyPr/>
        <a:lstStyle/>
        <a:p>
          <a:endParaRPr lang="en-US"/>
        </a:p>
      </dgm:t>
    </dgm:pt>
    <dgm:pt modelId="{8A880941-977D-8D43-A10A-80809A0760CB}" type="pres">
      <dgm:prSet presAssocID="{3D5EFE47-78AE-7042-9893-BC218D180474}" presName="outerBoxParent" presStyleLbl="node1" presStyleIdx="0" presStyleCnt="1" custLinFactNeighborY="-2388"/>
      <dgm:spPr/>
      <dgm:t>
        <a:bodyPr/>
        <a:lstStyle/>
        <a:p>
          <a:endParaRPr lang="en-US"/>
        </a:p>
      </dgm:t>
    </dgm:pt>
    <dgm:pt modelId="{EF1BE89C-B79E-FB4F-8C08-11B0B56FBC7F}" type="pres">
      <dgm:prSet presAssocID="{3D5EFE47-78AE-7042-9893-BC218D180474}" presName="outerBoxChildren" presStyleCnt="0"/>
      <dgm:spPr/>
      <dgm:t>
        <a:bodyPr/>
        <a:lstStyle/>
        <a:p>
          <a:endParaRPr lang="en-US"/>
        </a:p>
      </dgm:t>
    </dgm:pt>
    <dgm:pt modelId="{786A698B-F9CB-5E4D-B216-D48868D2B235}" type="pres">
      <dgm:prSet presAssocID="{6D1811BA-303C-DF43-A7B8-4D589036259C}" presName="oChild" presStyleLbl="fgAcc1" presStyleIdx="0" presStyleCnt="1">
        <dgm:presLayoutVars>
          <dgm:bulletEnabled val="1"/>
        </dgm:presLayoutVars>
      </dgm:prSet>
      <dgm:spPr/>
      <dgm:t>
        <a:bodyPr/>
        <a:lstStyle/>
        <a:p>
          <a:endParaRPr lang="en-US"/>
        </a:p>
      </dgm:t>
    </dgm:pt>
  </dgm:ptLst>
  <dgm:cxnLst>
    <dgm:cxn modelId="{8F471DB5-2C89-9A43-8BD8-492F94EDCCB3}" type="presOf" srcId="{6D1811BA-303C-DF43-A7B8-4D589036259C}" destId="{786A698B-F9CB-5E4D-B216-D48868D2B235}" srcOrd="0" destOrd="0" presId="urn:microsoft.com/office/officeart/2005/8/layout/target2"/>
    <dgm:cxn modelId="{4E55DA6A-D140-DD43-B8A4-DBCA19D91255}" type="presOf" srcId="{C4337650-8C6B-CE4E-9546-23C08AEC1E85}" destId="{786A698B-F9CB-5E4D-B216-D48868D2B235}" srcOrd="0" destOrd="2" presId="urn:microsoft.com/office/officeart/2005/8/layout/target2"/>
    <dgm:cxn modelId="{A33B2B4C-299E-D84D-9894-695AE6262439}" srcId="{3D5EFE47-78AE-7042-9893-BC218D180474}" destId="{879B3F58-CE5B-724D-B140-E8DC7B56172C}" srcOrd="0" destOrd="0" parTransId="{7B27EF20-7696-A24E-880A-8C19187E2C8B}" sibTransId="{7B946E38-ECDA-CF4D-9308-3D1F708910F6}"/>
    <dgm:cxn modelId="{7F42F216-B7C0-A347-BA42-EFDB4730CE43}" srcId="{6D1811BA-303C-DF43-A7B8-4D589036259C}" destId="{A6C4A678-19B0-3C4E-B0CB-693A430E4A19}" srcOrd="0" destOrd="0" parTransId="{B98EE58F-0888-E441-8A36-8C5063AEB8C6}" sibTransId="{058D59A9-0C42-FF4B-B99D-3B5F66E95B3C}"/>
    <dgm:cxn modelId="{5C072A26-70DF-7147-BCAD-E270EF0A19B8}" type="presOf" srcId="{879B3F58-CE5B-724D-B140-E8DC7B56172C}" destId="{8A880941-977D-8D43-A10A-80809A0760CB}" srcOrd="0" destOrd="0" presId="urn:microsoft.com/office/officeart/2005/8/layout/target2"/>
    <dgm:cxn modelId="{61EDB326-1564-4244-A3DF-96D8708C3B9E}" srcId="{6D1811BA-303C-DF43-A7B8-4D589036259C}" destId="{C4337650-8C6B-CE4E-9546-23C08AEC1E85}" srcOrd="1" destOrd="0" parTransId="{A9C970DF-0D62-5343-89F7-32769FC21B2C}" sibTransId="{BEE8361F-BF99-624A-92CD-BDEC3D897E9C}"/>
    <dgm:cxn modelId="{499A68BF-A7F1-B840-BF69-92E51A37487C}" type="presOf" srcId="{A6C4A678-19B0-3C4E-B0CB-693A430E4A19}" destId="{786A698B-F9CB-5E4D-B216-D48868D2B235}" srcOrd="0" destOrd="1" presId="urn:microsoft.com/office/officeart/2005/8/layout/target2"/>
    <dgm:cxn modelId="{F85BA382-9D23-894A-AE40-13EBD6D3586F}" srcId="{879B3F58-CE5B-724D-B140-E8DC7B56172C}" destId="{6D1811BA-303C-DF43-A7B8-4D589036259C}" srcOrd="0" destOrd="0" parTransId="{7CACE5D6-FBAD-4041-9801-B9433867A768}" sibTransId="{02AA3A28-BD89-0544-801A-3F0414A3CB37}"/>
    <dgm:cxn modelId="{1BCC5CEF-5688-EA48-A825-CAB2D34FD2D6}" type="presOf" srcId="{3D5EFE47-78AE-7042-9893-BC218D180474}" destId="{0734286F-2847-154B-913B-2B62F44073F1}" srcOrd="0" destOrd="0" presId="urn:microsoft.com/office/officeart/2005/8/layout/target2"/>
    <dgm:cxn modelId="{C21440FE-4B63-2042-9055-1EDC782D57E3}" type="presParOf" srcId="{0734286F-2847-154B-913B-2B62F44073F1}" destId="{8E6DF72E-768C-D84E-818B-C1B88164469B}" srcOrd="0" destOrd="0" presId="urn:microsoft.com/office/officeart/2005/8/layout/target2"/>
    <dgm:cxn modelId="{76CA4B0C-CBE9-6C49-A345-1DDB07E1AE66}" type="presParOf" srcId="{8E6DF72E-768C-D84E-818B-C1B88164469B}" destId="{8A880941-977D-8D43-A10A-80809A0760CB}" srcOrd="0" destOrd="0" presId="urn:microsoft.com/office/officeart/2005/8/layout/target2"/>
    <dgm:cxn modelId="{1D231BDE-8483-FD49-AFBA-8CEFBF264F52}" type="presParOf" srcId="{8E6DF72E-768C-D84E-818B-C1B88164469B}" destId="{EF1BE89C-B79E-FB4F-8C08-11B0B56FBC7F}" srcOrd="1" destOrd="0" presId="urn:microsoft.com/office/officeart/2005/8/layout/target2"/>
    <dgm:cxn modelId="{A9F3606A-0ECA-C74B-8DC6-44AA186B8FC9}" type="presParOf" srcId="{EF1BE89C-B79E-FB4F-8C08-11B0B56FBC7F}" destId="{786A698B-F9CB-5E4D-B216-D48868D2B235}" srcOrd="0"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76E86A-1827-0D4B-9465-580EF442C7B6}">
      <dsp:nvSpPr>
        <dsp:cNvPr id="0" name=""/>
        <dsp:cNvSpPr/>
      </dsp:nvSpPr>
      <dsp:spPr>
        <a:xfrm>
          <a:off x="19747" y="336140"/>
          <a:ext cx="7315225" cy="173736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Resource</a:t>
          </a:r>
        </a:p>
        <a:p>
          <a:pPr lvl="0" algn="ctr" defTabSz="1422400">
            <a:lnSpc>
              <a:spcPct val="90000"/>
            </a:lnSpc>
            <a:spcBef>
              <a:spcPct val="0"/>
            </a:spcBef>
            <a:spcAft>
              <a:spcPct val="35000"/>
            </a:spcAft>
          </a:pPr>
          <a:r>
            <a:rPr lang="en-US" sz="3200" kern="1200" dirty="0" smtClean="0"/>
            <a:t>Class</a:t>
          </a:r>
          <a:endParaRPr lang="en-US" sz="3200" kern="1200" dirty="0"/>
        </a:p>
      </dsp:txBody>
      <dsp:txXfrm>
        <a:off x="19747" y="336140"/>
        <a:ext cx="2194567" cy="1737362"/>
      </dsp:txXfrm>
    </dsp:sp>
    <dsp:sp modelId="{033BA684-AD15-344B-8D1B-336C3D682DBB}">
      <dsp:nvSpPr>
        <dsp:cNvPr id="0" name=""/>
        <dsp:cNvSpPr/>
      </dsp:nvSpPr>
      <dsp:spPr>
        <a:xfrm>
          <a:off x="3620691" y="480984"/>
          <a:ext cx="2172658" cy="144843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Chef::Resource</a:t>
          </a:r>
          <a:endParaRPr lang="en-US" sz="1300" kern="1200" dirty="0"/>
        </a:p>
      </dsp:txBody>
      <dsp:txXfrm>
        <a:off x="3663114" y="523407"/>
        <a:ext cx="2087812" cy="1363593"/>
      </dsp:txXfrm>
    </dsp:sp>
    <dsp:sp modelId="{C1B72476-6374-F145-B693-31BC43DDD245}">
      <dsp:nvSpPr>
        <dsp:cNvPr id="0" name=""/>
        <dsp:cNvSpPr/>
      </dsp:nvSpPr>
      <dsp:spPr>
        <a:xfrm>
          <a:off x="3294792" y="1929423"/>
          <a:ext cx="1412228" cy="579375"/>
        </a:xfrm>
        <a:custGeom>
          <a:avLst/>
          <a:gdLst/>
          <a:ahLst/>
          <a:cxnLst/>
          <a:rect l="0" t="0" r="0" b="0"/>
          <a:pathLst>
            <a:path>
              <a:moveTo>
                <a:pt x="1412228" y="0"/>
              </a:moveTo>
              <a:lnTo>
                <a:pt x="1412228" y="289687"/>
              </a:lnTo>
              <a:lnTo>
                <a:pt x="0" y="289687"/>
              </a:lnTo>
              <a:lnTo>
                <a:pt x="0" y="5793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64036A-2DA8-F746-9B9E-C7A93BFCEDD5}">
      <dsp:nvSpPr>
        <dsp:cNvPr id="0" name=""/>
        <dsp:cNvSpPr/>
      </dsp:nvSpPr>
      <dsp:spPr>
        <a:xfrm>
          <a:off x="2208462" y="2508799"/>
          <a:ext cx="2172658" cy="1448439"/>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err="1" smtClean="0"/>
            <a:t>MyCustomResource</a:t>
          </a:r>
          <a:endParaRPr lang="en-US" sz="1300" kern="1200" dirty="0"/>
        </a:p>
      </dsp:txBody>
      <dsp:txXfrm>
        <a:off x="2250885" y="2551222"/>
        <a:ext cx="2087812" cy="1363593"/>
      </dsp:txXfrm>
    </dsp:sp>
    <dsp:sp modelId="{B468D280-2B6E-B541-9463-2B326EE1440C}">
      <dsp:nvSpPr>
        <dsp:cNvPr id="0" name=""/>
        <dsp:cNvSpPr/>
      </dsp:nvSpPr>
      <dsp:spPr>
        <a:xfrm>
          <a:off x="4707020" y="1929423"/>
          <a:ext cx="1412228" cy="579375"/>
        </a:xfrm>
        <a:custGeom>
          <a:avLst/>
          <a:gdLst/>
          <a:ahLst/>
          <a:cxnLst/>
          <a:rect l="0" t="0" r="0" b="0"/>
          <a:pathLst>
            <a:path>
              <a:moveTo>
                <a:pt x="0" y="0"/>
              </a:moveTo>
              <a:lnTo>
                <a:pt x="0" y="289687"/>
              </a:lnTo>
              <a:lnTo>
                <a:pt x="1412228" y="289687"/>
              </a:lnTo>
              <a:lnTo>
                <a:pt x="1412228" y="5793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BAD75A-F368-4445-B581-4167182FB09B}">
      <dsp:nvSpPr>
        <dsp:cNvPr id="0" name=""/>
        <dsp:cNvSpPr/>
      </dsp:nvSpPr>
      <dsp:spPr>
        <a:xfrm>
          <a:off x="5032919" y="2508799"/>
          <a:ext cx="2172658" cy="1448439"/>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Chef::Resource::Package</a:t>
          </a:r>
          <a:endParaRPr lang="en-US" sz="1300" kern="1200" dirty="0"/>
        </a:p>
      </dsp:txBody>
      <dsp:txXfrm>
        <a:off x="5075342" y="2551222"/>
        <a:ext cx="2087812" cy="13635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C0B040-7331-E24C-BCF2-6749065DA94E}">
      <dsp:nvSpPr>
        <dsp:cNvPr id="0" name=""/>
        <dsp:cNvSpPr/>
      </dsp:nvSpPr>
      <dsp:spPr>
        <a:xfrm>
          <a:off x="50805" y="320857"/>
          <a:ext cx="7315189" cy="173735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8920" tIns="248920" rIns="248920" bIns="248920" numCol="1" spcCol="1270" anchor="ctr" anchorCtr="0">
          <a:noAutofit/>
        </a:bodyPr>
        <a:lstStyle/>
        <a:p>
          <a:pPr lvl="0" algn="ctr" defTabSz="1555750">
            <a:lnSpc>
              <a:spcPct val="90000"/>
            </a:lnSpc>
            <a:spcBef>
              <a:spcPct val="0"/>
            </a:spcBef>
            <a:spcAft>
              <a:spcPct val="35000"/>
            </a:spcAft>
          </a:pPr>
          <a:r>
            <a:rPr lang="en-US" sz="3500" kern="1200" dirty="0" smtClean="0"/>
            <a:t>Provider Class</a:t>
          </a:r>
          <a:endParaRPr lang="en-US" sz="3500" kern="1200" dirty="0"/>
        </a:p>
      </dsp:txBody>
      <dsp:txXfrm>
        <a:off x="50805" y="320857"/>
        <a:ext cx="2194556" cy="1737356"/>
      </dsp:txXfrm>
    </dsp:sp>
    <dsp:sp modelId="{01A38D8A-860D-2747-B413-E49CE58D40F5}">
      <dsp:nvSpPr>
        <dsp:cNvPr id="0" name=""/>
        <dsp:cNvSpPr/>
      </dsp:nvSpPr>
      <dsp:spPr>
        <a:xfrm>
          <a:off x="3651252" y="466924"/>
          <a:ext cx="2190998" cy="1460665"/>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Chef::Provider</a:t>
          </a:r>
          <a:endParaRPr lang="en-US" sz="1400" kern="1200" dirty="0"/>
        </a:p>
      </dsp:txBody>
      <dsp:txXfrm>
        <a:off x="3694033" y="509705"/>
        <a:ext cx="2105436" cy="1375103"/>
      </dsp:txXfrm>
    </dsp:sp>
    <dsp:sp modelId="{036989EB-DEF3-5345-BF6E-EE8865D1688C}">
      <dsp:nvSpPr>
        <dsp:cNvPr id="0" name=""/>
        <dsp:cNvSpPr/>
      </dsp:nvSpPr>
      <dsp:spPr>
        <a:xfrm>
          <a:off x="3322603" y="1927589"/>
          <a:ext cx="1424148" cy="584266"/>
        </a:xfrm>
        <a:custGeom>
          <a:avLst/>
          <a:gdLst/>
          <a:ahLst/>
          <a:cxnLst/>
          <a:rect l="0" t="0" r="0" b="0"/>
          <a:pathLst>
            <a:path>
              <a:moveTo>
                <a:pt x="1424148" y="0"/>
              </a:moveTo>
              <a:lnTo>
                <a:pt x="1424148" y="292133"/>
              </a:lnTo>
              <a:lnTo>
                <a:pt x="0" y="292133"/>
              </a:lnTo>
              <a:lnTo>
                <a:pt x="0" y="58426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518E98-7014-1346-9956-93532FAEE1F6}">
      <dsp:nvSpPr>
        <dsp:cNvPr id="0" name=""/>
        <dsp:cNvSpPr/>
      </dsp:nvSpPr>
      <dsp:spPr>
        <a:xfrm>
          <a:off x="2227104" y="2511855"/>
          <a:ext cx="2190998" cy="1460665"/>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err="1" smtClean="0"/>
            <a:t>MyCustomResource</a:t>
          </a:r>
          <a:endParaRPr lang="en-US" sz="1400" kern="1200" dirty="0"/>
        </a:p>
      </dsp:txBody>
      <dsp:txXfrm>
        <a:off x="2269885" y="2554636"/>
        <a:ext cx="2105436" cy="1375103"/>
      </dsp:txXfrm>
    </dsp:sp>
    <dsp:sp modelId="{E0B08550-95F8-B846-B6FA-2811AA8AD3BF}">
      <dsp:nvSpPr>
        <dsp:cNvPr id="0" name=""/>
        <dsp:cNvSpPr/>
      </dsp:nvSpPr>
      <dsp:spPr>
        <a:xfrm>
          <a:off x="4746751" y="1927589"/>
          <a:ext cx="1424148" cy="584266"/>
        </a:xfrm>
        <a:custGeom>
          <a:avLst/>
          <a:gdLst/>
          <a:ahLst/>
          <a:cxnLst/>
          <a:rect l="0" t="0" r="0" b="0"/>
          <a:pathLst>
            <a:path>
              <a:moveTo>
                <a:pt x="0" y="0"/>
              </a:moveTo>
              <a:lnTo>
                <a:pt x="0" y="292133"/>
              </a:lnTo>
              <a:lnTo>
                <a:pt x="1424148" y="292133"/>
              </a:lnTo>
              <a:lnTo>
                <a:pt x="1424148" y="58426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2812DC-EDB5-CA4B-ABE2-5EF799AB7C71}">
      <dsp:nvSpPr>
        <dsp:cNvPr id="0" name=""/>
        <dsp:cNvSpPr/>
      </dsp:nvSpPr>
      <dsp:spPr>
        <a:xfrm>
          <a:off x="5075401" y="2511855"/>
          <a:ext cx="2190998" cy="1460665"/>
        </a:xfrm>
        <a:prstGeom prst="roundRect">
          <a:avLst>
            <a:gd name="adj" fmla="val 10000"/>
          </a:avLst>
        </a:prstGeom>
        <a:solidFill>
          <a:schemeClr val="accent4">
            <a:hueOff val="0"/>
            <a:satOff val="0"/>
            <a:lumOff val="0"/>
            <a:alphaOff val="0"/>
          </a:schemeClr>
        </a:solidFill>
        <a:ln w="38100" cap="flat" cmpd="sng" algn="ctr">
          <a:solidFill>
            <a:schemeClr val="l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Chef::Provider::Package</a:t>
          </a:r>
          <a:endParaRPr lang="en-US" sz="1400" kern="1200" dirty="0"/>
        </a:p>
      </dsp:txBody>
      <dsp:txXfrm>
        <a:off x="5118182" y="2554636"/>
        <a:ext cx="2105436" cy="13751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80941-977D-8D43-A10A-80809A0760CB}">
      <dsp:nvSpPr>
        <dsp:cNvPr id="0" name=""/>
        <dsp:cNvSpPr/>
      </dsp:nvSpPr>
      <dsp:spPr>
        <a:xfrm>
          <a:off x="0" y="0"/>
          <a:ext cx="14771518" cy="2855494"/>
        </a:xfrm>
        <a:prstGeom prst="roundRect">
          <a:avLst>
            <a:gd name="adj" fmla="val 8500"/>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209550" tIns="209550" rIns="209550" bIns="1762871" numCol="1" spcCol="1270" anchor="t" anchorCtr="0">
          <a:noAutofit/>
        </a:bodyPr>
        <a:lstStyle/>
        <a:p>
          <a:pPr lvl="0" algn="l" defTabSz="2444750">
            <a:lnSpc>
              <a:spcPct val="90000"/>
            </a:lnSpc>
            <a:spcBef>
              <a:spcPct val="0"/>
            </a:spcBef>
            <a:spcAft>
              <a:spcPct val="35000"/>
            </a:spcAft>
          </a:pPr>
          <a:r>
            <a:rPr lang="en-US" sz="5500" b="1" kern="1200" dirty="0" err="1" smtClean="0">
              <a:latin typeface="Courier New" charset="0"/>
              <a:ea typeface="Courier New" charset="0"/>
              <a:cs typeface="Courier New" charset="0"/>
            </a:rPr>
            <a:t>my_cookbook</a:t>
          </a:r>
          <a:endParaRPr lang="en-US" sz="5500" b="1" kern="1200" dirty="0">
            <a:latin typeface="Courier New" charset="0"/>
            <a:ea typeface="Courier New" charset="0"/>
            <a:cs typeface="Courier New" charset="0"/>
          </a:endParaRPr>
        </a:p>
      </dsp:txBody>
      <dsp:txXfrm>
        <a:off x="71089" y="71089"/>
        <a:ext cx="14629340" cy="2713316"/>
      </dsp:txXfrm>
    </dsp:sp>
    <dsp:sp modelId="{786A698B-F9CB-5E4D-B216-D48868D2B235}">
      <dsp:nvSpPr>
        <dsp:cNvPr id="0" name=""/>
        <dsp:cNvSpPr/>
      </dsp:nvSpPr>
      <dsp:spPr>
        <a:xfrm>
          <a:off x="369287" y="1284972"/>
          <a:ext cx="14032942" cy="1284972"/>
        </a:xfrm>
        <a:prstGeom prst="roundRect">
          <a:avLst>
            <a:gd name="adj" fmla="val 105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b="1" kern="1200" dirty="0" smtClean="0">
              <a:latin typeface="Courier New" charset="0"/>
              <a:ea typeface="Courier New" charset="0"/>
              <a:cs typeface="Courier New" charset="0"/>
            </a:rPr>
            <a:t>libraries/</a:t>
          </a:r>
          <a:endParaRPr lang="en-US" sz="2400" b="1" kern="1200" dirty="0">
            <a:latin typeface="Courier New" charset="0"/>
            <a:ea typeface="Courier New" charset="0"/>
            <a:cs typeface="Courier New" charset="0"/>
          </a:endParaRPr>
        </a:p>
        <a:p>
          <a:pPr marL="171450" lvl="1" indent="-171450" algn="l" defTabSz="844550">
            <a:lnSpc>
              <a:spcPct val="90000"/>
            </a:lnSpc>
            <a:spcBef>
              <a:spcPct val="0"/>
            </a:spcBef>
            <a:spcAft>
              <a:spcPct val="15000"/>
            </a:spcAft>
            <a:buChar char="•"/>
          </a:pPr>
          <a:r>
            <a:rPr lang="en-US" sz="1900" b="1" kern="1200" dirty="0" smtClean="0">
              <a:latin typeface="Courier New" charset="0"/>
              <a:ea typeface="Courier New" charset="0"/>
              <a:cs typeface="Courier New" charset="0"/>
            </a:rPr>
            <a:t>[</a:t>
          </a:r>
          <a:r>
            <a:rPr lang="en-US" sz="1900" b="1" kern="1200" dirty="0" err="1" smtClean="0">
              <a:latin typeface="Courier New" charset="0"/>
              <a:ea typeface="Courier New" charset="0"/>
              <a:cs typeface="Courier New" charset="0"/>
            </a:rPr>
            <a:t>my_custom_resource</a:t>
          </a:r>
          <a:r>
            <a:rPr lang="en-US" sz="1900" b="1" kern="1200" dirty="0" smtClean="0">
              <a:latin typeface="Courier New" charset="0"/>
              <a:ea typeface="Courier New" charset="0"/>
              <a:cs typeface="Courier New" charset="0"/>
            </a:rPr>
            <a:t>]_</a:t>
          </a:r>
          <a:r>
            <a:rPr lang="en-US" sz="1900" b="1" kern="1200" dirty="0" err="1" smtClean="0">
              <a:latin typeface="Courier New" charset="0"/>
              <a:ea typeface="Courier New" charset="0"/>
              <a:cs typeface="Courier New" charset="0"/>
            </a:rPr>
            <a:t>resource.rb</a:t>
          </a:r>
          <a:endParaRPr lang="en-US" sz="1900" b="1" kern="1200" dirty="0">
            <a:latin typeface="Courier New" charset="0"/>
            <a:ea typeface="Courier New" charset="0"/>
            <a:cs typeface="Courier New" charset="0"/>
          </a:endParaRPr>
        </a:p>
        <a:p>
          <a:pPr marL="171450" lvl="1" indent="-171450" algn="l" defTabSz="844550">
            <a:lnSpc>
              <a:spcPct val="90000"/>
            </a:lnSpc>
            <a:spcBef>
              <a:spcPct val="0"/>
            </a:spcBef>
            <a:spcAft>
              <a:spcPct val="15000"/>
            </a:spcAft>
            <a:buChar char="•"/>
          </a:pPr>
          <a:r>
            <a:rPr lang="en-US" sz="1900" b="1" kern="1200" dirty="0" smtClean="0">
              <a:latin typeface="Courier New" charset="0"/>
              <a:ea typeface="Courier New" charset="0"/>
              <a:cs typeface="Courier New" charset="0"/>
            </a:rPr>
            <a:t>[</a:t>
          </a:r>
          <a:r>
            <a:rPr lang="en-US" sz="1900" b="1" kern="1200" dirty="0" err="1" smtClean="0">
              <a:latin typeface="Courier New" charset="0"/>
              <a:ea typeface="Courier New" charset="0"/>
              <a:cs typeface="Courier New" charset="0"/>
            </a:rPr>
            <a:t>my_custom_resource</a:t>
          </a:r>
          <a:r>
            <a:rPr lang="en-US" sz="1900" b="1" kern="1200" dirty="0" smtClean="0">
              <a:latin typeface="Courier New" charset="0"/>
              <a:ea typeface="Courier New" charset="0"/>
              <a:cs typeface="Courier New" charset="0"/>
            </a:rPr>
            <a:t>]_</a:t>
          </a:r>
          <a:r>
            <a:rPr lang="en-US" sz="1900" b="1" kern="1200" dirty="0" err="1" smtClean="0">
              <a:latin typeface="Courier New" charset="0"/>
              <a:ea typeface="Courier New" charset="0"/>
              <a:cs typeface="Courier New" charset="0"/>
            </a:rPr>
            <a:t>provider.rb</a:t>
          </a:r>
          <a:endParaRPr lang="en-US" sz="1900" b="1" kern="1200" dirty="0">
            <a:latin typeface="Courier New" charset="0"/>
            <a:ea typeface="Courier New" charset="0"/>
            <a:cs typeface="Courier New" charset="0"/>
          </a:endParaRPr>
        </a:p>
      </dsp:txBody>
      <dsp:txXfrm>
        <a:off x="408804" y="1324489"/>
        <a:ext cx="13953908" cy="120593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Chef Intermediate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86625"/>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73341"/>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86625"/>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Chef Intermediate</a:t>
            </a:r>
            <a:endParaRPr lang="en-US" dirty="0"/>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express the state of your infrastructure with resources, defined in recipes, encapsulated in cookbooks. Chef provides a core set of resources (dependent on your version of Chef and your platform). These core resources allow you to express the desired state of your infrastructure in a majority of situations. They can also be combined together to express the desired state where these individual resources fall short.</a:t>
            </a:r>
          </a:p>
          <a:p>
            <a:endParaRPr lang="en-US" dirty="0" smtClean="0"/>
          </a:p>
          <a:p>
            <a:r>
              <a:rPr lang="en-US" dirty="0" smtClean="0"/>
              <a:t>Early on when working with Chef these core resources and their ability to be combined will handle a majority of the configuration management issues that you face. After awhile you will come across more specific resource needs that have not yet been created or perhaps help describe a common set of resources you continue to use together.</a:t>
            </a:r>
          </a:p>
          <a:p>
            <a:endParaRPr lang="en-US" dirty="0" smtClean="0"/>
          </a:p>
          <a:p>
            <a:r>
              <a:rPr lang="en-US" dirty="0" smtClean="0"/>
              <a:t>When a necessary resource does not exist or when you want to express a group of resources a single resource, Chef provides a few ways to accomplish this.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05529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HWRP are incredibly useful when you need the full power of Ruby to implement your own resource. However, they come at the cost of understanding a number of Object-Oriented Programming techniques and the Ruby language. When exploring community cookbooks you may find examples of these resources in use.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8007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Definitions behaves like a compile time macro that is reusable across recipes. Macros all you to write a small amount of code that expands out into the contents of the definition wherever it is found within the recipes. With a definition you give it a name, provide parameters, and specify a block of code.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31095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code that defines the definition is stored within a definitions directory in a Ruby file that is processed with the definition Domain Specific Language.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01707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When creating a definition you specify a name and a hash of any parameters you wish to provide. Within the definition the parameters are retrievable from a hash named </a:t>
            </a:r>
            <a:r>
              <a:rPr lang="en-US" baseline="0" dirty="0" err="1" smtClean="0"/>
              <a:t>params</a:t>
            </a:r>
            <a:r>
              <a:rPr lang="en-US" baseline="0" dirty="0" smtClean="0"/>
              <a:t>. The use of the definition within a recipe looks similar to a resource but that is not the case. Definitions cannot notify other resources, subscribe to notifications from other resources, (i.e. `notifies` and `subscribes`) and cannot employ guards (i.e. `</a:t>
            </a:r>
            <a:r>
              <a:rPr lang="en-US" baseline="0" dirty="0" err="1" smtClean="0"/>
              <a:t>only_if</a:t>
            </a:r>
            <a:r>
              <a:rPr lang="en-US" baseline="0" dirty="0" smtClean="0"/>
              <a:t>` and `</a:t>
            </a:r>
            <a:r>
              <a:rPr lang="en-US" baseline="0" dirty="0" err="1" smtClean="0"/>
              <a:t>not_if</a:t>
            </a:r>
            <a:r>
              <a:rPr lang="en-US" baseline="0" dirty="0" smtClean="0"/>
              <a:t>`).</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07310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Definitions shipped in some of the earliest versions of Chef and are still supported today. However, as of Chef 12.5 it is strongly recommended that you choose a solution built with custom resources.</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27068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Light-Weight Resource-Provider, or LWRP, are Chef resources defined in two Domain Specific Languages (DSL) that allow you to create resources without having to understand the complexity presented by HWRP.</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An LWRP is as much a resource as the core resources defined in Chef. The resource and the provider is parsed and converted into Ruby objects.</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48129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A single LWRP definition is defined in two separate files. The file is named exactly the same but one file resides in the 'resources' directory; the other in the 'providers' directory. Both of these files are parsed after the cookbook is synchronized and loaded. Each file's DSL is then converted into Ruby class at runtime.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Within the file in the 'resources' directory you define the interface for the custom resource. There, within a resource DSL, you can specify a name of the resource, the list of available actions, the default action, and the properties that may be set for the resource. Within the file in the 'providers' directory you define the implementation for the custom resource. There, within a provider DSL, you specify what happens when an action is chosen.</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47606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Within the resources file you specify the available actions, the default action, and the supported attributes that can be used when specifying the resource.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04038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Within the provider definition you specify action blocks for each of the actions defined in the resource file. Within the action you specify resources as if you are defining a small recipe. The attributes defined for the resource are available within the action through a local variable or method named '</a:t>
            </a:r>
            <a:r>
              <a:rPr lang="en-US" baseline="0" dirty="0" err="1" smtClean="0"/>
              <a:t>new_resource</a:t>
            </a:r>
            <a:r>
              <a:rPr lang="en-US" baseline="0" dirty="0" smtClean="0"/>
              <a:t>'.</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16487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name of the cookbook is combined with the name of the resource/provider file name with an underscore to create the user defined resource. This was explicitly defined in the HWRP but is automatically generated.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Otherwise this is the same results as the one defined by the HWRP.</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16487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completing this module you will be able to</a:t>
            </a:r>
            <a:r>
              <a:rPr lang="en-US" baseline="0" dirty="0" smtClean="0"/>
              <a:t> d</a:t>
            </a:r>
            <a:r>
              <a:rPr lang="en-US" dirty="0" smtClean="0"/>
              <a:t>escribe the differences between Custom Resources, Definitions, Heavy-Weight Resource Providers</a:t>
            </a:r>
            <a:r>
              <a:rPr lang="en-US" baseline="0" dirty="0" smtClean="0"/>
              <a:t> and </a:t>
            </a:r>
            <a:r>
              <a:rPr lang="en-US" dirty="0" smtClean="0"/>
              <a:t>Light-Weight Resource </a:t>
            </a:r>
            <a:r>
              <a:rPr lang="en-US" smtClean="0"/>
              <a:t>Providers.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89333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Implementing resources with LWRP is not the favored way to develop a resource in later versions of Chef (Chef 12.5). However, they are still in wide use within older cookbooks like those found within the Chef Supermarket.</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30769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Custom Resources are Chef resources defined in a Domain Specific Language (DSL) that allow you to create resources without having to understand the complexity presented by HWRP. At its core it is a simplification of the work done with LWRP.</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An custom resource is as much a resource as the core resources defined in Chef. A custom resource definition is defined in a single file that resides in the 'resources' directory. This file is parsed after the cookbook is synchronized and loaded. The custom resource DSL is then converted into Ruby class at runtime.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75313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Within the file in the 'resources' directory you define the interface and the implementation for the custom resource. This is written in a custom resource DSL where you can specify the name of the resource, the default action, the properties that may be set, and all the actions that the resource supports.</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350803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custom resource implementation is similar to the LWRP except all of the details that describe the resource are combined into a single file. The custom resource DSL is similar to one defined for the LWRP resource and LWRP provider DSL. It is an evolution of the LWRP implementation with some minor changes. The attributes are instead called properties and when used within the action implementations they no longer require the '</a:t>
            </a:r>
            <a:r>
              <a:rPr lang="en-US" baseline="0" dirty="0" err="1" smtClean="0"/>
              <a:t>new_resource</a:t>
            </a:r>
            <a:r>
              <a:rPr lang="en-US" baseline="0" dirty="0" smtClean="0"/>
              <a:t>' local variable or method. The default action is assumed to be the first action defined in this file: create.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125785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result is the same here as the HWRP and LWRP.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default action is determined by the first action listed in the custom resource definition.</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125785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Implementing resources with a custom resource is the current favored way to develop a resource for versions of Chef 12.5.X or greater. They are easier to implement than a pure Ruby implementation and are defined in a single file compared to the LWRP implementation.</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07491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can see there are more than a few ways to extend Chef and create a resource or resource-like implementation within your recipes.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072922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 group, let's answer these questions.</a:t>
            </a:r>
          </a:p>
          <a:p>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337499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questions can we answer for you?</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578097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Having reached the limit of the core set of resources presents a new set of challenges before you. Fortunately these challenges are not insurmountable because of some of the design choices Chef has made to make it possible to extend its functionality.</a:t>
            </a:r>
            <a:r>
              <a:rPr lang="en-US" baseline="0" dirty="0" smtClean="0"/>
              <a:t> Chef is a maturing product that continues to evolve to bring joy to its users. </a:t>
            </a:r>
            <a:r>
              <a:rPr lang="en-US" dirty="0" smtClean="0"/>
              <a:t>While we</a:t>
            </a:r>
            <a:r>
              <a:rPr lang="en-US" baseline="0" dirty="0" smtClean="0"/>
              <a:t> are going to focus on Custom Resources it is important that have a basic understanding of these other implementations.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86834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a:t>
            </a:r>
            <a:r>
              <a:rPr lang="en-US" baseline="0" dirty="0" smtClean="0"/>
              <a:t> will provide a description of each, explain the files and folder structure, take a quick look at how each is implemented, and then talk about any requirements or limitations when pursing this implementation choice.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111074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Chef's</a:t>
            </a:r>
            <a:r>
              <a:rPr lang="en-US" baseline="0" dirty="0" smtClean="0"/>
              <a:t> core resources are written in Ruby. The first approach to creating your own resources is to create your own with Ruby classes. These pure Ruby implementations of Resources is often referred to as </a:t>
            </a:r>
            <a:r>
              <a:rPr lang="en-US" dirty="0" smtClean="0"/>
              <a:t>Heavy-Weight Resource-Provider, or HWRP. Each resource defined in Chef is defined</a:t>
            </a:r>
            <a:r>
              <a:rPr lang="en-US" baseline="0" dirty="0" smtClean="0"/>
              <a:t> in two classes which sub-class the core Chef Resource and Chef Provider class. </a:t>
            </a:r>
            <a:r>
              <a:rPr lang="en-US" dirty="0" smtClean="0"/>
              <a:t>Sub-classing is an object-oriented programming term that means to inherit characteristics (e.g. methods and variables) from the parent class. Within the subclass you are required to override specific methods for the class to behave as a resource within the system.</a:t>
            </a:r>
          </a:p>
          <a:p>
            <a:endParaRPr lang="en-US" dirty="0" smtClean="0"/>
          </a:p>
          <a:p>
            <a:r>
              <a:rPr lang="en-US" dirty="0" smtClean="0"/>
              <a:t>The</a:t>
            </a:r>
            <a:r>
              <a:rPr lang="en-US" baseline="0" dirty="0" smtClean="0"/>
              <a:t> Chef::Resource class describes how the resource appears within the recipe; the interface. The Chef::Provider class describes how the resource will act when it takes one of the supported action on each supported platform.</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19613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An</a:t>
            </a:r>
            <a:r>
              <a:rPr lang="en-US" baseline="0" dirty="0" smtClean="0"/>
              <a:t> </a:t>
            </a:r>
            <a:r>
              <a:rPr lang="en-US" dirty="0" smtClean="0"/>
              <a:t>HWRP,</a:t>
            </a:r>
            <a:r>
              <a:rPr lang="en-US" baseline="0" dirty="0" smtClean="0"/>
              <a:t> as </a:t>
            </a:r>
            <a:r>
              <a:rPr lang="en-US" dirty="0" smtClean="0"/>
              <a:t>pure Ruby,</a:t>
            </a:r>
            <a:r>
              <a:rPr lang="en-US" baseline="0" dirty="0" smtClean="0"/>
              <a:t> is </a:t>
            </a:r>
            <a:r>
              <a:rPr lang="en-US" dirty="0" smtClean="0"/>
              <a:t>stored in</a:t>
            </a:r>
            <a:r>
              <a:rPr lang="en-US" baseline="0" dirty="0" smtClean="0"/>
              <a:t> </a:t>
            </a:r>
            <a:r>
              <a:rPr lang="en-US" dirty="0" smtClean="0"/>
              <a:t>within the 'libraries' directory.</a:t>
            </a:r>
            <a:r>
              <a:rPr lang="en-US" baseline="0" dirty="0" smtClean="0"/>
              <a:t> Each class, one for the resource and the provider, are stored in separate files. The name of the file matches the class name except it has been snake-cased. Snake-casing lower cases the class name and places underscores between letters where capital letters used to exist. This is a common Ruby practice and one enforced by </a:t>
            </a:r>
            <a:r>
              <a:rPr lang="en-US" baseline="0" dirty="0" err="1" smtClean="0"/>
              <a:t>Rubocop</a:t>
            </a:r>
            <a:r>
              <a:rPr lang="en-US" baseline="0" dirty="0" smtClean="0"/>
              <a:t>. All the Ruby files within that directory are evaluated after the cookbook is synchronized and loaded.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02647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When defining the resource for a Heavy-Weight Resource-Provider you sub-class the Chef Resource class. The initialize method is overridden to specify new default values and allows us to configure the class as necessary when the resource is created in memory. Each potential attribute is defined as a method which uses a helper to setup the default values, value types it supports, etc.</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09062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When defining the provider for a Heavy-Weight Resource-Provider you sub-class the Chef Provider class. The initialize method does not have to be overridden. The </a:t>
            </a:r>
            <a:r>
              <a:rPr lang="en-US" baseline="0" dirty="0" err="1" smtClean="0"/>
              <a:t>load_current_resource</a:t>
            </a:r>
            <a:r>
              <a:rPr lang="en-US" baseline="0" dirty="0" smtClean="0"/>
              <a:t> method must be overridden and is where the configuration from the resource is created and configured for use in each of the supported actions. The actions here are defined as methods with the prefix 'action_' and within them you would define the code necessary to perform the operations for this resource.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Chef provides additional helpers to allow you to shell out to perform operations on the system. You also have the entire Ruby language and any gems that might be packaged with the Chef DK (or you have added to Chef DK) at your disposal.</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03860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resource would now be available within any recipe defined in this cookbook or any cookbook that adds this cookbook as a dependency. Here in this example recipe the resources delete and creates apache sites. All three of the resources rely on the site name attribute being tied to the name provided to the resource. The first deletes the welcome site. The next two both rely on the default action of create. The second resource assumes the default site port value.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0386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diagramColors" Target="../diagrams/colors2.xml"/><Relationship Id="rId12"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diagramData" Target="../diagrams/data2.xml"/><Relationship Id="rId9" Type="http://schemas.openxmlformats.org/officeDocument/2006/relationships/diagramLayout" Target="../diagrams/layout2.xml"/><Relationship Id="rId10"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Approaches to Extending Resources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 </a:t>
            </a:r>
            <a:endParaRPr lang="en-US" dirty="0"/>
          </a:p>
        </p:txBody>
      </p:sp>
      <p:sp>
        <p:nvSpPr>
          <p:cNvPr id="5" name="Text Placeholder 4"/>
          <p:cNvSpPr>
            <a:spLocks noGrp="1"/>
          </p:cNvSpPr>
          <p:nvPr>
            <p:ph type="body" sz="quarter" idx="12"/>
          </p:nvPr>
        </p:nvSpPr>
        <p:spPr>
          <a:xfrm>
            <a:off x="736600" y="2209800"/>
            <a:ext cx="14812064" cy="4992351"/>
          </a:xfrm>
        </p:spPr>
        <p:txBody>
          <a:bodyPr/>
          <a:lstStyle/>
          <a:p>
            <a:pPr marL="457200" indent="-457200">
              <a:buFont typeface="Arial" charset="0"/>
              <a:buChar char="•"/>
            </a:pPr>
            <a:r>
              <a:rPr lang="en-US" dirty="0" smtClean="0"/>
              <a:t>Available in some of the earliest versions of Chef</a:t>
            </a:r>
          </a:p>
          <a:p>
            <a:pPr marL="457200" indent="-457200">
              <a:buFont typeface="Arial" charset="0"/>
              <a:buChar char="•"/>
            </a:pPr>
            <a:r>
              <a:rPr lang="en-US" dirty="0" smtClean="0"/>
              <a:t>Allows for extremely flexible and powerful resource implementations</a:t>
            </a:r>
          </a:p>
          <a:p>
            <a:pPr marL="457200" indent="-457200">
              <a:buFont typeface="Arial" charset="0"/>
              <a:buChar char="•"/>
            </a:pPr>
            <a:r>
              <a:rPr lang="en-US" dirty="0" smtClean="0"/>
              <a:t>Requires knowledge of Ruby</a:t>
            </a:r>
          </a:p>
          <a:p>
            <a:pPr marL="457200" indent="-457200">
              <a:buFont typeface="Arial" charset="0"/>
              <a:buChar char="•"/>
            </a:pPr>
            <a:r>
              <a:rPr lang="en-US" dirty="0" smtClean="0"/>
              <a:t>Requires knowledge of Object-Oriented Programming techniques</a:t>
            </a:r>
          </a:p>
          <a:p>
            <a:pPr marL="457200" indent="-457200">
              <a:buFont typeface="Arial" charset="0"/>
              <a:buChar char="•"/>
            </a:pPr>
            <a:endParaRPr lang="en-US" dirty="0" smtClean="0"/>
          </a:p>
          <a:p>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BENEFITS &amp; DRAWBACKS</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63269115"/>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eft Brace 5"/>
          <p:cNvSpPr/>
          <p:nvPr/>
        </p:nvSpPr>
        <p:spPr>
          <a:xfrm>
            <a:off x="7634705" y="3222624"/>
            <a:ext cx="657727" cy="3671581"/>
          </a:xfrm>
          <a:prstGeom prst="leftBrace">
            <a:avLst>
              <a:gd name="adj1" fmla="val 205484"/>
              <a:gd name="adj2" fmla="val 46418"/>
            </a:avLst>
          </a:prstGeom>
          <a:ln w="63500">
            <a:solidFill>
              <a:schemeClr val="accent6"/>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DESCRIPTION</a:t>
            </a:r>
            <a:endParaRPr lang="en-US" sz="2400" b="1" dirty="0" smtClean="0">
              <a:gradFill>
                <a:gsLst>
                  <a:gs pos="0">
                    <a:srgbClr val="FFFFFF"/>
                  </a:gs>
                  <a:gs pos="100000">
                    <a:srgbClr val="FFFFFF"/>
                  </a:gs>
                </a:gsLst>
                <a:lin ang="5400000" scaled="0"/>
              </a:gradFill>
            </a:endParaRPr>
          </a:p>
        </p:txBody>
      </p:sp>
      <p:sp>
        <p:nvSpPr>
          <p:cNvPr id="2" name="TextBox 1"/>
          <p:cNvSpPr txBox="1"/>
          <p:nvPr/>
        </p:nvSpPr>
        <p:spPr bwMode="white">
          <a:xfrm>
            <a:off x="736600" y="3112056"/>
            <a:ext cx="6673516" cy="1287379"/>
          </a:xfrm>
          <a:prstGeom prst="rect">
            <a:avLst/>
          </a:prstGeom>
          <a:ln w="12700">
            <a:solidFill>
              <a:schemeClr val="dk1">
                <a:shade val="50000"/>
              </a:schemeClr>
            </a:solidFill>
            <a:prstDash val="dash"/>
          </a:ln>
        </p:spPr>
        <p:txBody>
          <a:bodyPr vert="horz" wrap="square" lIns="91440" tIns="91440" rIns="91440" bIns="91440" rtlCol="0">
            <a:normAutofit/>
          </a:bodyPr>
          <a:lstStyle/>
          <a:p>
            <a:r>
              <a:rPr lang="en-US" b="1" dirty="0" err="1" smtClean="0">
                <a:latin typeface="Courier New" charset="0"/>
                <a:ea typeface="Courier New" charset="0"/>
                <a:cs typeface="Courier New" charset="0"/>
              </a:rPr>
              <a:t>apache_vhost</a:t>
            </a:r>
            <a:r>
              <a:rPr lang="en-US" b="1" dirty="0" smtClean="0">
                <a:latin typeface="Courier New" charset="0"/>
                <a:ea typeface="Courier New" charset="0"/>
                <a:cs typeface="Courier New" charset="0"/>
              </a:rPr>
              <a:t> 'admins' do</a:t>
            </a:r>
          </a:p>
          <a:p>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site_name</a:t>
            </a:r>
            <a:r>
              <a:rPr lang="en-US" b="1" dirty="0" smtClean="0">
                <a:latin typeface="Courier New" charset="0"/>
                <a:ea typeface="Courier New" charset="0"/>
                <a:cs typeface="Courier New" charset="0"/>
              </a:rPr>
              <a:t> 'admins'</a:t>
            </a:r>
          </a:p>
          <a:p>
            <a:r>
              <a:rPr lang="en-US" b="1" dirty="0" smtClean="0">
                <a:latin typeface="Courier New" charset="0"/>
                <a:ea typeface="Courier New" charset="0"/>
                <a:cs typeface="Courier New" charset="0"/>
              </a:rPr>
              <a:t>end</a:t>
            </a:r>
            <a:endParaRPr lang="en-US" b="1" dirty="0">
              <a:latin typeface="Courier New" charset="0"/>
              <a:ea typeface="Courier New" charset="0"/>
              <a:cs typeface="Courier New" charset="0"/>
            </a:endParaRPr>
          </a:p>
        </p:txBody>
      </p:sp>
      <p:sp>
        <p:nvSpPr>
          <p:cNvPr id="12" name="TextBox 11"/>
          <p:cNvSpPr txBox="1"/>
          <p:nvPr/>
        </p:nvSpPr>
        <p:spPr bwMode="white">
          <a:xfrm>
            <a:off x="8517021" y="3961423"/>
            <a:ext cx="7027779" cy="2961719"/>
          </a:xfrm>
          <a:prstGeom prst="rect">
            <a:avLst/>
          </a:prstGeom>
          <a:noFill/>
          <a:ln w="12700">
            <a:solidFill>
              <a:schemeClr val="dk1">
                <a:shade val="50000"/>
              </a:schemeClr>
            </a:solidFill>
            <a:prstDash val="dash"/>
          </a:ln>
        </p:spPr>
        <p:txBody>
          <a:bodyPr vert="horz" wrap="square" lIns="91440" tIns="91440" rIns="91440" bIns="91440" rtlCol="0">
            <a:normAutofit/>
          </a:bodyPr>
          <a:lstStyle/>
          <a:p>
            <a:r>
              <a:rPr lang="en-US" sz="2000" b="1" dirty="0" smtClean="0">
                <a:latin typeface="Courier New" charset="0"/>
                <a:ea typeface="Courier New" charset="0"/>
                <a:cs typeface="Courier New" charset="0"/>
              </a:rPr>
              <a:t>define :</a:t>
            </a:r>
            <a:r>
              <a:rPr lang="en-US" sz="2000" b="1" dirty="0" err="1" smtClean="0">
                <a:latin typeface="Courier New" charset="0"/>
                <a:ea typeface="Courier New" charset="0"/>
                <a:cs typeface="Courier New" charset="0"/>
              </a:rPr>
              <a:t>apache_vhost</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site_name</a:t>
            </a:r>
            <a:r>
              <a:rPr lang="en-US" sz="2000" b="1" dirty="0" smtClean="0">
                <a:latin typeface="Courier New" charset="0"/>
                <a:ea typeface="Courier New" charset="0"/>
                <a:cs typeface="Courier New" charset="0"/>
              </a:rPr>
              <a:t>: 'default' do</a:t>
            </a:r>
          </a:p>
          <a:p>
            <a:r>
              <a:rPr lang="en-US" sz="2000" b="1" dirty="0" smtClean="0">
                <a:latin typeface="Courier New" charset="0"/>
                <a:ea typeface="Courier New" charset="0"/>
                <a:cs typeface="Courier New" charset="0"/>
              </a:rPr>
              <a:t>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directory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template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file ...</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end</a:t>
            </a:r>
          </a:p>
        </p:txBody>
      </p:sp>
      <p:sp>
        <p:nvSpPr>
          <p:cNvPr id="3" name="TextBox 2"/>
          <p:cNvSpPr txBox="1"/>
          <p:nvPr/>
        </p:nvSpPr>
        <p:spPr bwMode="white">
          <a:xfrm>
            <a:off x="8517021" y="3220870"/>
            <a:ext cx="7027779"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definitions/</a:t>
            </a:r>
            <a:r>
              <a:rPr lang="en-US" b="1" dirty="0" err="1" smtClean="0">
                <a:latin typeface="Courier New" charset="0"/>
                <a:ea typeface="Courier New" charset="0"/>
                <a:cs typeface="Courier New" charset="0"/>
              </a:rPr>
              <a:t>apache_vhost.rb</a:t>
            </a:r>
            <a:endParaRPr lang="en-US" b="1" dirty="0" smtClean="0">
              <a:latin typeface="Courier New" charset="0"/>
              <a:ea typeface="Courier New" charset="0"/>
              <a:cs typeface="Courier New" charset="0"/>
            </a:endParaRPr>
          </a:p>
        </p:txBody>
      </p:sp>
      <p:sp>
        <p:nvSpPr>
          <p:cNvPr id="13" name="TextBox 12"/>
          <p:cNvSpPr txBox="1"/>
          <p:nvPr/>
        </p:nvSpPr>
        <p:spPr bwMode="white">
          <a:xfrm>
            <a:off x="736600" y="5442283"/>
            <a:ext cx="6673516" cy="1199259"/>
          </a:xfrm>
          <a:prstGeom prst="rect">
            <a:avLst/>
          </a:prstGeom>
          <a:ln w="12700">
            <a:solidFill>
              <a:schemeClr val="dk1">
                <a:shade val="50000"/>
              </a:schemeClr>
            </a:solidFill>
            <a:prstDash val="dash"/>
          </a:ln>
        </p:spPr>
        <p:txBody>
          <a:bodyPr vert="horz" wrap="square" lIns="91440" tIns="91440" rIns="91440" bIns="91440" rtlCol="0">
            <a:normAutofit lnSpcReduction="10000"/>
          </a:bodyPr>
          <a:lstStyle/>
          <a:p>
            <a:r>
              <a:rPr lang="en-US" b="1" dirty="0" err="1" smtClean="0">
                <a:latin typeface="Courier New" charset="0"/>
                <a:ea typeface="Courier New" charset="0"/>
                <a:cs typeface="Courier New" charset="0"/>
              </a:rPr>
              <a:t>apache_vhost</a:t>
            </a:r>
            <a:r>
              <a:rPr lang="en-US" b="1" dirty="0" smtClean="0">
                <a:latin typeface="Courier New" charset="0"/>
                <a:ea typeface="Courier New" charset="0"/>
                <a:cs typeface="Courier New" charset="0"/>
              </a:rPr>
              <a:t> 'users' do</a:t>
            </a:r>
          </a:p>
          <a:p>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site_name</a:t>
            </a:r>
            <a:r>
              <a:rPr lang="en-US" b="1" dirty="0" smtClean="0">
                <a:latin typeface="Courier New" charset="0"/>
                <a:ea typeface="Courier New" charset="0"/>
                <a:cs typeface="Courier New" charset="0"/>
              </a:rPr>
              <a:t> 'users'</a:t>
            </a:r>
          </a:p>
          <a:p>
            <a:r>
              <a:rPr lang="en-US" b="1" dirty="0" smtClean="0">
                <a:latin typeface="Courier New" charset="0"/>
                <a:ea typeface="Courier New" charset="0"/>
                <a:cs typeface="Courier New" charset="0"/>
              </a:rPr>
              <a:t>end</a:t>
            </a:r>
            <a:endParaRPr lang="en-US" b="1" dirty="0">
              <a:latin typeface="Courier New" charset="0"/>
              <a:ea typeface="Courier New" charset="0"/>
              <a:cs typeface="Courier New" charset="0"/>
            </a:endParaRPr>
          </a:p>
        </p:txBody>
      </p:sp>
      <p:sp>
        <p:nvSpPr>
          <p:cNvPr id="4" name="TextBox 3"/>
          <p:cNvSpPr txBox="1"/>
          <p:nvPr/>
        </p:nvSpPr>
        <p:spPr bwMode="white">
          <a:xfrm>
            <a:off x="736600" y="2326105"/>
            <a:ext cx="6673516" cy="697831"/>
          </a:xfrm>
          <a:prstGeom prst="rect">
            <a:avLst/>
          </a:prstGeom>
          <a:solidFill>
            <a:schemeClr val="bg1">
              <a:lumMod val="85000"/>
              <a:alpha val="50000"/>
            </a:schemeClr>
          </a:solidFill>
          <a:ln>
            <a:noFill/>
          </a:ln>
        </p:spPr>
        <p:txBody>
          <a:bodyPr vert="horz" wrap="square" lIns="91440" tIns="91440" rIns="91440" bIns="91440" rtlCol="0" anchor="ctr">
            <a:normAutofit/>
          </a:bodyPr>
          <a:lstStyle/>
          <a:p>
            <a:r>
              <a:rPr lang="en-US" b="1" dirty="0" smtClean="0">
                <a:latin typeface="Courier New" charset="0"/>
                <a:ea typeface="Courier New" charset="0"/>
                <a:cs typeface="Courier New" charset="0"/>
              </a:rPr>
              <a:t>recipes/</a:t>
            </a:r>
            <a:r>
              <a:rPr lang="en-US" b="1" dirty="0" err="1" smtClean="0">
                <a:latin typeface="Courier New" charset="0"/>
                <a:ea typeface="Courier New" charset="0"/>
                <a:cs typeface="Courier New" charset="0"/>
              </a:rPr>
              <a:t>admins_site.rb</a:t>
            </a:r>
            <a:endParaRPr lang="en-US" b="1" dirty="0" smtClean="0">
              <a:latin typeface="Courier New" charset="0"/>
              <a:ea typeface="Courier New" charset="0"/>
              <a:cs typeface="Courier New" charset="0"/>
            </a:endParaRPr>
          </a:p>
        </p:txBody>
      </p:sp>
      <p:sp>
        <p:nvSpPr>
          <p:cNvPr id="14" name="TextBox 13"/>
          <p:cNvSpPr txBox="1"/>
          <p:nvPr/>
        </p:nvSpPr>
        <p:spPr bwMode="white">
          <a:xfrm>
            <a:off x="736600" y="4656332"/>
            <a:ext cx="6673516" cy="697831"/>
          </a:xfrm>
          <a:prstGeom prst="rect">
            <a:avLst/>
          </a:prstGeom>
          <a:solidFill>
            <a:schemeClr val="bg1">
              <a:lumMod val="85000"/>
              <a:alpha val="50000"/>
            </a:schemeClr>
          </a:solidFill>
        </p:spPr>
        <p:txBody>
          <a:bodyPr vert="horz" wrap="square" lIns="91440" tIns="91440" rIns="91440" bIns="91440" rtlCol="0" anchor="ctr">
            <a:normAutofit/>
          </a:bodyPr>
          <a:lstStyle/>
          <a:p>
            <a:r>
              <a:rPr lang="en-US" b="1" dirty="0" smtClean="0">
                <a:latin typeface="Courier New" charset="0"/>
                <a:ea typeface="Courier New" charset="0"/>
                <a:cs typeface="Courier New" charset="0"/>
              </a:rPr>
              <a:t>recipes/</a:t>
            </a:r>
            <a:r>
              <a:rPr lang="en-US" b="1" dirty="0" err="1" smtClean="0">
                <a:latin typeface="Courier New" charset="0"/>
                <a:ea typeface="Courier New" charset="0"/>
                <a:cs typeface="Courier New" charset="0"/>
              </a:rPr>
              <a:t>users_site.rb</a:t>
            </a:r>
            <a:endParaRPr lang="en-US" b="1" dirty="0" smtClean="0">
              <a:latin typeface="Courier New" charset="0"/>
              <a:ea typeface="Courier New" charset="0"/>
              <a:cs typeface="Courier New" charset="0"/>
            </a:endParaRPr>
          </a:p>
        </p:txBody>
      </p:sp>
      <p:sp>
        <p:nvSpPr>
          <p:cNvPr id="15" name="TextBox 14"/>
          <p:cNvSpPr txBox="1"/>
          <p:nvPr/>
        </p:nvSpPr>
        <p:spPr bwMode="white">
          <a:xfrm>
            <a:off x="736600" y="7680158"/>
            <a:ext cx="6673516" cy="469232"/>
          </a:xfrm>
          <a:prstGeom prst="rect">
            <a:avLst/>
          </a:prstGeom>
          <a:noFill/>
          <a:ln w="12700">
            <a:solidFill>
              <a:schemeClr val="dk1">
                <a:shade val="50000"/>
              </a:schemeClr>
            </a:solidFill>
            <a:prstDash val="dash"/>
          </a:ln>
        </p:spPr>
        <p:txBody>
          <a:bodyPr vert="horz" wrap="square" lIns="91440" tIns="91440" rIns="91440" bIns="91440" rtlCol="0">
            <a:normAutofit fontScale="92500" lnSpcReduction="20000"/>
          </a:bodyPr>
          <a:lstStyle/>
          <a:p>
            <a:r>
              <a:rPr lang="en-US" b="1" dirty="0" smtClean="0">
                <a:latin typeface="Courier New" charset="0"/>
                <a:ea typeface="Courier New" charset="0"/>
                <a:cs typeface="Courier New" charset="0"/>
              </a:rPr>
              <a:t>...</a:t>
            </a:r>
          </a:p>
        </p:txBody>
      </p:sp>
      <p:sp>
        <p:nvSpPr>
          <p:cNvPr id="16" name="TextBox 15"/>
          <p:cNvSpPr txBox="1"/>
          <p:nvPr/>
        </p:nvSpPr>
        <p:spPr bwMode="white">
          <a:xfrm>
            <a:off x="736600" y="6894206"/>
            <a:ext cx="6673516" cy="697831"/>
          </a:xfrm>
          <a:prstGeom prst="rect">
            <a:avLst/>
          </a:prstGeom>
          <a:solidFill>
            <a:schemeClr val="bg1">
              <a:lumMod val="85000"/>
              <a:alpha val="50000"/>
            </a:schemeClr>
          </a:solidFill>
        </p:spPr>
        <p:txBody>
          <a:bodyPr vert="horz" wrap="square" lIns="91440" tIns="91440" rIns="91440" bIns="91440" rtlCol="0" anchor="ctr">
            <a:normAutofit/>
          </a:bodyPr>
          <a:lstStyle/>
          <a:p>
            <a:r>
              <a:rPr lang="en-US" b="1" dirty="0" smtClean="0">
                <a:latin typeface="Courier New" charset="0"/>
                <a:ea typeface="Courier New" charset="0"/>
                <a:cs typeface="Courier New" charset="0"/>
              </a:rPr>
              <a:t>recipes/</a:t>
            </a:r>
            <a:r>
              <a:rPr lang="en-US" b="1" dirty="0" err="1" smtClean="0">
                <a:latin typeface="Courier New" charset="0"/>
                <a:ea typeface="Courier New" charset="0"/>
                <a:cs typeface="Courier New" charset="0"/>
              </a:rPr>
              <a:t>dogs_site.rb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2106743706"/>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STRUCTURE</a:t>
            </a:r>
            <a:endParaRPr lang="en-US" sz="2400" b="1" dirty="0" smtClean="0">
              <a:gradFill>
                <a:gsLst>
                  <a:gs pos="0">
                    <a:srgbClr val="FFFFFF"/>
                  </a:gs>
                  <a:gs pos="100000">
                    <a:srgbClr val="FFFFFF"/>
                  </a:gs>
                </a:gsLst>
                <a:lin ang="5400000" scaled="0"/>
              </a:gradFill>
            </a:endParaRPr>
          </a:p>
        </p:txBody>
      </p:sp>
      <p:grpSp>
        <p:nvGrpSpPr>
          <p:cNvPr id="13" name="Group 12"/>
          <p:cNvGrpSpPr/>
          <p:nvPr/>
        </p:nvGrpSpPr>
        <p:grpSpPr>
          <a:xfrm>
            <a:off x="773282" y="2257926"/>
            <a:ext cx="14771518" cy="2855494"/>
            <a:chOff x="0" y="0"/>
            <a:chExt cx="14771518" cy="2855494"/>
          </a:xfrm>
        </p:grpSpPr>
        <p:sp>
          <p:nvSpPr>
            <p:cNvPr id="17" name="Rounded Rectangle 16"/>
            <p:cNvSpPr/>
            <p:nvPr/>
          </p:nvSpPr>
          <p:spPr>
            <a:xfrm>
              <a:off x="0" y="0"/>
              <a:ext cx="14771518" cy="2855494"/>
            </a:xfrm>
            <a:prstGeom prst="roundRect">
              <a:avLst>
                <a:gd name="adj" fmla="val 8500"/>
              </a:avLst>
            </a:prstGeom>
          </p:spPr>
          <p:style>
            <a:lnRef idx="2">
              <a:schemeClr val="accent2">
                <a:shade val="50000"/>
              </a:schemeClr>
            </a:lnRef>
            <a:fillRef idx="1">
              <a:schemeClr val="accent2"/>
            </a:fillRef>
            <a:effectRef idx="0">
              <a:schemeClr val="accent2"/>
            </a:effectRef>
            <a:fontRef idx="minor">
              <a:schemeClr val="lt1"/>
            </a:fontRef>
          </p:style>
        </p:sp>
        <p:sp>
          <p:nvSpPr>
            <p:cNvPr id="18" name="Rounded Rectangle 4"/>
            <p:cNvSpPr/>
            <p:nvPr/>
          </p:nvSpPr>
          <p:spPr>
            <a:xfrm>
              <a:off x="71089" y="71089"/>
              <a:ext cx="14629340" cy="27133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1762871" numCol="1" spcCol="1270" anchor="t" anchorCtr="0">
              <a:noAutofit/>
            </a:bodyPr>
            <a:lstStyle/>
            <a:p>
              <a:pPr lvl="0" algn="l" defTabSz="2489200">
                <a:lnSpc>
                  <a:spcPct val="90000"/>
                </a:lnSpc>
                <a:spcBef>
                  <a:spcPct val="0"/>
                </a:spcBef>
                <a:spcAft>
                  <a:spcPct val="35000"/>
                </a:spcAft>
              </a:pPr>
              <a:r>
                <a:rPr lang="en-US" sz="5600" b="1" kern="1200" dirty="0" err="1" smtClean="0">
                  <a:latin typeface="Courier New" charset="0"/>
                  <a:ea typeface="Courier New" charset="0"/>
                  <a:cs typeface="Courier New" charset="0"/>
                </a:rPr>
                <a:t>my_cookbook</a:t>
              </a:r>
              <a:endParaRPr lang="en-US" sz="5600" b="1" kern="1200" dirty="0">
                <a:latin typeface="Courier New" charset="0"/>
                <a:ea typeface="Courier New" charset="0"/>
                <a:cs typeface="Courier New" charset="0"/>
              </a:endParaRPr>
            </a:p>
          </p:txBody>
        </p:sp>
      </p:grpSp>
      <p:grpSp>
        <p:nvGrpSpPr>
          <p:cNvPr id="14" name="Group 13"/>
          <p:cNvGrpSpPr/>
          <p:nvPr/>
        </p:nvGrpSpPr>
        <p:grpSpPr>
          <a:xfrm>
            <a:off x="1137971" y="3558940"/>
            <a:ext cx="14032942" cy="1284972"/>
            <a:chOff x="369287" y="1284972"/>
            <a:chExt cx="14032942" cy="1284972"/>
          </a:xfrm>
        </p:grpSpPr>
        <p:sp>
          <p:nvSpPr>
            <p:cNvPr id="15" name="Rounded Rectangle 14"/>
            <p:cNvSpPr/>
            <p:nvPr/>
          </p:nvSpPr>
          <p:spPr>
            <a:xfrm>
              <a:off x="369287" y="1284972"/>
              <a:ext cx="14032942" cy="1284972"/>
            </a:xfrm>
            <a:prstGeom prst="roundRect">
              <a:avLst>
                <a:gd name="adj" fmla="val 10500"/>
              </a:avLst>
            </a:prstGeom>
          </p:spPr>
          <p:style>
            <a:lnRef idx="1">
              <a:schemeClr val="dk2">
                <a:hueOff val="0"/>
                <a:satOff val="0"/>
                <a:lumOff val="0"/>
                <a:alphaOff val="0"/>
              </a:schemeClr>
            </a:lnRef>
            <a:fillRef idx="1">
              <a:schemeClr val="lt2">
                <a:alpha val="90000"/>
                <a:hueOff val="0"/>
                <a:satOff val="0"/>
                <a:lumOff val="0"/>
                <a:alphaOff val="0"/>
              </a:schemeClr>
            </a:fillRef>
            <a:effectRef idx="2">
              <a:schemeClr val="lt2">
                <a:alpha val="90000"/>
                <a:hueOff val="0"/>
                <a:satOff val="0"/>
                <a:lumOff val="0"/>
                <a:alphaOff val="0"/>
              </a:schemeClr>
            </a:effectRef>
            <a:fontRef idx="minor">
              <a:schemeClr val="dk1">
                <a:hueOff val="0"/>
                <a:satOff val="0"/>
                <a:lumOff val="0"/>
                <a:alphaOff val="0"/>
              </a:schemeClr>
            </a:fontRef>
          </p:style>
        </p:sp>
        <p:sp>
          <p:nvSpPr>
            <p:cNvPr id="16" name="Rounded Rectangle 6"/>
            <p:cNvSpPr/>
            <p:nvPr/>
          </p:nvSpPr>
          <p:spPr>
            <a:xfrm>
              <a:off x="408804" y="1324489"/>
              <a:ext cx="13953908" cy="12059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b="1" dirty="0" smtClean="0">
                  <a:latin typeface="Courier New" charset="0"/>
                  <a:ea typeface="Courier New" charset="0"/>
                  <a:cs typeface="Courier New" charset="0"/>
                </a:rPr>
                <a:t>definitions/</a:t>
              </a:r>
              <a:endParaRPr lang="en-US" sz="2400" b="1" kern="1200" dirty="0">
                <a:latin typeface="Courier New" charset="0"/>
                <a:ea typeface="Courier New" charset="0"/>
                <a:cs typeface="Courier New" charset="0"/>
              </a:endParaRPr>
            </a:p>
            <a:p>
              <a:pPr marL="171450" lvl="1" indent="-171450" algn="l" defTabSz="844550">
                <a:lnSpc>
                  <a:spcPct val="90000"/>
                </a:lnSpc>
                <a:spcBef>
                  <a:spcPct val="0"/>
                </a:spcBef>
                <a:spcAft>
                  <a:spcPct val="15000"/>
                </a:spcAft>
                <a:buChar char="••"/>
              </a:pPr>
              <a:r>
                <a:rPr lang="en-US" sz="1900" b="1" dirty="0" smtClean="0">
                  <a:latin typeface="Courier New" charset="0"/>
                  <a:ea typeface="Courier New" charset="0"/>
                  <a:cs typeface="Courier New" charset="0"/>
                </a:rPr>
                <a:t>[</a:t>
              </a:r>
              <a:r>
                <a:rPr lang="en-US" sz="1900" b="1" dirty="0" err="1" smtClean="0">
                  <a:latin typeface="Courier New" charset="0"/>
                  <a:ea typeface="Courier New" charset="0"/>
                  <a:cs typeface="Courier New" charset="0"/>
                </a:rPr>
                <a:t>my_definition_name</a:t>
              </a:r>
              <a:r>
                <a:rPr lang="en-US" sz="1900" b="1" dirty="0">
                  <a:latin typeface="Courier New" charset="0"/>
                  <a:ea typeface="Courier New" charset="0"/>
                  <a:cs typeface="Courier New" charset="0"/>
                </a:rPr>
                <a:t>]</a:t>
              </a:r>
              <a:r>
                <a:rPr lang="en-US" sz="1900" b="1" dirty="0" smtClean="0">
                  <a:latin typeface="Courier New" charset="0"/>
                  <a:ea typeface="Courier New" charset="0"/>
                  <a:cs typeface="Courier New" charset="0"/>
                </a:rPr>
                <a:t>.</a:t>
              </a:r>
              <a:r>
                <a:rPr lang="en-US" sz="1900" b="1" dirty="0" err="1" smtClean="0">
                  <a:latin typeface="Courier New" charset="0"/>
                  <a:ea typeface="Courier New" charset="0"/>
                  <a:cs typeface="Courier New" charset="0"/>
                </a:rPr>
                <a:t>rb</a:t>
              </a:r>
              <a:endParaRPr lang="en-US" sz="1900" b="1" kern="1200" dirty="0">
                <a:latin typeface="Courier New" charset="0"/>
                <a:ea typeface="Courier New" charset="0"/>
                <a:cs typeface="Courier New" charset="0"/>
              </a:endParaRPr>
            </a:p>
          </p:txBody>
        </p:sp>
      </p:grpSp>
      <p:sp>
        <p:nvSpPr>
          <p:cNvPr id="19" name="TextBox 18"/>
          <p:cNvSpPr txBox="1"/>
          <p:nvPr/>
        </p:nvSpPr>
        <p:spPr bwMode="white">
          <a:xfrm>
            <a:off x="773280" y="6866021"/>
            <a:ext cx="14771520" cy="1090863"/>
          </a:xfrm>
          <a:prstGeom prst="rect">
            <a:avLst/>
          </a:prstGeom>
        </p:spPr>
        <p:txBody>
          <a:bodyPr vert="horz" wrap="square" lIns="91440" tIns="91440" rIns="91440" bIns="91440" rtlCol="0">
            <a:normAutofit/>
          </a:bodyPr>
          <a:lstStyle/>
          <a:p>
            <a:r>
              <a:rPr lang="en-US" dirty="0" smtClean="0"/>
              <a:t>They are stored within the definitions folder and often the name of the definition defines of the file.</a:t>
            </a:r>
          </a:p>
        </p:txBody>
      </p:sp>
    </p:spTree>
    <p:extLst>
      <p:ext uri="{BB962C8B-B14F-4D97-AF65-F5344CB8AC3E}">
        <p14:creationId xmlns:p14="http://schemas.microsoft.com/office/powerpoint/2010/main" val="122757542"/>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LANGUAGE</a:t>
            </a:r>
            <a:endParaRPr lang="en-US" sz="2400" b="1" dirty="0" smtClean="0">
              <a:gradFill>
                <a:gsLst>
                  <a:gs pos="0">
                    <a:srgbClr val="FFFFFF"/>
                  </a:gs>
                  <a:gs pos="100000">
                    <a:srgbClr val="FFFFFF"/>
                  </a:gs>
                </a:gsLst>
                <a:lin ang="5400000" scaled="0"/>
              </a:gradFill>
            </a:endParaRPr>
          </a:p>
        </p:txBody>
      </p:sp>
      <p:sp>
        <p:nvSpPr>
          <p:cNvPr id="6" name="TextBox 5"/>
          <p:cNvSpPr txBox="1"/>
          <p:nvPr/>
        </p:nvSpPr>
        <p:spPr bwMode="white">
          <a:xfrm>
            <a:off x="736600" y="2649065"/>
            <a:ext cx="14771520" cy="5378117"/>
          </a:xfrm>
          <a:prstGeom prst="rect">
            <a:avLst/>
          </a:prstGeom>
          <a:ln w="12700">
            <a:solidFill>
              <a:schemeClr val="tx2"/>
            </a:solidFill>
            <a:prstDash val="dash"/>
          </a:ln>
        </p:spPr>
        <p:txBody>
          <a:bodyPr vert="horz" wrap="square" lIns="91440" tIns="91440" rIns="91440" bIns="91440" rtlCol="0">
            <a:noAutofit/>
          </a:bodyPr>
          <a:lstStyle/>
          <a:p>
            <a:r>
              <a:rPr lang="en-US" sz="2000" b="1" dirty="0">
                <a:latin typeface="Courier New" charset="0"/>
                <a:ea typeface="Courier New" charset="0"/>
                <a:cs typeface="Courier New" charset="0"/>
              </a:rPr>
              <a:t>define :</a:t>
            </a:r>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site_name</a:t>
            </a:r>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'default', </a:t>
            </a:r>
            <a:r>
              <a:rPr lang="en-US" sz="2000" b="1" dirty="0" err="1" smtClean="0">
                <a:latin typeface="Courier New" charset="0"/>
                <a:ea typeface="Courier New" charset="0"/>
                <a:cs typeface="Courier New" charset="0"/>
              </a:rPr>
              <a:t>site_port</a:t>
            </a:r>
            <a:r>
              <a:rPr lang="en-US" sz="2000" b="1" dirty="0" smtClean="0">
                <a:latin typeface="Courier New" charset="0"/>
                <a:ea typeface="Courier New" charset="0"/>
                <a:cs typeface="Courier New" charset="0"/>
              </a:rPr>
              <a:t>: 80 </a:t>
            </a:r>
            <a:r>
              <a:rPr lang="en-US" sz="2000" b="1" dirty="0">
                <a:latin typeface="Courier New" charset="0"/>
                <a:ea typeface="Courier New" charset="0"/>
                <a:cs typeface="Courier New" charset="0"/>
              </a:rPr>
              <a:t>do</a:t>
            </a:r>
          </a:p>
          <a:p>
            <a:r>
              <a:rPr lang="en-US" sz="2000" b="1" dirty="0" smtClean="0">
                <a:latin typeface="Courier New" charset="0"/>
                <a:ea typeface="Courier New" charset="0"/>
                <a:cs typeface="Courier New" charset="0"/>
              </a:rPr>
              <a:t>  directory "/</a:t>
            </a:r>
            <a:r>
              <a:rPr lang="en-US" sz="2000" b="1" dirty="0" err="1" smtClean="0">
                <a:latin typeface="Courier New" charset="0"/>
                <a:ea typeface="Courier New" charset="0"/>
                <a:cs typeface="Courier New" charset="0"/>
              </a:rPr>
              <a:t>srv</a:t>
            </a:r>
            <a:r>
              <a:rPr lang="en-US" sz="2000" b="1" dirty="0" smtClean="0">
                <a:latin typeface="Courier New" charset="0"/>
                <a:ea typeface="Courier New" charset="0"/>
                <a:cs typeface="Courier New" charset="0"/>
              </a:rPr>
              <a:t>/apache/#{</a:t>
            </a:r>
            <a:r>
              <a:rPr lang="en-US" sz="2000" b="1" dirty="0" err="1" smtClean="0">
                <a:latin typeface="Courier New" charset="0"/>
                <a:ea typeface="Courier New" charset="0"/>
                <a:cs typeface="Courier New" charset="0"/>
              </a:rPr>
              <a:t>params</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site_name</a:t>
            </a:r>
            <a:r>
              <a:rPr lang="en-US" sz="2000" b="1" dirty="0" smtClean="0">
                <a:latin typeface="Courier New" charset="0"/>
                <a:ea typeface="Courier New" charset="0"/>
                <a:cs typeface="Courier New" charset="0"/>
              </a:rPr>
              <a:t>]}/html' do</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recursive true</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mode '0755'</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templates "/</a:t>
            </a:r>
            <a:r>
              <a:rPr lang="en-US" sz="2000" b="1" dirty="0" err="1" smtClean="0">
                <a:latin typeface="Courier New" charset="0"/>
                <a:ea typeface="Courier New" charset="0"/>
                <a:cs typeface="Courier New" charset="0"/>
              </a:rPr>
              <a:t>srv</a:t>
            </a:r>
            <a:r>
              <a:rPr lang="en-US" sz="2000" b="1" dirty="0" smtClean="0">
                <a:latin typeface="Courier New" charset="0"/>
                <a:ea typeface="Courier New" charset="0"/>
                <a:cs typeface="Courier New" charset="0"/>
              </a:rPr>
              <a:t>/apache/#{</a:t>
            </a:r>
            <a:r>
              <a:rPr lang="en-US" sz="2000" b="1" dirty="0" err="1" smtClean="0">
                <a:latin typeface="Courier New" charset="0"/>
                <a:ea typeface="Courier New" charset="0"/>
                <a:cs typeface="Courier New" charset="0"/>
              </a:rPr>
              <a:t>params</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site_name</a:t>
            </a:r>
            <a:r>
              <a:rPr lang="en-US" sz="2000" b="1" dirty="0" smtClean="0">
                <a:latin typeface="Courier New" charset="0"/>
                <a:ea typeface="Courier New" charset="0"/>
                <a:cs typeface="Courier New" charset="0"/>
              </a:rPr>
              <a:t>]}/html" do</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source '</a:t>
            </a:r>
            <a:r>
              <a:rPr lang="en-US" sz="2000" b="1" dirty="0" err="1" smtClean="0">
                <a:latin typeface="Courier New" charset="0"/>
                <a:ea typeface="Courier New" charset="0"/>
                <a:cs typeface="Courier New" charset="0"/>
              </a:rPr>
              <a:t>conf.erb</a:t>
            </a:r>
            <a:r>
              <a:rPr lang="en-US" sz="2000" b="1" dirty="0" smtClean="0">
                <a:latin typeface="Courier New" charset="0"/>
                <a:ea typeface="Courier New" charset="0"/>
                <a:cs typeface="Courier New" charset="0"/>
              </a:rPr>
              <a:t>'</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mode '0644'</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variables(</a:t>
            </a:r>
            <a:r>
              <a:rPr lang="en-US" sz="2000" b="1" dirty="0" err="1" smtClean="0">
                <a:latin typeface="Courier New" charset="0"/>
                <a:ea typeface="Courier New" charset="0"/>
                <a:cs typeface="Courier New" charset="0"/>
              </a:rPr>
              <a:t>document_root</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srv</a:t>
            </a:r>
            <a:r>
              <a:rPr lang="en-US" sz="2000" b="1" dirty="0" smtClean="0">
                <a:latin typeface="Courier New" charset="0"/>
                <a:ea typeface="Courier New" charset="0"/>
                <a:cs typeface="Courier New" charset="0"/>
              </a:rPr>
              <a:t>/apache/#{</a:t>
            </a:r>
            <a:r>
              <a:rPr lang="en-US" sz="2000" b="1" dirty="0" err="1" smtClean="0">
                <a:latin typeface="Courier New" charset="0"/>
                <a:ea typeface="Courier New" charset="0"/>
                <a:cs typeface="Courier New" charset="0"/>
              </a:rPr>
              <a:t>params</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site_name</a:t>
            </a:r>
            <a:r>
              <a:rPr lang="en-US" sz="2000" b="1" dirty="0" smtClean="0">
                <a:latin typeface="Courier New" charset="0"/>
                <a:ea typeface="Courier New" charset="0"/>
                <a:cs typeface="Courier New" charset="0"/>
              </a:rPr>
              <a:t>]}/html", port: </a:t>
            </a:r>
            <a:r>
              <a:rPr lang="en-US" sz="2000" b="1" dirty="0" err="1" smtClean="0">
                <a:latin typeface="Courier New" charset="0"/>
                <a:ea typeface="Courier New" charset="0"/>
                <a:cs typeface="Courier New" charset="0"/>
              </a:rPr>
              <a:t>params</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site_port</a:t>
            </a:r>
            <a:r>
              <a:rPr lang="en-US" sz="2000" b="1" dirty="0" smtClean="0">
                <a:latin typeface="Courier New" charset="0"/>
                <a:ea typeface="Courier New" charset="0"/>
                <a:cs typeface="Courier New" charset="0"/>
              </a:rPr>
              <a:t>]</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mode '0755'</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notifies :restart, 'service[</a:t>
            </a:r>
            <a:r>
              <a:rPr lang="en-US" sz="2000" b="1" dirty="0" err="1" smtClean="0">
                <a:latin typeface="Courier New" charset="0"/>
                <a:ea typeface="Courier New" charset="0"/>
                <a:cs typeface="Courier New" charset="0"/>
              </a:rPr>
              <a:t>httpd</a:t>
            </a:r>
            <a:r>
              <a:rPr lang="en-US" sz="2000" b="1" dirty="0" smtClean="0">
                <a:latin typeface="Courier New" charset="0"/>
                <a:ea typeface="Courier New" charset="0"/>
                <a:cs typeface="Courier New" charset="0"/>
              </a:rPr>
              <a:t>]'</a:t>
            </a:r>
          </a:p>
          <a:p>
            <a:r>
              <a:rPr lang="en-US" sz="2000" b="1" dirty="0" smtClean="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 ... remaining resources ...</a:t>
            </a:r>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end</a:t>
            </a:r>
            <a:endParaRPr lang="en-US" sz="2000" b="1" dirty="0">
              <a:latin typeface="Courier New" charset="0"/>
              <a:ea typeface="Courier New" charset="0"/>
              <a:cs typeface="Courier New" charset="0"/>
            </a:endParaRPr>
          </a:p>
        </p:txBody>
      </p:sp>
      <p:sp>
        <p:nvSpPr>
          <p:cNvPr id="11" name="TextBox 10"/>
          <p:cNvSpPr txBox="1"/>
          <p:nvPr/>
        </p:nvSpPr>
        <p:spPr bwMode="white">
          <a:xfrm>
            <a:off x="736600" y="1911016"/>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definitions/</a:t>
            </a:r>
            <a:r>
              <a:rPr lang="en-US" b="1" dirty="0" err="1" smtClean="0">
                <a:latin typeface="Courier New" charset="0"/>
                <a:ea typeface="Courier New" charset="0"/>
                <a:cs typeface="Courier New" charset="0"/>
              </a:rPr>
              <a:t>apache_vhost.rb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235406211"/>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2</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BENEFITS &amp; DRAWBACKS</a:t>
            </a:r>
            <a:endParaRPr lang="en-US" b="1" dirty="0">
              <a:gradFill>
                <a:gsLst>
                  <a:gs pos="0">
                    <a:srgbClr val="FFFFFF"/>
                  </a:gs>
                  <a:gs pos="100000">
                    <a:srgbClr val="FFFFFF"/>
                  </a:gs>
                </a:gsLst>
                <a:lin ang="5400000" scaled="0"/>
              </a:gradFill>
            </a:endParaRPr>
          </a:p>
        </p:txBody>
      </p:sp>
      <p:sp>
        <p:nvSpPr>
          <p:cNvPr id="6" name="Text Placeholder 4"/>
          <p:cNvSpPr>
            <a:spLocks noGrp="1"/>
          </p:cNvSpPr>
          <p:nvPr>
            <p:ph type="body" sz="quarter" idx="12"/>
          </p:nvPr>
        </p:nvSpPr>
        <p:spPr>
          <a:xfrm>
            <a:off x="736600" y="2209800"/>
            <a:ext cx="14812064" cy="4992351"/>
          </a:xfrm>
        </p:spPr>
        <p:txBody>
          <a:bodyPr/>
          <a:lstStyle/>
          <a:p>
            <a:pPr marL="457200" indent="-457200">
              <a:buFont typeface="Arial" charset="0"/>
              <a:buChar char="•"/>
            </a:pPr>
            <a:r>
              <a:rPr lang="en-US" dirty="0"/>
              <a:t>Available in some of the earliest versions of Chef</a:t>
            </a:r>
          </a:p>
          <a:p>
            <a:pPr marL="457200" indent="-457200">
              <a:buFont typeface="Arial" charset="0"/>
              <a:buChar char="•"/>
            </a:pPr>
            <a:r>
              <a:rPr lang="en-US" dirty="0" smtClean="0"/>
              <a:t>Allows for code re-use within recipes</a:t>
            </a:r>
          </a:p>
          <a:p>
            <a:pPr marL="457200" indent="-457200">
              <a:buFont typeface="Arial" charset="0"/>
              <a:buChar char="•"/>
            </a:pPr>
            <a:r>
              <a:rPr lang="en-US" dirty="0" smtClean="0"/>
              <a:t>Definition usage could be mistaken for a true resource</a:t>
            </a:r>
          </a:p>
          <a:p>
            <a:pPr marL="457200" indent="-457200">
              <a:buFont typeface="Arial" charset="0"/>
              <a:buChar char="•"/>
            </a:pPr>
            <a:r>
              <a:rPr lang="en-US" dirty="0" smtClean="0"/>
              <a:t>Definitions do not support notifications (</a:t>
            </a:r>
            <a:r>
              <a:rPr lang="en-US" dirty="0" smtClean="0">
                <a:latin typeface="Courier New" charset="0"/>
                <a:ea typeface="Courier New" charset="0"/>
                <a:cs typeface="Courier New" charset="0"/>
              </a:rPr>
              <a:t>subscribes</a:t>
            </a:r>
            <a:r>
              <a:rPr lang="en-US" dirty="0" smtClean="0"/>
              <a:t> and </a:t>
            </a:r>
            <a:r>
              <a:rPr lang="en-US" dirty="0" smtClean="0">
                <a:latin typeface="Courier New" charset="0"/>
                <a:ea typeface="Courier New" charset="0"/>
                <a:cs typeface="Courier New" charset="0"/>
              </a:rPr>
              <a:t>notifies</a:t>
            </a:r>
            <a:r>
              <a:rPr lang="en-US" dirty="0" smtClean="0"/>
              <a:t>) </a:t>
            </a:r>
          </a:p>
          <a:p>
            <a:endParaRPr lang="en-US" dirty="0"/>
          </a:p>
        </p:txBody>
      </p:sp>
    </p:spTree>
    <p:extLst>
      <p:ext uri="{BB962C8B-B14F-4D97-AF65-F5344CB8AC3E}">
        <p14:creationId xmlns:p14="http://schemas.microsoft.com/office/powerpoint/2010/main" val="2144094881"/>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smtClean="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DESCRIPTION</a:t>
            </a:r>
            <a:endParaRPr lang="en-US" sz="2400" b="1" dirty="0" smtClean="0">
              <a:gradFill>
                <a:gsLst>
                  <a:gs pos="0">
                    <a:srgbClr val="FFFFFF"/>
                  </a:gs>
                  <a:gs pos="100000">
                    <a:srgbClr val="FFFFFF"/>
                  </a:gs>
                </a:gsLst>
                <a:lin ang="5400000" scaled="0"/>
              </a:gradFill>
            </a:endParaRPr>
          </a:p>
        </p:txBody>
      </p:sp>
      <p:sp>
        <p:nvSpPr>
          <p:cNvPr id="2" name="Oval 1"/>
          <p:cNvSpPr/>
          <p:nvPr/>
        </p:nvSpPr>
        <p:spPr bwMode="auto">
          <a:xfrm>
            <a:off x="1244153" y="2414337"/>
            <a:ext cx="2117558" cy="2117558"/>
          </a:xfrm>
          <a:prstGeom prst="ellipse">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chemeClr val="tx1"/>
                </a:solidFill>
              </a:rPr>
              <a:t>Resource DSL</a:t>
            </a:r>
          </a:p>
        </p:txBody>
      </p:sp>
      <p:sp>
        <p:nvSpPr>
          <p:cNvPr id="11" name="Oval 10"/>
          <p:cNvSpPr/>
          <p:nvPr/>
        </p:nvSpPr>
        <p:spPr bwMode="auto">
          <a:xfrm>
            <a:off x="1244153" y="5360180"/>
            <a:ext cx="2117558" cy="2117558"/>
          </a:xfrm>
          <a:prstGeom prst="ellipse">
            <a:avLst/>
          </a:prstGeom>
          <a:solidFill>
            <a:schemeClr val="accent6"/>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chemeClr val="tx1"/>
                </a:solidFill>
              </a:rPr>
              <a:t>Provider DSL</a:t>
            </a:r>
          </a:p>
        </p:txBody>
      </p:sp>
      <p:sp>
        <p:nvSpPr>
          <p:cNvPr id="5" name="Rectangle 4"/>
          <p:cNvSpPr/>
          <p:nvPr/>
        </p:nvSpPr>
        <p:spPr bwMode="auto">
          <a:xfrm>
            <a:off x="4511753" y="2775284"/>
            <a:ext cx="3368842" cy="1491916"/>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smtClean="0">
                <a:solidFill>
                  <a:schemeClr val="tx1"/>
                </a:solidFill>
              </a:rPr>
              <a:t>Resource DSL Parser</a:t>
            </a:r>
          </a:p>
        </p:txBody>
      </p:sp>
      <p:sp>
        <p:nvSpPr>
          <p:cNvPr id="12" name="Rectangle 11"/>
          <p:cNvSpPr/>
          <p:nvPr/>
        </p:nvSpPr>
        <p:spPr bwMode="auto">
          <a:xfrm>
            <a:off x="4511753" y="5694946"/>
            <a:ext cx="3368842" cy="1491916"/>
          </a:xfrm>
          <a:prstGeom prst="rect">
            <a:avLst/>
          </a:prstGeom>
          <a:solidFill>
            <a:schemeClr val="accent6"/>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chemeClr val="tx1"/>
                </a:solidFill>
              </a:rPr>
              <a:t>Provider DSL Parser</a:t>
            </a:r>
          </a:p>
        </p:txBody>
      </p:sp>
      <p:sp>
        <p:nvSpPr>
          <p:cNvPr id="6" name="Right Brace 5"/>
          <p:cNvSpPr/>
          <p:nvPr/>
        </p:nvSpPr>
        <p:spPr>
          <a:xfrm>
            <a:off x="8233521" y="2775284"/>
            <a:ext cx="1593158" cy="4347410"/>
          </a:xfrm>
          <a:prstGeom prst="rightBrace">
            <a:avLst>
              <a:gd name="adj1" fmla="val 65199"/>
              <a:gd name="adj2" fmla="val 50369"/>
            </a:avLst>
          </a:prstGeom>
          <a:ln w="101600">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3" name="Oval 12"/>
          <p:cNvSpPr/>
          <p:nvPr/>
        </p:nvSpPr>
        <p:spPr bwMode="auto">
          <a:xfrm>
            <a:off x="10179605" y="2700062"/>
            <a:ext cx="4518884" cy="4518884"/>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dirty="0" smtClean="0">
                <a:solidFill>
                  <a:schemeClr val="tx1"/>
                </a:solidFill>
              </a:rPr>
              <a:t>User Defined Resource</a:t>
            </a:r>
          </a:p>
        </p:txBody>
      </p:sp>
      <p:cxnSp>
        <p:nvCxnSpPr>
          <p:cNvPr id="15" name="Straight Arrow Connector 14"/>
          <p:cNvCxnSpPr/>
          <p:nvPr/>
        </p:nvCxnSpPr>
        <p:spPr>
          <a:xfrm>
            <a:off x="3714637" y="6432882"/>
            <a:ext cx="577516" cy="0"/>
          </a:xfrm>
          <a:prstGeom prst="straightConnector1">
            <a:avLst/>
          </a:prstGeom>
          <a:ln w="101600">
            <a:solidFill>
              <a:schemeClr val="accent6"/>
            </a:solidFill>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a:off x="3714637" y="3473115"/>
            <a:ext cx="577516" cy="0"/>
          </a:xfrm>
          <a:prstGeom prst="straightConnector1">
            <a:avLst/>
          </a:prstGeom>
          <a:ln w="1016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0008441"/>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STRUCTURE</a:t>
            </a:r>
            <a:endParaRPr lang="en-US" sz="2400" b="1" dirty="0" smtClean="0">
              <a:gradFill>
                <a:gsLst>
                  <a:gs pos="0">
                    <a:srgbClr val="FFFFFF"/>
                  </a:gs>
                  <a:gs pos="100000">
                    <a:srgbClr val="FFFFFF"/>
                  </a:gs>
                </a:gsLst>
                <a:lin ang="5400000" scaled="0"/>
              </a:gradFill>
            </a:endParaRPr>
          </a:p>
        </p:txBody>
      </p:sp>
      <p:grpSp>
        <p:nvGrpSpPr>
          <p:cNvPr id="16" name="Group 15"/>
          <p:cNvGrpSpPr/>
          <p:nvPr/>
        </p:nvGrpSpPr>
        <p:grpSpPr>
          <a:xfrm>
            <a:off x="773282" y="2257926"/>
            <a:ext cx="14771518" cy="3565358"/>
            <a:chOff x="0" y="0"/>
            <a:chExt cx="14771518" cy="2855494"/>
          </a:xfrm>
        </p:grpSpPr>
        <p:sp>
          <p:nvSpPr>
            <p:cNvPr id="17" name="Rounded Rectangle 16"/>
            <p:cNvSpPr/>
            <p:nvPr/>
          </p:nvSpPr>
          <p:spPr>
            <a:xfrm>
              <a:off x="0" y="0"/>
              <a:ext cx="14771518" cy="2855494"/>
            </a:xfrm>
            <a:prstGeom prst="roundRect">
              <a:avLst>
                <a:gd name="adj" fmla="val 8500"/>
              </a:avLst>
            </a:prstGeom>
          </p:spPr>
          <p:style>
            <a:lnRef idx="2">
              <a:schemeClr val="accent2">
                <a:shade val="50000"/>
              </a:schemeClr>
            </a:lnRef>
            <a:fillRef idx="1">
              <a:schemeClr val="accent2"/>
            </a:fillRef>
            <a:effectRef idx="0">
              <a:schemeClr val="accent2"/>
            </a:effectRef>
            <a:fontRef idx="minor">
              <a:schemeClr val="lt1"/>
            </a:fontRef>
          </p:style>
        </p:sp>
        <p:sp>
          <p:nvSpPr>
            <p:cNvPr id="18" name="Rounded Rectangle 4"/>
            <p:cNvSpPr/>
            <p:nvPr/>
          </p:nvSpPr>
          <p:spPr>
            <a:xfrm>
              <a:off x="71089" y="71089"/>
              <a:ext cx="14629340" cy="27133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1762871" numCol="1" spcCol="1270" anchor="t" anchorCtr="0">
              <a:noAutofit/>
            </a:bodyPr>
            <a:lstStyle/>
            <a:p>
              <a:pPr lvl="0" algn="l" defTabSz="2489200">
                <a:lnSpc>
                  <a:spcPct val="90000"/>
                </a:lnSpc>
                <a:spcBef>
                  <a:spcPct val="0"/>
                </a:spcBef>
                <a:spcAft>
                  <a:spcPct val="35000"/>
                </a:spcAft>
              </a:pPr>
              <a:r>
                <a:rPr lang="en-US" sz="5600" b="1" kern="1200" dirty="0" err="1" smtClean="0">
                  <a:latin typeface="Courier New" charset="0"/>
                  <a:ea typeface="Courier New" charset="0"/>
                  <a:cs typeface="Courier New" charset="0"/>
                </a:rPr>
                <a:t>my_cookbook</a:t>
              </a:r>
              <a:endParaRPr lang="en-US" sz="5600" b="1" kern="1200" dirty="0">
                <a:latin typeface="Courier New" charset="0"/>
                <a:ea typeface="Courier New" charset="0"/>
                <a:cs typeface="Courier New" charset="0"/>
              </a:endParaRPr>
            </a:p>
          </p:txBody>
        </p:sp>
      </p:grpSp>
      <p:grpSp>
        <p:nvGrpSpPr>
          <p:cNvPr id="19" name="Group 18"/>
          <p:cNvGrpSpPr/>
          <p:nvPr/>
        </p:nvGrpSpPr>
        <p:grpSpPr>
          <a:xfrm>
            <a:off x="1137971" y="3558940"/>
            <a:ext cx="14032942" cy="2108676"/>
            <a:chOff x="369287" y="1284972"/>
            <a:chExt cx="14032942" cy="1245455"/>
          </a:xfrm>
        </p:grpSpPr>
        <p:sp>
          <p:nvSpPr>
            <p:cNvPr id="20" name="Rounded Rectangle 19"/>
            <p:cNvSpPr/>
            <p:nvPr/>
          </p:nvSpPr>
          <p:spPr>
            <a:xfrm>
              <a:off x="369287" y="1284972"/>
              <a:ext cx="14032942" cy="1147898"/>
            </a:xfrm>
            <a:prstGeom prst="roundRect">
              <a:avLst>
                <a:gd name="adj" fmla="val 10500"/>
              </a:avLst>
            </a:prstGeom>
          </p:spPr>
          <p:style>
            <a:lnRef idx="1">
              <a:schemeClr val="dk2">
                <a:hueOff val="0"/>
                <a:satOff val="0"/>
                <a:lumOff val="0"/>
                <a:alphaOff val="0"/>
              </a:schemeClr>
            </a:lnRef>
            <a:fillRef idx="1">
              <a:schemeClr val="lt2">
                <a:alpha val="90000"/>
                <a:hueOff val="0"/>
                <a:satOff val="0"/>
                <a:lumOff val="0"/>
                <a:alphaOff val="0"/>
              </a:schemeClr>
            </a:fillRef>
            <a:effectRef idx="2">
              <a:schemeClr val="lt2">
                <a:alpha val="90000"/>
                <a:hueOff val="0"/>
                <a:satOff val="0"/>
                <a:lumOff val="0"/>
                <a:alphaOff val="0"/>
              </a:schemeClr>
            </a:effectRef>
            <a:fontRef idx="minor">
              <a:schemeClr val="dk1">
                <a:hueOff val="0"/>
                <a:satOff val="0"/>
                <a:lumOff val="0"/>
                <a:alphaOff val="0"/>
              </a:schemeClr>
            </a:fontRef>
          </p:style>
        </p:sp>
        <p:sp>
          <p:nvSpPr>
            <p:cNvPr id="21" name="Rounded Rectangle 6"/>
            <p:cNvSpPr/>
            <p:nvPr/>
          </p:nvSpPr>
          <p:spPr>
            <a:xfrm>
              <a:off x="408804" y="1324489"/>
              <a:ext cx="13953908" cy="12059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b="1" dirty="0" smtClean="0">
                  <a:latin typeface="Courier New" charset="0"/>
                  <a:ea typeface="Courier New" charset="0"/>
                  <a:cs typeface="Courier New" charset="0"/>
                </a:rPr>
                <a:t>resources/</a:t>
              </a:r>
              <a:endParaRPr lang="en-US" sz="2400" b="1" kern="1200" dirty="0">
                <a:latin typeface="Courier New" charset="0"/>
                <a:ea typeface="Courier New" charset="0"/>
                <a:cs typeface="Courier New" charset="0"/>
              </a:endParaRPr>
            </a:p>
            <a:p>
              <a:pPr marL="171450" lvl="1" indent="-171450" algn="l" defTabSz="844550">
                <a:lnSpc>
                  <a:spcPct val="90000"/>
                </a:lnSpc>
                <a:spcBef>
                  <a:spcPct val="0"/>
                </a:spcBef>
                <a:spcAft>
                  <a:spcPct val="15000"/>
                </a:spcAft>
                <a:buChar char="••"/>
              </a:pPr>
              <a:r>
                <a:rPr lang="en-US" sz="1900" b="1" dirty="0" smtClean="0">
                  <a:latin typeface="Courier New" charset="0"/>
                  <a:ea typeface="Courier New" charset="0"/>
                  <a:cs typeface="Courier New" charset="0"/>
                </a:rPr>
                <a:t>[</a:t>
              </a:r>
              <a:r>
                <a:rPr lang="en-US" sz="1900" b="1" dirty="0" err="1" smtClean="0">
                  <a:latin typeface="Courier New" charset="0"/>
                  <a:ea typeface="Courier New" charset="0"/>
                  <a:cs typeface="Courier New" charset="0"/>
                </a:rPr>
                <a:t>my_resource_name</a:t>
              </a:r>
              <a:r>
                <a:rPr lang="en-US" sz="1900" b="1" dirty="0" smtClean="0">
                  <a:latin typeface="Courier New" charset="0"/>
                  <a:ea typeface="Courier New" charset="0"/>
                  <a:cs typeface="Courier New" charset="0"/>
                </a:rPr>
                <a:t>].</a:t>
              </a:r>
              <a:r>
                <a:rPr lang="en-US" sz="1900" b="1" dirty="0" err="1" smtClean="0">
                  <a:latin typeface="Courier New" charset="0"/>
                  <a:ea typeface="Courier New" charset="0"/>
                  <a:cs typeface="Courier New" charset="0"/>
                </a:rPr>
                <a:t>rb</a:t>
              </a:r>
              <a:endParaRPr lang="en-US" sz="1900" b="1" dirty="0" smtClean="0">
                <a:latin typeface="Courier New" charset="0"/>
                <a:ea typeface="Courier New" charset="0"/>
                <a:cs typeface="Courier New" charset="0"/>
              </a:endParaRPr>
            </a:p>
            <a:p>
              <a:pPr lvl="0" defTabSz="1066800">
                <a:lnSpc>
                  <a:spcPct val="90000"/>
                </a:lnSpc>
                <a:spcAft>
                  <a:spcPct val="35000"/>
                </a:spcAft>
              </a:pPr>
              <a:r>
                <a:rPr lang="en-US" b="1" dirty="0" smtClean="0">
                  <a:latin typeface="Courier New" charset="0"/>
                  <a:ea typeface="Courier New" charset="0"/>
                  <a:cs typeface="Courier New" charset="0"/>
                </a:rPr>
                <a:t>providers/</a:t>
              </a:r>
              <a:endParaRPr lang="en-US" b="1" dirty="0">
                <a:latin typeface="Courier New" charset="0"/>
                <a:ea typeface="Courier New" charset="0"/>
                <a:cs typeface="Courier New" charset="0"/>
              </a:endParaRPr>
            </a:p>
            <a:p>
              <a:pPr marL="171450" lvl="1" indent="-171450" defTabSz="844550">
                <a:lnSpc>
                  <a:spcPct val="90000"/>
                </a:lnSpc>
                <a:spcAft>
                  <a:spcPct val="15000"/>
                </a:spcAft>
                <a:buChar char="••"/>
              </a:pPr>
              <a:r>
                <a:rPr lang="en-US" sz="1900" b="1" dirty="0">
                  <a:latin typeface="Courier New" charset="0"/>
                  <a:ea typeface="Courier New" charset="0"/>
                  <a:cs typeface="Courier New" charset="0"/>
                </a:rPr>
                <a:t>[</a:t>
              </a:r>
              <a:r>
                <a:rPr lang="en-US" sz="1900" b="1" dirty="0" err="1">
                  <a:latin typeface="Courier New" charset="0"/>
                  <a:ea typeface="Courier New" charset="0"/>
                  <a:cs typeface="Courier New" charset="0"/>
                </a:rPr>
                <a:t>my_resource_name</a:t>
              </a:r>
              <a:r>
                <a:rPr lang="en-US" sz="1900" b="1" dirty="0">
                  <a:latin typeface="Courier New" charset="0"/>
                  <a:ea typeface="Courier New" charset="0"/>
                  <a:cs typeface="Courier New" charset="0"/>
                </a:rPr>
                <a:t>].</a:t>
              </a:r>
              <a:r>
                <a:rPr lang="en-US" sz="1900" b="1" dirty="0" err="1">
                  <a:latin typeface="Courier New" charset="0"/>
                  <a:ea typeface="Courier New" charset="0"/>
                  <a:cs typeface="Courier New" charset="0"/>
                </a:rPr>
                <a:t>rb</a:t>
              </a:r>
              <a:endParaRPr lang="en-US" sz="1900" b="1" dirty="0">
                <a:latin typeface="Courier New" charset="0"/>
                <a:ea typeface="Courier New" charset="0"/>
                <a:cs typeface="Courier New" charset="0"/>
              </a:endParaRPr>
            </a:p>
            <a:p>
              <a:pPr marL="0" lvl="1" indent="0" algn="l" defTabSz="844550">
                <a:lnSpc>
                  <a:spcPct val="90000"/>
                </a:lnSpc>
                <a:spcBef>
                  <a:spcPct val="0"/>
                </a:spcBef>
                <a:spcAft>
                  <a:spcPct val="15000"/>
                </a:spcAft>
              </a:pPr>
              <a:endParaRPr lang="en-US" sz="1900" b="1" kern="1200" dirty="0">
                <a:latin typeface="Courier New" charset="0"/>
                <a:ea typeface="Courier New" charset="0"/>
                <a:cs typeface="Courier New" charset="0"/>
              </a:endParaRPr>
            </a:p>
          </p:txBody>
        </p:sp>
      </p:grpSp>
      <p:sp>
        <p:nvSpPr>
          <p:cNvPr id="22" name="TextBox 21"/>
          <p:cNvSpPr txBox="1"/>
          <p:nvPr/>
        </p:nvSpPr>
        <p:spPr bwMode="white">
          <a:xfrm>
            <a:off x="773280" y="6128085"/>
            <a:ext cx="14771520" cy="1828800"/>
          </a:xfrm>
          <a:prstGeom prst="rect">
            <a:avLst/>
          </a:prstGeom>
        </p:spPr>
        <p:txBody>
          <a:bodyPr vert="horz" wrap="square" lIns="91440" tIns="91440" rIns="91440" bIns="91440" rtlCol="0">
            <a:normAutofit/>
          </a:bodyPr>
          <a:lstStyle/>
          <a:p>
            <a:r>
              <a:rPr lang="en-US" dirty="0" smtClean="0"/>
              <a:t>An LWRP is defined in two separate files that share the same name. The resource definition is defined in the resources directory of the cookbook; the provider definition in the providers directory.</a:t>
            </a:r>
          </a:p>
          <a:p>
            <a:endParaRPr lang="en-US" dirty="0"/>
          </a:p>
          <a:p>
            <a:r>
              <a:rPr lang="en-US" dirty="0"/>
              <a:t>The cookbook </a:t>
            </a:r>
            <a:r>
              <a:rPr lang="en-US" dirty="0" smtClean="0"/>
              <a:t>name is combined with the file name to create the name of the resource.</a:t>
            </a:r>
          </a:p>
        </p:txBody>
      </p:sp>
    </p:spTree>
    <p:extLst>
      <p:ext uri="{BB962C8B-B14F-4D97-AF65-F5344CB8AC3E}">
        <p14:creationId xmlns:p14="http://schemas.microsoft.com/office/powerpoint/2010/main" val="882870954"/>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LANGUAGE - RESOURCE</a:t>
            </a:r>
            <a:endParaRPr lang="en-US" sz="2400" b="1" dirty="0" smtClean="0">
              <a:gradFill>
                <a:gsLst>
                  <a:gs pos="0">
                    <a:srgbClr val="FFFFFF"/>
                  </a:gs>
                  <a:gs pos="100000">
                    <a:srgbClr val="FFFFFF"/>
                  </a:gs>
                </a:gsLst>
                <a:lin ang="5400000" scaled="0"/>
              </a:gradFill>
            </a:endParaRPr>
          </a:p>
        </p:txBody>
      </p:sp>
      <p:sp>
        <p:nvSpPr>
          <p:cNvPr id="6" name="TextBox 5"/>
          <p:cNvSpPr txBox="1"/>
          <p:nvPr/>
        </p:nvSpPr>
        <p:spPr bwMode="white">
          <a:xfrm>
            <a:off x="736600" y="2652082"/>
            <a:ext cx="14771520" cy="5417098"/>
          </a:xfrm>
          <a:prstGeom prst="rect">
            <a:avLst/>
          </a:prstGeom>
          <a:ln w="12700">
            <a:solidFill>
              <a:schemeClr val="tx2"/>
            </a:solidFill>
            <a:prstDash val="dash"/>
          </a:ln>
        </p:spPr>
        <p:txBody>
          <a:bodyPr vert="horz" wrap="square" lIns="91440" tIns="91440" rIns="91440" bIns="91440" rtlCol="0">
            <a:noAutofit/>
          </a:bodyPr>
          <a:lstStyle/>
          <a:p>
            <a:r>
              <a:rPr lang="en-US" sz="2000" b="1" dirty="0" smtClean="0">
                <a:latin typeface="Courier New" charset="0"/>
                <a:ea typeface="Courier New" charset="0"/>
                <a:cs typeface="Courier New" charset="0"/>
              </a:rPr>
              <a:t>actions :create, :delete</a:t>
            </a:r>
          </a:p>
          <a:p>
            <a:endParaRPr lang="en-US" sz="2000" b="1" dirty="0">
              <a:latin typeface="Courier New" charset="0"/>
              <a:ea typeface="Courier New" charset="0"/>
              <a:cs typeface="Courier New" charset="0"/>
            </a:endParaRPr>
          </a:p>
          <a:p>
            <a:r>
              <a:rPr lang="en-US" sz="2000" b="1" dirty="0" err="1" smtClean="0">
                <a:latin typeface="Courier New" charset="0"/>
                <a:ea typeface="Courier New" charset="0"/>
                <a:cs typeface="Courier New" charset="0"/>
              </a:rPr>
              <a:t>default_action</a:t>
            </a:r>
            <a:r>
              <a:rPr lang="en-US" sz="2000" b="1" dirty="0" smtClean="0">
                <a:latin typeface="Courier New" charset="0"/>
                <a:ea typeface="Courier New" charset="0"/>
                <a:cs typeface="Courier New" charset="0"/>
              </a:rPr>
              <a:t> :create</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attribute :</a:t>
            </a:r>
            <a:r>
              <a:rPr lang="en-US" sz="2000" b="1" dirty="0" err="1" smtClean="0">
                <a:latin typeface="Courier New" charset="0"/>
                <a:ea typeface="Courier New" charset="0"/>
                <a:cs typeface="Courier New" charset="0"/>
              </a:rPr>
              <a:t>site_name</a:t>
            </a:r>
            <a:r>
              <a:rPr lang="en-US" sz="2000" b="1" dirty="0" smtClean="0">
                <a:latin typeface="Courier New" charset="0"/>
                <a:ea typeface="Courier New" charset="0"/>
                <a:cs typeface="Courier New" charset="0"/>
              </a:rPr>
              <a:t>, String, </a:t>
            </a:r>
            <a:r>
              <a:rPr lang="en-US" sz="2000" b="1" dirty="0" err="1" smtClean="0">
                <a:latin typeface="Courier New" charset="0"/>
                <a:ea typeface="Courier New" charset="0"/>
                <a:cs typeface="Courier New" charset="0"/>
              </a:rPr>
              <a:t>name_attribute</a:t>
            </a:r>
            <a:r>
              <a:rPr lang="en-US" sz="2000" b="1" dirty="0" smtClean="0">
                <a:latin typeface="Courier New" charset="0"/>
                <a:ea typeface="Courier New" charset="0"/>
                <a:cs typeface="Courier New" charset="0"/>
              </a:rPr>
              <a:t>: true</a:t>
            </a:r>
          </a:p>
          <a:p>
            <a:r>
              <a:rPr lang="en-US" sz="2000" b="1" dirty="0" smtClean="0">
                <a:latin typeface="Courier New" charset="0"/>
                <a:ea typeface="Courier New" charset="0"/>
                <a:cs typeface="Courier New" charset="0"/>
              </a:rPr>
              <a:t>attribute :</a:t>
            </a:r>
            <a:r>
              <a:rPr lang="en-US" sz="2000" b="1" dirty="0" err="1" smtClean="0">
                <a:latin typeface="Courier New" charset="0"/>
                <a:ea typeface="Courier New" charset="0"/>
                <a:cs typeface="Courier New" charset="0"/>
              </a:rPr>
              <a:t>site_port</a:t>
            </a:r>
            <a:r>
              <a:rPr lang="en-US" sz="2000" b="1" dirty="0" smtClean="0">
                <a:latin typeface="Courier New" charset="0"/>
                <a:ea typeface="Courier New" charset="0"/>
                <a:cs typeface="Courier New" charset="0"/>
              </a:rPr>
              <a:t>, Integer, default: 80</a:t>
            </a:r>
          </a:p>
        </p:txBody>
      </p:sp>
      <p:sp>
        <p:nvSpPr>
          <p:cNvPr id="11" name="TextBox 10"/>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resources/</a:t>
            </a:r>
            <a:r>
              <a:rPr lang="en-US" b="1" dirty="0" err="1" smtClean="0">
                <a:latin typeface="Courier New" charset="0"/>
                <a:ea typeface="Courier New" charset="0"/>
                <a:cs typeface="Courier New" charset="0"/>
              </a:rPr>
              <a:t>vhost.rb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1084494422"/>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LANGUAGE - PROVIDER</a:t>
            </a:r>
            <a:endParaRPr lang="en-US" sz="2400" b="1" dirty="0" smtClean="0">
              <a:gradFill>
                <a:gsLst>
                  <a:gs pos="0">
                    <a:srgbClr val="FFFFFF"/>
                  </a:gs>
                  <a:gs pos="100000">
                    <a:srgbClr val="FFFFFF"/>
                  </a:gs>
                </a:gsLst>
                <a:lin ang="5400000" scaled="0"/>
              </a:gradFill>
            </a:endParaRPr>
          </a:p>
        </p:txBody>
      </p:sp>
      <p:sp>
        <p:nvSpPr>
          <p:cNvPr id="6" name="TextBox 5"/>
          <p:cNvSpPr txBox="1"/>
          <p:nvPr/>
        </p:nvSpPr>
        <p:spPr bwMode="white">
          <a:xfrm>
            <a:off x="736600" y="2652082"/>
            <a:ext cx="14771520" cy="5417098"/>
          </a:xfrm>
          <a:prstGeom prst="rect">
            <a:avLst/>
          </a:prstGeom>
          <a:ln w="12700">
            <a:solidFill>
              <a:schemeClr val="tx2"/>
            </a:solidFill>
            <a:prstDash val="dash"/>
          </a:ln>
        </p:spPr>
        <p:txBody>
          <a:bodyPr vert="horz" wrap="square" lIns="91440" tIns="91440" rIns="91440" bIns="91440" rtlCol="0">
            <a:noAutofit/>
          </a:bodyPr>
          <a:lstStyle/>
          <a:p>
            <a:r>
              <a:rPr lang="en-US" sz="2000" b="1" dirty="0" smtClean="0">
                <a:latin typeface="Courier New" charset="0"/>
                <a:ea typeface="Courier New" charset="0"/>
                <a:cs typeface="Courier New" charset="0"/>
              </a:rPr>
              <a:t>action :create do</a:t>
            </a:r>
          </a:p>
          <a:p>
            <a:r>
              <a:rPr lang="en-US" sz="2000" b="1" dirty="0" smtClean="0">
                <a:latin typeface="Courier New" charset="0"/>
                <a:ea typeface="Courier New" charset="0"/>
                <a:cs typeface="Courier New" charset="0"/>
              </a:rPr>
              <a:t>  directory </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new_resource.site_name</a:t>
            </a:r>
            <a:r>
              <a:rPr lang="en-US" sz="2000" b="1" dirty="0" smtClean="0">
                <a:latin typeface="Courier New" charset="0"/>
                <a:ea typeface="Courier New" charset="0"/>
                <a:cs typeface="Courier New" charset="0"/>
              </a:rPr>
              <a:t>}/</a:t>
            </a:r>
            <a:r>
              <a:rPr lang="en-US" sz="2000" b="1" dirty="0">
                <a:latin typeface="Courier New" charset="0"/>
                <a:ea typeface="Courier New" charset="0"/>
                <a:cs typeface="Courier New" charset="0"/>
              </a:rPr>
              <a:t>html' do</a:t>
            </a:r>
          </a:p>
          <a:p>
            <a:r>
              <a:rPr lang="en-US" sz="2000" b="1" dirty="0">
                <a:latin typeface="Courier New" charset="0"/>
                <a:ea typeface="Courier New" charset="0"/>
                <a:cs typeface="Courier New" charset="0"/>
              </a:rPr>
              <a:t>    recursive true</a:t>
            </a:r>
          </a:p>
          <a:p>
            <a:r>
              <a:rPr lang="en-US" sz="2000" b="1" dirty="0">
                <a:latin typeface="Courier New" charset="0"/>
                <a:ea typeface="Courier New" charset="0"/>
                <a:cs typeface="Courier New" charset="0"/>
              </a:rPr>
              <a:t>    mode '0755'</a:t>
            </a:r>
          </a:p>
          <a:p>
            <a:r>
              <a:rPr lang="en-US" sz="2000" b="1" dirty="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templates "/</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smtClean="0">
                <a:latin typeface="Courier New" charset="0"/>
                <a:ea typeface="Courier New" charset="0"/>
                <a:cs typeface="Courier New" charset="0"/>
              </a:rPr>
              <a:t>/#{</a:t>
            </a:r>
            <a:r>
              <a:rPr lang="en-US" sz="2000" b="1" dirty="0" err="1">
                <a:latin typeface="Courier New" charset="0"/>
                <a:ea typeface="Courier New" charset="0"/>
                <a:cs typeface="Courier New" charset="0"/>
              </a:rPr>
              <a:t>new_resource.site_name</a:t>
            </a:r>
            <a:r>
              <a:rPr lang="en-US" sz="2000" b="1" dirty="0" smtClean="0">
                <a:latin typeface="Courier New" charset="0"/>
                <a:ea typeface="Courier New" charset="0"/>
                <a:cs typeface="Courier New" charset="0"/>
              </a:rPr>
              <a:t>}/</a:t>
            </a:r>
            <a:r>
              <a:rPr lang="en-US" sz="2000" b="1" dirty="0">
                <a:latin typeface="Courier New" charset="0"/>
                <a:ea typeface="Courier New" charset="0"/>
                <a:cs typeface="Courier New" charset="0"/>
              </a:rPr>
              <a:t>html" do</a:t>
            </a:r>
          </a:p>
          <a:p>
            <a:r>
              <a:rPr lang="en-US" sz="2000" b="1" dirty="0">
                <a:latin typeface="Courier New" charset="0"/>
                <a:ea typeface="Courier New" charset="0"/>
                <a:cs typeface="Courier New" charset="0"/>
              </a:rPr>
              <a:t>    source '</a:t>
            </a:r>
            <a:r>
              <a:rPr lang="en-US" sz="2000" b="1" dirty="0" err="1">
                <a:latin typeface="Courier New" charset="0"/>
                <a:ea typeface="Courier New" charset="0"/>
                <a:cs typeface="Courier New" charset="0"/>
              </a:rPr>
              <a:t>conf.erb</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mode '0644'</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variables(</a:t>
            </a:r>
            <a:r>
              <a:rPr lang="en-US" sz="2000" b="1" dirty="0" err="1" smtClean="0">
                <a:latin typeface="Courier New" charset="0"/>
                <a:ea typeface="Courier New" charset="0"/>
                <a:cs typeface="Courier New" charset="0"/>
              </a:rPr>
              <a:t>document_root</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smtClean="0">
                <a:latin typeface="Courier New" charset="0"/>
                <a:ea typeface="Courier New" charset="0"/>
                <a:cs typeface="Courier New" charset="0"/>
              </a:rPr>
              <a:t>/#{</a:t>
            </a:r>
            <a:r>
              <a:rPr lang="en-US" sz="2000" b="1" dirty="0" err="1">
                <a:latin typeface="Courier New" charset="0"/>
                <a:ea typeface="Courier New" charset="0"/>
                <a:cs typeface="Courier New" charset="0"/>
              </a:rPr>
              <a:t>new_resource.site_name</a:t>
            </a:r>
            <a:r>
              <a:rPr lang="en-US" sz="2000" b="1" dirty="0" smtClean="0">
                <a:latin typeface="Courier New" charset="0"/>
                <a:ea typeface="Courier New" charset="0"/>
                <a:cs typeface="Courier New" charset="0"/>
              </a:rPr>
              <a:t>}/</a:t>
            </a:r>
            <a:r>
              <a:rPr lang="en-US" sz="2000" b="1" dirty="0">
                <a:latin typeface="Courier New" charset="0"/>
                <a:ea typeface="Courier New" charset="0"/>
                <a:cs typeface="Courier New" charset="0"/>
              </a:rPr>
              <a:t>html", </a:t>
            </a:r>
          </a:p>
          <a:p>
            <a:r>
              <a:rPr lang="en-US" sz="2000" b="1" dirty="0" smtClean="0">
                <a:latin typeface="Courier New" charset="0"/>
                <a:ea typeface="Courier New" charset="0"/>
                <a:cs typeface="Courier New" charset="0"/>
              </a:rPr>
              <a:t>              port</a:t>
            </a:r>
            <a:r>
              <a:rPr lang="en-US" sz="2000" b="1" dirty="0">
                <a:latin typeface="Courier New" charset="0"/>
                <a:ea typeface="Courier New" charset="0"/>
                <a:cs typeface="Courier New" charset="0"/>
              </a:rPr>
              <a:t>: </a:t>
            </a:r>
            <a:r>
              <a:rPr lang="en-US" sz="2000" b="1" dirty="0" err="1" smtClean="0">
                <a:latin typeface="Courier New" charset="0"/>
                <a:ea typeface="Courier New" charset="0"/>
                <a:cs typeface="Courier New" charset="0"/>
              </a:rPr>
              <a:t>new_resource.site_port</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mode '0755'</a:t>
            </a:r>
          </a:p>
          <a:p>
            <a:r>
              <a:rPr lang="en-US" sz="2000" b="1" dirty="0">
                <a:latin typeface="Courier New" charset="0"/>
                <a:ea typeface="Courier New" charset="0"/>
                <a:cs typeface="Courier New" charset="0"/>
              </a:rPr>
              <a:t>    notifies :restart, 'service[</a:t>
            </a:r>
            <a:r>
              <a:rPr lang="en-US" sz="2000" b="1" dirty="0" err="1">
                <a:latin typeface="Courier New" charset="0"/>
                <a:ea typeface="Courier New" charset="0"/>
                <a:cs typeface="Courier New" charset="0"/>
              </a:rPr>
              <a:t>httpd</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 ... remaining resources ...</a:t>
            </a:r>
          </a:p>
          <a:p>
            <a:r>
              <a:rPr lang="en-US" sz="2000" b="1" dirty="0" smtClean="0">
                <a:latin typeface="Courier New" charset="0"/>
                <a:ea typeface="Courier New" charset="0"/>
                <a:cs typeface="Courier New" charset="0"/>
              </a:rPr>
              <a:t>end</a:t>
            </a:r>
          </a:p>
        </p:txBody>
      </p:sp>
      <p:sp>
        <p:nvSpPr>
          <p:cNvPr id="11" name="TextBox 10"/>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providers/</a:t>
            </a:r>
            <a:r>
              <a:rPr lang="en-US" b="1" dirty="0" err="1" smtClean="0">
                <a:latin typeface="Courier New" charset="0"/>
                <a:ea typeface="Courier New" charset="0"/>
                <a:cs typeface="Courier New" charset="0"/>
              </a:rPr>
              <a:t>vhost.rb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1967603806"/>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USAGE</a:t>
            </a:r>
            <a:endParaRPr lang="en-US" sz="2400" b="1" dirty="0" smtClean="0">
              <a:gradFill>
                <a:gsLst>
                  <a:gs pos="0">
                    <a:srgbClr val="FFFFFF"/>
                  </a:gs>
                  <a:gs pos="100000">
                    <a:srgbClr val="FFFFFF"/>
                  </a:gs>
                </a:gsLst>
                <a:lin ang="5400000" scaled="0"/>
              </a:gradFill>
            </a:endParaRPr>
          </a:p>
        </p:txBody>
      </p:sp>
      <p:sp>
        <p:nvSpPr>
          <p:cNvPr id="6" name="TextBox 5"/>
          <p:cNvSpPr txBox="1"/>
          <p:nvPr/>
        </p:nvSpPr>
        <p:spPr bwMode="white">
          <a:xfrm>
            <a:off x="736600" y="2652082"/>
            <a:ext cx="14771520" cy="5417098"/>
          </a:xfrm>
          <a:prstGeom prst="rect">
            <a:avLst/>
          </a:prstGeom>
          <a:ln w="12700">
            <a:solidFill>
              <a:schemeClr val="tx2"/>
            </a:solidFill>
            <a:prstDash val="dash"/>
          </a:ln>
        </p:spPr>
        <p:txBody>
          <a:bodyPr vert="horz" wrap="square" lIns="91440" tIns="91440" rIns="91440" bIns="91440" rtlCol="0">
            <a:no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'welcome' do</a:t>
            </a:r>
          </a:p>
          <a:p>
            <a:r>
              <a:rPr lang="en-US" sz="2000" b="1" dirty="0">
                <a:latin typeface="Courier New" charset="0"/>
                <a:ea typeface="Courier New" charset="0"/>
                <a:cs typeface="Courier New" charset="0"/>
              </a:rPr>
              <a:t>  action :delete</a:t>
            </a:r>
          </a:p>
          <a:p>
            <a:r>
              <a:rPr lang="en-US" sz="2000" b="1" dirty="0">
                <a:latin typeface="Courier New" charset="0"/>
                <a:ea typeface="Courier New" charset="0"/>
                <a:cs typeface="Courier New" charset="0"/>
              </a:rPr>
              <a:t>end</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'users'</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8080</a:t>
            </a:r>
          </a:p>
          <a:p>
            <a:r>
              <a:rPr lang="en-US" sz="2000" b="1" dirty="0" smtClean="0">
                <a:latin typeface="Courier New" charset="0"/>
                <a:ea typeface="Courier New" charset="0"/>
                <a:cs typeface="Courier New" charset="0"/>
              </a:rPr>
              <a:t>end</a:t>
            </a:r>
            <a:endParaRPr lang="en-US" sz="2000" b="1" dirty="0">
              <a:latin typeface="Courier New" charset="0"/>
              <a:ea typeface="Courier New" charset="0"/>
              <a:cs typeface="Courier New" charset="0"/>
            </a:endParaRPr>
          </a:p>
        </p:txBody>
      </p:sp>
      <p:sp>
        <p:nvSpPr>
          <p:cNvPr id="11" name="TextBox 10"/>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recipes/</a:t>
            </a:r>
            <a:r>
              <a:rPr lang="en-US" b="1" dirty="0" err="1" smtClean="0">
                <a:latin typeface="Courier New" charset="0"/>
                <a:ea typeface="Courier New" charset="0"/>
                <a:cs typeface="Courier New" charset="0"/>
              </a:rPr>
              <a:t>default.rb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2482078144"/>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Describe the difference between:</a:t>
            </a:r>
          </a:p>
          <a:p>
            <a:pPr marL="1296988" lvl="3" indent="-457200">
              <a:buFont typeface="Arial"/>
              <a:buChar char="•"/>
            </a:pPr>
            <a:r>
              <a:rPr lang="en-US" sz="2800" dirty="0" smtClean="0"/>
              <a:t>Custom Resources</a:t>
            </a:r>
            <a:endParaRPr lang="en-US" sz="2800" dirty="0"/>
          </a:p>
          <a:p>
            <a:pPr marL="1296988" lvl="3" indent="-457200">
              <a:buFont typeface="Arial"/>
              <a:buChar char="•"/>
            </a:pPr>
            <a:r>
              <a:rPr lang="en-US" sz="2800" dirty="0" smtClean="0"/>
              <a:t>Definitions</a:t>
            </a:r>
          </a:p>
          <a:p>
            <a:pPr marL="1296988" lvl="3" indent="-457200">
              <a:buFont typeface="Arial"/>
              <a:buChar char="•"/>
            </a:pPr>
            <a:r>
              <a:rPr lang="en-US" sz="2800" dirty="0" smtClean="0"/>
              <a:t>Heavy</a:t>
            </a:r>
            <a:r>
              <a:rPr lang="en-US" sz="2800" dirty="0"/>
              <a:t>-Weight Resource-</a:t>
            </a:r>
            <a:r>
              <a:rPr lang="en-US" sz="2800" dirty="0" smtClean="0"/>
              <a:t>Providers</a:t>
            </a:r>
          </a:p>
          <a:p>
            <a:pPr marL="1296988" lvl="3" indent="-457200">
              <a:buFont typeface="Arial"/>
              <a:buChar char="•"/>
            </a:pPr>
            <a:r>
              <a:rPr lang="en-US" sz="2800" dirty="0" smtClean="0"/>
              <a:t>Light-Weight Resource-Providers</a:t>
            </a:r>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a:t>Light-Weight  Resource-Providers (LWRP)</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3</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BENEFITS &amp; DRAWBACKS</a:t>
            </a:r>
            <a:endParaRPr lang="en-US" b="1" dirty="0">
              <a:gradFill>
                <a:gsLst>
                  <a:gs pos="0">
                    <a:srgbClr val="FFFFFF"/>
                  </a:gs>
                  <a:gs pos="100000">
                    <a:srgbClr val="FFFFFF"/>
                  </a:gs>
                </a:gsLst>
                <a:lin ang="5400000" scaled="0"/>
              </a:gradFill>
            </a:endParaRPr>
          </a:p>
        </p:txBody>
      </p:sp>
      <p:sp>
        <p:nvSpPr>
          <p:cNvPr id="6" name="Text Placeholder 4"/>
          <p:cNvSpPr>
            <a:spLocks noGrp="1"/>
          </p:cNvSpPr>
          <p:nvPr>
            <p:ph type="body" sz="quarter" idx="12"/>
          </p:nvPr>
        </p:nvSpPr>
        <p:spPr>
          <a:xfrm>
            <a:off x="736600" y="2209800"/>
            <a:ext cx="14812064" cy="4992351"/>
          </a:xfrm>
        </p:spPr>
        <p:txBody>
          <a:bodyPr/>
          <a:lstStyle/>
          <a:p>
            <a:pPr marL="457200" indent="-457200">
              <a:buFont typeface="Arial" charset="0"/>
              <a:buChar char="•"/>
            </a:pPr>
            <a:r>
              <a:rPr lang="en-US" dirty="0"/>
              <a:t>Available in </a:t>
            </a:r>
            <a:r>
              <a:rPr lang="en-US" dirty="0" smtClean="0"/>
              <a:t>0.7.12 version of Chef</a:t>
            </a:r>
          </a:p>
          <a:p>
            <a:pPr marL="457200" indent="-457200">
              <a:buFont typeface="Arial" charset="0"/>
              <a:buChar char="•"/>
            </a:pPr>
            <a:r>
              <a:rPr lang="en-US" dirty="0" smtClean="0"/>
              <a:t>Allows for a real resource definition without understanding Ruby (vs. HWRP)</a:t>
            </a:r>
            <a:endParaRPr lang="en-US" dirty="0"/>
          </a:p>
          <a:p>
            <a:pPr marL="457200" indent="-457200">
              <a:buFont typeface="Arial" charset="0"/>
              <a:buChar char="•"/>
            </a:pPr>
            <a:r>
              <a:rPr lang="en-US" dirty="0" smtClean="0"/>
              <a:t>Resource and provider implementation require learning a new DSL</a:t>
            </a:r>
          </a:p>
          <a:p>
            <a:pPr marL="457200" indent="-457200">
              <a:buFont typeface="Arial" charset="0"/>
              <a:buChar char="•"/>
            </a:pPr>
            <a:r>
              <a:rPr lang="en-US" dirty="0" smtClean="0"/>
              <a:t>Complete resource definition is spread across two files</a:t>
            </a:r>
          </a:p>
        </p:txBody>
      </p:sp>
    </p:spTree>
    <p:extLst>
      <p:ext uri="{BB962C8B-B14F-4D97-AF65-F5344CB8AC3E}">
        <p14:creationId xmlns:p14="http://schemas.microsoft.com/office/powerpoint/2010/main" val="1124168019"/>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smtClean="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DESCRIPTION</a:t>
            </a:r>
            <a:endParaRPr lang="en-US" sz="2400" b="1" dirty="0" smtClean="0">
              <a:gradFill>
                <a:gsLst>
                  <a:gs pos="0">
                    <a:srgbClr val="FFFFFF"/>
                  </a:gs>
                  <a:gs pos="100000">
                    <a:srgbClr val="FFFFFF"/>
                  </a:gs>
                </a:gsLst>
                <a:lin ang="5400000" scaled="0"/>
              </a:gradFill>
            </a:endParaRPr>
          </a:p>
        </p:txBody>
      </p:sp>
      <p:sp>
        <p:nvSpPr>
          <p:cNvPr id="6" name="Oval 5"/>
          <p:cNvSpPr/>
          <p:nvPr/>
        </p:nvSpPr>
        <p:spPr bwMode="auto">
          <a:xfrm>
            <a:off x="1588170" y="3769895"/>
            <a:ext cx="2117558" cy="2117558"/>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gradFill>
                  <a:gsLst>
                    <a:gs pos="0">
                      <a:srgbClr val="FFFFFF"/>
                    </a:gs>
                    <a:gs pos="100000">
                      <a:srgbClr val="FFFFFF"/>
                    </a:gs>
                  </a:gsLst>
                  <a:lin ang="5400000" scaled="0"/>
                </a:gradFill>
              </a:rPr>
              <a:t>Custom Resource DSL</a:t>
            </a:r>
            <a:endParaRPr lang="en-US" sz="2400" dirty="0" smtClean="0">
              <a:gradFill>
                <a:gsLst>
                  <a:gs pos="0">
                    <a:srgbClr val="FFFFFF"/>
                  </a:gs>
                  <a:gs pos="100000">
                    <a:srgbClr val="FFFFFF"/>
                  </a:gs>
                </a:gsLst>
                <a:lin ang="5400000" scaled="0"/>
              </a:gradFill>
            </a:endParaRPr>
          </a:p>
        </p:txBody>
      </p:sp>
      <p:sp>
        <p:nvSpPr>
          <p:cNvPr id="12" name="Rectangle 11"/>
          <p:cNvSpPr/>
          <p:nvPr/>
        </p:nvSpPr>
        <p:spPr bwMode="auto">
          <a:xfrm>
            <a:off x="5005135" y="4090736"/>
            <a:ext cx="3368842" cy="1491916"/>
          </a:xfrm>
          <a:prstGeom prst="rect">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Custom Resource DSL Parser</a:t>
            </a:r>
          </a:p>
        </p:txBody>
      </p:sp>
      <p:sp>
        <p:nvSpPr>
          <p:cNvPr id="15" name="Oval 14"/>
          <p:cNvSpPr/>
          <p:nvPr/>
        </p:nvSpPr>
        <p:spPr bwMode="auto">
          <a:xfrm>
            <a:off x="10764252" y="2975810"/>
            <a:ext cx="3753853" cy="3753853"/>
          </a:xfrm>
          <a:prstGeom prst="ellipse">
            <a:avLst/>
          </a:prstGeom>
          <a:solidFill>
            <a:schemeClr val="accent5"/>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User Defined Resource</a:t>
            </a:r>
          </a:p>
        </p:txBody>
      </p:sp>
      <p:cxnSp>
        <p:nvCxnSpPr>
          <p:cNvPr id="17" name="Straight Arrow Connector 16"/>
          <p:cNvCxnSpPr/>
          <p:nvPr/>
        </p:nvCxnSpPr>
        <p:spPr>
          <a:xfrm>
            <a:off x="4106779" y="4838700"/>
            <a:ext cx="577516" cy="0"/>
          </a:xfrm>
          <a:prstGeom prst="straightConnector1">
            <a:avLst/>
          </a:prstGeom>
          <a:ln w="101600">
            <a:solidFill>
              <a:schemeClr val="accent5"/>
            </a:solidFill>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p:nvPr/>
        </p:nvCxnSpPr>
        <p:spPr>
          <a:xfrm>
            <a:off x="8903367" y="4838700"/>
            <a:ext cx="1331495" cy="0"/>
          </a:xfrm>
          <a:prstGeom prst="straightConnector1">
            <a:avLst/>
          </a:prstGeom>
          <a:ln w="101600">
            <a:solidFill>
              <a:schemeClr val="accent5"/>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0138491"/>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STRUCTURE</a:t>
            </a:r>
            <a:endParaRPr lang="en-US" sz="2400" b="1" dirty="0" smtClean="0">
              <a:gradFill>
                <a:gsLst>
                  <a:gs pos="0">
                    <a:srgbClr val="FFFFFF"/>
                  </a:gs>
                  <a:gs pos="100000">
                    <a:srgbClr val="FFFFFF"/>
                  </a:gs>
                </a:gsLst>
                <a:lin ang="5400000" scaled="0"/>
              </a:gradFill>
            </a:endParaRPr>
          </a:p>
        </p:txBody>
      </p:sp>
      <p:grpSp>
        <p:nvGrpSpPr>
          <p:cNvPr id="6" name="Group 5"/>
          <p:cNvGrpSpPr/>
          <p:nvPr/>
        </p:nvGrpSpPr>
        <p:grpSpPr>
          <a:xfrm>
            <a:off x="773282" y="2257926"/>
            <a:ext cx="14771518" cy="3565358"/>
            <a:chOff x="0" y="0"/>
            <a:chExt cx="14771518" cy="2855494"/>
          </a:xfrm>
        </p:grpSpPr>
        <p:sp>
          <p:nvSpPr>
            <p:cNvPr id="11" name="Rounded Rectangle 10"/>
            <p:cNvSpPr/>
            <p:nvPr/>
          </p:nvSpPr>
          <p:spPr>
            <a:xfrm>
              <a:off x="0" y="0"/>
              <a:ext cx="14771518" cy="2855494"/>
            </a:xfrm>
            <a:prstGeom prst="roundRect">
              <a:avLst>
                <a:gd name="adj" fmla="val 8500"/>
              </a:avLst>
            </a:prstGeom>
          </p:spPr>
          <p:style>
            <a:lnRef idx="2">
              <a:schemeClr val="accent2">
                <a:shade val="50000"/>
              </a:schemeClr>
            </a:lnRef>
            <a:fillRef idx="1">
              <a:schemeClr val="accent2"/>
            </a:fillRef>
            <a:effectRef idx="0">
              <a:schemeClr val="accent2"/>
            </a:effectRef>
            <a:fontRef idx="minor">
              <a:schemeClr val="lt1"/>
            </a:fontRef>
          </p:style>
        </p:sp>
        <p:sp>
          <p:nvSpPr>
            <p:cNvPr id="12" name="Rounded Rectangle 4"/>
            <p:cNvSpPr/>
            <p:nvPr/>
          </p:nvSpPr>
          <p:spPr>
            <a:xfrm>
              <a:off x="71089" y="71089"/>
              <a:ext cx="14629340" cy="27133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1762871" numCol="1" spcCol="1270" anchor="t" anchorCtr="0">
              <a:noAutofit/>
            </a:bodyPr>
            <a:lstStyle/>
            <a:p>
              <a:pPr lvl="0" algn="l" defTabSz="2489200">
                <a:lnSpc>
                  <a:spcPct val="90000"/>
                </a:lnSpc>
                <a:spcBef>
                  <a:spcPct val="0"/>
                </a:spcBef>
                <a:spcAft>
                  <a:spcPct val="35000"/>
                </a:spcAft>
              </a:pPr>
              <a:r>
                <a:rPr lang="en-US" sz="5600" b="1" kern="1200" dirty="0" err="1" smtClean="0">
                  <a:latin typeface="Courier New" charset="0"/>
                  <a:ea typeface="Courier New" charset="0"/>
                  <a:cs typeface="Courier New" charset="0"/>
                </a:rPr>
                <a:t>my_cookbook</a:t>
              </a:r>
              <a:endParaRPr lang="en-US" sz="5600" b="1" kern="1200" dirty="0">
                <a:latin typeface="Courier New" charset="0"/>
                <a:ea typeface="Courier New" charset="0"/>
                <a:cs typeface="Courier New" charset="0"/>
              </a:endParaRPr>
            </a:p>
          </p:txBody>
        </p:sp>
      </p:grpSp>
      <p:grpSp>
        <p:nvGrpSpPr>
          <p:cNvPr id="13" name="Group 12"/>
          <p:cNvGrpSpPr/>
          <p:nvPr/>
        </p:nvGrpSpPr>
        <p:grpSpPr>
          <a:xfrm>
            <a:off x="1137971" y="3558940"/>
            <a:ext cx="14032942" cy="2108676"/>
            <a:chOff x="369287" y="1284972"/>
            <a:chExt cx="14032942" cy="1245455"/>
          </a:xfrm>
        </p:grpSpPr>
        <p:sp>
          <p:nvSpPr>
            <p:cNvPr id="14" name="Rounded Rectangle 13"/>
            <p:cNvSpPr/>
            <p:nvPr/>
          </p:nvSpPr>
          <p:spPr>
            <a:xfrm>
              <a:off x="369287" y="1284972"/>
              <a:ext cx="14032942" cy="1147898"/>
            </a:xfrm>
            <a:prstGeom prst="roundRect">
              <a:avLst>
                <a:gd name="adj" fmla="val 10500"/>
              </a:avLst>
            </a:prstGeom>
          </p:spPr>
          <p:style>
            <a:lnRef idx="1">
              <a:schemeClr val="dk2">
                <a:hueOff val="0"/>
                <a:satOff val="0"/>
                <a:lumOff val="0"/>
                <a:alphaOff val="0"/>
              </a:schemeClr>
            </a:lnRef>
            <a:fillRef idx="1">
              <a:schemeClr val="lt2">
                <a:alpha val="90000"/>
                <a:hueOff val="0"/>
                <a:satOff val="0"/>
                <a:lumOff val="0"/>
                <a:alphaOff val="0"/>
              </a:schemeClr>
            </a:fillRef>
            <a:effectRef idx="2">
              <a:schemeClr val="lt2">
                <a:alpha val="90000"/>
                <a:hueOff val="0"/>
                <a:satOff val="0"/>
                <a:lumOff val="0"/>
                <a:alphaOff val="0"/>
              </a:schemeClr>
            </a:effectRef>
            <a:fontRef idx="minor">
              <a:schemeClr val="dk1">
                <a:hueOff val="0"/>
                <a:satOff val="0"/>
                <a:lumOff val="0"/>
                <a:alphaOff val="0"/>
              </a:schemeClr>
            </a:fontRef>
          </p:style>
        </p:sp>
        <p:sp>
          <p:nvSpPr>
            <p:cNvPr id="15" name="Rounded Rectangle 6"/>
            <p:cNvSpPr/>
            <p:nvPr/>
          </p:nvSpPr>
          <p:spPr>
            <a:xfrm>
              <a:off x="408804" y="1324489"/>
              <a:ext cx="13953908" cy="12059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b="1" dirty="0" smtClean="0">
                  <a:latin typeface="Courier New" charset="0"/>
                  <a:ea typeface="Courier New" charset="0"/>
                  <a:cs typeface="Courier New" charset="0"/>
                </a:rPr>
                <a:t>resources/</a:t>
              </a:r>
              <a:endParaRPr lang="en-US" sz="2400" b="1" kern="1200" dirty="0">
                <a:latin typeface="Courier New" charset="0"/>
                <a:ea typeface="Courier New" charset="0"/>
                <a:cs typeface="Courier New" charset="0"/>
              </a:endParaRPr>
            </a:p>
            <a:p>
              <a:pPr marL="171450" lvl="1" indent="-171450" algn="l" defTabSz="844550">
                <a:lnSpc>
                  <a:spcPct val="90000"/>
                </a:lnSpc>
                <a:spcBef>
                  <a:spcPct val="0"/>
                </a:spcBef>
                <a:spcAft>
                  <a:spcPct val="15000"/>
                </a:spcAft>
                <a:buChar char="••"/>
              </a:pPr>
              <a:r>
                <a:rPr lang="en-US" sz="1900" b="1" dirty="0" smtClean="0">
                  <a:latin typeface="Courier New" charset="0"/>
                  <a:ea typeface="Courier New" charset="0"/>
                  <a:cs typeface="Courier New" charset="0"/>
                </a:rPr>
                <a:t>[</a:t>
              </a:r>
              <a:r>
                <a:rPr lang="en-US" sz="1900" b="1" dirty="0" err="1" smtClean="0">
                  <a:latin typeface="Courier New" charset="0"/>
                  <a:ea typeface="Courier New" charset="0"/>
                  <a:cs typeface="Courier New" charset="0"/>
                </a:rPr>
                <a:t>my_resource_name</a:t>
              </a:r>
              <a:r>
                <a:rPr lang="en-US" sz="1900" b="1" dirty="0" smtClean="0">
                  <a:latin typeface="Courier New" charset="0"/>
                  <a:ea typeface="Courier New" charset="0"/>
                  <a:cs typeface="Courier New" charset="0"/>
                </a:rPr>
                <a:t>].</a:t>
              </a:r>
              <a:r>
                <a:rPr lang="en-US" sz="1900" b="1" dirty="0" err="1" smtClean="0">
                  <a:latin typeface="Courier New" charset="0"/>
                  <a:ea typeface="Courier New" charset="0"/>
                  <a:cs typeface="Courier New" charset="0"/>
                </a:rPr>
                <a:t>rb</a:t>
              </a:r>
              <a:endParaRPr lang="en-US" sz="1900" b="1" dirty="0" smtClean="0">
                <a:latin typeface="Courier New" charset="0"/>
                <a:ea typeface="Courier New" charset="0"/>
                <a:cs typeface="Courier New" charset="0"/>
              </a:endParaRPr>
            </a:p>
          </p:txBody>
        </p:sp>
      </p:grpSp>
      <p:sp>
        <p:nvSpPr>
          <p:cNvPr id="16" name="TextBox 15"/>
          <p:cNvSpPr txBox="1"/>
          <p:nvPr/>
        </p:nvSpPr>
        <p:spPr bwMode="white">
          <a:xfrm>
            <a:off x="773280" y="6866021"/>
            <a:ext cx="14771520" cy="1090863"/>
          </a:xfrm>
          <a:prstGeom prst="rect">
            <a:avLst/>
          </a:prstGeom>
        </p:spPr>
        <p:txBody>
          <a:bodyPr vert="horz" wrap="square" lIns="91440" tIns="91440" rIns="91440" bIns="91440" rtlCol="0">
            <a:normAutofit/>
          </a:bodyPr>
          <a:lstStyle/>
          <a:p>
            <a:r>
              <a:rPr lang="en-US" dirty="0" smtClean="0"/>
              <a:t>A custom resource is defined in a single file within the resources directory.</a:t>
            </a:r>
          </a:p>
        </p:txBody>
      </p:sp>
    </p:spTree>
    <p:extLst>
      <p:ext uri="{BB962C8B-B14F-4D97-AF65-F5344CB8AC3E}">
        <p14:creationId xmlns:p14="http://schemas.microsoft.com/office/powerpoint/2010/main" val="362767963"/>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LANGUAGE</a:t>
            </a:r>
            <a:endParaRPr lang="en-US" sz="2400" b="1" dirty="0" smtClean="0">
              <a:gradFill>
                <a:gsLst>
                  <a:gs pos="0">
                    <a:srgbClr val="FFFFFF"/>
                  </a:gs>
                  <a:gs pos="100000">
                    <a:srgbClr val="FFFFFF"/>
                  </a:gs>
                </a:gsLst>
                <a:lin ang="5400000" scaled="0"/>
              </a:gradFill>
            </a:endParaRPr>
          </a:p>
        </p:txBody>
      </p:sp>
      <p:sp>
        <p:nvSpPr>
          <p:cNvPr id="6" name="TextBox 5"/>
          <p:cNvSpPr txBox="1"/>
          <p:nvPr/>
        </p:nvSpPr>
        <p:spPr bwMode="white">
          <a:xfrm>
            <a:off x="736600" y="2652082"/>
            <a:ext cx="14771520" cy="5417098"/>
          </a:xfrm>
          <a:prstGeom prst="rect">
            <a:avLst/>
          </a:prstGeom>
          <a:ln w="12700">
            <a:solidFill>
              <a:schemeClr val="tx2"/>
            </a:solidFill>
            <a:prstDash val="dash"/>
          </a:ln>
        </p:spPr>
        <p:txBody>
          <a:bodyPr vert="horz" wrap="square" lIns="91440" tIns="91440" rIns="91440" bIns="91440" rtlCol="0">
            <a:noAutofit/>
          </a:bodyPr>
          <a:lstStyle/>
          <a:p>
            <a:r>
              <a:rPr lang="en-US" sz="2000" b="1" dirty="0" err="1" smtClean="0">
                <a:latin typeface="Courier New" charset="0"/>
                <a:ea typeface="Courier New" charset="0"/>
                <a:cs typeface="Courier New" charset="0"/>
              </a:rPr>
              <a:t>resource_name</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apache_vhost</a:t>
            </a:r>
            <a:endParaRPr lang="en-US" sz="2000" b="1" dirty="0" smtClean="0">
              <a:latin typeface="Courier New" charset="0"/>
              <a:ea typeface="Courier New" charset="0"/>
              <a:cs typeface="Courier New" charset="0"/>
            </a:endParaRP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property :</a:t>
            </a:r>
            <a:r>
              <a:rPr lang="en-US" sz="2000" b="1" dirty="0" err="1" smtClean="0">
                <a:latin typeface="Courier New" charset="0"/>
                <a:ea typeface="Courier New" charset="0"/>
                <a:cs typeface="Courier New" charset="0"/>
              </a:rPr>
              <a:t>site_name</a:t>
            </a:r>
            <a:r>
              <a:rPr lang="en-US" sz="2000" b="1" dirty="0">
                <a:latin typeface="Courier New" charset="0"/>
                <a:ea typeface="Courier New" charset="0"/>
                <a:cs typeface="Courier New" charset="0"/>
              </a:rPr>
              <a:t>, String, </a:t>
            </a:r>
            <a:r>
              <a:rPr lang="en-US" sz="2000" b="1" dirty="0" err="1">
                <a:latin typeface="Courier New" charset="0"/>
                <a:ea typeface="Courier New" charset="0"/>
                <a:cs typeface="Courier New" charset="0"/>
              </a:rPr>
              <a:t>name_attribute</a:t>
            </a:r>
            <a:r>
              <a:rPr lang="en-US" sz="2000" b="1" dirty="0">
                <a:latin typeface="Courier New" charset="0"/>
                <a:ea typeface="Courier New" charset="0"/>
                <a:cs typeface="Courier New" charset="0"/>
              </a:rPr>
              <a:t>: true</a:t>
            </a:r>
          </a:p>
          <a:p>
            <a:r>
              <a:rPr lang="en-US" sz="2000" b="1" dirty="0">
                <a:latin typeface="Courier New" charset="0"/>
                <a:ea typeface="Courier New" charset="0"/>
                <a:cs typeface="Courier New" charset="0"/>
              </a:rPr>
              <a:t>property</a:t>
            </a:r>
            <a:r>
              <a:rPr lang="en-US" sz="2000" b="1" dirty="0" smtClean="0">
                <a:latin typeface="Courier New" charset="0"/>
                <a:ea typeface="Courier New" charset="0"/>
                <a:cs typeface="Courier New" charset="0"/>
              </a:rPr>
              <a:t> </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Integer, default: </a:t>
            </a:r>
            <a:r>
              <a:rPr lang="en-US" sz="2000" b="1" dirty="0" smtClean="0">
                <a:latin typeface="Courier New" charset="0"/>
                <a:ea typeface="Courier New" charset="0"/>
                <a:cs typeface="Courier New" charset="0"/>
              </a:rPr>
              <a:t>80</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action :create do</a:t>
            </a:r>
          </a:p>
          <a:p>
            <a:r>
              <a:rPr lang="en-US" sz="2000" b="1" dirty="0" smtClean="0">
                <a:latin typeface="Courier New" charset="0"/>
                <a:ea typeface="Courier New" charset="0"/>
                <a:cs typeface="Courier New" charset="0"/>
              </a:rPr>
              <a:t>  </a:t>
            </a:r>
            <a:r>
              <a:rPr lang="en-US" sz="2000" b="1" dirty="0">
                <a:latin typeface="Courier New" charset="0"/>
                <a:ea typeface="Courier New" charset="0"/>
                <a:cs typeface="Courier New" charset="0"/>
              </a:rPr>
              <a:t>directory "/</a:t>
            </a:r>
            <a:r>
              <a:rPr lang="en-US" sz="2000" b="1" dirty="0" err="1">
                <a:latin typeface="Courier New" charset="0"/>
                <a:ea typeface="Courier New" charset="0"/>
                <a:cs typeface="Courier New" charset="0"/>
              </a:rPr>
              <a:t>srv</a:t>
            </a:r>
            <a:r>
              <a:rPr lang="en-US" sz="2000" b="1" dirty="0">
                <a:latin typeface="Courier New" charset="0"/>
                <a:ea typeface="Courier New" charset="0"/>
                <a:cs typeface="Courier New" charset="0"/>
              </a:rPr>
              <a:t>/apache</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site_name</a:t>
            </a:r>
            <a:r>
              <a:rPr lang="en-US" sz="2000" b="1" dirty="0">
                <a:latin typeface="Courier New" charset="0"/>
                <a:ea typeface="Courier New" charset="0"/>
                <a:cs typeface="Courier New" charset="0"/>
              </a:rPr>
              <a:t>}/html' do</a:t>
            </a:r>
          </a:p>
          <a:p>
            <a:r>
              <a:rPr lang="en-US" sz="2000" b="1" dirty="0">
                <a:latin typeface="Courier New" charset="0"/>
                <a:ea typeface="Courier New" charset="0"/>
                <a:cs typeface="Courier New" charset="0"/>
              </a:rPr>
              <a:t>    recursive true</a:t>
            </a:r>
          </a:p>
          <a:p>
            <a:r>
              <a:rPr lang="en-US" sz="2000" b="1" dirty="0">
                <a:latin typeface="Courier New" charset="0"/>
                <a:ea typeface="Courier New" charset="0"/>
                <a:cs typeface="Courier New" charset="0"/>
              </a:rPr>
              <a:t>    mode '0755'</a:t>
            </a:r>
          </a:p>
          <a:p>
            <a:r>
              <a:rPr lang="en-US" sz="2000" b="1" dirty="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 ... remaining resources ...</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end</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 remaining actions ...</a:t>
            </a:r>
            <a:endParaRPr lang="en-US" sz="2000" b="1" dirty="0">
              <a:latin typeface="Courier New" charset="0"/>
              <a:ea typeface="Courier New" charset="0"/>
              <a:cs typeface="Courier New" charset="0"/>
            </a:endParaRPr>
          </a:p>
        </p:txBody>
      </p:sp>
      <p:sp>
        <p:nvSpPr>
          <p:cNvPr id="11" name="TextBox 10"/>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resources/</a:t>
            </a:r>
            <a:r>
              <a:rPr lang="en-US" b="1" dirty="0" err="1" smtClean="0">
                <a:latin typeface="Courier New" charset="0"/>
                <a:ea typeface="Courier New" charset="0"/>
                <a:cs typeface="Courier New" charset="0"/>
              </a:rPr>
              <a:t>vhost.rb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992614122"/>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USAGE</a:t>
            </a:r>
            <a:endParaRPr lang="en-US" sz="2400" b="1" dirty="0" smtClean="0">
              <a:gradFill>
                <a:gsLst>
                  <a:gs pos="0">
                    <a:srgbClr val="FFFFFF"/>
                  </a:gs>
                  <a:gs pos="100000">
                    <a:srgbClr val="FFFFFF"/>
                  </a:gs>
                </a:gsLst>
                <a:lin ang="5400000" scaled="0"/>
              </a:gradFill>
            </a:endParaRPr>
          </a:p>
        </p:txBody>
      </p:sp>
      <p:sp>
        <p:nvSpPr>
          <p:cNvPr id="6" name="TextBox 5"/>
          <p:cNvSpPr txBox="1"/>
          <p:nvPr/>
        </p:nvSpPr>
        <p:spPr bwMode="white">
          <a:xfrm>
            <a:off x="736600" y="2652082"/>
            <a:ext cx="14771520" cy="5417098"/>
          </a:xfrm>
          <a:prstGeom prst="rect">
            <a:avLst/>
          </a:prstGeom>
          <a:ln w="12700">
            <a:solidFill>
              <a:schemeClr val="tx2"/>
            </a:solidFill>
            <a:prstDash val="dash"/>
          </a:ln>
        </p:spPr>
        <p:txBody>
          <a:bodyPr vert="horz" wrap="square" lIns="91440" tIns="91440" rIns="91440" bIns="91440" rtlCol="0">
            <a:no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'welcome' do</a:t>
            </a:r>
          </a:p>
          <a:p>
            <a:r>
              <a:rPr lang="en-US" sz="2000" b="1" dirty="0">
                <a:latin typeface="Courier New" charset="0"/>
                <a:ea typeface="Courier New" charset="0"/>
                <a:cs typeface="Courier New" charset="0"/>
              </a:rPr>
              <a:t>  action :delete</a:t>
            </a:r>
          </a:p>
          <a:p>
            <a:r>
              <a:rPr lang="en-US" sz="2000" b="1" dirty="0">
                <a:latin typeface="Courier New" charset="0"/>
                <a:ea typeface="Courier New" charset="0"/>
                <a:cs typeface="Courier New" charset="0"/>
              </a:rPr>
              <a:t>end</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'users'</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a:latin typeface="Courier New" charset="0"/>
                <a:ea typeface="Courier New" charset="0"/>
                <a:cs typeface="Courier New" charset="0"/>
              </a:rPr>
              <a:t>end</a:t>
            </a:r>
          </a:p>
        </p:txBody>
      </p:sp>
      <p:sp>
        <p:nvSpPr>
          <p:cNvPr id="11" name="TextBox 10"/>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recipes/</a:t>
            </a:r>
            <a:r>
              <a:rPr lang="en-US" b="1" dirty="0" err="1" smtClean="0">
                <a:latin typeface="Courier New" charset="0"/>
                <a:ea typeface="Courier New" charset="0"/>
                <a:cs typeface="Courier New" charset="0"/>
              </a:rPr>
              <a:t>default.rb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326636575"/>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smtClean="0"/>
              <a:t>Custom Resources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4</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BENEFITS &amp; DRAWBACKS</a:t>
            </a:r>
            <a:endParaRPr lang="en-US" b="1" dirty="0">
              <a:gradFill>
                <a:gsLst>
                  <a:gs pos="0">
                    <a:srgbClr val="FFFFFF"/>
                  </a:gs>
                  <a:gs pos="100000">
                    <a:srgbClr val="FFFFFF"/>
                  </a:gs>
                </a:gsLst>
                <a:lin ang="5400000" scaled="0"/>
              </a:gradFill>
            </a:endParaRPr>
          </a:p>
        </p:txBody>
      </p:sp>
      <p:sp>
        <p:nvSpPr>
          <p:cNvPr id="6" name="Text Placeholder 4"/>
          <p:cNvSpPr>
            <a:spLocks noGrp="1"/>
          </p:cNvSpPr>
          <p:nvPr>
            <p:ph type="body" sz="quarter" idx="12"/>
          </p:nvPr>
        </p:nvSpPr>
        <p:spPr>
          <a:xfrm>
            <a:off x="736600" y="2209800"/>
            <a:ext cx="14812064" cy="4992351"/>
          </a:xfrm>
        </p:spPr>
        <p:txBody>
          <a:bodyPr/>
          <a:lstStyle/>
          <a:p>
            <a:pPr marL="457200" indent="-457200">
              <a:buFont typeface="Arial" charset="0"/>
              <a:buChar char="•"/>
            </a:pPr>
            <a:r>
              <a:rPr lang="en-US" dirty="0"/>
              <a:t>Available in </a:t>
            </a:r>
            <a:r>
              <a:rPr lang="en-US" dirty="0" smtClean="0"/>
              <a:t>12.5.0 version of Chef</a:t>
            </a:r>
          </a:p>
          <a:p>
            <a:pPr marL="457200" indent="-457200">
              <a:buFont typeface="Arial" charset="0"/>
              <a:buChar char="•"/>
            </a:pPr>
            <a:r>
              <a:rPr lang="en-US" dirty="0" smtClean="0"/>
              <a:t>Allows for a real resource definition without understanding Ruby (vs. HWRP)</a:t>
            </a:r>
          </a:p>
          <a:p>
            <a:pPr marL="457200" indent="-457200">
              <a:buFont typeface="Arial" charset="0"/>
              <a:buChar char="•"/>
            </a:pPr>
            <a:r>
              <a:rPr lang="en-US" dirty="0"/>
              <a:t>Complete resource definition is defined in a single file (vs. LWRP</a:t>
            </a:r>
            <a:r>
              <a:rPr lang="en-US" dirty="0" smtClean="0"/>
              <a:t>)</a:t>
            </a:r>
            <a:endParaRPr lang="en-US" dirty="0"/>
          </a:p>
          <a:p>
            <a:pPr marL="457200" indent="-457200">
              <a:buFont typeface="Arial" charset="0"/>
              <a:buChar char="•"/>
            </a:pPr>
            <a:r>
              <a:rPr lang="en-US" dirty="0" smtClean="0"/>
              <a:t>Custom resource implementation require learning a new DSL</a:t>
            </a:r>
          </a:p>
        </p:txBody>
      </p:sp>
    </p:spTree>
    <p:extLst>
      <p:ext uri="{BB962C8B-B14F-4D97-AF65-F5344CB8AC3E}">
        <p14:creationId xmlns:p14="http://schemas.microsoft.com/office/powerpoint/2010/main" val="188014276"/>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Approaches to Extending Resources</a:t>
            </a:r>
            <a:endParaRPr lang="en-US" sz="5400" dirty="0"/>
          </a:p>
        </p:txBody>
      </p:sp>
      <p:sp>
        <p:nvSpPr>
          <p:cNvPr id="8" name="TextBox 7"/>
          <p:cNvSpPr txBox="1"/>
          <p:nvPr/>
        </p:nvSpPr>
        <p:spPr bwMode="white">
          <a:xfrm>
            <a:off x="1671638" y="5551048"/>
            <a:ext cx="1231900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smtClean="0"/>
              <a:t>Light-Weight Resource-Providers (LWRP)</a:t>
            </a:r>
          </a:p>
        </p:txBody>
      </p:sp>
      <p:sp>
        <p:nvSpPr>
          <p:cNvPr id="10" name="TextBox 9"/>
          <p:cNvSpPr txBox="1"/>
          <p:nvPr/>
        </p:nvSpPr>
        <p:spPr bwMode="white">
          <a:xfrm>
            <a:off x="1671638" y="3546764"/>
            <a:ext cx="1231900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 / HWRP)</a:t>
            </a:r>
          </a:p>
        </p:txBody>
      </p:sp>
      <p:sp>
        <p:nvSpPr>
          <p:cNvPr id="11" name="TextBox 10"/>
          <p:cNvSpPr txBox="1"/>
          <p:nvPr/>
        </p:nvSpPr>
        <p:spPr bwMode="white">
          <a:xfrm>
            <a:off x="1671638" y="4548906"/>
            <a:ext cx="1231900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12" name="TextBox 11"/>
          <p:cNvSpPr txBox="1"/>
          <p:nvPr/>
        </p:nvSpPr>
        <p:spPr bwMode="white">
          <a:xfrm>
            <a:off x="1671638" y="6569231"/>
            <a:ext cx="1231900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smtClean="0"/>
              <a:t>Custom Resources</a:t>
            </a:r>
          </a:p>
        </p:txBody>
      </p:sp>
      <p:sp>
        <p:nvSpPr>
          <p:cNvPr id="13" name="Oval 12"/>
          <p:cNvSpPr/>
          <p:nvPr/>
        </p:nvSpPr>
        <p:spPr bwMode="auto">
          <a:xfrm>
            <a:off x="1200765" y="3546764"/>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14" name="Oval 13"/>
          <p:cNvSpPr/>
          <p:nvPr/>
        </p:nvSpPr>
        <p:spPr bwMode="auto">
          <a:xfrm>
            <a:off x="1172330" y="4534687"/>
            <a:ext cx="970181" cy="970181"/>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2</a:t>
            </a:r>
          </a:p>
        </p:txBody>
      </p:sp>
      <p:sp>
        <p:nvSpPr>
          <p:cNvPr id="15" name="Oval 14"/>
          <p:cNvSpPr/>
          <p:nvPr/>
        </p:nvSpPr>
        <p:spPr bwMode="auto">
          <a:xfrm>
            <a:off x="1172331" y="5550898"/>
            <a:ext cx="956113" cy="956113"/>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3</a:t>
            </a:r>
          </a:p>
        </p:txBody>
      </p:sp>
      <p:sp>
        <p:nvSpPr>
          <p:cNvPr id="16" name="Oval 15"/>
          <p:cNvSpPr/>
          <p:nvPr/>
        </p:nvSpPr>
        <p:spPr bwMode="auto">
          <a:xfrm>
            <a:off x="1172331" y="6569082"/>
            <a:ext cx="956455" cy="956455"/>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4</a:t>
            </a:r>
          </a:p>
        </p:txBody>
      </p:sp>
    </p:spTree>
    <p:extLst>
      <p:ext uri="{BB962C8B-B14F-4D97-AF65-F5344CB8AC3E}">
        <p14:creationId xmlns:p14="http://schemas.microsoft.com/office/powerpoint/2010/main" val="214189914"/>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a:xfrm>
            <a:off x="1660524" y="3260725"/>
            <a:ext cx="12330113" cy="4327191"/>
          </a:xfrm>
        </p:spPr>
        <p:txBody>
          <a:bodyPr/>
          <a:lstStyle/>
          <a:p>
            <a:r>
              <a:rPr lang="en-US" dirty="0" smtClean="0"/>
              <a:t>Which approaches require you to define your solution in two separate files?</a:t>
            </a:r>
          </a:p>
          <a:p>
            <a:endParaRPr lang="en-US" dirty="0"/>
          </a:p>
          <a:p>
            <a:r>
              <a:rPr lang="en-US" dirty="0" smtClean="0"/>
              <a:t>What are the limitations of choosing the Definitions approach?</a:t>
            </a:r>
          </a:p>
          <a:p>
            <a:endParaRPr lang="en-US" dirty="0"/>
          </a:p>
          <a:p>
            <a:r>
              <a:rPr lang="en-US" dirty="0" smtClean="0"/>
              <a:t>What are some differences between LWRP and Custom Resources?</a:t>
            </a:r>
          </a:p>
          <a:p>
            <a:endParaRPr lang="en-US" dirty="0"/>
          </a:p>
          <a:p>
            <a:r>
              <a:rPr lang="en-US" dirty="0" smtClean="0"/>
              <a:t>Given a Chef version prior to 12.5.0, which approach would you choose?</a:t>
            </a:r>
            <a:endParaRPr lang="en-US" dirty="0"/>
          </a:p>
        </p:txBody>
      </p:sp>
    </p:spTree>
    <p:extLst>
      <p:ext uri="{BB962C8B-B14F-4D97-AF65-F5344CB8AC3E}">
        <p14:creationId xmlns:p14="http://schemas.microsoft.com/office/powerpoint/2010/main" val="702705372"/>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Approaches to Extending Resources</a:t>
            </a:r>
            <a:endParaRPr lang="en-US" sz="5400" dirty="0"/>
          </a:p>
        </p:txBody>
      </p:sp>
      <p:sp>
        <p:nvSpPr>
          <p:cNvPr id="8" name="TextBox 7"/>
          <p:cNvSpPr txBox="1"/>
          <p:nvPr/>
        </p:nvSpPr>
        <p:spPr bwMode="white">
          <a:xfrm>
            <a:off x="1671638" y="5551048"/>
            <a:ext cx="12319000" cy="9559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731520" tIns="91440" rIns="91440" bIns="91440" rtlCol="0" anchor="ctr">
            <a:normAutofit/>
          </a:bodyPr>
          <a:lstStyle/>
          <a:p>
            <a:r>
              <a:rPr lang="en-US" sz="3600" dirty="0" smtClean="0"/>
              <a:t>Light-Weight Resource-Providers (LWRP)</a:t>
            </a:r>
          </a:p>
        </p:txBody>
      </p:sp>
      <p:sp>
        <p:nvSpPr>
          <p:cNvPr id="10" name="TextBox 9"/>
          <p:cNvSpPr txBox="1"/>
          <p:nvPr/>
        </p:nvSpPr>
        <p:spPr bwMode="white">
          <a:xfrm>
            <a:off x="1671638" y="3546764"/>
            <a:ext cx="1231900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 / HWRP)</a:t>
            </a:r>
          </a:p>
        </p:txBody>
      </p:sp>
      <p:sp>
        <p:nvSpPr>
          <p:cNvPr id="11" name="TextBox 10"/>
          <p:cNvSpPr txBox="1"/>
          <p:nvPr/>
        </p:nvSpPr>
        <p:spPr bwMode="white">
          <a:xfrm>
            <a:off x="1671638" y="4548906"/>
            <a:ext cx="12319000" cy="9559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731520" tIns="91440" rIns="91440" bIns="91440" rtlCol="0" anchor="ctr">
            <a:normAutofit/>
          </a:bodyPr>
          <a:lstStyle/>
          <a:p>
            <a:r>
              <a:rPr lang="en-US" sz="3600" dirty="0" smtClean="0"/>
              <a:t>Definitions</a:t>
            </a:r>
          </a:p>
        </p:txBody>
      </p:sp>
      <p:sp>
        <p:nvSpPr>
          <p:cNvPr id="12" name="TextBox 11"/>
          <p:cNvSpPr txBox="1"/>
          <p:nvPr/>
        </p:nvSpPr>
        <p:spPr bwMode="white">
          <a:xfrm>
            <a:off x="1671638" y="6569231"/>
            <a:ext cx="12319000" cy="955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31520" tIns="91440" rIns="91440" bIns="91440" rtlCol="0" anchor="ctr">
            <a:normAutofit/>
          </a:bodyPr>
          <a:lstStyle/>
          <a:p>
            <a:r>
              <a:rPr lang="en-US" sz="3600" dirty="0" smtClean="0"/>
              <a:t>Custom Resources</a:t>
            </a:r>
          </a:p>
        </p:txBody>
      </p:sp>
      <p:sp>
        <p:nvSpPr>
          <p:cNvPr id="13" name="Oval 12"/>
          <p:cNvSpPr/>
          <p:nvPr/>
        </p:nvSpPr>
        <p:spPr bwMode="auto">
          <a:xfrm>
            <a:off x="1200765" y="3546764"/>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14" name="Oval 13"/>
          <p:cNvSpPr/>
          <p:nvPr/>
        </p:nvSpPr>
        <p:spPr bwMode="auto">
          <a:xfrm>
            <a:off x="1172330" y="4534687"/>
            <a:ext cx="970181" cy="970181"/>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2</a:t>
            </a:r>
          </a:p>
        </p:txBody>
      </p:sp>
      <p:sp>
        <p:nvSpPr>
          <p:cNvPr id="15" name="Oval 14"/>
          <p:cNvSpPr/>
          <p:nvPr/>
        </p:nvSpPr>
        <p:spPr bwMode="auto">
          <a:xfrm>
            <a:off x="1172331" y="5550898"/>
            <a:ext cx="956113" cy="956113"/>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3</a:t>
            </a:r>
          </a:p>
        </p:txBody>
      </p:sp>
      <p:sp>
        <p:nvSpPr>
          <p:cNvPr id="16" name="Oval 15"/>
          <p:cNvSpPr/>
          <p:nvPr/>
        </p:nvSpPr>
        <p:spPr bwMode="auto">
          <a:xfrm>
            <a:off x="1172331" y="6569082"/>
            <a:ext cx="956455" cy="956455"/>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smtClean="0">
                <a:gradFill>
                  <a:gsLst>
                    <a:gs pos="0">
                      <a:srgbClr val="FFFFFF"/>
                    </a:gs>
                    <a:gs pos="100000">
                      <a:srgbClr val="FFFFFF"/>
                    </a:gs>
                  </a:gsLst>
                  <a:lin ang="5400000" scaled="0"/>
                </a:gradFill>
              </a:rPr>
              <a:t>4</a:t>
            </a:r>
          </a:p>
        </p:txBody>
      </p:sp>
    </p:spTree>
    <p:extLst>
      <p:ext uri="{BB962C8B-B14F-4D97-AF65-F5344CB8AC3E}">
        <p14:creationId xmlns:p14="http://schemas.microsoft.com/office/powerpoint/2010/main" val="299060547"/>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Defining Each Approach</a:t>
            </a:r>
            <a:endParaRPr lang="en-US" dirty="0"/>
          </a:p>
        </p:txBody>
      </p:sp>
      <p:sp>
        <p:nvSpPr>
          <p:cNvPr id="9" name="Subtitle 8"/>
          <p:cNvSpPr>
            <a:spLocks noGrp="1"/>
          </p:cNvSpPr>
          <p:nvPr>
            <p:ph type="subTitle" idx="1"/>
          </p:nvPr>
        </p:nvSpPr>
        <p:spPr/>
        <p:txBody>
          <a:bodyPr/>
          <a:lstStyle/>
          <a:p>
            <a:pPr marL="571500" indent="-571500">
              <a:lnSpc>
                <a:spcPct val="150000"/>
              </a:lnSpc>
              <a:buFont typeface="Courier New" charset="0"/>
              <a:buChar char="o"/>
            </a:pPr>
            <a:r>
              <a:rPr lang="en-US" sz="3600" dirty="0"/>
              <a:t>Description</a:t>
            </a:r>
          </a:p>
          <a:p>
            <a:pPr marL="571500" indent="-571500">
              <a:lnSpc>
                <a:spcPct val="150000"/>
              </a:lnSpc>
              <a:buFont typeface="Courier New" charset="0"/>
              <a:buChar char="o"/>
            </a:pPr>
            <a:r>
              <a:rPr lang="en-US" sz="3600" dirty="0" smtClean="0"/>
              <a:t>File and Folder Structure</a:t>
            </a:r>
            <a:endParaRPr lang="en-US" sz="3600" dirty="0"/>
          </a:p>
          <a:p>
            <a:pPr marL="571500" indent="-571500">
              <a:lnSpc>
                <a:spcPct val="150000"/>
              </a:lnSpc>
              <a:buFont typeface="Courier New" charset="0"/>
              <a:buChar char="o"/>
            </a:pPr>
            <a:r>
              <a:rPr lang="en-US" sz="3600" dirty="0"/>
              <a:t>Implementation </a:t>
            </a:r>
            <a:r>
              <a:rPr lang="en-US" sz="3600" dirty="0" smtClean="0"/>
              <a:t>Language &amp; Usage</a:t>
            </a:r>
            <a:endParaRPr lang="en-US" sz="3600" dirty="0"/>
          </a:p>
          <a:p>
            <a:pPr marL="571500" indent="-571500">
              <a:lnSpc>
                <a:spcPct val="150000"/>
              </a:lnSpc>
              <a:buFont typeface="Courier New" charset="0"/>
              <a:buChar char="o"/>
            </a:pPr>
            <a:r>
              <a:rPr lang="en-US" sz="3600" dirty="0" smtClean="0"/>
              <a:t>Benefits &amp; Drawbacks</a:t>
            </a:r>
            <a:endParaRPr lang="en-US" sz="3600" dirty="0"/>
          </a:p>
          <a:p>
            <a:pPr>
              <a:lnSpc>
                <a:spcPct val="150000"/>
              </a:lnSpc>
            </a:pPr>
            <a:endParaRPr lang="en-US" sz="3600" dirty="0"/>
          </a:p>
        </p:txBody>
      </p:sp>
      <p:sp>
        <p:nvSpPr>
          <p:cNvPr id="4" name="TextBox 3"/>
          <p:cNvSpPr txBox="1"/>
          <p:nvPr/>
        </p:nvSpPr>
        <p:spPr bwMode="white">
          <a:xfrm>
            <a:off x="1671638" y="2315875"/>
            <a:ext cx="1231900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 / HWRP)</a:t>
            </a:r>
          </a:p>
        </p:txBody>
      </p:sp>
      <p:sp>
        <p:nvSpPr>
          <p:cNvPr id="5" name="Oval 4"/>
          <p:cNvSpPr/>
          <p:nvPr/>
        </p:nvSpPr>
        <p:spPr bwMode="auto">
          <a:xfrm>
            <a:off x="1200765" y="23158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41628296"/>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DESCRIPTION</a:t>
            </a:r>
            <a:endParaRPr lang="en-US" sz="2400" b="1" dirty="0" smtClean="0">
              <a:gradFill>
                <a:gsLst>
                  <a:gs pos="0">
                    <a:srgbClr val="FFFFFF"/>
                  </a:gs>
                  <a:gs pos="100000">
                    <a:srgbClr val="FFFFFF"/>
                  </a:gs>
                </a:gsLst>
                <a:lin ang="5400000" scaled="0"/>
              </a:gradFill>
            </a:endParaRPr>
          </a:p>
        </p:txBody>
      </p:sp>
      <p:graphicFrame>
        <p:nvGraphicFramePr>
          <p:cNvPr id="15" name="Diagram 14"/>
          <p:cNvGraphicFramePr/>
          <p:nvPr>
            <p:extLst>
              <p:ext uri="{D42A27DB-BD31-4B8C-83A1-F6EECF244321}">
                <p14:modId xmlns:p14="http://schemas.microsoft.com/office/powerpoint/2010/main" val="713783728"/>
              </p:ext>
            </p:extLst>
          </p:nvPr>
        </p:nvGraphicFramePr>
        <p:xfrm>
          <a:off x="773280" y="1884632"/>
          <a:ext cx="7354720" cy="42933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6" name="Diagram 15"/>
          <p:cNvGraphicFramePr/>
          <p:nvPr>
            <p:extLst>
              <p:ext uri="{D42A27DB-BD31-4B8C-83A1-F6EECF244321}">
                <p14:modId xmlns:p14="http://schemas.microsoft.com/office/powerpoint/2010/main" val="638040928"/>
              </p:ext>
            </p:extLst>
          </p:nvPr>
        </p:nvGraphicFramePr>
        <p:xfrm>
          <a:off x="8128001" y="1884632"/>
          <a:ext cx="7416800" cy="429337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7" name="TextBox 16"/>
          <p:cNvSpPr txBox="1"/>
          <p:nvPr/>
        </p:nvSpPr>
        <p:spPr bwMode="white">
          <a:xfrm>
            <a:off x="773280" y="6866021"/>
            <a:ext cx="7354720" cy="1090863"/>
          </a:xfrm>
          <a:prstGeom prst="rect">
            <a:avLst/>
          </a:prstGeom>
        </p:spPr>
        <p:txBody>
          <a:bodyPr vert="horz" wrap="square" lIns="91440" tIns="91440" rIns="91440" bIns="91440" rtlCol="0">
            <a:normAutofit fontScale="92500"/>
          </a:bodyPr>
          <a:lstStyle/>
          <a:p>
            <a:r>
              <a:rPr lang="en-US" dirty="0" smtClean="0"/>
              <a:t>Describes how the resource appears within the recipe (e.g. resource name, properties, supported actions)</a:t>
            </a:r>
          </a:p>
        </p:txBody>
      </p:sp>
      <p:sp>
        <p:nvSpPr>
          <p:cNvPr id="18" name="TextBox 17"/>
          <p:cNvSpPr txBox="1"/>
          <p:nvPr/>
        </p:nvSpPr>
        <p:spPr bwMode="white">
          <a:xfrm>
            <a:off x="8159040" y="6929168"/>
            <a:ext cx="7354720" cy="1090863"/>
          </a:xfrm>
          <a:prstGeom prst="rect">
            <a:avLst/>
          </a:prstGeom>
        </p:spPr>
        <p:txBody>
          <a:bodyPr vert="horz" wrap="square" lIns="91440" tIns="91440" rIns="91440" bIns="91440" rtlCol="0">
            <a:normAutofit/>
          </a:bodyPr>
          <a:lstStyle/>
          <a:p>
            <a:r>
              <a:rPr lang="en-US" dirty="0" smtClean="0"/>
              <a:t>Describes how the resource behaves when it takes a supported action on each supported platform</a:t>
            </a:r>
          </a:p>
        </p:txBody>
      </p:sp>
    </p:spTree>
    <p:extLst>
      <p:ext uri="{BB962C8B-B14F-4D97-AF65-F5344CB8AC3E}">
        <p14:creationId xmlns:p14="http://schemas.microsoft.com/office/powerpoint/2010/main" val="1552847376"/>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smtClean="0">
                <a:gradFill>
                  <a:gsLst>
                    <a:gs pos="0">
                      <a:srgbClr val="FFFFFF"/>
                    </a:gs>
                    <a:gs pos="100000">
                      <a:srgbClr val="FFFFFF"/>
                    </a:gs>
                  </a:gsLst>
                  <a:lin ang="5400000" scaled="0"/>
                </a:gradFill>
              </a:rPr>
              <a:t>STRUCTURE</a:t>
            </a:r>
            <a:endParaRPr lang="en-US" sz="2400" b="1" dirty="0" smtClean="0">
              <a:gradFill>
                <a:gsLst>
                  <a:gs pos="0">
                    <a:srgbClr val="FFFFFF"/>
                  </a:gs>
                  <a:gs pos="100000">
                    <a:srgbClr val="FFFFFF"/>
                  </a:gs>
                </a:gsLst>
                <a:lin ang="5400000" scaled="0"/>
              </a:gradFill>
            </a:endParaRPr>
          </a:p>
        </p:txBody>
      </p:sp>
      <p:graphicFrame>
        <p:nvGraphicFramePr>
          <p:cNvPr id="2" name="Diagram 1"/>
          <p:cNvGraphicFramePr/>
          <p:nvPr>
            <p:extLst>
              <p:ext uri="{D42A27DB-BD31-4B8C-83A1-F6EECF244321}">
                <p14:modId xmlns:p14="http://schemas.microsoft.com/office/powerpoint/2010/main" val="125256795"/>
              </p:ext>
            </p:extLst>
          </p:nvPr>
        </p:nvGraphicFramePr>
        <p:xfrm>
          <a:off x="773282" y="2277980"/>
          <a:ext cx="14771518" cy="2855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p:cNvSpPr txBox="1"/>
          <p:nvPr/>
        </p:nvSpPr>
        <p:spPr bwMode="white">
          <a:xfrm>
            <a:off x="773280" y="6866021"/>
            <a:ext cx="14771520" cy="1090863"/>
          </a:xfrm>
          <a:prstGeom prst="rect">
            <a:avLst/>
          </a:prstGeom>
        </p:spPr>
        <p:txBody>
          <a:bodyPr vert="horz" wrap="square" lIns="91440" tIns="91440" rIns="91440" bIns="91440" rtlCol="0">
            <a:normAutofit/>
          </a:bodyPr>
          <a:lstStyle/>
          <a:p>
            <a:r>
              <a:rPr lang="en-US" dirty="0" smtClean="0"/>
              <a:t>They are stored within the libraries folder in separate files for the resource and the provider. The file names are snake case representations of the class name stored within the file.</a:t>
            </a:r>
          </a:p>
        </p:txBody>
      </p:sp>
    </p:spTree>
    <p:extLst>
      <p:ext uri="{BB962C8B-B14F-4D97-AF65-F5344CB8AC3E}">
        <p14:creationId xmlns:p14="http://schemas.microsoft.com/office/powerpoint/2010/main" val="1145150895"/>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LANGUAGE - RESOURCE</a:t>
            </a:r>
            <a:endParaRPr lang="en-US" sz="2400" b="1" dirty="0" smtClean="0">
              <a:gradFill>
                <a:gsLst>
                  <a:gs pos="0">
                    <a:srgbClr val="FFFFFF"/>
                  </a:gs>
                  <a:gs pos="100000">
                    <a:srgbClr val="FFFFFF"/>
                  </a:gs>
                </a:gsLst>
                <a:lin ang="5400000" scaled="0"/>
              </a:gradFill>
            </a:endParaRPr>
          </a:p>
        </p:txBody>
      </p:sp>
      <p:sp>
        <p:nvSpPr>
          <p:cNvPr id="2" name="TextBox 1"/>
          <p:cNvSpPr txBox="1"/>
          <p:nvPr/>
        </p:nvSpPr>
        <p:spPr bwMode="white">
          <a:xfrm>
            <a:off x="736600" y="2652081"/>
            <a:ext cx="14771520" cy="5564043"/>
          </a:xfrm>
          <a:prstGeom prst="rect">
            <a:avLst/>
          </a:prstGeom>
          <a:ln w="12700">
            <a:solidFill>
              <a:schemeClr val="tx2"/>
            </a:solidFill>
            <a:prstDash val="dash"/>
          </a:ln>
        </p:spPr>
        <p:txBody>
          <a:bodyPr vert="horz" wrap="square" lIns="91440" tIns="91440" rIns="91440" bIns="91440" rtlCol="0">
            <a:noAutofit/>
          </a:bodyPr>
          <a:lstStyle/>
          <a:p>
            <a:r>
              <a:rPr lang="en-US" sz="2000" b="1" dirty="0" smtClean="0">
                <a:latin typeface="Courier New" charset="0"/>
                <a:ea typeface="Courier New" charset="0"/>
                <a:cs typeface="Courier New" charset="0"/>
              </a:rPr>
              <a:t>class Chef</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class Resource</a:t>
            </a:r>
          </a:p>
          <a:p>
            <a:r>
              <a:rPr lang="en-US" sz="2000" b="1" dirty="0" smtClean="0">
                <a:latin typeface="Courier New" charset="0"/>
                <a:ea typeface="Courier New" charset="0"/>
                <a:cs typeface="Courier New" charset="0"/>
              </a:rPr>
              <a:t>    class </a:t>
            </a:r>
            <a:r>
              <a:rPr lang="en-US" sz="2000" b="1" dirty="0" err="1" smtClean="0">
                <a:latin typeface="Courier New" charset="0"/>
                <a:ea typeface="Courier New" charset="0"/>
                <a:cs typeface="Courier New" charset="0"/>
              </a:rPr>
              <a:t>ApacheVhost</a:t>
            </a:r>
            <a:r>
              <a:rPr lang="en-US" sz="2000" b="1" dirty="0" smtClean="0">
                <a:latin typeface="Courier New" charset="0"/>
                <a:ea typeface="Courier New" charset="0"/>
                <a:cs typeface="Courier New" charset="0"/>
              </a:rPr>
              <a:t> &lt; Chef::Resource</a:t>
            </a:r>
          </a:p>
          <a:p>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def</a:t>
            </a:r>
            <a:r>
              <a:rPr lang="en-US" sz="2000" b="1" dirty="0" smtClean="0">
                <a:latin typeface="Courier New" charset="0"/>
                <a:ea typeface="Courier New" charset="0"/>
                <a:cs typeface="Courier New" charset="0"/>
              </a:rPr>
              <a:t> initialize(name, </a:t>
            </a:r>
            <a:r>
              <a:rPr lang="en-US" sz="2000" b="1" dirty="0" err="1" smtClean="0">
                <a:latin typeface="Courier New" charset="0"/>
                <a:ea typeface="Courier New" charset="0"/>
                <a:cs typeface="Courier New" charset="0"/>
              </a:rPr>
              <a:t>run_context</a:t>
            </a:r>
            <a:r>
              <a:rPr lang="en-US" sz="2000" b="1" dirty="0" smtClean="0">
                <a:latin typeface="Courier New" charset="0"/>
                <a:ea typeface="Courier New" charset="0"/>
                <a:cs typeface="Courier New" charset="0"/>
              </a:rPr>
              <a:t>=nil)</a:t>
            </a:r>
          </a:p>
          <a:p>
            <a:r>
              <a:rPr lang="en-US" sz="2000" b="1" dirty="0" smtClean="0">
                <a:latin typeface="Courier New" charset="0"/>
                <a:ea typeface="Courier New" charset="0"/>
                <a:cs typeface="Courier New" charset="0"/>
              </a:rPr>
              <a:t>        super</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r>
              <a:rPr lang="en-US" sz="2000" b="1" dirty="0">
                <a:latin typeface="Courier New" charset="0"/>
                <a:ea typeface="Courier New" charset="0"/>
                <a:cs typeface="Courier New" charset="0"/>
              </a:rPr>
              <a:t>@</a:t>
            </a:r>
            <a:r>
              <a:rPr lang="en-US" sz="2000" b="1" dirty="0" err="1" smtClean="0">
                <a:latin typeface="Courier New" charset="0"/>
                <a:ea typeface="Courier New" charset="0"/>
                <a:cs typeface="Courier New" charset="0"/>
              </a:rPr>
              <a:t>resource_name</a:t>
            </a:r>
            <a:r>
              <a:rPr lang="en-US" sz="2000" b="1" dirty="0" smtClean="0">
                <a:latin typeface="Courier New" charset="0"/>
                <a:ea typeface="Courier New" charset="0"/>
                <a:cs typeface="Courier New" charset="0"/>
              </a:rPr>
              <a:t> = :</a:t>
            </a:r>
            <a:r>
              <a:rPr lang="en-US" sz="2000" b="1" dirty="0" err="1" smtClean="0">
                <a:latin typeface="Courier New" charset="0"/>
                <a:ea typeface="Courier New" charset="0"/>
                <a:cs typeface="Courier New" charset="0"/>
              </a:rPr>
              <a:t>apache_vhost</a:t>
            </a:r>
            <a:r>
              <a:rPr lang="en-US" sz="2000" b="1" dirty="0" smtClean="0">
                <a:latin typeface="Courier New" charset="0"/>
                <a:ea typeface="Courier New" charset="0"/>
                <a:cs typeface="Courier New" charset="0"/>
              </a:rPr>
              <a:t>           # Defining the resource name</a:t>
            </a:r>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@provider = Chef::Provider::</a:t>
            </a:r>
            <a:r>
              <a:rPr lang="en-US" sz="2000" b="1" dirty="0" err="1" smtClean="0">
                <a:latin typeface="Courier New" charset="0"/>
                <a:ea typeface="Courier New" charset="0"/>
                <a:cs typeface="Courier New" charset="0"/>
              </a:rPr>
              <a:t>ApacheVhost</a:t>
            </a:r>
            <a:r>
              <a:rPr lang="en-US" sz="2000" b="1" dirty="0" smtClean="0">
                <a:latin typeface="Courier New" charset="0"/>
                <a:ea typeface="Courier New" charset="0"/>
                <a:cs typeface="Courier New" charset="0"/>
              </a:rPr>
              <a:t>  # Specifying which Provider to use</a:t>
            </a:r>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@action = :create                        # Setting the default action</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allowed_actions</a:t>
            </a:r>
            <a:r>
              <a:rPr lang="en-US" sz="2000" b="1" dirty="0" smtClean="0">
                <a:latin typeface="Courier New" charset="0"/>
                <a:ea typeface="Courier New" charset="0"/>
                <a:cs typeface="Courier New" charset="0"/>
              </a:rPr>
              <a:t> = [:create, :remove]    # Setting the list of actions</a:t>
            </a:r>
          </a:p>
          <a:p>
            <a:r>
              <a:rPr lang="en-US" sz="2000" b="1" dirty="0" smtClean="0">
                <a:latin typeface="Courier New" charset="0"/>
                <a:ea typeface="Courier New" charset="0"/>
                <a:cs typeface="Courier New" charset="0"/>
              </a:rPr>
              <a:t>        # ... SETUP ANY DEFAULT VALUES HERE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def</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site_name</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arg</a:t>
            </a:r>
            <a:r>
              <a:rPr lang="en-US" sz="2000" b="1" dirty="0" smtClean="0">
                <a:latin typeface="Courier New" charset="0"/>
                <a:ea typeface="Courier New" charset="0"/>
                <a:cs typeface="Courier New" charset="0"/>
              </a:rPr>
              <a:t>=nil)</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set_or_return</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site_name</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arg</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kind_of</a:t>
            </a:r>
            <a:r>
              <a:rPr lang="en-US" sz="2000" b="1" dirty="0" smtClean="0">
                <a:latin typeface="Courier New" charset="0"/>
                <a:ea typeface="Courier New" charset="0"/>
                <a:cs typeface="Courier New" charset="0"/>
              </a:rPr>
              <a:t> =&gt; String)</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end</a:t>
            </a:r>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end</a:t>
            </a:r>
          </a:p>
          <a:p>
            <a:r>
              <a:rPr lang="en-US" sz="2000" b="1" dirty="0" smtClean="0">
                <a:latin typeface="Courier New" charset="0"/>
                <a:ea typeface="Courier New" charset="0"/>
                <a:cs typeface="Courier New" charset="0"/>
              </a:rPr>
              <a:t>  end</a:t>
            </a:r>
          </a:p>
          <a:p>
            <a:r>
              <a:rPr lang="en-US" sz="2000" b="1" dirty="0" smtClean="0">
                <a:latin typeface="Courier New" charset="0"/>
                <a:ea typeface="Courier New" charset="0"/>
                <a:cs typeface="Courier New" charset="0"/>
              </a:rPr>
              <a:t>end</a:t>
            </a:r>
          </a:p>
        </p:txBody>
      </p:sp>
      <p:sp>
        <p:nvSpPr>
          <p:cNvPr id="12" name="TextBox 11"/>
          <p:cNvSpPr txBox="1"/>
          <p:nvPr/>
        </p:nvSpPr>
        <p:spPr bwMode="white">
          <a:xfrm>
            <a:off x="736600" y="1912524"/>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libraries/</a:t>
            </a:r>
            <a:r>
              <a:rPr lang="en-US" b="1" dirty="0" err="1" smtClean="0">
                <a:latin typeface="Courier New" charset="0"/>
                <a:ea typeface="Courier New" charset="0"/>
                <a:cs typeface="Courier New" charset="0"/>
              </a:rPr>
              <a:t>apache_vhost_resource.rb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1436851471"/>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IMPLEMENTATION LANGUAGE - PROVIDER</a:t>
            </a:r>
            <a:endParaRPr lang="en-US" sz="2400" b="1" dirty="0" smtClean="0">
              <a:gradFill>
                <a:gsLst>
                  <a:gs pos="0">
                    <a:srgbClr val="FFFFFF"/>
                  </a:gs>
                  <a:gs pos="100000">
                    <a:srgbClr val="FFFFFF"/>
                  </a:gs>
                </a:gsLst>
                <a:lin ang="5400000" scaled="0"/>
              </a:gradFill>
            </a:endParaRPr>
          </a:p>
        </p:txBody>
      </p:sp>
      <p:sp>
        <p:nvSpPr>
          <p:cNvPr id="6" name="TextBox 5"/>
          <p:cNvSpPr txBox="1"/>
          <p:nvPr/>
        </p:nvSpPr>
        <p:spPr bwMode="white">
          <a:xfrm>
            <a:off x="736600" y="2649065"/>
            <a:ext cx="14771520" cy="5378117"/>
          </a:xfrm>
          <a:prstGeom prst="rect">
            <a:avLst/>
          </a:prstGeom>
          <a:ln w="12700">
            <a:solidFill>
              <a:schemeClr val="tx2"/>
            </a:solidFill>
            <a:prstDash val="dash"/>
          </a:ln>
        </p:spPr>
        <p:txBody>
          <a:bodyPr vert="horz" wrap="square" lIns="91440" tIns="91440" rIns="91440" bIns="91440" rtlCol="0">
            <a:noAutofit/>
          </a:bodyPr>
          <a:lstStyle/>
          <a:p>
            <a:r>
              <a:rPr lang="en-US" sz="2000" b="1" dirty="0" smtClean="0">
                <a:latin typeface="Courier New" charset="0"/>
                <a:ea typeface="Courier New" charset="0"/>
                <a:cs typeface="Courier New" charset="0"/>
              </a:rPr>
              <a:t>class Chef</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class Provider</a:t>
            </a:r>
          </a:p>
          <a:p>
            <a:r>
              <a:rPr lang="en-US" sz="2000" b="1" dirty="0" smtClean="0">
                <a:latin typeface="Courier New" charset="0"/>
                <a:ea typeface="Courier New" charset="0"/>
                <a:cs typeface="Courier New" charset="0"/>
              </a:rPr>
              <a:t>    class </a:t>
            </a:r>
            <a:r>
              <a:rPr lang="en-US" sz="2000" b="1" dirty="0" err="1" smtClean="0">
                <a:latin typeface="Courier New" charset="0"/>
                <a:ea typeface="Courier New" charset="0"/>
                <a:cs typeface="Courier New" charset="0"/>
              </a:rPr>
              <a:t>ApacheVhost</a:t>
            </a:r>
            <a:r>
              <a:rPr lang="en-US" sz="2000" b="1" dirty="0" smtClean="0">
                <a:latin typeface="Courier New" charset="0"/>
                <a:ea typeface="Courier New" charset="0"/>
                <a:cs typeface="Courier New" charset="0"/>
              </a:rPr>
              <a:t> &lt; Chef::Provider</a:t>
            </a:r>
          </a:p>
          <a:p>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def</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load_current_resource</a:t>
            </a:r>
            <a:endParaRPr lang="en-US" sz="2000" b="1" dirty="0" smtClean="0">
              <a:latin typeface="Courier New" charset="0"/>
              <a:ea typeface="Courier New" charset="0"/>
              <a:cs typeface="Courier New" charset="0"/>
            </a:endParaRPr>
          </a:p>
          <a:p>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current_resource</a:t>
            </a:r>
            <a:r>
              <a:rPr lang="en-US" sz="2000" b="1" dirty="0" smtClean="0">
                <a:latin typeface="Courier New" charset="0"/>
                <a:ea typeface="Courier New" charset="0"/>
                <a:cs typeface="Courier New" charset="0"/>
              </a:rPr>
              <a:t> ||= Chef::Resource::</a:t>
            </a:r>
            <a:r>
              <a:rPr lang="en-US" sz="2000" b="1" dirty="0" err="1" smtClean="0">
                <a:latin typeface="Courier New" charset="0"/>
                <a:ea typeface="Courier New" charset="0"/>
                <a:cs typeface="Courier New" charset="0"/>
              </a:rPr>
              <a:t>ApacheVhost.new</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new_resource.name</a:t>
            </a:r>
            <a:r>
              <a:rPr lang="en-US" sz="2000" b="1" dirty="0" smtClean="0">
                <a:latin typeface="Courier New" charset="0"/>
                <a:ea typeface="Courier New" charset="0"/>
                <a:cs typeface="Courier New" charset="0"/>
              </a:rPr>
              <a:t>)</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current_resource.site_name</a:t>
            </a:r>
            <a:r>
              <a:rPr lang="en-US" sz="2000" b="1" dirty="0" smtClean="0">
                <a:latin typeface="Courier New" charset="0"/>
                <a:ea typeface="Courier New" charset="0"/>
                <a:cs typeface="Courier New" charset="0"/>
              </a:rPr>
              <a:t>(</a:t>
            </a:r>
            <a:r>
              <a:rPr lang="en-US" sz="2000" b="1" dirty="0" err="1" smtClean="0">
                <a:latin typeface="Courier New" charset="0"/>
                <a:ea typeface="Courier New" charset="0"/>
                <a:cs typeface="Courier New" charset="0"/>
              </a:rPr>
              <a:t>new_resource.site_name</a:t>
            </a:r>
            <a:r>
              <a:rPr lang="en-US" sz="2000" b="1" dirty="0" smtClean="0">
                <a:latin typeface="Courier New" charset="0"/>
                <a:ea typeface="Courier New" charset="0"/>
                <a:cs typeface="Courier New" charset="0"/>
              </a:rPr>
              <a:t>)</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 ... remaining properties defined in the resource</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current_resource</a:t>
            </a:r>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end</a:t>
            </a:r>
          </a:p>
          <a:p>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def</a:t>
            </a:r>
            <a:r>
              <a:rPr lang="en-US" sz="2000" b="1"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action_create</a:t>
            </a:r>
            <a:endParaRPr lang="en-US" sz="2000" b="1" dirty="0" smtClean="0">
              <a:latin typeface="Courier New" charset="0"/>
              <a:ea typeface="Courier New" charset="0"/>
              <a:cs typeface="Courier New" charset="0"/>
            </a:endParaRP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 ... code that creates the resource on all supported platforms ...</a:t>
            </a:r>
          </a:p>
          <a:p>
            <a:r>
              <a:rPr lang="en-US" sz="2000" b="1" dirty="0">
                <a:latin typeface="Courier New" charset="0"/>
                <a:ea typeface="Courier New" charset="0"/>
                <a:cs typeface="Courier New" charset="0"/>
              </a:rPr>
              <a:t> </a:t>
            </a:r>
            <a:r>
              <a:rPr lang="en-US" sz="2000" b="1" dirty="0" smtClean="0">
                <a:latin typeface="Courier New" charset="0"/>
                <a:ea typeface="Courier New" charset="0"/>
                <a:cs typeface="Courier New" charset="0"/>
              </a:rPr>
              <a:t>     end</a:t>
            </a:r>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    end</a:t>
            </a:r>
          </a:p>
          <a:p>
            <a:r>
              <a:rPr lang="en-US" sz="2000" b="1" dirty="0" smtClean="0">
                <a:latin typeface="Courier New" charset="0"/>
                <a:ea typeface="Courier New" charset="0"/>
                <a:cs typeface="Courier New" charset="0"/>
              </a:rPr>
              <a:t>  end</a:t>
            </a:r>
          </a:p>
          <a:p>
            <a:r>
              <a:rPr lang="en-US" sz="2000" b="1" dirty="0" smtClean="0">
                <a:latin typeface="Courier New" charset="0"/>
                <a:ea typeface="Courier New" charset="0"/>
                <a:cs typeface="Courier New" charset="0"/>
              </a:rPr>
              <a:t>end</a:t>
            </a:r>
          </a:p>
        </p:txBody>
      </p:sp>
      <p:sp>
        <p:nvSpPr>
          <p:cNvPr id="11" name="TextBox 10"/>
          <p:cNvSpPr txBox="1"/>
          <p:nvPr/>
        </p:nvSpPr>
        <p:spPr bwMode="white">
          <a:xfrm>
            <a:off x="736600" y="1911016"/>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libraries/</a:t>
            </a:r>
            <a:r>
              <a:rPr lang="en-US" b="1" dirty="0" err="1" smtClean="0">
                <a:latin typeface="Courier New" charset="0"/>
                <a:ea typeface="Courier New" charset="0"/>
                <a:cs typeface="Courier New" charset="0"/>
              </a:rPr>
              <a:t>apache_vhost_provider.rb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47351286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 </a:t>
            </a:r>
            <a:endParaRPr lang="en-US" dirty="0"/>
          </a:p>
        </p:txBody>
      </p:sp>
      <p:sp>
        <p:nvSpPr>
          <p:cNvPr id="7" name="TextBox 6"/>
          <p:cNvSpPr txBox="1"/>
          <p:nvPr/>
        </p:nvSpPr>
        <p:spPr bwMode="white">
          <a:xfrm>
            <a:off x="773280" y="263175"/>
            <a:ext cx="14771520"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731520" tIns="91440" rIns="91440" bIns="91440" rtlCol="0" anchor="ctr">
            <a:normAutofit/>
          </a:bodyPr>
          <a:lstStyle/>
          <a:p>
            <a:r>
              <a:rPr lang="en-US" sz="3600" dirty="0" smtClean="0"/>
              <a:t>Pure Ruby (Heavy-Weight Resource-Providers)</a:t>
            </a:r>
          </a:p>
        </p:txBody>
      </p:sp>
      <p:sp>
        <p:nvSpPr>
          <p:cNvPr id="8" name="Oval 7"/>
          <p:cNvSpPr/>
          <p:nvPr/>
        </p:nvSpPr>
        <p:spPr bwMode="auto">
          <a:xfrm>
            <a:off x="302407" y="263175"/>
            <a:ext cx="941746" cy="941746"/>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b="1" dirty="0">
                <a:gradFill>
                  <a:gsLst>
                    <a:gs pos="0">
                      <a:srgbClr val="FFFFFF"/>
                    </a:gs>
                    <a:gs pos="100000">
                      <a:srgbClr val="FFFFFF"/>
                    </a:gs>
                  </a:gsLst>
                  <a:lin ang="5400000" scaled="0"/>
                </a:gradFill>
              </a:rPr>
              <a:t>1</a:t>
            </a:r>
            <a:endParaRPr lang="en-US" sz="4000" b="1" dirty="0" smtClean="0">
              <a:gradFill>
                <a:gsLst>
                  <a:gs pos="0">
                    <a:srgbClr val="FFFFFF"/>
                  </a:gs>
                  <a:gs pos="100000">
                    <a:srgbClr val="FFFFFF"/>
                  </a:gs>
                </a:gsLst>
                <a:lin ang="5400000" scaled="0"/>
              </a:gradFill>
            </a:endParaRPr>
          </a:p>
        </p:txBody>
      </p:sp>
      <p:sp>
        <p:nvSpPr>
          <p:cNvPr id="9" name="Rectangle 8"/>
          <p:cNvSpPr/>
          <p:nvPr/>
        </p:nvSpPr>
        <p:spPr bwMode="auto">
          <a:xfrm>
            <a:off x="773280" y="1240394"/>
            <a:ext cx="14771520" cy="530141"/>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b="1" dirty="0" smtClean="0">
                <a:gradFill>
                  <a:gsLst>
                    <a:gs pos="0">
                      <a:srgbClr val="FFFFFF"/>
                    </a:gs>
                    <a:gs pos="100000">
                      <a:srgbClr val="FFFFFF"/>
                    </a:gs>
                  </a:gsLst>
                  <a:lin ang="5400000" scaled="0"/>
                </a:gradFill>
              </a:rPr>
              <a:t>USAGE</a:t>
            </a:r>
            <a:endParaRPr lang="en-US" sz="2400" b="1" dirty="0" smtClean="0">
              <a:gradFill>
                <a:gsLst>
                  <a:gs pos="0">
                    <a:srgbClr val="FFFFFF"/>
                  </a:gs>
                  <a:gs pos="100000">
                    <a:srgbClr val="FFFFFF"/>
                  </a:gs>
                </a:gsLst>
                <a:lin ang="5400000" scaled="0"/>
              </a:gradFill>
            </a:endParaRPr>
          </a:p>
        </p:txBody>
      </p:sp>
      <p:sp>
        <p:nvSpPr>
          <p:cNvPr id="6" name="TextBox 5"/>
          <p:cNvSpPr txBox="1"/>
          <p:nvPr/>
        </p:nvSpPr>
        <p:spPr bwMode="white">
          <a:xfrm>
            <a:off x="736600" y="2649065"/>
            <a:ext cx="14771520" cy="5378117"/>
          </a:xfrm>
          <a:prstGeom prst="rect">
            <a:avLst/>
          </a:prstGeom>
          <a:ln w="12700">
            <a:solidFill>
              <a:schemeClr val="tx2"/>
            </a:solidFill>
            <a:prstDash val="dash"/>
          </a:ln>
        </p:spPr>
        <p:txBody>
          <a:bodyPr vert="horz" wrap="square" lIns="91440" tIns="91440" rIns="91440" bIns="91440" rtlCol="0">
            <a:noAutofit/>
          </a:bodyPr>
          <a:lstStyle/>
          <a:p>
            <a:r>
              <a:rPr lang="en-US" sz="2000" b="1" dirty="0" err="1" smtClean="0">
                <a:latin typeface="Courier New" charset="0"/>
                <a:ea typeface="Courier New" charset="0"/>
                <a:cs typeface="Courier New" charset="0"/>
              </a:rPr>
              <a:t>apache_vhost</a:t>
            </a:r>
            <a:r>
              <a:rPr lang="en-US" sz="2000" b="1" dirty="0" smtClean="0">
                <a:latin typeface="Courier New" charset="0"/>
                <a:ea typeface="Courier New" charset="0"/>
                <a:cs typeface="Courier New" charset="0"/>
              </a:rPr>
              <a:t> 'welcome' do</a:t>
            </a:r>
          </a:p>
          <a:p>
            <a:r>
              <a:rPr lang="en-US" sz="2000" b="1" dirty="0" smtClean="0">
                <a:latin typeface="Courier New" charset="0"/>
                <a:ea typeface="Courier New" charset="0"/>
                <a:cs typeface="Courier New" charset="0"/>
              </a:rPr>
              <a:t>  action :delete</a:t>
            </a:r>
            <a:endParaRPr lang="en-US" sz="2000" b="1" dirty="0">
              <a:latin typeface="Courier New" charset="0"/>
              <a:ea typeface="Courier New" charset="0"/>
              <a:cs typeface="Courier New" charset="0"/>
            </a:endParaRPr>
          </a:p>
          <a:p>
            <a:r>
              <a:rPr lang="en-US" sz="2000" b="1" dirty="0" smtClean="0">
                <a:latin typeface="Courier New" charset="0"/>
                <a:ea typeface="Courier New" charset="0"/>
                <a:cs typeface="Courier New" charset="0"/>
              </a:rPr>
              <a:t>end</a:t>
            </a:r>
          </a:p>
          <a:p>
            <a:endParaRPr lang="en-US" sz="2000" b="1" dirty="0">
              <a:latin typeface="Courier New" charset="0"/>
              <a:ea typeface="Courier New" charset="0"/>
              <a:cs typeface="Courier New" charset="0"/>
            </a:endParaRPr>
          </a:p>
          <a:p>
            <a:r>
              <a:rPr lang="en-US" sz="2000" b="1" dirty="0" err="1" smtClean="0">
                <a:latin typeface="Courier New" charset="0"/>
                <a:ea typeface="Courier New" charset="0"/>
                <a:cs typeface="Courier New" charset="0"/>
              </a:rPr>
              <a:t>apache_vhost</a:t>
            </a:r>
            <a:r>
              <a:rPr lang="en-US" sz="2000" b="1" dirty="0" smtClean="0">
                <a:latin typeface="Courier New" charset="0"/>
                <a:ea typeface="Courier New" charset="0"/>
                <a:cs typeface="Courier New" charset="0"/>
              </a:rPr>
              <a:t> </a:t>
            </a:r>
            <a:r>
              <a:rPr lang="en-US" sz="2000" b="1" dirty="0">
                <a:latin typeface="Courier New" charset="0"/>
                <a:ea typeface="Courier New" charset="0"/>
                <a:cs typeface="Courier New" charset="0"/>
              </a:rPr>
              <a:t>'users'</a:t>
            </a:r>
          </a:p>
          <a:p>
            <a:endParaRPr lang="en-US" sz="2000" b="1" dirty="0">
              <a:latin typeface="Courier New" charset="0"/>
              <a:ea typeface="Courier New" charset="0"/>
              <a:cs typeface="Courier New" charset="0"/>
            </a:endParaRPr>
          </a:p>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a:latin typeface="Courier New" charset="0"/>
                <a:ea typeface="Courier New" charset="0"/>
                <a:cs typeface="Courier New" charset="0"/>
              </a:rPr>
              <a:t>end</a:t>
            </a:r>
          </a:p>
        </p:txBody>
      </p:sp>
      <p:sp>
        <p:nvSpPr>
          <p:cNvPr id="11" name="TextBox 10"/>
          <p:cNvSpPr txBox="1"/>
          <p:nvPr/>
        </p:nvSpPr>
        <p:spPr bwMode="white">
          <a:xfrm>
            <a:off x="736600" y="1911016"/>
            <a:ext cx="14771520" cy="597568"/>
          </a:xfrm>
          <a:prstGeom prst="rect">
            <a:avLst/>
          </a:prstGeom>
          <a:solidFill>
            <a:schemeClr val="bg1">
              <a:lumMod val="85000"/>
              <a:alpha val="50000"/>
            </a:schemeClr>
          </a:solidFill>
        </p:spPr>
        <p:txBody>
          <a:bodyPr vert="horz" wrap="square" lIns="91440" tIns="91440" rIns="91440" bIns="91440" rtlCol="0">
            <a:normAutofit/>
          </a:bodyPr>
          <a:lstStyle/>
          <a:p>
            <a:r>
              <a:rPr lang="en-US" b="1" dirty="0" smtClean="0">
                <a:latin typeface="Courier New" charset="0"/>
                <a:ea typeface="Courier New" charset="0"/>
                <a:cs typeface="Courier New" charset="0"/>
              </a:rPr>
              <a:t>recipes/</a:t>
            </a:r>
            <a:r>
              <a:rPr lang="en-US" b="1" dirty="0" err="1" smtClean="0">
                <a:latin typeface="Courier New" charset="0"/>
                <a:ea typeface="Courier New" charset="0"/>
                <a:cs typeface="Courier New" charset="0"/>
              </a:rPr>
              <a:t>default.rb</a:t>
            </a:r>
            <a:endParaRPr lang="en-US" b="1" dirty="0" smtClean="0">
              <a:latin typeface="Courier New" charset="0"/>
              <a:ea typeface="Courier New" charset="0"/>
              <a:cs typeface="Courier New" charset="0"/>
            </a:endParaRPr>
          </a:p>
        </p:txBody>
      </p:sp>
    </p:spTree>
    <p:extLst>
      <p:ext uri="{BB962C8B-B14F-4D97-AF65-F5344CB8AC3E}">
        <p14:creationId xmlns:p14="http://schemas.microsoft.com/office/powerpoint/2010/main" val="342204050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Template.potx</Template>
  <TotalTime>16485</TotalTime>
  <Words>3354</Words>
  <Application>Microsoft Macintosh PowerPoint</Application>
  <PresentationFormat>Custom</PresentationFormat>
  <Paragraphs>433</Paragraphs>
  <Slides>29</Slides>
  <Notes>28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29</vt:i4>
      </vt:variant>
    </vt:vector>
  </HeadingPairs>
  <TitlesOfParts>
    <vt:vector size="35" baseType="lpstr">
      <vt:lpstr>Arial</vt:lpstr>
      <vt:lpstr>Courier New</vt:lpstr>
      <vt:lpstr>ＭＳ Ｐゴシック</vt:lpstr>
      <vt:lpstr>Wingdings</vt:lpstr>
      <vt:lpstr>Template</vt:lpstr>
      <vt:lpstr>Interaction</vt:lpstr>
      <vt:lpstr>Approaches to Extending Resources</vt:lpstr>
      <vt:lpstr>Objectives</vt:lpstr>
      <vt:lpstr>Approaches to Extending Resources</vt:lpstr>
      <vt:lpstr>Defining Each Approach</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Approaches to Extending Resources</vt:lpstr>
      <vt:lpstr>Discussion</vt:lpstr>
      <vt:lpstr>Q&amp;A</vt:lpstr>
      <vt:lpstr>PowerPoint Presentation</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2248</cp:revision>
  <cp:lastPrinted>2015-02-07T23:49:10Z</cp:lastPrinted>
  <dcterms:created xsi:type="dcterms:W3CDTF">2012-09-13T17:36:07Z</dcterms:created>
  <dcterms:modified xsi:type="dcterms:W3CDTF">2017-10-26T01:58:42Z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