
<file path=[Content_Types].xml><?xml version="1.0" encoding="utf-8"?>
<Types xmlns="http://schemas.openxmlformats.org/package/2006/content-types">
  <Default Extension="xml" ContentType="application/xml"/>
  <Default Extension="jpeg" ContentType="image/jpeg"/>
  <Default Extension="jpg" ContentType="image/jpg"/>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3"/>
  </p:notesMasterIdLst>
  <p:handoutMasterIdLst>
    <p:handoutMasterId r:id="rId34"/>
  </p:handoutMasterIdLst>
  <p:sldIdLst>
    <p:sldId id="256" r:id="rId7"/>
    <p:sldId id="257" r:id="rId8"/>
    <p:sldId id="267" r:id="rId9"/>
    <p:sldId id="274" r:id="rId10"/>
    <p:sldId id="278" r:id="rId11"/>
    <p:sldId id="279" r:id="rId12"/>
    <p:sldId id="280" r:id="rId13"/>
    <p:sldId id="281" r:id="rId14"/>
    <p:sldId id="282" r:id="rId15"/>
    <p:sldId id="283" r:id="rId16"/>
    <p:sldId id="284" r:id="rId17"/>
    <p:sldId id="285" r:id="rId18"/>
    <p:sldId id="286" r:id="rId19"/>
    <p:sldId id="269" r:id="rId20"/>
    <p:sldId id="288" r:id="rId21"/>
    <p:sldId id="275" r:id="rId22"/>
    <p:sldId id="270" r:id="rId23"/>
    <p:sldId id="287" r:id="rId24"/>
    <p:sldId id="289" r:id="rId25"/>
    <p:sldId id="276" r:id="rId26"/>
    <p:sldId id="272" r:id="rId27"/>
    <p:sldId id="273" r:id="rId28"/>
    <p:sldId id="277" r:id="rId29"/>
    <p:sldId id="290" r:id="rId30"/>
    <p:sldId id="266" r:id="rId31"/>
    <p:sldId id="265" r:id="rId3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392" userDrawn="1">
          <p15:clr>
            <a:srgbClr val="A4A3A4"/>
          </p15:clr>
        </p15:guide>
        <p15:guide id="2" pos="5120" userDrawn="1">
          <p15:clr>
            <a:srgbClr val="A4A3A4"/>
          </p15:clr>
        </p15:guide>
        <p15:guide id="3" pos="100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40"/>
    <p:restoredTop sz="81769" autoAdjust="0"/>
  </p:normalViewPr>
  <p:slideViewPr>
    <p:cSldViewPr snapToGrid="0">
      <p:cViewPr>
        <p:scale>
          <a:sx n="116" d="100"/>
          <a:sy n="116" d="100"/>
        </p:scale>
        <p:origin x="552" y="312"/>
      </p:cViewPr>
      <p:guideLst>
        <p:guide orient="horz" pos="1392"/>
        <p:guide pos="5120"/>
        <p:guide pos="10039"/>
      </p:guideLst>
    </p:cSldViewPr>
  </p:slideViewPr>
  <p:notesTextViewPr>
    <p:cViewPr>
      <p:scale>
        <a:sx n="125" d="100"/>
        <a:sy n="125" d="100"/>
      </p:scale>
      <p:origin x="0" y="0"/>
    </p:cViewPr>
  </p:notesTextViewPr>
  <p:notesViewPr>
    <p:cSldViewPr snapToGrid="0">
      <p:cViewPr varScale="1">
        <p:scale>
          <a:sx n="117" d="100"/>
          <a:sy n="117" d="100"/>
        </p:scale>
        <p:origin x="5064" y="176"/>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492592"/>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you set out to start managing your nodes it is important to understand the current state of your nodes. As Chef, a platform agnostic tool, is written in Ruby, a platform agnostic language, it is useful to understand what is or is not installed on the system. This information is helpful in helping a resource select the correct provider or for that provider to determine which version of the tool or language is at it disposal.</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grab a single value, like the total memory, by specifying a slash between the top-level key and the next level key underneath it. This command will return the total memory of the system.</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58226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return</a:t>
            </a:r>
            <a:r>
              <a:rPr lang="en-US" baseline="0" dirty="0" smtClean="0"/>
              <a:t> all the details about the </a:t>
            </a:r>
            <a:r>
              <a:rPr lang="en-US" baseline="0" dirty="0" err="1" smtClean="0"/>
              <a:t>cpu</a:t>
            </a:r>
            <a:r>
              <a:rPr lang="en-US" baseline="0" dirty="0" smtClean="0"/>
              <a:t>. We see that there is one </a:t>
            </a:r>
            <a:r>
              <a:rPr lang="en-US" baseline="0" dirty="0" err="1" smtClean="0"/>
              <a:t>cpu</a:t>
            </a:r>
            <a:r>
              <a:rPr lang="en-US" baseline="0" dirty="0" smtClean="0"/>
              <a:t>, named '0', that contains more information.</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10835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are</a:t>
            </a:r>
            <a:r>
              <a:rPr lang="en-US" baseline="0" dirty="0" smtClean="0"/>
              <a:t> asking for all the details about the </a:t>
            </a:r>
            <a:r>
              <a:rPr lang="en-US" baseline="0" dirty="0" err="1" smtClean="0"/>
              <a:t>cpu</a:t>
            </a:r>
            <a:r>
              <a:rPr lang="en-US" baseline="0" dirty="0" smtClean="0"/>
              <a:t> named '0'.</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75042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 if</a:t>
            </a:r>
            <a:r>
              <a:rPr lang="en-US" baseline="0" dirty="0" smtClean="0"/>
              <a:t> we wanted to display the Megahertz of that specific </a:t>
            </a:r>
            <a:r>
              <a:rPr lang="en-US" baseline="0" dirty="0" err="1" smtClean="0"/>
              <a:t>cpu</a:t>
            </a:r>
            <a:r>
              <a:rPr lang="en-US" baseline="0" dirty="0" smtClean="0"/>
              <a:t> we can append an additional key to the parameter.</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66725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Ohai</a:t>
            </a:r>
            <a:r>
              <a:rPr lang="en-US" dirty="0" smtClean="0"/>
              <a:t> is composed</a:t>
            </a:r>
            <a:r>
              <a:rPr lang="en-US" baseline="0" dirty="0" smtClean="0"/>
              <a:t> of plugins that collect these different attributes. When you execute </a:t>
            </a:r>
            <a:r>
              <a:rPr lang="en-US" baseline="0" dirty="0" err="1" smtClean="0"/>
              <a:t>Ohai</a:t>
            </a:r>
            <a:r>
              <a:rPr lang="en-US" baseline="0" dirty="0" smtClean="0"/>
              <a:t> it will load the core plugins that are packaged with it. </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042059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Ohai</a:t>
            </a:r>
            <a:r>
              <a:rPr lang="en-US" dirty="0" smtClean="0"/>
              <a:t> is composed</a:t>
            </a:r>
            <a:r>
              <a:rPr lang="en-US" baseline="0" dirty="0" smtClean="0"/>
              <a:t> of plugins that collect these different attributes. When you execute </a:t>
            </a:r>
            <a:r>
              <a:rPr lang="en-US" baseline="0" dirty="0" err="1" smtClean="0"/>
              <a:t>Ohai</a:t>
            </a:r>
            <a:r>
              <a:rPr lang="en-US" baseline="0" dirty="0" smtClean="0"/>
              <a:t> it will load the core plugins that are packaged with it. </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042059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a:t>
            </a:r>
            <a:r>
              <a:rPr lang="en-US" dirty="0" err="1" smtClean="0"/>
              <a:t>ohai</a:t>
            </a:r>
            <a:r>
              <a:rPr lang="en-US" baseline="0" dirty="0" smtClean="0"/>
              <a:t> from the terminal gives you an idea about all the data that </a:t>
            </a:r>
            <a:r>
              <a:rPr lang="en-US" baseline="0" dirty="0" err="1" smtClean="0"/>
              <a:t>Ohai</a:t>
            </a:r>
            <a:r>
              <a:rPr lang="en-US" baseline="0" dirty="0" smtClean="0"/>
              <a:t> can provide for a system. Now it is important to see where this data is captured in the chef-client run.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59681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85128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chef-client automatically</a:t>
            </a:r>
            <a:r>
              <a:rPr lang="en-US" baseline="0" dirty="0" smtClean="0"/>
              <a:t> loads the </a:t>
            </a:r>
            <a:r>
              <a:rPr lang="en-US" baseline="0" dirty="0" err="1" smtClean="0"/>
              <a:t>Ohai</a:t>
            </a:r>
            <a:r>
              <a:rPr lang="en-US" baseline="0" dirty="0" smtClean="0"/>
              <a:t> libraries and executes them to capture details about the system. These details are stored in the node object which is available in the recipes that we define. At the end of a successful chef-client run this node object is sent to the Chef Server.</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31360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chef-client</a:t>
            </a:r>
            <a:r>
              <a:rPr lang="en-US" baseline="0" dirty="0" smtClean="0"/>
              <a:t> run </a:t>
            </a:r>
            <a:r>
              <a:rPr lang="en-US" baseline="0" dirty="0" err="1" smtClean="0"/>
              <a:t>ohai</a:t>
            </a:r>
            <a:r>
              <a:rPr lang="en-US" baseline="0" dirty="0" smtClean="0"/>
              <a:t> in code as one of it's first steps. We can examine how that is done with Pry. Pry can be used as a debugger and as a REPL (Read-Evaluate-Print-Loop) tool. We can run this to allow to explore how </a:t>
            </a:r>
            <a:r>
              <a:rPr lang="en-US" baseline="0" dirty="0" err="1" smtClean="0"/>
              <a:t>Ohai</a:t>
            </a:r>
            <a:r>
              <a:rPr lang="en-US" baseline="0" dirty="0" smtClean="0"/>
              <a:t> is executed by the chef-client application.</a:t>
            </a:r>
          </a:p>
          <a:p>
            <a:endParaRPr lang="en-US" baseline="0" dirty="0" smtClean="0"/>
          </a:p>
          <a:p>
            <a:r>
              <a:rPr lang="en-US" baseline="0" dirty="0" smtClean="0"/>
              <a:t>First launch the session by running the specified command. Within this interactive session you can load the </a:t>
            </a:r>
            <a:r>
              <a:rPr lang="en-US" baseline="0" dirty="0" err="1" smtClean="0"/>
              <a:t>Ohai</a:t>
            </a:r>
            <a:r>
              <a:rPr lang="en-US" baseline="0" dirty="0" smtClean="0"/>
              <a:t> gem with the require command, create a new </a:t>
            </a:r>
            <a:r>
              <a:rPr lang="en-US" baseline="0" dirty="0" err="1" smtClean="0"/>
              <a:t>Ohai</a:t>
            </a:r>
            <a:r>
              <a:rPr lang="en-US" baseline="0" dirty="0" smtClean="0"/>
              <a:t> System object, and then ask the </a:t>
            </a:r>
            <a:r>
              <a:rPr lang="en-US" baseline="0" dirty="0" err="1" smtClean="0"/>
              <a:t>ohai</a:t>
            </a:r>
            <a:r>
              <a:rPr lang="en-US" baseline="0" dirty="0" smtClean="0"/>
              <a:t> object to load specific plugins or all plugins through the '</a:t>
            </a:r>
            <a:r>
              <a:rPr lang="en-US" baseline="0" dirty="0" err="1" smtClean="0"/>
              <a:t>all_plugins</a:t>
            </a:r>
            <a:r>
              <a:rPr lang="en-US" baseline="0" dirty="0" smtClean="0"/>
              <a:t>' method. When you are done you can exit by entering the command 'exit'.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67475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 execute the </a:t>
            </a:r>
            <a:r>
              <a:rPr lang="en-US" dirty="0" err="1" smtClean="0"/>
              <a:t>Ohai</a:t>
            </a:r>
            <a:r>
              <a:rPr lang="en-US" baseline="0" dirty="0" smtClean="0"/>
              <a:t> </a:t>
            </a:r>
            <a:r>
              <a:rPr lang="en-US" dirty="0" smtClean="0"/>
              <a:t>command-line tool to return an attribute, describe when </a:t>
            </a:r>
            <a:r>
              <a:rPr lang="en-US" dirty="0" err="1" smtClean="0"/>
              <a:t>Ohai</a:t>
            </a:r>
            <a:r>
              <a:rPr lang="en-US" dirty="0" smtClean="0"/>
              <a:t> is loaded in the chef-client run, when new attributes for the node are stored in that chef-client run, and be able to describe the attribute precedence for attributes collect by </a:t>
            </a:r>
            <a:r>
              <a:rPr lang="en-US" dirty="0" err="1" smtClean="0"/>
              <a:t>Ohai</a:t>
            </a:r>
            <a:r>
              <a:rPr lang="en-US"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89333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chef-client</a:t>
            </a:r>
            <a:r>
              <a:rPr lang="en-US" baseline="0" dirty="0" smtClean="0"/>
              <a:t> loads and executes </a:t>
            </a:r>
            <a:r>
              <a:rPr lang="en-US" baseline="0" dirty="0" err="1" smtClean="0"/>
              <a:t>Ohai</a:t>
            </a:r>
            <a:r>
              <a:rPr lang="en-US" baseline="0" dirty="0" smtClean="0"/>
              <a:t> within Ruby. </a:t>
            </a:r>
            <a:r>
              <a:rPr lang="en-US" baseline="0" dirty="0" err="1" smtClean="0"/>
              <a:t>Ohai</a:t>
            </a:r>
            <a:r>
              <a:rPr lang="en-US" baseline="0" dirty="0" smtClean="0"/>
              <a:t> returns Ruby object representations of the data that chef-client is able to evaluate and store within the node object. These attributes discovered by </a:t>
            </a:r>
            <a:r>
              <a:rPr lang="en-US" baseline="0" dirty="0" err="1" smtClean="0"/>
              <a:t>Ohai</a:t>
            </a:r>
            <a:r>
              <a:rPr lang="en-US" baseline="0" dirty="0" smtClean="0"/>
              <a:t> become attributes of the node object and it is important to take a quick moment to discuss how these attributes compare to the other attributes that may be defined in other locations within cookbooks, roles, and environments.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15524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Later</a:t>
            </a:r>
            <a:r>
              <a:rPr lang="en-US" baseline="0" dirty="0" smtClean="0"/>
              <a:t> within the chef-client a node object is created with the attributes collected from </a:t>
            </a:r>
            <a:r>
              <a:rPr lang="en-US" baseline="0" dirty="0" err="1" smtClean="0"/>
              <a:t>Ohai</a:t>
            </a:r>
            <a:r>
              <a:rPr lang="en-US" baseline="0" dirty="0" smtClean="0"/>
              <a:t>, the values previously stored on the Chef Server, and then the attributes defined in the environments, roles and cookbooks described in the node's run list. The node prioritizes and gives precedence to the attributes collected by </a:t>
            </a:r>
            <a:r>
              <a:rPr lang="en-US" baseline="0" dirty="0" err="1" smtClean="0"/>
              <a:t>Ohai</a:t>
            </a:r>
            <a:r>
              <a:rPr lang="en-US" baseline="0"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863848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a table representation of the various levels of precedence that can be specified with the location in which it can be specified. The lower the value, the lower the precedence. The higher the value, the higher the precedence.</a:t>
            </a:r>
            <a:endParaRPr lang="en-US" dirty="0" smtClean="0"/>
          </a:p>
          <a:p>
            <a:r>
              <a:rPr lang="en-US" dirty="0" smtClean="0"/>
              <a:t>The attributes collected from </a:t>
            </a:r>
            <a:r>
              <a:rPr lang="en-US" dirty="0" err="1" smtClean="0"/>
              <a:t>Ohai</a:t>
            </a:r>
            <a:r>
              <a:rPr lang="en-US" dirty="0" smtClean="0"/>
              <a:t> are considered</a:t>
            </a:r>
            <a:r>
              <a:rPr lang="en-US" baseline="0" dirty="0" smtClean="0"/>
              <a:t> automatic attributes granting them the value of 15. This means all data collected through </a:t>
            </a:r>
            <a:r>
              <a:rPr lang="en-US" baseline="0" dirty="0" err="1" smtClean="0"/>
              <a:t>Ohai</a:t>
            </a:r>
            <a:r>
              <a:rPr lang="en-US" baseline="0" dirty="0" smtClean="0"/>
              <a:t> attributes cannot ever be overridden.</a:t>
            </a:r>
          </a:p>
          <a:p>
            <a:endParaRPr lang="en-US" baseline="0" dirty="0" smtClean="0"/>
          </a:p>
          <a:p>
            <a:r>
              <a:rPr lang="en-US" baseline="0" dirty="0" smtClean="0"/>
              <a:t>That should make sense based on the data that we have queried so far in this module (e.g. CPU, memory). Never would we want to have an attribute defined in a cookbook or environment override this data collected about our system. This is also important when considering whether you want to create an </a:t>
            </a:r>
            <a:r>
              <a:rPr lang="en-US" baseline="0" dirty="0" err="1" smtClean="0"/>
              <a:t>Ohai</a:t>
            </a:r>
            <a:r>
              <a:rPr lang="en-US" baseline="0" dirty="0" smtClean="0"/>
              <a:t> plugin. The kind of data that you want to collect should not be data that you will want to override as it is data that describes the system and not data that you want to configure the system.</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08364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seen how to use </a:t>
            </a:r>
            <a:r>
              <a:rPr lang="en-US" dirty="0" err="1" smtClean="0"/>
              <a:t>Ohai</a:t>
            </a:r>
            <a:r>
              <a:rPr lang="en-US" dirty="0" smtClean="0"/>
              <a:t> as</a:t>
            </a:r>
            <a:r>
              <a:rPr lang="en-US" baseline="0" dirty="0" smtClean="0"/>
              <a:t> a command-line tool, explored how chef-client uses it, and seen the precedence level at which this data is stored. In the next module we will discuss </a:t>
            </a:r>
            <a:r>
              <a:rPr lang="en-US" baseline="0" dirty="0" err="1" smtClean="0"/>
              <a:t>Ohai's</a:t>
            </a:r>
            <a:r>
              <a:rPr lang="en-US" baseline="0" dirty="0" smtClean="0"/>
              <a:t> plugin history, its plugin structure, and the DSL (Domain Specific Language) it provides to express these plugins.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07483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Let's finish with a discussion.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68065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questions can we answer </a:t>
            </a:r>
            <a:r>
              <a:rPr lang="en-US" smtClean="0"/>
              <a:t>for you?</a:t>
            </a:r>
            <a:endParaRPr lang="en-US"/>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37986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Ohai</a:t>
            </a:r>
            <a:r>
              <a:rPr lang="en-US" dirty="0" smtClean="0"/>
              <a:t> is a tool that is used to detect attributes on a node, and then provide these attributes to the chef-client at the start of every chef-client run. </a:t>
            </a:r>
            <a:r>
              <a:rPr lang="en-US" dirty="0" err="1" smtClean="0"/>
              <a:t>Ohai</a:t>
            </a:r>
            <a:r>
              <a:rPr lang="en-US" dirty="0" smtClean="0"/>
              <a:t> is required by the chef-client and must be present on a node. (</a:t>
            </a:r>
            <a:r>
              <a:rPr lang="en-US" dirty="0" err="1" smtClean="0"/>
              <a:t>Ohai</a:t>
            </a:r>
            <a:r>
              <a:rPr lang="en-US" dirty="0" smtClean="0"/>
              <a:t> is installed on a node as part of the chef-client install process.)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75607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group we will explore using </a:t>
            </a:r>
            <a:r>
              <a:rPr lang="en-US" dirty="0" err="1" smtClean="0"/>
              <a:t>Ohai</a:t>
            </a:r>
            <a:r>
              <a:rPr lang="en-US" dirty="0" smtClean="0"/>
              <a:t> from the command-line then view how it is executed within a chef-client run and then talk about the attributes that it collects. We'll start with </a:t>
            </a:r>
            <a:r>
              <a:rPr lang="en-US" dirty="0" err="1" smtClean="0"/>
              <a:t>ohai</a:t>
            </a:r>
            <a:r>
              <a:rPr lang="en-US" dirty="0" smtClean="0"/>
              <a:t> the command-line tool.</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0554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Ohai, the command-line application, will output all the system details represented in JavaScript Object Notation (JSON).</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4282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Ohai is also a command-line application that is part of the </a:t>
            </a:r>
            <a:r>
              <a:rPr lang="en-US" dirty="0" err="1" smtClean="0"/>
              <a:t>ChefDK</a:t>
            </a:r>
            <a:r>
              <a:rPr lang="en-US" dirty="0" smtClean="0"/>
              <a:t>. When you run it</a:t>
            </a:r>
            <a:r>
              <a:rPr lang="en-US" baseline="0" dirty="0" smtClean="0"/>
              <a:t> you will see the entire JSON representation of the system.</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40357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also run </a:t>
            </a:r>
            <a:r>
              <a:rPr lang="en-US" baseline="0" dirty="0" err="1" smtClean="0"/>
              <a:t>ohai</a:t>
            </a:r>
            <a:r>
              <a:rPr lang="en-US" baseline="0" dirty="0" smtClean="0"/>
              <a:t> with a parameter. In this case when we want only the </a:t>
            </a:r>
            <a:r>
              <a:rPr lang="en-US" baseline="0" dirty="0" err="1" smtClean="0"/>
              <a:t>ipaddress</a:t>
            </a:r>
            <a:r>
              <a:rPr lang="en-US" baseline="0" dirty="0" smtClean="0"/>
              <a:t> from the entire body of information we can provide it as a parameter.</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62090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a:t>
            </a:r>
            <a:r>
              <a:rPr lang="en-US" baseline="0" dirty="0" smtClean="0"/>
              <a:t> we can specify the hostname to return only the hostname of the system.</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33494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ask</a:t>
            </a:r>
            <a:r>
              <a:rPr lang="en-US" baseline="0" dirty="0" smtClean="0"/>
              <a:t> for the memory of the system we receive a hash that contains a number of keys and values.</a:t>
            </a:r>
            <a:endParaRPr lang="en-US" dirty="0"/>
          </a:p>
        </p:txBody>
      </p:sp>
      <p:sp>
        <p:nvSpPr>
          <p:cNvPr id="5" name="Header Placeholder 4"/>
          <p:cNvSpPr>
            <a:spLocks noGrp="1"/>
          </p:cNvSpPr>
          <p:nvPr>
            <p:ph type="hdr" sz="quarter" idx="11"/>
          </p:nvPr>
        </p:nvSpPr>
        <p:spPr/>
        <p:txBody>
          <a:bodyPr/>
          <a:lstStyle/>
          <a:p>
            <a:r>
              <a:rPr lang="en-US" smtClean="0"/>
              <a:t>Chef Intermediate</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39892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13-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13-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hyperlink" Target="http://docs.chef.io/ohai.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Ohai</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0"/>
          </p:nvPr>
        </p:nvSpPr>
        <p:spPr/>
        <p:txBody>
          <a:bodyPr/>
          <a:lstStyle/>
          <a:p>
            <a:r>
              <a:rPr lang="pt-BR" dirty="0"/>
              <a:t>[</a:t>
            </a:r>
          </a:p>
          <a:p>
            <a:r>
              <a:rPr lang="pt-BR" dirty="0"/>
              <a:t>  "604308kB"</a:t>
            </a:r>
          </a:p>
          <a:p>
            <a:r>
              <a:rPr lang="pt-BR" dirty="0"/>
              <a:t>]</a:t>
            </a:r>
            <a:endParaRPr lang="en-US" dirty="0"/>
          </a:p>
        </p:txBody>
      </p:sp>
      <p:sp>
        <p:nvSpPr>
          <p:cNvPr id="4" name="Text Placeholder 3"/>
          <p:cNvSpPr>
            <a:spLocks noGrp="1"/>
          </p:cNvSpPr>
          <p:nvPr>
            <p:ph type="body" sz="quarter" idx="11"/>
          </p:nvPr>
        </p:nvSpPr>
        <p:spPr/>
        <p:txBody>
          <a:bodyPr/>
          <a:lstStyle/>
          <a:p>
            <a:r>
              <a:rPr lang="en-US" dirty="0" smtClean="0"/>
              <a:t>&gt; </a:t>
            </a:r>
            <a:r>
              <a:rPr lang="en-US" dirty="0" err="1" smtClean="0"/>
              <a:t>ohai</a:t>
            </a:r>
            <a:r>
              <a:rPr lang="en-US" dirty="0" smtClean="0"/>
              <a:t> memory/total</a:t>
            </a:r>
            <a:endParaRPr lang="en-US" dirty="0"/>
          </a:p>
        </p:txBody>
      </p:sp>
      <p:sp>
        <p:nvSpPr>
          <p:cNvPr id="5" name="Content Placeholder 4"/>
          <p:cNvSpPr>
            <a:spLocks noGrp="1"/>
          </p:cNvSpPr>
          <p:nvPr>
            <p:ph sz="quarter" idx="12"/>
          </p:nvPr>
        </p:nvSpPr>
        <p:spPr>
          <a:xfrm>
            <a:off x="1127883" y="2795379"/>
            <a:ext cx="14420850" cy="557213"/>
          </a:xfrm>
        </p:spPr>
        <p:txBody>
          <a:bodyPr/>
          <a:lstStyle/>
          <a:p>
            <a:endParaRPr lang="en-US"/>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Show the Total Memory</a:t>
            </a:r>
            <a:endParaRPr lang="en-US" dirty="0"/>
          </a:p>
        </p:txBody>
      </p:sp>
    </p:spTree>
    <p:extLst>
      <p:ext uri="{BB962C8B-B14F-4D97-AF65-F5344CB8AC3E}">
        <p14:creationId xmlns:p14="http://schemas.microsoft.com/office/powerpoint/2010/main" val="65595833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de-DE" dirty="0"/>
              <a:t>{</a:t>
            </a:r>
          </a:p>
          <a:p>
            <a:r>
              <a:rPr lang="de-DE" dirty="0"/>
              <a:t>  "0": {</a:t>
            </a:r>
          </a:p>
          <a:p>
            <a:r>
              <a:rPr lang="de-DE" dirty="0"/>
              <a:t>    "</a:t>
            </a:r>
            <a:r>
              <a:rPr lang="de-DE" dirty="0" err="1"/>
              <a:t>vendor_id</a:t>
            </a:r>
            <a:r>
              <a:rPr lang="de-DE" dirty="0"/>
              <a:t>": "</a:t>
            </a:r>
            <a:r>
              <a:rPr lang="de-DE" dirty="0" err="1"/>
              <a:t>GenuineIntel</a:t>
            </a:r>
            <a:r>
              <a:rPr lang="de-DE" dirty="0"/>
              <a:t>",</a:t>
            </a:r>
          </a:p>
          <a:p>
            <a:r>
              <a:rPr lang="de-DE" dirty="0"/>
              <a:t>    "</a:t>
            </a:r>
            <a:r>
              <a:rPr lang="de-DE" dirty="0" err="1"/>
              <a:t>family</a:t>
            </a:r>
            <a:r>
              <a:rPr lang="de-DE" dirty="0"/>
              <a:t>": "6",</a:t>
            </a:r>
          </a:p>
          <a:p>
            <a:r>
              <a:rPr lang="de-DE" dirty="0"/>
              <a:t>    "</a:t>
            </a:r>
            <a:r>
              <a:rPr lang="de-DE" dirty="0" err="1"/>
              <a:t>model</a:t>
            </a:r>
            <a:r>
              <a:rPr lang="de-DE" dirty="0"/>
              <a:t>": "45",</a:t>
            </a:r>
          </a:p>
          <a:p>
            <a:r>
              <a:rPr lang="de-DE" dirty="0"/>
              <a:t>    "</a:t>
            </a:r>
            <a:r>
              <a:rPr lang="de-DE" dirty="0" err="1"/>
              <a:t>model_name</a:t>
            </a:r>
            <a:r>
              <a:rPr lang="de-DE" dirty="0"/>
              <a:t>": "Intel(R) Xeon(R) CPU E5-2650 0 @ 2.00GHz",</a:t>
            </a:r>
          </a:p>
          <a:p>
            <a:r>
              <a:rPr lang="de-DE" dirty="0"/>
              <a:t>    "</a:t>
            </a:r>
            <a:r>
              <a:rPr lang="de-DE" dirty="0" err="1"/>
              <a:t>stepping</a:t>
            </a:r>
            <a:r>
              <a:rPr lang="de-DE" dirty="0"/>
              <a:t>": "7",</a:t>
            </a:r>
          </a:p>
          <a:p>
            <a:r>
              <a:rPr lang="de-DE" dirty="0"/>
              <a:t>    "</a:t>
            </a:r>
            <a:r>
              <a:rPr lang="de-DE" dirty="0" err="1"/>
              <a:t>mhz</a:t>
            </a:r>
            <a:r>
              <a:rPr lang="de-DE" dirty="0"/>
              <a:t>": "1795.673",</a:t>
            </a:r>
          </a:p>
          <a:p>
            <a:r>
              <a:rPr lang="de-DE" dirty="0"/>
              <a:t>    "</a:t>
            </a:r>
            <a:r>
              <a:rPr lang="de-DE" dirty="0" err="1"/>
              <a:t>cache_size</a:t>
            </a:r>
            <a:r>
              <a:rPr lang="de-DE" dirty="0"/>
              <a:t>": "20480 KB",</a:t>
            </a:r>
          </a:p>
          <a:p>
            <a:r>
              <a:rPr lang="de-DE" dirty="0"/>
              <a:t>    "</a:t>
            </a:r>
            <a:r>
              <a:rPr lang="de-DE" dirty="0" err="1"/>
              <a:t>physical_id</a:t>
            </a:r>
            <a:r>
              <a:rPr lang="de-DE" dirty="0"/>
              <a:t>": "34</a:t>
            </a:r>
            <a:endParaRPr lang="en-US" dirty="0"/>
          </a:p>
        </p:txBody>
      </p:sp>
      <p:sp>
        <p:nvSpPr>
          <p:cNvPr id="4" name="Text Placeholder 3"/>
          <p:cNvSpPr>
            <a:spLocks noGrp="1"/>
          </p:cNvSpPr>
          <p:nvPr>
            <p:ph type="body" sz="quarter" idx="11"/>
          </p:nvPr>
        </p:nvSpPr>
        <p:spPr/>
        <p:txBody>
          <a:bodyPr/>
          <a:lstStyle/>
          <a:p>
            <a:r>
              <a:rPr lang="en-US" dirty="0"/>
              <a:t>&gt;</a:t>
            </a:r>
            <a:r>
              <a:rPr lang="en-US" dirty="0" smtClean="0"/>
              <a:t> </a:t>
            </a:r>
            <a:r>
              <a:rPr lang="en-US" dirty="0" err="1" smtClean="0"/>
              <a:t>ohai</a:t>
            </a:r>
            <a:r>
              <a:rPr lang="en-US" dirty="0" smtClean="0"/>
              <a:t> </a:t>
            </a:r>
            <a:r>
              <a:rPr lang="en-US" dirty="0" err="1" smtClean="0"/>
              <a:t>cpu</a:t>
            </a:r>
            <a:endParaRPr lang="en-US" dirty="0"/>
          </a:p>
        </p:txBody>
      </p:sp>
      <p:sp>
        <p:nvSpPr>
          <p:cNvPr id="3" name="Content Placeholder 2"/>
          <p:cNvSpPr>
            <a:spLocks noGrp="1"/>
          </p:cNvSpPr>
          <p:nvPr>
            <p:ph sz="quarter" idx="12"/>
          </p:nvPr>
        </p:nvSpPr>
        <p:spPr>
          <a:xfrm>
            <a:off x="1127883" y="2843507"/>
            <a:ext cx="14420850" cy="557213"/>
          </a:xfrm>
        </p:spPr>
        <p:txBody>
          <a:bodyPr/>
          <a:lstStyle/>
          <a:p>
            <a:endParaRPr lang="en-US"/>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a:t>
            </a:r>
            <a:r>
              <a:rPr lang="en-US" dirty="0"/>
              <a:t>S</a:t>
            </a:r>
            <a:r>
              <a:rPr lang="en-US" dirty="0" smtClean="0"/>
              <a:t>how the CPU</a:t>
            </a:r>
            <a:endParaRPr lang="en-US" dirty="0"/>
          </a:p>
        </p:txBody>
      </p:sp>
    </p:spTree>
    <p:extLst>
      <p:ext uri="{BB962C8B-B14F-4D97-AF65-F5344CB8AC3E}">
        <p14:creationId xmlns:p14="http://schemas.microsoft.com/office/powerpoint/2010/main" val="192111188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pt-BR" dirty="0"/>
              <a:t>{</a:t>
            </a:r>
          </a:p>
          <a:p>
            <a:r>
              <a:rPr lang="pt-BR" dirty="0"/>
              <a:t>  "</a:t>
            </a:r>
            <a:r>
              <a:rPr lang="pt-BR" dirty="0" err="1"/>
              <a:t>vendor_id</a:t>
            </a:r>
            <a:r>
              <a:rPr lang="pt-BR" dirty="0"/>
              <a:t>": "</a:t>
            </a:r>
            <a:r>
              <a:rPr lang="pt-BR" dirty="0" err="1"/>
              <a:t>GenuineIntel</a:t>
            </a:r>
            <a:r>
              <a:rPr lang="pt-BR" dirty="0"/>
              <a:t>",</a:t>
            </a:r>
          </a:p>
          <a:p>
            <a:r>
              <a:rPr lang="pt-BR" dirty="0"/>
              <a:t>  "</a:t>
            </a:r>
            <a:r>
              <a:rPr lang="pt-BR" dirty="0" err="1"/>
              <a:t>family</a:t>
            </a:r>
            <a:r>
              <a:rPr lang="pt-BR" dirty="0"/>
              <a:t>": "6",</a:t>
            </a:r>
          </a:p>
          <a:p>
            <a:r>
              <a:rPr lang="pt-BR" dirty="0"/>
              <a:t>  "</a:t>
            </a:r>
            <a:r>
              <a:rPr lang="pt-BR" dirty="0" err="1"/>
              <a:t>model</a:t>
            </a:r>
            <a:r>
              <a:rPr lang="pt-BR" dirty="0"/>
              <a:t>": "45",</a:t>
            </a:r>
          </a:p>
          <a:p>
            <a:r>
              <a:rPr lang="pt-BR" dirty="0"/>
              <a:t>  "</a:t>
            </a:r>
            <a:r>
              <a:rPr lang="pt-BR" dirty="0" err="1"/>
              <a:t>model_name</a:t>
            </a:r>
            <a:r>
              <a:rPr lang="pt-BR" dirty="0"/>
              <a:t>": "Intel(</a:t>
            </a:r>
            <a:r>
              <a:rPr lang="pt-BR" dirty="0" err="1"/>
              <a:t>R</a:t>
            </a:r>
            <a:r>
              <a:rPr lang="pt-BR" dirty="0"/>
              <a:t>) Xeon(</a:t>
            </a:r>
            <a:r>
              <a:rPr lang="pt-BR" dirty="0" err="1"/>
              <a:t>R</a:t>
            </a:r>
            <a:r>
              <a:rPr lang="pt-BR" dirty="0"/>
              <a:t>) CPU E5-2650 0 @ 2.00GHz",</a:t>
            </a:r>
          </a:p>
          <a:p>
            <a:r>
              <a:rPr lang="pt-BR" dirty="0"/>
              <a:t>  "</a:t>
            </a:r>
            <a:r>
              <a:rPr lang="pt-BR" dirty="0" err="1"/>
              <a:t>stepping</a:t>
            </a:r>
            <a:r>
              <a:rPr lang="pt-BR" dirty="0"/>
              <a:t>": "7",</a:t>
            </a:r>
          </a:p>
          <a:p>
            <a:r>
              <a:rPr lang="pt-BR" dirty="0"/>
              <a:t>  "</a:t>
            </a:r>
            <a:r>
              <a:rPr lang="pt-BR" dirty="0" err="1"/>
              <a:t>mhz</a:t>
            </a:r>
            <a:r>
              <a:rPr lang="pt-BR" dirty="0"/>
              <a:t>": "1795.673",</a:t>
            </a:r>
          </a:p>
          <a:p>
            <a:r>
              <a:rPr lang="pt-BR" dirty="0"/>
              <a:t>  "</a:t>
            </a:r>
            <a:r>
              <a:rPr lang="pt-BR" dirty="0" err="1"/>
              <a:t>cache_size</a:t>
            </a:r>
            <a:r>
              <a:rPr lang="pt-BR" dirty="0"/>
              <a:t>": "20480 KB",</a:t>
            </a:r>
          </a:p>
          <a:p>
            <a:r>
              <a:rPr lang="pt-BR" dirty="0"/>
              <a:t>  "</a:t>
            </a:r>
            <a:r>
              <a:rPr lang="pt-BR" dirty="0" err="1"/>
              <a:t>physical_id</a:t>
            </a:r>
            <a:r>
              <a:rPr lang="pt-BR" dirty="0"/>
              <a:t>": "34",</a:t>
            </a:r>
          </a:p>
          <a:p>
            <a:r>
              <a:rPr lang="pt-BR" dirty="0"/>
              <a:t>  "</a:t>
            </a:r>
            <a:r>
              <a:rPr lang="pt-BR" dirty="0" err="1"/>
              <a:t>core_id</a:t>
            </a:r>
            <a:r>
              <a:rPr lang="pt-BR" dirty="0"/>
              <a:t>": "0",</a:t>
            </a:r>
          </a:p>
          <a:p>
            <a:r>
              <a:rPr lang="pt-BR" dirty="0"/>
              <a:t>  "cores": "1",</a:t>
            </a:r>
          </a:p>
          <a:p>
            <a:r>
              <a:rPr lang="pt-BR" dirty="0"/>
              <a:t>  "</a:t>
            </a:r>
            <a:r>
              <a:rPr lang="pt-BR" dirty="0" err="1"/>
              <a:t>flags</a:t>
            </a:r>
            <a:r>
              <a:rPr lang="pt-BR" dirty="0"/>
              <a:t>": [</a:t>
            </a:r>
            <a:endParaRPr lang="en-US" dirty="0"/>
          </a:p>
        </p:txBody>
      </p:sp>
      <p:sp>
        <p:nvSpPr>
          <p:cNvPr id="4" name="Text Placeholder 3"/>
          <p:cNvSpPr>
            <a:spLocks noGrp="1"/>
          </p:cNvSpPr>
          <p:nvPr>
            <p:ph type="body" sz="quarter" idx="11"/>
          </p:nvPr>
        </p:nvSpPr>
        <p:spPr/>
        <p:txBody>
          <a:bodyPr/>
          <a:lstStyle/>
          <a:p>
            <a:r>
              <a:rPr lang="en-US" dirty="0"/>
              <a:t>&gt;</a:t>
            </a:r>
            <a:r>
              <a:rPr lang="en-US" dirty="0" smtClean="0"/>
              <a:t> </a:t>
            </a:r>
            <a:r>
              <a:rPr lang="en-US" dirty="0" err="1" smtClean="0"/>
              <a:t>ohai</a:t>
            </a:r>
            <a:r>
              <a:rPr lang="en-US" dirty="0" smtClean="0"/>
              <a:t> </a:t>
            </a:r>
            <a:r>
              <a:rPr lang="en-US" dirty="0" err="1" smtClean="0"/>
              <a:t>cpu</a:t>
            </a:r>
            <a:r>
              <a:rPr lang="en-US" dirty="0" smtClean="0"/>
              <a:t>/0</a:t>
            </a:r>
            <a:endParaRPr lang="en-US" dirty="0"/>
          </a:p>
        </p:txBody>
      </p:sp>
      <p:sp>
        <p:nvSpPr>
          <p:cNvPr id="3" name="Content Placeholder 2"/>
          <p:cNvSpPr>
            <a:spLocks noGrp="1"/>
          </p:cNvSpPr>
          <p:nvPr>
            <p:ph sz="quarter" idx="12"/>
          </p:nvPr>
        </p:nvSpPr>
        <p:spPr>
          <a:xfrm>
            <a:off x="1127883" y="5490451"/>
            <a:ext cx="14420850" cy="557213"/>
          </a:xfrm>
        </p:spPr>
        <p:txBody>
          <a:bodyPr/>
          <a:lstStyle/>
          <a:p>
            <a:endParaRPr lang="en-US" dirty="0"/>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Show the First CPU</a:t>
            </a:r>
            <a:endParaRPr lang="en-US" dirty="0"/>
          </a:p>
        </p:txBody>
      </p:sp>
    </p:spTree>
    <p:extLst>
      <p:ext uri="{BB962C8B-B14F-4D97-AF65-F5344CB8AC3E}">
        <p14:creationId xmlns:p14="http://schemas.microsoft.com/office/powerpoint/2010/main" val="558316838"/>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pt-BR" dirty="0"/>
              <a:t>[</a:t>
            </a:r>
          </a:p>
          <a:p>
            <a:r>
              <a:rPr lang="pt-BR" dirty="0"/>
              <a:t>  "1795.673"</a:t>
            </a:r>
          </a:p>
          <a:p>
            <a:r>
              <a:rPr lang="pt-BR" dirty="0"/>
              <a:t>]</a:t>
            </a:r>
            <a:endParaRPr lang="en-US" dirty="0"/>
          </a:p>
        </p:txBody>
      </p:sp>
      <p:sp>
        <p:nvSpPr>
          <p:cNvPr id="4" name="Text Placeholder 3"/>
          <p:cNvSpPr>
            <a:spLocks noGrp="1"/>
          </p:cNvSpPr>
          <p:nvPr>
            <p:ph type="body" sz="quarter" idx="11"/>
          </p:nvPr>
        </p:nvSpPr>
        <p:spPr/>
        <p:txBody>
          <a:bodyPr/>
          <a:lstStyle/>
          <a:p>
            <a:r>
              <a:rPr lang="en-US" dirty="0"/>
              <a:t>&gt;</a:t>
            </a:r>
            <a:r>
              <a:rPr lang="en-US" dirty="0" smtClean="0"/>
              <a:t> </a:t>
            </a:r>
            <a:r>
              <a:rPr lang="en-US" dirty="0" err="1" smtClean="0"/>
              <a:t>ohai</a:t>
            </a:r>
            <a:r>
              <a:rPr lang="en-US" dirty="0" smtClean="0"/>
              <a:t> </a:t>
            </a:r>
            <a:r>
              <a:rPr lang="en-US" dirty="0" err="1" smtClean="0"/>
              <a:t>cpu</a:t>
            </a:r>
            <a:r>
              <a:rPr lang="en-US" dirty="0" smtClean="0"/>
              <a:t>/0/</a:t>
            </a:r>
            <a:r>
              <a:rPr lang="en-US" dirty="0" err="1" smtClean="0"/>
              <a:t>mhz</a:t>
            </a:r>
            <a:endParaRPr lang="en-US" dirty="0"/>
          </a:p>
        </p:txBody>
      </p:sp>
      <p:sp>
        <p:nvSpPr>
          <p:cNvPr id="3" name="Content Placeholder 2"/>
          <p:cNvSpPr>
            <a:spLocks noGrp="1"/>
          </p:cNvSpPr>
          <p:nvPr>
            <p:ph sz="quarter" idx="12"/>
          </p:nvPr>
        </p:nvSpPr>
        <p:spPr>
          <a:xfrm>
            <a:off x="1127883" y="2811422"/>
            <a:ext cx="14420850" cy="557213"/>
          </a:xfrm>
        </p:spPr>
        <p:txBody>
          <a:bodyPr/>
          <a:lstStyle/>
          <a:p>
            <a:endParaRPr lang="en-US"/>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Show the First CPU </a:t>
            </a:r>
            <a:r>
              <a:rPr lang="en-US" dirty="0" err="1" smtClean="0"/>
              <a:t>Mhz</a:t>
            </a:r>
            <a:endParaRPr lang="en-US" dirty="0"/>
          </a:p>
        </p:txBody>
      </p:sp>
    </p:spTree>
    <p:extLst>
      <p:ext uri="{BB962C8B-B14F-4D97-AF65-F5344CB8AC3E}">
        <p14:creationId xmlns:p14="http://schemas.microsoft.com/office/powerpoint/2010/main" val="204785429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Ohai</a:t>
            </a:r>
            <a:r>
              <a:rPr lang="en-US" dirty="0"/>
              <a:t> </a:t>
            </a:r>
            <a:r>
              <a:rPr lang="en-US" dirty="0" smtClean="0"/>
              <a:t>is Composed of Plugins</a:t>
            </a:r>
            <a:endParaRPr lang="en-US" dirty="0"/>
          </a:p>
        </p:txBody>
      </p:sp>
      <p:sp>
        <p:nvSpPr>
          <p:cNvPr id="3" name="Subtitle 2"/>
          <p:cNvSpPr>
            <a:spLocks noGrp="1"/>
          </p:cNvSpPr>
          <p:nvPr>
            <p:ph type="subTitle" idx="1"/>
          </p:nvPr>
        </p:nvSpPr>
        <p:spPr>
          <a:xfrm>
            <a:off x="1671638" y="3271839"/>
            <a:ext cx="6249987" cy="4364036"/>
          </a:xfrm>
        </p:spPr>
        <p:txBody>
          <a:bodyPr/>
          <a:lstStyle/>
          <a:p>
            <a:r>
              <a:rPr lang="en-US" dirty="0" err="1" smtClean="0"/>
              <a:t>Ohai</a:t>
            </a:r>
            <a:r>
              <a:rPr lang="en-US" dirty="0" smtClean="0"/>
              <a:t> is packaged with a core set of plugins that are automatically loaded when executing </a:t>
            </a:r>
            <a:r>
              <a:rPr lang="en-US" dirty="0" err="1" smtClean="0"/>
              <a:t>Ohai</a:t>
            </a:r>
            <a:r>
              <a:rPr lang="en-US" dirty="0" smtClean="0"/>
              <a:t>.</a:t>
            </a:r>
          </a:p>
          <a:p>
            <a:endParaRPr lang="en-US" dirty="0"/>
          </a:p>
          <a:p>
            <a:r>
              <a:rPr lang="en-US" dirty="0" smtClean="0"/>
              <a:t>These plugins provide the attributes we see in the JSON output (e.g. </a:t>
            </a:r>
            <a:r>
              <a:rPr lang="en-US" dirty="0" err="1" smtClean="0"/>
              <a:t>ipaddress</a:t>
            </a:r>
            <a:r>
              <a:rPr lang="en-US" dirty="0" smtClean="0"/>
              <a:t>, hostname, memory, </a:t>
            </a:r>
            <a:r>
              <a:rPr lang="en-US" dirty="0" err="1" smtClean="0"/>
              <a:t>cpu</a:t>
            </a:r>
            <a:r>
              <a:rPr lang="en-US" dirty="0" smtClean="0"/>
              <a:t>).</a:t>
            </a:r>
          </a:p>
        </p:txBody>
      </p:sp>
      <p:sp>
        <p:nvSpPr>
          <p:cNvPr id="6" name="Rectangle 5"/>
          <p:cNvSpPr/>
          <p:nvPr/>
        </p:nvSpPr>
        <p:spPr bwMode="auto">
          <a:xfrm>
            <a:off x="7437858" y="4386222"/>
            <a:ext cx="2286000" cy="540929"/>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err="1" smtClean="0">
                <a:gradFill>
                  <a:gsLst>
                    <a:gs pos="0">
                      <a:srgbClr val="FFFFFF"/>
                    </a:gs>
                    <a:gs pos="100000">
                      <a:srgbClr val="FFFFFF"/>
                    </a:gs>
                  </a:gsLst>
                  <a:lin ang="5400000" scaled="0"/>
                </a:gradFill>
              </a:rPr>
              <a:t>Ohai</a:t>
            </a:r>
            <a:endParaRPr lang="en-US" sz="2400" b="1" dirty="0" smtClean="0">
              <a:gradFill>
                <a:gsLst>
                  <a:gs pos="0">
                    <a:srgbClr val="FFFFFF"/>
                  </a:gs>
                  <a:gs pos="100000">
                    <a:srgbClr val="FFFFFF"/>
                  </a:gs>
                </a:gsLst>
                <a:lin ang="5400000" scaled="0"/>
              </a:gradFill>
            </a:endParaRPr>
          </a:p>
        </p:txBody>
      </p:sp>
      <p:sp>
        <p:nvSpPr>
          <p:cNvPr id="7" name="Rectangle 6"/>
          <p:cNvSpPr/>
          <p:nvPr/>
        </p:nvSpPr>
        <p:spPr bwMode="auto">
          <a:xfrm>
            <a:off x="10874375" y="4269880"/>
            <a:ext cx="518669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err="1" smtClean="0">
                <a:solidFill>
                  <a:schemeClr val="bg1"/>
                </a:solidFill>
              </a:rPr>
              <a:t>NetworkAddresses</a:t>
            </a:r>
            <a:endParaRPr lang="en-US" sz="2400" b="1" dirty="0" smtClean="0">
              <a:solidFill>
                <a:schemeClr val="bg1"/>
              </a:solidFill>
            </a:endParaRPr>
          </a:p>
        </p:txBody>
      </p:sp>
      <p:sp>
        <p:nvSpPr>
          <p:cNvPr id="8" name="Rectangle 7"/>
          <p:cNvSpPr/>
          <p:nvPr/>
        </p:nvSpPr>
        <p:spPr bwMode="auto">
          <a:xfrm>
            <a:off x="10882135" y="5224117"/>
            <a:ext cx="5176315"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2400" b="1" dirty="0" smtClean="0">
                <a:solidFill>
                  <a:schemeClr val="bg1"/>
                </a:solidFill>
              </a:rPr>
              <a:t>Hostname</a:t>
            </a:r>
          </a:p>
        </p:txBody>
      </p:sp>
      <p:sp>
        <p:nvSpPr>
          <p:cNvPr id="9" name="Rectangle 8"/>
          <p:cNvSpPr/>
          <p:nvPr/>
        </p:nvSpPr>
        <p:spPr bwMode="auto">
          <a:xfrm>
            <a:off x="10872788" y="6192341"/>
            <a:ext cx="517878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smtClean="0">
                <a:solidFill>
                  <a:schemeClr val="bg1"/>
                </a:solidFill>
              </a:rPr>
              <a:t>Memory</a:t>
            </a:r>
            <a:endParaRPr lang="en-US" sz="2400" b="1" dirty="0" smtClean="0">
              <a:solidFill>
                <a:schemeClr val="bg1"/>
              </a:solidFill>
            </a:endParaRPr>
          </a:p>
        </p:txBody>
      </p:sp>
      <p:sp>
        <p:nvSpPr>
          <p:cNvPr id="10" name="Rectangle 9"/>
          <p:cNvSpPr/>
          <p:nvPr/>
        </p:nvSpPr>
        <p:spPr bwMode="auto">
          <a:xfrm>
            <a:off x="10872788" y="7168554"/>
            <a:ext cx="517878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2400" b="1" dirty="0" smtClean="0">
                <a:solidFill>
                  <a:schemeClr val="bg1"/>
                </a:solidFill>
              </a:rPr>
              <a:t>CPU</a:t>
            </a:r>
          </a:p>
        </p:txBody>
      </p:sp>
      <p:sp>
        <p:nvSpPr>
          <p:cNvPr id="11" name="Rectangle 10"/>
          <p:cNvSpPr/>
          <p:nvPr/>
        </p:nvSpPr>
        <p:spPr bwMode="auto">
          <a:xfrm>
            <a:off x="10875913" y="4715918"/>
            <a:ext cx="518270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err="1" smtClean="0">
                <a:solidFill>
                  <a:schemeClr val="bg1"/>
                </a:solidFill>
              </a:rPr>
              <a:t>ipaddress</a:t>
            </a:r>
            <a:r>
              <a:rPr lang="en-US" sz="2000" b="1" dirty="0" smtClean="0">
                <a:solidFill>
                  <a:schemeClr val="bg1"/>
                </a:solidFill>
              </a:rPr>
              <a:t>, ip6address, </a:t>
            </a:r>
            <a:r>
              <a:rPr lang="en-US" sz="2000" b="1" dirty="0" err="1" smtClean="0">
                <a:solidFill>
                  <a:schemeClr val="bg1"/>
                </a:solidFill>
              </a:rPr>
              <a:t>macaddress</a:t>
            </a:r>
            <a:endParaRPr lang="en-US" sz="2000" b="1" dirty="0" smtClean="0">
              <a:solidFill>
                <a:schemeClr val="bg1"/>
              </a:solidFill>
            </a:endParaRPr>
          </a:p>
        </p:txBody>
      </p:sp>
      <p:sp>
        <p:nvSpPr>
          <p:cNvPr id="12" name="Rectangle 11"/>
          <p:cNvSpPr/>
          <p:nvPr/>
        </p:nvSpPr>
        <p:spPr bwMode="auto">
          <a:xfrm>
            <a:off x="10878430" y="5664992"/>
            <a:ext cx="5180121"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smtClean="0">
                <a:solidFill>
                  <a:schemeClr val="bg1"/>
                </a:solidFill>
              </a:rPr>
              <a:t>hostname, domain, </a:t>
            </a:r>
            <a:r>
              <a:rPr lang="en-US" sz="2000" b="1" dirty="0" err="1" smtClean="0">
                <a:solidFill>
                  <a:schemeClr val="bg1"/>
                </a:solidFill>
              </a:rPr>
              <a:t>fqdn</a:t>
            </a:r>
            <a:r>
              <a:rPr lang="en-US" sz="2000" b="1" dirty="0" smtClean="0">
                <a:solidFill>
                  <a:schemeClr val="bg1"/>
                </a:solidFill>
              </a:rPr>
              <a:t>, </a:t>
            </a:r>
            <a:r>
              <a:rPr lang="en-US" sz="2000" b="1" dirty="0" err="1" smtClean="0">
                <a:solidFill>
                  <a:schemeClr val="bg1"/>
                </a:solidFill>
              </a:rPr>
              <a:t>machinename</a:t>
            </a:r>
            <a:endParaRPr lang="en-US" sz="2000" b="1" dirty="0" smtClean="0">
              <a:solidFill>
                <a:schemeClr val="bg1"/>
              </a:solidFill>
            </a:endParaRPr>
          </a:p>
        </p:txBody>
      </p:sp>
      <p:sp>
        <p:nvSpPr>
          <p:cNvPr id="13" name="Rectangle 12"/>
          <p:cNvSpPr/>
          <p:nvPr/>
        </p:nvSpPr>
        <p:spPr bwMode="auto">
          <a:xfrm>
            <a:off x="10872788" y="6629841"/>
            <a:ext cx="517878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smtClean="0">
                <a:solidFill>
                  <a:schemeClr val="bg1"/>
                </a:solidFill>
              </a:rPr>
              <a:t>memory, memory/swap</a:t>
            </a:r>
          </a:p>
        </p:txBody>
      </p:sp>
      <p:sp>
        <p:nvSpPr>
          <p:cNvPr id="14" name="Rectangle 13"/>
          <p:cNvSpPr/>
          <p:nvPr/>
        </p:nvSpPr>
        <p:spPr bwMode="auto">
          <a:xfrm>
            <a:off x="10872788" y="7607935"/>
            <a:ext cx="517878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err="1" smtClean="0">
                <a:solidFill>
                  <a:schemeClr val="bg1"/>
                </a:solidFill>
              </a:rPr>
              <a:t>cpu</a:t>
            </a:r>
            <a:endParaRPr lang="en-US" sz="2000" b="1" dirty="0" smtClean="0">
              <a:solidFill>
                <a:schemeClr val="bg1"/>
              </a:solidFill>
            </a:endParaRPr>
          </a:p>
        </p:txBody>
      </p:sp>
      <p:sp>
        <p:nvSpPr>
          <p:cNvPr id="15" name="TextBox 14"/>
          <p:cNvSpPr txBox="1"/>
          <p:nvPr/>
        </p:nvSpPr>
        <p:spPr bwMode="white">
          <a:xfrm>
            <a:off x="10872788" y="3612639"/>
            <a:ext cx="5045983" cy="575814"/>
          </a:xfrm>
          <a:prstGeom prst="rect">
            <a:avLst/>
          </a:prstGeom>
        </p:spPr>
        <p:txBody>
          <a:bodyPr vert="horz" wrap="square" lIns="91440" tIns="91440" rIns="91440" bIns="91440" rtlCol="0">
            <a:normAutofit/>
          </a:bodyPr>
          <a:lstStyle/>
          <a:p>
            <a:pPr algn="ctr"/>
            <a:r>
              <a:rPr lang="en-US" dirty="0" smtClean="0"/>
              <a:t>Example Plugins</a:t>
            </a:r>
          </a:p>
        </p:txBody>
      </p:sp>
      <p:sp>
        <p:nvSpPr>
          <p:cNvPr id="4" name="Left Brace 3"/>
          <p:cNvSpPr/>
          <p:nvPr/>
        </p:nvSpPr>
        <p:spPr>
          <a:xfrm>
            <a:off x="9904164" y="4272851"/>
            <a:ext cx="786649" cy="3779584"/>
          </a:xfrm>
          <a:prstGeom prst="leftBrace">
            <a:avLst>
              <a:gd name="adj1" fmla="val 8333"/>
              <a:gd name="adj2" fmla="val 9776"/>
            </a:avLst>
          </a:prstGeom>
          <a:ln w="63500">
            <a:solidFill>
              <a:schemeClr val="bg1">
                <a:lumMod val="5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45652660"/>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Custom </a:t>
            </a:r>
            <a:r>
              <a:rPr lang="en-US" dirty="0" err="1" smtClean="0"/>
              <a:t>Ohai</a:t>
            </a:r>
            <a:r>
              <a:rPr lang="en-US" dirty="0" smtClean="0"/>
              <a:t> Plugins</a:t>
            </a:r>
            <a:endParaRPr lang="en-US" dirty="0"/>
          </a:p>
        </p:txBody>
      </p:sp>
      <p:sp>
        <p:nvSpPr>
          <p:cNvPr id="3" name="Subtitle 2"/>
          <p:cNvSpPr>
            <a:spLocks noGrp="1"/>
          </p:cNvSpPr>
          <p:nvPr>
            <p:ph type="subTitle" idx="1"/>
          </p:nvPr>
        </p:nvSpPr>
        <p:spPr>
          <a:xfrm>
            <a:off x="1671638" y="3271839"/>
            <a:ext cx="12319000" cy="728661"/>
          </a:xfrm>
        </p:spPr>
        <p:txBody>
          <a:bodyPr/>
          <a:lstStyle/>
          <a:p>
            <a:r>
              <a:rPr lang="en-US" dirty="0" smtClean="0"/>
              <a:t>It is possible to define your own plugins and have </a:t>
            </a:r>
            <a:r>
              <a:rPr lang="en-US" dirty="0" err="1" smtClean="0"/>
              <a:t>Ohai</a:t>
            </a:r>
            <a:r>
              <a:rPr lang="en-US" dirty="0" smtClean="0"/>
              <a:t> load those plugins.</a:t>
            </a:r>
          </a:p>
        </p:txBody>
      </p:sp>
      <p:sp>
        <p:nvSpPr>
          <p:cNvPr id="4" name="TextBox 3"/>
          <p:cNvSpPr txBox="1"/>
          <p:nvPr/>
        </p:nvSpPr>
        <p:spPr bwMode="white">
          <a:xfrm>
            <a:off x="1666876" y="4095750"/>
            <a:ext cx="12319000" cy="682625"/>
          </a:xfrm>
          <a:prstGeom prst="rect">
            <a:avLst/>
          </a:prstGeom>
          <a:solidFill>
            <a:schemeClr val="tx2"/>
          </a:solidFill>
        </p:spPr>
        <p:txBody>
          <a:bodyPr vert="horz" wrap="square" lIns="91440" tIns="91440" rIns="91440" bIns="91440" rtlCol="0" anchor="ctr">
            <a:normAutofit/>
          </a:bodyPr>
          <a:lstStyle/>
          <a:p>
            <a:r>
              <a:rPr lang="en-US" b="1" dirty="0" smtClean="0">
                <a:solidFill>
                  <a:schemeClr val="bg1"/>
                </a:solidFill>
                <a:latin typeface="Courier New"/>
                <a:cs typeface="Courier New"/>
              </a:rPr>
              <a:t>&gt; </a:t>
            </a:r>
            <a:r>
              <a:rPr lang="en-US" b="1" dirty="0" err="1" smtClean="0">
                <a:solidFill>
                  <a:schemeClr val="bg1"/>
                </a:solidFill>
                <a:latin typeface="Courier New"/>
                <a:cs typeface="Courier New"/>
              </a:rPr>
              <a:t>ohai</a:t>
            </a:r>
            <a:r>
              <a:rPr lang="en-US" b="1" dirty="0" smtClean="0">
                <a:solidFill>
                  <a:schemeClr val="bg1"/>
                </a:solidFill>
                <a:latin typeface="Courier New"/>
                <a:cs typeface="Courier New"/>
              </a:rPr>
              <a:t> -d PATH_TO_CUSTOM_PLUGINS</a:t>
            </a:r>
          </a:p>
        </p:txBody>
      </p:sp>
      <p:sp>
        <p:nvSpPr>
          <p:cNvPr id="5" name="Subtitle 2"/>
          <p:cNvSpPr txBox="1">
            <a:spLocks/>
          </p:cNvSpPr>
          <p:nvPr/>
        </p:nvSpPr>
        <p:spPr bwMode="white">
          <a:xfrm>
            <a:off x="1666875" y="4916489"/>
            <a:ext cx="12319000" cy="158591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dirty="0" smtClean="0"/>
              <a:t>We will explore creating an </a:t>
            </a:r>
            <a:r>
              <a:rPr lang="en-US" dirty="0" err="1" smtClean="0"/>
              <a:t>Ohai</a:t>
            </a:r>
            <a:r>
              <a:rPr lang="en-US" dirty="0" smtClean="0"/>
              <a:t> plugin and loading it with </a:t>
            </a:r>
            <a:r>
              <a:rPr lang="en-US" dirty="0" err="1" smtClean="0"/>
              <a:t>Ohai</a:t>
            </a:r>
            <a:r>
              <a:rPr lang="en-US" dirty="0" smtClean="0"/>
              <a:t> from the command-line in the 'Creating </a:t>
            </a:r>
            <a:r>
              <a:rPr lang="en-US" dirty="0" err="1" smtClean="0"/>
              <a:t>Ohai</a:t>
            </a:r>
            <a:r>
              <a:rPr lang="en-US" dirty="0" smtClean="0"/>
              <a:t> Plugins' module.</a:t>
            </a:r>
          </a:p>
        </p:txBody>
      </p:sp>
    </p:spTree>
    <p:extLst>
      <p:ext uri="{BB962C8B-B14F-4D97-AF65-F5344CB8AC3E}">
        <p14:creationId xmlns:p14="http://schemas.microsoft.com/office/powerpoint/2010/main" val="243988725"/>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Exploring </a:t>
            </a:r>
            <a:r>
              <a:rPr lang="en-US" dirty="0" err="1" smtClean="0"/>
              <a:t>Ohai</a:t>
            </a:r>
            <a:endParaRPr lang="en-US" dirty="0"/>
          </a:p>
        </p:txBody>
      </p:sp>
      <p:sp>
        <p:nvSpPr>
          <p:cNvPr id="3" name="Content Placeholder 2"/>
          <p:cNvSpPr>
            <a:spLocks noGrp="1"/>
          </p:cNvSpPr>
          <p:nvPr>
            <p:ph sz="quarter" idx="11"/>
          </p:nvPr>
        </p:nvSpPr>
        <p:spPr/>
        <p:txBody>
          <a:bodyPr/>
          <a:lstStyle/>
          <a:p>
            <a:r>
              <a:rPr lang="en-US" dirty="0" smtClean="0"/>
              <a:t>To understand </a:t>
            </a:r>
            <a:r>
              <a:rPr lang="en-US" dirty="0" err="1" smtClean="0"/>
              <a:t>Ohai</a:t>
            </a:r>
            <a:r>
              <a:rPr lang="en-US" dirty="0" smtClean="0"/>
              <a:t> we must explore it in isolation, understand where it fits in the ecosystem, and how the data it </a:t>
            </a:r>
            <a:r>
              <a:rPr lang="en-US" smtClean="0"/>
              <a:t>provides is stored.</a:t>
            </a:r>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Execute </a:t>
            </a:r>
            <a:r>
              <a:rPr lang="en-US" dirty="0" err="1"/>
              <a:t>Ohai</a:t>
            </a:r>
            <a:r>
              <a:rPr lang="en-US" dirty="0"/>
              <a:t> to retrieve </a:t>
            </a:r>
            <a:r>
              <a:rPr lang="en-US" dirty="0" smtClean="0"/>
              <a:t>details about </a:t>
            </a:r>
            <a:r>
              <a:rPr lang="en-US" dirty="0"/>
              <a:t>the </a:t>
            </a:r>
            <a:r>
              <a:rPr lang="en-US" dirty="0" smtClean="0"/>
              <a:t>node</a:t>
            </a:r>
          </a:p>
          <a:p>
            <a:pPr marL="342900" indent="-342900">
              <a:buFont typeface="Wingdings" charset="2"/>
              <a:buChar char="q"/>
            </a:pPr>
            <a:r>
              <a:rPr lang="en-US" dirty="0" smtClean="0"/>
              <a:t>View </a:t>
            </a:r>
            <a:r>
              <a:rPr lang="en-US" dirty="0" err="1" smtClean="0"/>
              <a:t>Ohai's</a:t>
            </a:r>
            <a:r>
              <a:rPr lang="en-US" dirty="0" smtClean="0"/>
              <a:t> </a:t>
            </a:r>
            <a:r>
              <a:rPr lang="en-US" dirty="0"/>
              <a:t>execution within a chef-client </a:t>
            </a:r>
            <a:r>
              <a:rPr lang="en-US" dirty="0" smtClean="0"/>
              <a:t>run</a:t>
            </a:r>
          </a:p>
          <a:p>
            <a:pPr marL="342900" indent="-342900">
              <a:buFont typeface="Wingdings" charset="2"/>
              <a:buChar char="q"/>
            </a:pPr>
            <a:r>
              <a:rPr lang="en-US" dirty="0"/>
              <a:t>Describe attributes </a:t>
            </a:r>
            <a:r>
              <a:rPr lang="en-US" dirty="0" smtClean="0"/>
              <a:t>precedence</a:t>
            </a:r>
          </a:p>
        </p:txBody>
      </p:sp>
    </p:spTree>
    <p:extLst>
      <p:ext uri="{BB962C8B-B14F-4D97-AF65-F5344CB8AC3E}">
        <p14:creationId xmlns:p14="http://schemas.microsoft.com/office/powerpoint/2010/main" val="31738332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chef-client</a:t>
            </a:r>
            <a:endParaRPr lang="en-US" dirty="0"/>
          </a:p>
        </p:txBody>
      </p:sp>
      <p:sp>
        <p:nvSpPr>
          <p:cNvPr id="3" name="Subtitle 2"/>
          <p:cNvSpPr>
            <a:spLocks noGrp="1"/>
          </p:cNvSpPr>
          <p:nvPr>
            <p:ph type="subTitle" idx="1"/>
          </p:nvPr>
        </p:nvSpPr>
        <p:spPr/>
        <p:txBody>
          <a:bodyPr/>
          <a:lstStyle/>
          <a:p>
            <a:r>
              <a:rPr lang="en-US" dirty="0">
                <a:cs typeface="Courier New" panose="02070309020205020404" pitchFamily="49" charset="0"/>
              </a:rPr>
              <a:t>chef-client</a:t>
            </a:r>
            <a:r>
              <a:rPr lang="en-US" dirty="0"/>
              <a:t> automatically executes </a:t>
            </a:r>
            <a:r>
              <a:rPr lang="en-US" dirty="0" err="1">
                <a:cs typeface="Courier New" panose="02070309020205020404" pitchFamily="49" charset="0"/>
              </a:rPr>
              <a:t>ohai</a:t>
            </a:r>
            <a:r>
              <a:rPr lang="en-US" dirty="0">
                <a:cs typeface="Courier New" panose="02070309020205020404" pitchFamily="49" charset="0"/>
              </a:rPr>
              <a:t> </a:t>
            </a:r>
            <a:r>
              <a:rPr lang="en-US" dirty="0"/>
              <a:t>and stores the data about the node in an object we can use within the </a:t>
            </a:r>
            <a:r>
              <a:rPr lang="en-US" dirty="0" smtClean="0"/>
              <a:t>recipes. When the chef-client run completes successfully the details about the node are sent to the Chef Server.</a:t>
            </a:r>
            <a:endParaRPr lang="en-US" dirty="0">
              <a:cs typeface="Courier New" panose="02070309020205020404" pitchFamily="49" charset="0"/>
            </a:endParaRPr>
          </a:p>
        </p:txBody>
      </p:sp>
      <p:sp>
        <p:nvSpPr>
          <p:cNvPr id="4" name="Content Placeholder 3"/>
          <p:cNvSpPr txBox="1">
            <a:spLocks/>
          </p:cNvSpPr>
          <p:nvPr/>
        </p:nvSpPr>
        <p:spPr>
          <a:xfrm>
            <a:off x="3668713" y="7318375"/>
            <a:ext cx="8918575" cy="523875"/>
          </a:xfrm>
          <a:prstGeom prst="rect">
            <a:avLst/>
          </a:prstGeom>
        </p:spPr>
        <p:txBody>
          <a:bodyPr anchor="ctr">
            <a:normAutofit/>
          </a:bodyPr>
          <a:lstStyle>
            <a:lvl1pPr marL="0" indent="0" algn="ctr" defTabSz="1217613" rtl="0" eaLnBrk="1" fontAlgn="base" hangingPunct="1">
              <a:spcBef>
                <a:spcPts val="800"/>
              </a:spcBef>
              <a:spcAft>
                <a:spcPct val="0"/>
              </a:spcAft>
              <a:buSzPct val="90000"/>
              <a:buFont typeface="Arial" charset="0"/>
              <a:buNone/>
              <a:defRPr sz="1800" kern="1200">
                <a:solidFill>
                  <a:schemeClr val="tx1"/>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smtClean="0">
                <a:hlinkClick r:id="rId3"/>
              </a:rPr>
              <a:t>http://docs.chef.io/ohai.html</a:t>
            </a:r>
            <a:endParaRPr lang="en-US" sz="2800" dirty="0"/>
          </a:p>
        </p:txBody>
      </p:sp>
    </p:spTree>
    <p:extLst>
      <p:ext uri="{BB962C8B-B14F-4D97-AF65-F5344CB8AC3E}">
        <p14:creationId xmlns:p14="http://schemas.microsoft.com/office/powerpoint/2010/main" val="965026584"/>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0"/>
          <p:cNvSpPr/>
          <p:nvPr/>
        </p:nvSpPr>
        <p:spPr>
          <a:xfrm>
            <a:off x="400050" y="1028700"/>
            <a:ext cx="15455900" cy="7086600"/>
          </a:xfrm>
          <a:prstGeom prst="rect">
            <a:avLst/>
          </a:prstGeom>
          <a:blipFill>
            <a:blip r:embed="rId3" cstate="print"/>
            <a:stretch>
              <a:fillRect/>
            </a:stretch>
          </a:blipFill>
        </p:spPr>
        <p:txBody>
          <a:bodyPr wrap="square" lIns="0" tIns="0" rIns="0" bIns="0" rtlCol="0"/>
          <a:lstStyle/>
          <a:p>
            <a:endParaRPr/>
          </a:p>
        </p:txBody>
      </p:sp>
      <p:sp>
        <p:nvSpPr>
          <p:cNvPr id="2" name="Title 1"/>
          <p:cNvSpPr>
            <a:spLocks noGrp="1"/>
          </p:cNvSpPr>
          <p:nvPr>
            <p:ph type="title"/>
          </p:nvPr>
        </p:nvSpPr>
        <p:spPr/>
        <p:txBody>
          <a:bodyPr/>
          <a:lstStyle/>
          <a:p>
            <a:r>
              <a:rPr lang="en-US" dirty="0" smtClean="0"/>
              <a:t>The Anatomy of a chef-client Run</a:t>
            </a:r>
            <a:endParaRPr lang="en-US" dirty="0"/>
          </a:p>
        </p:txBody>
      </p:sp>
    </p:spTree>
    <p:extLst>
      <p:ext uri="{BB962C8B-B14F-4D97-AF65-F5344CB8AC3E}">
        <p14:creationId xmlns:p14="http://schemas.microsoft.com/office/powerpoint/2010/main" val="101556092"/>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[1] pry(main)&gt; require '</a:t>
            </a:r>
            <a:r>
              <a:rPr lang="en-US" dirty="0" err="1" smtClean="0"/>
              <a:t>ohai</a:t>
            </a:r>
            <a:r>
              <a:rPr lang="en-US" dirty="0" smtClean="0"/>
              <a:t>'</a:t>
            </a:r>
          </a:p>
          <a:p>
            <a:r>
              <a:rPr lang="en-US" dirty="0" smtClean="0"/>
              <a:t>=&gt; true</a:t>
            </a:r>
          </a:p>
          <a:p>
            <a:r>
              <a:rPr lang="en-US" dirty="0" smtClean="0"/>
              <a:t>[2] </a:t>
            </a:r>
            <a:r>
              <a:rPr lang="en-US" dirty="0"/>
              <a:t>pry(main)&gt;</a:t>
            </a:r>
            <a:r>
              <a:rPr lang="en-US" dirty="0" smtClean="0"/>
              <a:t> </a:t>
            </a:r>
            <a:r>
              <a:rPr lang="en-US" dirty="0" err="1" smtClean="0"/>
              <a:t>ohai</a:t>
            </a:r>
            <a:r>
              <a:rPr lang="en-US" dirty="0" smtClean="0"/>
              <a:t> = </a:t>
            </a:r>
            <a:r>
              <a:rPr lang="en-US" dirty="0" err="1" smtClean="0"/>
              <a:t>Ohai</a:t>
            </a:r>
            <a:r>
              <a:rPr lang="en-US" dirty="0" smtClean="0"/>
              <a:t>::</a:t>
            </a:r>
            <a:r>
              <a:rPr lang="en-US" dirty="0" err="1" smtClean="0"/>
              <a:t>System.new</a:t>
            </a:r>
            <a:endParaRPr lang="en-US" dirty="0" smtClean="0"/>
          </a:p>
          <a:p>
            <a:r>
              <a:rPr lang="en-US" dirty="0" smtClean="0"/>
              <a:t>=&gt; #</a:t>
            </a:r>
            <a:r>
              <a:rPr lang="en-US" dirty="0"/>
              <a:t>&lt;</a:t>
            </a:r>
            <a:r>
              <a:rPr lang="en-US" dirty="0" err="1"/>
              <a:t>Ohai</a:t>
            </a:r>
            <a:r>
              <a:rPr lang="en-US" dirty="0"/>
              <a:t>::System:0x007fc62fadc490 @</a:t>
            </a:r>
            <a:r>
              <a:rPr lang="en-US" dirty="0" err="1" smtClean="0"/>
              <a:t>plugin_pat</a:t>
            </a:r>
            <a:r>
              <a:rPr lang="en-US" dirty="0" smtClean="0"/>
              <a:t>.</a:t>
            </a:r>
            <a:r>
              <a:rPr lang="en-US" dirty="0"/>
              <a:t>..@</a:t>
            </a:r>
            <a:r>
              <a:rPr lang="en-US" dirty="0" err="1"/>
              <a:t>safe_run</a:t>
            </a:r>
            <a:r>
              <a:rPr lang="en-US" dirty="0"/>
              <a:t>=true&gt;</a:t>
            </a:r>
            <a:r>
              <a:rPr lang="en-US" dirty="0" smtClean="0"/>
              <a:t>&gt;</a:t>
            </a:r>
          </a:p>
          <a:p>
            <a:r>
              <a:rPr lang="en-US" dirty="0" smtClean="0"/>
              <a:t>[3] </a:t>
            </a:r>
            <a:r>
              <a:rPr lang="en-US" dirty="0"/>
              <a:t>pry(main)&gt;</a:t>
            </a:r>
            <a:r>
              <a:rPr lang="en-US" dirty="0" smtClean="0"/>
              <a:t> </a:t>
            </a:r>
            <a:r>
              <a:rPr lang="en-US" dirty="0" err="1" smtClean="0"/>
              <a:t>ohai.all_plugins</a:t>
            </a:r>
            <a:r>
              <a:rPr lang="en-US" dirty="0" smtClean="0"/>
              <a:t>('</a:t>
            </a:r>
            <a:r>
              <a:rPr lang="en-US" dirty="0" err="1" smtClean="0"/>
              <a:t>ipaddress</a:t>
            </a:r>
            <a:r>
              <a:rPr lang="en-US" dirty="0" smtClean="0"/>
              <a:t>')</a:t>
            </a:r>
            <a:endParaRPr lang="en-US" dirty="0"/>
          </a:p>
          <a:p>
            <a:r>
              <a:rPr lang="en-US" dirty="0" smtClean="0"/>
              <a:t>[4] </a:t>
            </a:r>
            <a:r>
              <a:rPr lang="en-US" dirty="0"/>
              <a:t>pry(main)&gt;</a:t>
            </a:r>
            <a:r>
              <a:rPr lang="en-US" dirty="0" smtClean="0"/>
              <a:t> </a:t>
            </a:r>
            <a:r>
              <a:rPr lang="en-US" dirty="0" err="1" smtClean="0"/>
              <a:t>ohai.all_plugins</a:t>
            </a:r>
            <a:r>
              <a:rPr lang="en-US" dirty="0" smtClean="0"/>
              <a:t>('hostname')</a:t>
            </a:r>
          </a:p>
          <a:p>
            <a:r>
              <a:rPr lang="en-US" dirty="0" smtClean="0"/>
              <a:t>[5] </a:t>
            </a:r>
            <a:r>
              <a:rPr lang="en-US" dirty="0"/>
              <a:t>pry(main)&gt;</a:t>
            </a:r>
            <a:r>
              <a:rPr lang="en-US" dirty="0" smtClean="0"/>
              <a:t> </a:t>
            </a:r>
            <a:r>
              <a:rPr lang="en-US" dirty="0" err="1" smtClean="0"/>
              <a:t>ohai.all_plugins</a:t>
            </a:r>
            <a:r>
              <a:rPr lang="en-US" dirty="0" smtClean="0"/>
              <a:t>('memory')</a:t>
            </a:r>
            <a:endParaRPr lang="en-US" dirty="0"/>
          </a:p>
          <a:p>
            <a:r>
              <a:rPr lang="en-US" dirty="0" smtClean="0"/>
              <a:t>[6] </a:t>
            </a:r>
            <a:r>
              <a:rPr lang="en-US" dirty="0"/>
              <a:t>pry(main)&gt;</a:t>
            </a:r>
            <a:r>
              <a:rPr lang="en-US" dirty="0" smtClean="0"/>
              <a:t> </a:t>
            </a:r>
            <a:r>
              <a:rPr lang="en-US" dirty="0" err="1"/>
              <a:t>ohai.all_plugins</a:t>
            </a:r>
            <a:r>
              <a:rPr lang="en-US" dirty="0"/>
              <a:t>(</a:t>
            </a:r>
            <a:r>
              <a:rPr lang="en-US" dirty="0" smtClean="0"/>
              <a:t>'</a:t>
            </a:r>
            <a:r>
              <a:rPr lang="en-US" dirty="0" err="1" smtClean="0"/>
              <a:t>cpu</a:t>
            </a:r>
            <a:r>
              <a:rPr lang="en-US" dirty="0" smtClean="0"/>
              <a:t>')</a:t>
            </a:r>
          </a:p>
          <a:p>
            <a:r>
              <a:rPr lang="en-US" dirty="0" smtClean="0"/>
              <a:t>[7] </a:t>
            </a:r>
            <a:r>
              <a:rPr lang="en-US" dirty="0"/>
              <a:t>pry(main)&gt;</a:t>
            </a:r>
            <a:r>
              <a:rPr lang="en-US" dirty="0" smtClean="0"/>
              <a:t> </a:t>
            </a:r>
            <a:r>
              <a:rPr lang="en-US" dirty="0" err="1" smtClean="0"/>
              <a:t>ohai.all_plugins</a:t>
            </a:r>
            <a:endParaRPr lang="en-US" dirty="0" smtClean="0"/>
          </a:p>
          <a:p>
            <a:r>
              <a:rPr lang="en-US" dirty="0" smtClean="0"/>
              <a:t>[8] pry(main)&gt; exit</a:t>
            </a:r>
            <a:endParaRPr lang="en-US" dirty="0"/>
          </a:p>
          <a:p>
            <a:endParaRPr lang="en-US" dirty="0"/>
          </a:p>
          <a:p>
            <a:endParaRPr lang="en-US" dirty="0" smtClean="0"/>
          </a:p>
        </p:txBody>
      </p:sp>
      <p:sp>
        <p:nvSpPr>
          <p:cNvPr id="3" name="Text Placeholder 2"/>
          <p:cNvSpPr>
            <a:spLocks noGrp="1"/>
          </p:cNvSpPr>
          <p:nvPr>
            <p:ph type="body" sz="quarter" idx="11"/>
          </p:nvPr>
        </p:nvSpPr>
        <p:spPr/>
        <p:txBody>
          <a:bodyPr/>
          <a:lstStyle/>
          <a:p>
            <a:r>
              <a:rPr lang="en-US" dirty="0" smtClean="0"/>
              <a:t>&gt; chef exec pry</a:t>
            </a:r>
            <a:endParaRPr lang="en-US" dirty="0"/>
          </a:p>
        </p:txBody>
      </p:sp>
      <p:sp>
        <p:nvSpPr>
          <p:cNvPr id="5" name="Title 4"/>
          <p:cNvSpPr>
            <a:spLocks noGrp="1"/>
          </p:cNvSpPr>
          <p:nvPr>
            <p:ph type="title"/>
          </p:nvPr>
        </p:nvSpPr>
        <p:spPr/>
        <p:txBody>
          <a:bodyPr/>
          <a:lstStyle/>
          <a:p>
            <a:r>
              <a:rPr lang="en-US" dirty="0" smtClean="0"/>
              <a:t>Running </a:t>
            </a:r>
            <a:r>
              <a:rPr lang="en-US" dirty="0" err="1" smtClean="0"/>
              <a:t>Ohai</a:t>
            </a:r>
            <a:r>
              <a:rPr lang="en-US" dirty="0" smtClean="0"/>
              <a:t> in Code</a:t>
            </a:r>
            <a:endParaRPr lang="en-US" dirty="0"/>
          </a:p>
        </p:txBody>
      </p:sp>
    </p:spTree>
    <p:extLst>
      <p:ext uri="{BB962C8B-B14F-4D97-AF65-F5344CB8AC3E}">
        <p14:creationId xmlns:p14="http://schemas.microsoft.com/office/powerpoint/2010/main" val="135027531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Execute the </a:t>
            </a:r>
            <a:r>
              <a:rPr lang="en-US" dirty="0" err="1" smtClean="0"/>
              <a:t>Ohai</a:t>
            </a:r>
            <a:r>
              <a:rPr lang="en-US" dirty="0" smtClean="0"/>
              <a:t> command-line tool to return an attribute</a:t>
            </a:r>
          </a:p>
          <a:p>
            <a:pPr marL="457200" indent="-457200">
              <a:buFont typeface="Wingdings" charset="2"/>
              <a:buChar char="Ø"/>
            </a:pPr>
            <a:r>
              <a:rPr lang="en-US" dirty="0" smtClean="0"/>
              <a:t>Describe when </a:t>
            </a:r>
            <a:r>
              <a:rPr lang="en-US" dirty="0" err="1" smtClean="0"/>
              <a:t>Ohai</a:t>
            </a:r>
            <a:r>
              <a:rPr lang="en-US" dirty="0" smtClean="0"/>
              <a:t> is loaded in the chef-client run</a:t>
            </a:r>
          </a:p>
          <a:p>
            <a:pPr marL="457200" indent="-457200">
              <a:buFont typeface="Wingdings" charset="2"/>
              <a:buChar char="Ø"/>
            </a:pPr>
            <a:r>
              <a:rPr lang="en-US" dirty="0" smtClean="0"/>
              <a:t>Describe when new attributes for the node are stored</a:t>
            </a:r>
          </a:p>
          <a:p>
            <a:pPr marL="457200" indent="-457200">
              <a:buFont typeface="Wingdings" charset="2"/>
              <a:buChar char="Ø"/>
            </a:pPr>
            <a:r>
              <a:rPr lang="en-US" dirty="0" smtClean="0"/>
              <a:t>Describe precedence of attributes collected by </a:t>
            </a:r>
            <a:r>
              <a:rPr lang="en-US" dirty="0" err="1" smtClean="0"/>
              <a:t>Ohai</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Exploring </a:t>
            </a:r>
            <a:r>
              <a:rPr lang="en-US" dirty="0" err="1" smtClean="0"/>
              <a:t>Ohai</a:t>
            </a:r>
            <a:endParaRPr lang="en-US" dirty="0"/>
          </a:p>
        </p:txBody>
      </p:sp>
      <p:sp>
        <p:nvSpPr>
          <p:cNvPr id="3" name="Content Placeholder 2"/>
          <p:cNvSpPr>
            <a:spLocks noGrp="1"/>
          </p:cNvSpPr>
          <p:nvPr>
            <p:ph sz="quarter" idx="11"/>
          </p:nvPr>
        </p:nvSpPr>
        <p:spPr/>
        <p:txBody>
          <a:bodyPr/>
          <a:lstStyle/>
          <a:p>
            <a:r>
              <a:rPr lang="en-US" dirty="0" smtClean="0"/>
              <a:t>To understand </a:t>
            </a:r>
            <a:r>
              <a:rPr lang="en-US" dirty="0" err="1" smtClean="0"/>
              <a:t>Ohai</a:t>
            </a:r>
            <a:r>
              <a:rPr lang="en-US" dirty="0" smtClean="0"/>
              <a:t> we must explore it in isolation, understand where it fits in the ecosystem, and how the data it </a:t>
            </a:r>
            <a:r>
              <a:rPr lang="en-US" smtClean="0"/>
              <a:t>provides is stored.</a:t>
            </a:r>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Execute </a:t>
            </a:r>
            <a:r>
              <a:rPr lang="en-US" dirty="0" err="1"/>
              <a:t>Ohai</a:t>
            </a:r>
            <a:r>
              <a:rPr lang="en-US" dirty="0"/>
              <a:t> to retrieve </a:t>
            </a:r>
            <a:r>
              <a:rPr lang="en-US" dirty="0" smtClean="0"/>
              <a:t>details about </a:t>
            </a:r>
            <a:r>
              <a:rPr lang="en-US" dirty="0"/>
              <a:t>the </a:t>
            </a:r>
            <a:r>
              <a:rPr lang="en-US" dirty="0" smtClean="0"/>
              <a:t>node</a:t>
            </a:r>
          </a:p>
          <a:p>
            <a:pPr marL="342900" indent="-342900">
              <a:buFont typeface="Wingdings" charset="2"/>
              <a:buChar char="ü"/>
            </a:pPr>
            <a:r>
              <a:rPr lang="en-US" dirty="0"/>
              <a:t>View </a:t>
            </a:r>
            <a:r>
              <a:rPr lang="en-US" dirty="0" err="1"/>
              <a:t>Ohai's</a:t>
            </a:r>
            <a:r>
              <a:rPr lang="en-US" dirty="0"/>
              <a:t> execution within a chef-client </a:t>
            </a:r>
            <a:r>
              <a:rPr lang="en-US" dirty="0" smtClean="0"/>
              <a:t>run</a:t>
            </a:r>
          </a:p>
          <a:p>
            <a:pPr marL="342900" indent="-342900">
              <a:buFont typeface="Wingdings" charset="2"/>
              <a:buChar char="q"/>
            </a:pPr>
            <a:r>
              <a:rPr lang="en-US" dirty="0"/>
              <a:t>Describe attributes </a:t>
            </a:r>
            <a:r>
              <a:rPr lang="en-US" dirty="0" smtClean="0"/>
              <a:t>precedence</a:t>
            </a:r>
          </a:p>
        </p:txBody>
      </p:sp>
    </p:spTree>
    <p:extLst>
      <p:ext uri="{BB962C8B-B14F-4D97-AF65-F5344CB8AC3E}">
        <p14:creationId xmlns:p14="http://schemas.microsoft.com/office/powerpoint/2010/main" val="12276431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Attributes</a:t>
            </a:r>
            <a:endParaRPr lang="en-US" dirty="0"/>
          </a:p>
        </p:txBody>
      </p:sp>
      <p:sp>
        <p:nvSpPr>
          <p:cNvPr id="3" name="Subtitle 2"/>
          <p:cNvSpPr>
            <a:spLocks noGrp="1"/>
          </p:cNvSpPr>
          <p:nvPr>
            <p:ph type="subTitle" idx="1"/>
          </p:nvPr>
        </p:nvSpPr>
        <p:spPr/>
        <p:txBody>
          <a:bodyPr/>
          <a:lstStyle/>
          <a:p>
            <a:r>
              <a:rPr lang="en-US" dirty="0" smtClean="0"/>
              <a:t>A node object maintains the attributes collected from </a:t>
            </a:r>
            <a:r>
              <a:rPr lang="en-US" dirty="0" err="1" smtClean="0"/>
              <a:t>Ohai</a:t>
            </a:r>
            <a:r>
              <a:rPr lang="en-US" dirty="0" smtClean="0"/>
              <a:t>, from the previous node object (as returned by the Chef Server), from the environments, roles, and the cookbooks defined in the run list.</a:t>
            </a:r>
          </a:p>
        </p:txBody>
      </p:sp>
    </p:spTree>
    <p:extLst>
      <p:ext uri="{BB962C8B-B14F-4D97-AF65-F5344CB8AC3E}">
        <p14:creationId xmlns:p14="http://schemas.microsoft.com/office/powerpoint/2010/main" val="671597757"/>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Viewing Attribute Precedence as a Table</a:t>
            </a:r>
            <a:endParaRPr lang="en-US" dirty="0"/>
          </a:p>
        </p:txBody>
      </p:sp>
      <p:pic>
        <p:nvPicPr>
          <p:cNvPr id="4" name="Picture 3" descr="overview_chef_attributes_tab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704" y="1270094"/>
            <a:ext cx="13180592" cy="6590297"/>
          </a:xfrm>
          <a:prstGeom prst="rect">
            <a:avLst/>
          </a:prstGeom>
        </p:spPr>
      </p:pic>
      <p:sp>
        <p:nvSpPr>
          <p:cNvPr id="8" name="TextBox 7"/>
          <p:cNvSpPr txBox="1"/>
          <p:nvPr/>
        </p:nvSpPr>
        <p:spPr bwMode="white">
          <a:xfrm>
            <a:off x="1259126" y="2014363"/>
            <a:ext cx="941584" cy="383167"/>
          </a:xfrm>
          <a:prstGeom prst="rect">
            <a:avLst/>
          </a:prstGeom>
        </p:spPr>
        <p:txBody>
          <a:bodyPr vert="horz" wrap="square" lIns="91440" tIns="91440" rIns="91440" bIns="91440" rtlCol="0">
            <a:normAutofit fontScale="62500" lnSpcReduction="20000"/>
          </a:bodyPr>
          <a:lstStyle/>
          <a:p>
            <a:pPr algn="ctr"/>
            <a:r>
              <a:rPr lang="en-US" b="1" dirty="0" smtClean="0"/>
              <a:t>LEVEL</a:t>
            </a:r>
          </a:p>
        </p:txBody>
      </p:sp>
      <p:sp>
        <p:nvSpPr>
          <p:cNvPr id="9" name="TextBox 8"/>
          <p:cNvSpPr txBox="1"/>
          <p:nvPr/>
        </p:nvSpPr>
        <p:spPr bwMode="white">
          <a:xfrm>
            <a:off x="3503575" y="1192426"/>
            <a:ext cx="1379530" cy="383167"/>
          </a:xfrm>
          <a:prstGeom prst="rect">
            <a:avLst/>
          </a:prstGeom>
        </p:spPr>
        <p:txBody>
          <a:bodyPr vert="horz" wrap="square" lIns="91440" tIns="91440" rIns="91440" bIns="91440" rtlCol="0">
            <a:normAutofit fontScale="62500" lnSpcReduction="20000"/>
          </a:bodyPr>
          <a:lstStyle/>
          <a:p>
            <a:pPr algn="ctr"/>
            <a:r>
              <a:rPr lang="en-US" b="1" dirty="0" smtClean="0"/>
              <a:t>LOCATION</a:t>
            </a:r>
          </a:p>
        </p:txBody>
      </p:sp>
      <p:sp>
        <p:nvSpPr>
          <p:cNvPr id="10" name="Rectangle 9"/>
          <p:cNvSpPr/>
          <p:nvPr/>
        </p:nvSpPr>
        <p:spPr bwMode="auto">
          <a:xfrm>
            <a:off x="8528989" y="7575747"/>
            <a:ext cx="2003602" cy="569276"/>
          </a:xfrm>
          <a:prstGeom prst="rect">
            <a:avLst/>
          </a:prstGeom>
          <a:solidFill>
            <a:schemeClr val="tx1">
              <a:lumMod val="60000"/>
              <a:lumOff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err="1" smtClean="0">
                <a:gradFill>
                  <a:gsLst>
                    <a:gs pos="0">
                      <a:srgbClr val="FFFFFF"/>
                    </a:gs>
                    <a:gs pos="100000">
                      <a:srgbClr val="FFFFFF"/>
                    </a:gs>
                  </a:gsLst>
                  <a:lin ang="5400000" scaled="0"/>
                </a:gradFill>
              </a:rPr>
              <a:t>Ohai</a:t>
            </a:r>
            <a:endParaRPr lang="en-US" sz="2400" b="1" dirty="0" smtClean="0">
              <a:gradFill>
                <a:gsLst>
                  <a:gs pos="0">
                    <a:srgbClr val="FFFFFF"/>
                  </a:gs>
                  <a:gs pos="100000">
                    <a:srgbClr val="FFFFFF"/>
                  </a:gs>
                </a:gsLst>
                <a:lin ang="5400000" scaled="0"/>
              </a:gradFill>
            </a:endParaRPr>
          </a:p>
        </p:txBody>
      </p:sp>
      <p:cxnSp>
        <p:nvCxnSpPr>
          <p:cNvPr id="12" name="Straight Arrow Connector 11"/>
          <p:cNvCxnSpPr/>
          <p:nvPr/>
        </p:nvCxnSpPr>
        <p:spPr>
          <a:xfrm flipH="1">
            <a:off x="1718937" y="2452267"/>
            <a:ext cx="10978" cy="5079696"/>
          </a:xfrm>
          <a:prstGeom prst="straightConnector1">
            <a:avLst/>
          </a:prstGeom>
          <a:ln>
            <a:solidFill>
              <a:schemeClr val="tx1">
                <a:lumMod val="60000"/>
                <a:lumOff val="40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4773609" y="1379402"/>
            <a:ext cx="9722396" cy="10946"/>
          </a:xfrm>
          <a:prstGeom prst="straightConnector1">
            <a:avLst/>
          </a:prstGeom>
          <a:ln>
            <a:solidFill>
              <a:srgbClr val="878F94"/>
            </a:solidFill>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7883584"/>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Exploring </a:t>
            </a:r>
            <a:r>
              <a:rPr lang="en-US" dirty="0" err="1" smtClean="0"/>
              <a:t>Ohai</a:t>
            </a:r>
            <a:endParaRPr lang="en-US" dirty="0"/>
          </a:p>
        </p:txBody>
      </p:sp>
      <p:sp>
        <p:nvSpPr>
          <p:cNvPr id="3" name="Content Placeholder 2"/>
          <p:cNvSpPr>
            <a:spLocks noGrp="1"/>
          </p:cNvSpPr>
          <p:nvPr>
            <p:ph sz="quarter" idx="11"/>
          </p:nvPr>
        </p:nvSpPr>
        <p:spPr/>
        <p:txBody>
          <a:bodyPr/>
          <a:lstStyle/>
          <a:p>
            <a:r>
              <a:rPr lang="en-US" dirty="0" smtClean="0"/>
              <a:t>To understand </a:t>
            </a:r>
            <a:r>
              <a:rPr lang="en-US" dirty="0" err="1" smtClean="0"/>
              <a:t>Ohai</a:t>
            </a:r>
            <a:r>
              <a:rPr lang="en-US" dirty="0" smtClean="0"/>
              <a:t> we must explore it in isolation, understand where it fits in the ecosystem, and how the data it </a:t>
            </a:r>
            <a:r>
              <a:rPr lang="en-US" smtClean="0"/>
              <a:t>provides is stored.</a:t>
            </a:r>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Execute </a:t>
            </a:r>
            <a:r>
              <a:rPr lang="en-US" dirty="0" err="1"/>
              <a:t>Ohai</a:t>
            </a:r>
            <a:r>
              <a:rPr lang="en-US" dirty="0"/>
              <a:t> to retrieve </a:t>
            </a:r>
            <a:r>
              <a:rPr lang="en-US" dirty="0" smtClean="0"/>
              <a:t>details about </a:t>
            </a:r>
            <a:r>
              <a:rPr lang="en-US" dirty="0"/>
              <a:t>the </a:t>
            </a:r>
            <a:r>
              <a:rPr lang="en-US" dirty="0" smtClean="0"/>
              <a:t>node</a:t>
            </a:r>
          </a:p>
          <a:p>
            <a:pPr marL="342900" indent="-342900">
              <a:buFont typeface="Wingdings" charset="2"/>
              <a:buChar char="ü"/>
            </a:pPr>
            <a:r>
              <a:rPr lang="en-US" dirty="0"/>
              <a:t>View </a:t>
            </a:r>
            <a:r>
              <a:rPr lang="en-US" dirty="0" err="1"/>
              <a:t>Ohai's</a:t>
            </a:r>
            <a:r>
              <a:rPr lang="en-US" dirty="0"/>
              <a:t> execution within a chef-client </a:t>
            </a:r>
            <a:r>
              <a:rPr lang="en-US" dirty="0" smtClean="0"/>
              <a:t>run</a:t>
            </a:r>
          </a:p>
          <a:p>
            <a:pPr marL="342900" indent="-342900">
              <a:buFont typeface="Wingdings" charset="2"/>
              <a:buChar char="ü"/>
            </a:pPr>
            <a:r>
              <a:rPr lang="en-US" dirty="0"/>
              <a:t>Describe attributes </a:t>
            </a:r>
            <a:r>
              <a:rPr lang="en-US" dirty="0" smtClean="0"/>
              <a:t>precedence</a:t>
            </a:r>
          </a:p>
        </p:txBody>
      </p:sp>
    </p:spTree>
    <p:extLst>
      <p:ext uri="{BB962C8B-B14F-4D97-AF65-F5344CB8AC3E}">
        <p14:creationId xmlns:p14="http://schemas.microsoft.com/office/powerpoint/2010/main" val="1742880016"/>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3866176"/>
          </a:xfrm>
        </p:spPr>
        <p:txBody>
          <a:bodyPr/>
          <a:lstStyle/>
          <a:p>
            <a:r>
              <a:rPr lang="en-US" dirty="0" smtClean="0"/>
              <a:t>When might you execute </a:t>
            </a:r>
            <a:r>
              <a:rPr lang="en-US" dirty="0" err="1" smtClean="0"/>
              <a:t>ohai</a:t>
            </a:r>
            <a:r>
              <a:rPr lang="en-US" dirty="0" smtClean="0"/>
              <a:t> from the </a:t>
            </a:r>
            <a:r>
              <a:rPr lang="en-US" dirty="0" err="1" smtClean="0"/>
              <a:t>comand</a:t>
            </a:r>
            <a:r>
              <a:rPr lang="en-US" dirty="0" smtClean="0"/>
              <a:t>-line to gather data about the system?</a:t>
            </a:r>
          </a:p>
          <a:p>
            <a:endParaRPr lang="en-US" dirty="0"/>
          </a:p>
          <a:p>
            <a:r>
              <a:rPr lang="en-US" dirty="0" smtClean="0"/>
              <a:t>Why might it be important to collect details about the system, through </a:t>
            </a:r>
            <a:r>
              <a:rPr lang="en-US" dirty="0" err="1" smtClean="0"/>
              <a:t>Ohai</a:t>
            </a:r>
            <a:r>
              <a:rPr lang="en-US" dirty="0" smtClean="0"/>
              <a:t>, early in the chef-client run?</a:t>
            </a:r>
          </a:p>
          <a:p>
            <a:endParaRPr lang="en-US" dirty="0"/>
          </a:p>
          <a:p>
            <a:r>
              <a:rPr lang="en-US" dirty="0" smtClean="0"/>
              <a:t>What kind of data should be collected and stored within </a:t>
            </a:r>
            <a:r>
              <a:rPr lang="en-US" dirty="0" err="1" smtClean="0"/>
              <a:t>Ohai</a:t>
            </a:r>
            <a:r>
              <a:rPr lang="en-US" dirty="0" smtClean="0"/>
              <a:t>? What kind of data should it not collect?</a:t>
            </a:r>
            <a:endParaRPr lang="en-US" dirty="0"/>
          </a:p>
        </p:txBody>
      </p:sp>
    </p:spTree>
    <p:extLst>
      <p:ext uri="{BB962C8B-B14F-4D97-AF65-F5344CB8AC3E}">
        <p14:creationId xmlns:p14="http://schemas.microsoft.com/office/powerpoint/2010/main" val="4185294366"/>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Ohai</a:t>
            </a:r>
            <a:endParaRPr lang="en-US" dirty="0"/>
          </a:p>
        </p:txBody>
      </p:sp>
      <p:sp>
        <p:nvSpPr>
          <p:cNvPr id="3" name="Subtitle 2"/>
          <p:cNvSpPr>
            <a:spLocks noGrp="1"/>
          </p:cNvSpPr>
          <p:nvPr>
            <p:ph type="subTitle" idx="1"/>
          </p:nvPr>
        </p:nvSpPr>
        <p:spPr>
          <a:xfrm>
            <a:off x="1671638" y="3271838"/>
            <a:ext cx="12319000" cy="3915025"/>
          </a:xfrm>
        </p:spPr>
        <p:txBody>
          <a:bodyPr/>
          <a:lstStyle/>
          <a:p>
            <a:r>
              <a:rPr lang="en-US" dirty="0" err="1"/>
              <a:t>Ohai</a:t>
            </a:r>
            <a:r>
              <a:rPr lang="en-US" dirty="0"/>
              <a:t> is a tool that is used to detect attributes on a node, and then provide these attributes to the chef-client at the start of every chef-client run</a:t>
            </a:r>
            <a:r>
              <a:rPr lang="en-US" dirty="0" smtClean="0"/>
              <a:t>. </a:t>
            </a:r>
            <a:r>
              <a:rPr lang="en-US" dirty="0"/>
              <a:t>The types of attributes </a:t>
            </a:r>
            <a:r>
              <a:rPr lang="en-US" dirty="0" err="1"/>
              <a:t>Ohai</a:t>
            </a:r>
            <a:r>
              <a:rPr lang="en-US" dirty="0"/>
              <a:t> collects include (but are not limited to</a:t>
            </a:r>
            <a:r>
              <a:rPr lang="en-US" dirty="0" smtClean="0"/>
              <a:t>):</a:t>
            </a:r>
            <a:endParaRPr lang="en-US" dirty="0"/>
          </a:p>
          <a:p>
            <a:endParaRPr lang="en-US" dirty="0"/>
          </a:p>
          <a:p>
            <a:pPr marL="457200" indent="-457200">
              <a:buFont typeface="Arial" charset="0"/>
              <a:buChar char="•"/>
            </a:pPr>
            <a:r>
              <a:rPr lang="en-US" dirty="0" smtClean="0"/>
              <a:t>Platform details</a:t>
            </a:r>
          </a:p>
          <a:p>
            <a:pPr marL="457200" indent="-457200">
              <a:buFont typeface="Arial" charset="0"/>
              <a:buChar char="•"/>
            </a:pPr>
            <a:r>
              <a:rPr lang="en-US" dirty="0"/>
              <a:t>Network usage</a:t>
            </a:r>
          </a:p>
          <a:p>
            <a:pPr marL="457200" indent="-457200">
              <a:buFont typeface="Arial" charset="0"/>
              <a:buChar char="•"/>
            </a:pPr>
            <a:r>
              <a:rPr lang="en-US" dirty="0"/>
              <a:t>Memory usage</a:t>
            </a:r>
          </a:p>
          <a:p>
            <a:pPr marL="457200" indent="-457200">
              <a:buFont typeface="Arial" charset="0"/>
              <a:buChar char="•"/>
            </a:pPr>
            <a:r>
              <a:rPr lang="en-US" dirty="0"/>
              <a:t>CPU data</a:t>
            </a:r>
          </a:p>
          <a:p>
            <a:pPr marL="457200" indent="-457200">
              <a:buFont typeface="Arial" charset="0"/>
              <a:buChar char="•"/>
            </a:pPr>
            <a:endParaRPr lang="en-US" dirty="0"/>
          </a:p>
        </p:txBody>
      </p:sp>
    </p:spTree>
    <p:extLst>
      <p:ext uri="{BB962C8B-B14F-4D97-AF65-F5344CB8AC3E}">
        <p14:creationId xmlns:p14="http://schemas.microsoft.com/office/powerpoint/2010/main" val="1241450421"/>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Exploring </a:t>
            </a:r>
            <a:r>
              <a:rPr lang="en-US" dirty="0" err="1" smtClean="0"/>
              <a:t>Ohai</a:t>
            </a:r>
            <a:endParaRPr lang="en-US" dirty="0"/>
          </a:p>
        </p:txBody>
      </p:sp>
      <p:sp>
        <p:nvSpPr>
          <p:cNvPr id="3" name="Content Placeholder 2"/>
          <p:cNvSpPr>
            <a:spLocks noGrp="1"/>
          </p:cNvSpPr>
          <p:nvPr>
            <p:ph sz="quarter" idx="11"/>
          </p:nvPr>
        </p:nvSpPr>
        <p:spPr/>
        <p:txBody>
          <a:bodyPr/>
          <a:lstStyle/>
          <a:p>
            <a:r>
              <a:rPr lang="en-US" dirty="0" smtClean="0"/>
              <a:t>To understand </a:t>
            </a:r>
            <a:r>
              <a:rPr lang="en-US" dirty="0" err="1" smtClean="0"/>
              <a:t>Ohai</a:t>
            </a:r>
            <a:r>
              <a:rPr lang="en-US" dirty="0" smtClean="0"/>
              <a:t> we must explore it in isolation, understand where it fits in the ecosystem, and how the data it provides is stored.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Execute </a:t>
            </a:r>
            <a:r>
              <a:rPr lang="en-US" dirty="0" err="1"/>
              <a:t>Ohai</a:t>
            </a:r>
            <a:r>
              <a:rPr lang="en-US" dirty="0"/>
              <a:t> to retrieve </a:t>
            </a:r>
            <a:r>
              <a:rPr lang="en-US" dirty="0" smtClean="0"/>
              <a:t>details about </a:t>
            </a:r>
            <a:r>
              <a:rPr lang="en-US" dirty="0"/>
              <a:t>the </a:t>
            </a:r>
            <a:r>
              <a:rPr lang="en-US" dirty="0" smtClean="0"/>
              <a:t>node</a:t>
            </a:r>
          </a:p>
          <a:p>
            <a:pPr marL="342900" indent="-342900">
              <a:buFont typeface="Wingdings" charset="2"/>
              <a:buChar char="q"/>
            </a:pPr>
            <a:r>
              <a:rPr lang="en-US" dirty="0"/>
              <a:t>View </a:t>
            </a:r>
            <a:r>
              <a:rPr lang="en-US" dirty="0" err="1"/>
              <a:t>Ohai's</a:t>
            </a:r>
            <a:r>
              <a:rPr lang="en-US" dirty="0"/>
              <a:t> execution within a chef-client </a:t>
            </a:r>
            <a:r>
              <a:rPr lang="en-US" dirty="0" smtClean="0"/>
              <a:t>run</a:t>
            </a:r>
          </a:p>
          <a:p>
            <a:pPr marL="342900" indent="-342900">
              <a:buFont typeface="Wingdings" charset="2"/>
              <a:buChar char="q"/>
            </a:pPr>
            <a:r>
              <a:rPr lang="en-US" dirty="0"/>
              <a:t>Describe attributes </a:t>
            </a:r>
            <a:r>
              <a:rPr lang="en-US" dirty="0" smtClean="0"/>
              <a:t>precedence</a:t>
            </a:r>
          </a:p>
        </p:txBody>
      </p:sp>
    </p:spTree>
    <p:extLst>
      <p:ext uri="{BB962C8B-B14F-4D97-AF65-F5344CB8AC3E}">
        <p14:creationId xmlns:p14="http://schemas.microsoft.com/office/powerpoint/2010/main" val="32820345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All About The System </a:t>
            </a:r>
            <a:endParaRPr lang="en-US" dirty="0"/>
          </a:p>
        </p:txBody>
      </p:sp>
      <p:sp>
        <p:nvSpPr>
          <p:cNvPr id="3" name="Subtitle 2"/>
          <p:cNvSpPr>
            <a:spLocks noGrp="1"/>
          </p:cNvSpPr>
          <p:nvPr>
            <p:ph type="subTitle" idx="1"/>
          </p:nvPr>
        </p:nvSpPr>
        <p:spPr/>
        <p:txBody>
          <a:bodyPr/>
          <a:lstStyle/>
          <a:p>
            <a:r>
              <a:rPr lang="en-US" dirty="0"/>
              <a:t>Ohai queries the operating system with a number of commands, similar to the ones </a:t>
            </a:r>
            <a:r>
              <a:rPr lang="en-US" dirty="0" smtClean="0"/>
              <a:t>demonstrated. </a:t>
            </a:r>
          </a:p>
          <a:p>
            <a:endParaRPr lang="en-US" dirty="0"/>
          </a:p>
          <a:p>
            <a:r>
              <a:rPr lang="en-US" dirty="0" smtClean="0"/>
              <a:t>The data is presented in JSON (JavaScript Object Notation).</a:t>
            </a:r>
            <a:endParaRPr lang="en-US" dirty="0"/>
          </a:p>
        </p:txBody>
      </p:sp>
    </p:spTree>
    <p:extLst>
      <p:ext uri="{BB962C8B-B14F-4D97-AF65-F5344CB8AC3E}">
        <p14:creationId xmlns:p14="http://schemas.microsoft.com/office/powerpoint/2010/main" val="149707034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sz="2200" b="1" dirty="0"/>
              <a:t>{</a:t>
            </a:r>
          </a:p>
          <a:p>
            <a:r>
              <a:rPr lang="en-US" sz="2200" b="1" dirty="0"/>
              <a:t>  "kernel": {</a:t>
            </a:r>
          </a:p>
          <a:p>
            <a:r>
              <a:rPr lang="en-US" sz="2200" b="1" dirty="0"/>
              <a:t>    "name": "Linux",</a:t>
            </a:r>
          </a:p>
          <a:p>
            <a:r>
              <a:rPr lang="en-US" sz="2200" b="1" dirty="0"/>
              <a:t>    "release": "2.6.32-431.1.2.0.1.el6.x86_64",</a:t>
            </a:r>
          </a:p>
          <a:p>
            <a:r>
              <a:rPr lang="en-US" sz="2200" b="1" dirty="0"/>
              <a:t>    "version": "#1 SMP Fri Dec 13 13:06:13 UTC 2013",</a:t>
            </a:r>
          </a:p>
          <a:p>
            <a:r>
              <a:rPr lang="en-US" sz="2200" b="1" dirty="0"/>
              <a:t>    "machine": "x86_64",</a:t>
            </a:r>
          </a:p>
          <a:p>
            <a:r>
              <a:rPr lang="en-US" sz="2200" b="1" dirty="0"/>
              <a:t>    "</a:t>
            </a:r>
            <a:r>
              <a:rPr lang="en-US" sz="2200" b="1" dirty="0" err="1"/>
              <a:t>os</a:t>
            </a:r>
            <a:r>
              <a:rPr lang="en-US" sz="2200" b="1" dirty="0"/>
              <a:t>": "GNU/Linux",</a:t>
            </a:r>
          </a:p>
          <a:p>
            <a:r>
              <a:rPr lang="en-US" sz="2200" b="1" dirty="0"/>
              <a:t>    "modules": {</a:t>
            </a:r>
          </a:p>
          <a:p>
            <a:r>
              <a:rPr lang="en-US" sz="2200" b="1" dirty="0"/>
              <a:t>      "</a:t>
            </a:r>
            <a:r>
              <a:rPr lang="en-US" sz="2200" b="1" dirty="0" err="1"/>
              <a:t>veth</a:t>
            </a:r>
            <a:r>
              <a:rPr lang="en-US" sz="2200" b="1" dirty="0"/>
              <a:t>": {</a:t>
            </a:r>
          </a:p>
          <a:p>
            <a:r>
              <a:rPr lang="en-US" sz="2200" b="1" dirty="0"/>
              <a:t>        "size": "5040",</a:t>
            </a:r>
          </a:p>
          <a:p>
            <a:r>
              <a:rPr lang="en-US" sz="2200" b="1" dirty="0"/>
              <a:t>        "</a:t>
            </a:r>
            <a:r>
              <a:rPr lang="en-US" sz="2200" b="1" dirty="0" err="1"/>
              <a:t>refcount</a:t>
            </a:r>
            <a:r>
              <a:rPr lang="en-US" sz="2200" b="1" dirty="0"/>
              <a:t>": "0"</a:t>
            </a:r>
          </a:p>
          <a:p>
            <a:r>
              <a:rPr lang="en-US" sz="2200" b="1" dirty="0"/>
              <a:t>      },</a:t>
            </a:r>
          </a:p>
          <a:p>
            <a:r>
              <a:rPr lang="en-US" sz="2200" b="1" dirty="0"/>
              <a:t>      "</a:t>
            </a:r>
            <a:r>
              <a:rPr lang="en-US" sz="2200" b="1" dirty="0" err="1"/>
              <a:t>ipt_addrtype</a:t>
            </a:r>
            <a:r>
              <a:rPr lang="en-US" sz="2200" b="1" dirty="0"/>
              <a:t>": </a:t>
            </a:r>
            <a:r>
              <a:rPr lang="en-US" sz="2200" b="1" dirty="0" smtClean="0"/>
              <a:t>{</a:t>
            </a:r>
            <a:endParaRPr lang="en-US" sz="2200" b="1" dirty="0"/>
          </a:p>
        </p:txBody>
      </p:sp>
      <p:sp>
        <p:nvSpPr>
          <p:cNvPr id="4" name="Text Placeholder 3"/>
          <p:cNvSpPr>
            <a:spLocks noGrp="1"/>
          </p:cNvSpPr>
          <p:nvPr>
            <p:ph type="body" sz="quarter" idx="11"/>
          </p:nvPr>
        </p:nvSpPr>
        <p:spPr/>
        <p:txBody>
          <a:bodyPr/>
          <a:lstStyle/>
          <a:p>
            <a:r>
              <a:rPr lang="en-US" dirty="0" smtClean="0"/>
              <a:t>&gt; </a:t>
            </a:r>
            <a:r>
              <a:rPr lang="en-US" dirty="0" err="1" smtClean="0"/>
              <a:t>ohai</a:t>
            </a:r>
            <a:endParaRPr lang="en-US" dirty="0"/>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a:t>
            </a:r>
            <a:r>
              <a:rPr lang="en-US" dirty="0"/>
              <a:t>S</a:t>
            </a:r>
            <a:r>
              <a:rPr lang="en-US" dirty="0" smtClean="0"/>
              <a:t>how All </a:t>
            </a:r>
            <a:r>
              <a:rPr lang="en-US" dirty="0"/>
              <a:t>A</a:t>
            </a:r>
            <a:r>
              <a:rPr lang="en-US" dirty="0" smtClean="0"/>
              <a:t>ttributes</a:t>
            </a:r>
            <a:endParaRPr lang="en-US" dirty="0"/>
          </a:p>
        </p:txBody>
      </p:sp>
    </p:spTree>
    <p:extLst>
      <p:ext uri="{BB962C8B-B14F-4D97-AF65-F5344CB8AC3E}">
        <p14:creationId xmlns:p14="http://schemas.microsoft.com/office/powerpoint/2010/main" val="24811722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pt-BR" b="1" dirty="0"/>
              <a:t>[</a:t>
            </a:r>
          </a:p>
          <a:p>
            <a:r>
              <a:rPr lang="pt-BR" b="1" dirty="0"/>
              <a:t>  "172.31.57.153"</a:t>
            </a:r>
          </a:p>
          <a:p>
            <a:r>
              <a:rPr lang="pt-BR" b="1" dirty="0"/>
              <a:t>]</a:t>
            </a:r>
            <a:endParaRPr lang="en-US" b="1" dirty="0"/>
          </a:p>
        </p:txBody>
      </p:sp>
      <p:sp>
        <p:nvSpPr>
          <p:cNvPr id="4" name="Text Placeholder 3"/>
          <p:cNvSpPr>
            <a:spLocks noGrp="1"/>
          </p:cNvSpPr>
          <p:nvPr>
            <p:ph type="body" sz="quarter" idx="11"/>
          </p:nvPr>
        </p:nvSpPr>
        <p:spPr/>
        <p:txBody>
          <a:bodyPr/>
          <a:lstStyle/>
          <a:p>
            <a:r>
              <a:rPr lang="en-US" dirty="0"/>
              <a:t>&gt;</a:t>
            </a:r>
            <a:r>
              <a:rPr lang="en-US" dirty="0" smtClean="0"/>
              <a:t> </a:t>
            </a:r>
            <a:r>
              <a:rPr lang="en-US" dirty="0" err="1" smtClean="0"/>
              <a:t>ohai</a:t>
            </a:r>
            <a:r>
              <a:rPr lang="en-US" dirty="0" smtClean="0"/>
              <a:t> </a:t>
            </a:r>
            <a:r>
              <a:rPr lang="en-US" dirty="0" err="1" smtClean="0"/>
              <a:t>ipaddress</a:t>
            </a:r>
            <a:endParaRPr lang="en-US" dirty="0"/>
          </a:p>
        </p:txBody>
      </p:sp>
      <p:sp>
        <p:nvSpPr>
          <p:cNvPr id="3" name="Content Placeholder 2"/>
          <p:cNvSpPr>
            <a:spLocks noGrp="1"/>
          </p:cNvSpPr>
          <p:nvPr>
            <p:ph sz="quarter" idx="12"/>
          </p:nvPr>
        </p:nvSpPr>
        <p:spPr>
          <a:xfrm>
            <a:off x="1127883" y="2874563"/>
            <a:ext cx="14420850" cy="557213"/>
          </a:xfrm>
        </p:spPr>
        <p:txBody>
          <a:bodyPr/>
          <a:lstStyle/>
          <a:p>
            <a:endParaRPr lang="en-US" dirty="0"/>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Show the IP Address</a:t>
            </a:r>
            <a:endParaRPr lang="en-US" dirty="0"/>
          </a:p>
        </p:txBody>
      </p:sp>
    </p:spTree>
    <p:extLst>
      <p:ext uri="{BB962C8B-B14F-4D97-AF65-F5344CB8AC3E}">
        <p14:creationId xmlns:p14="http://schemas.microsoft.com/office/powerpoint/2010/main" val="685114650"/>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pt-BR" b="1" dirty="0"/>
              <a:t>[</a:t>
            </a:r>
          </a:p>
          <a:p>
            <a:r>
              <a:rPr lang="pt-BR" b="1" dirty="0"/>
              <a:t>  "ip-172-31-57-153"</a:t>
            </a:r>
          </a:p>
          <a:p>
            <a:r>
              <a:rPr lang="pt-BR" b="1" dirty="0"/>
              <a:t>]</a:t>
            </a:r>
            <a:endParaRPr lang="en-US" b="1" dirty="0"/>
          </a:p>
        </p:txBody>
      </p:sp>
      <p:sp>
        <p:nvSpPr>
          <p:cNvPr id="4" name="Text Placeholder 3"/>
          <p:cNvSpPr>
            <a:spLocks noGrp="1"/>
          </p:cNvSpPr>
          <p:nvPr>
            <p:ph type="body" sz="quarter" idx="11"/>
          </p:nvPr>
        </p:nvSpPr>
        <p:spPr/>
        <p:txBody>
          <a:bodyPr/>
          <a:lstStyle/>
          <a:p>
            <a:r>
              <a:rPr lang="en-US" dirty="0"/>
              <a:t>&gt;</a:t>
            </a:r>
            <a:r>
              <a:rPr lang="en-US" dirty="0" smtClean="0"/>
              <a:t> </a:t>
            </a:r>
            <a:r>
              <a:rPr lang="en-US" dirty="0" err="1" smtClean="0"/>
              <a:t>ohai</a:t>
            </a:r>
            <a:r>
              <a:rPr lang="en-US" dirty="0" smtClean="0"/>
              <a:t> hostname</a:t>
            </a:r>
            <a:endParaRPr lang="en-US" dirty="0"/>
          </a:p>
        </p:txBody>
      </p:sp>
      <p:sp>
        <p:nvSpPr>
          <p:cNvPr id="3" name="Content Placeholder 2"/>
          <p:cNvSpPr>
            <a:spLocks noGrp="1"/>
          </p:cNvSpPr>
          <p:nvPr>
            <p:ph sz="quarter" idx="12"/>
          </p:nvPr>
        </p:nvSpPr>
        <p:spPr>
          <a:xfrm>
            <a:off x="1127883" y="2827463"/>
            <a:ext cx="14420850" cy="557213"/>
          </a:xfrm>
        </p:spPr>
        <p:txBody>
          <a:bodyPr/>
          <a:lstStyle/>
          <a:p>
            <a:endParaRPr lang="en-US"/>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Show the Hostname</a:t>
            </a:r>
            <a:endParaRPr lang="en-US" dirty="0"/>
          </a:p>
        </p:txBody>
      </p:sp>
    </p:spTree>
    <p:extLst>
      <p:ext uri="{BB962C8B-B14F-4D97-AF65-F5344CB8AC3E}">
        <p14:creationId xmlns:p14="http://schemas.microsoft.com/office/powerpoint/2010/main" val="1472055995"/>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0"/>
          </p:nvPr>
        </p:nvSpPr>
        <p:spPr/>
        <p:txBody>
          <a:bodyPr/>
          <a:lstStyle/>
          <a:p>
            <a:r>
              <a:rPr lang="en-US" dirty="0"/>
              <a:t>{</a:t>
            </a:r>
          </a:p>
          <a:p>
            <a:r>
              <a:rPr lang="en-US" dirty="0"/>
              <a:t>  "swap": {</a:t>
            </a:r>
          </a:p>
          <a:p>
            <a:r>
              <a:rPr lang="en-US" dirty="0"/>
              <a:t>    "cached": "0kB",</a:t>
            </a:r>
          </a:p>
          <a:p>
            <a:r>
              <a:rPr lang="en-US" dirty="0"/>
              <a:t>    "total": "0kB",</a:t>
            </a:r>
          </a:p>
          <a:p>
            <a:r>
              <a:rPr lang="en-US" dirty="0"/>
              <a:t>    "free": "0kB"</a:t>
            </a:r>
          </a:p>
          <a:p>
            <a:r>
              <a:rPr lang="en-US" dirty="0"/>
              <a:t>  },</a:t>
            </a:r>
          </a:p>
          <a:p>
            <a:r>
              <a:rPr lang="en-US" dirty="0"/>
              <a:t>  "total": "604308kB",</a:t>
            </a:r>
          </a:p>
          <a:p>
            <a:r>
              <a:rPr lang="en-US" dirty="0"/>
              <a:t>  "free": "297940kB",</a:t>
            </a:r>
          </a:p>
          <a:p>
            <a:r>
              <a:rPr lang="en-US" dirty="0"/>
              <a:t>  "buffers": "24824kB",</a:t>
            </a:r>
          </a:p>
          <a:p>
            <a:r>
              <a:rPr lang="en-US" dirty="0"/>
              <a:t>  "cached": "198264kB",</a:t>
            </a:r>
          </a:p>
          <a:p>
            <a:r>
              <a:rPr lang="en-US" dirty="0"/>
              <a:t> </a:t>
            </a:r>
          </a:p>
        </p:txBody>
      </p:sp>
      <p:sp>
        <p:nvSpPr>
          <p:cNvPr id="4" name="Text Placeholder 3"/>
          <p:cNvSpPr>
            <a:spLocks noGrp="1"/>
          </p:cNvSpPr>
          <p:nvPr>
            <p:ph type="body" sz="quarter" idx="11"/>
          </p:nvPr>
        </p:nvSpPr>
        <p:spPr/>
        <p:txBody>
          <a:bodyPr/>
          <a:lstStyle/>
          <a:p>
            <a:r>
              <a:rPr lang="en-US" smtClean="0"/>
              <a:t>&gt; ohai memory</a:t>
            </a:r>
            <a:endParaRPr lang="en-US" dirty="0"/>
          </a:p>
        </p:txBody>
      </p:sp>
      <p:sp>
        <p:nvSpPr>
          <p:cNvPr id="5" name="Content Placeholder 4"/>
          <p:cNvSpPr>
            <a:spLocks noGrp="1"/>
          </p:cNvSpPr>
          <p:nvPr>
            <p:ph sz="quarter" idx="12"/>
          </p:nvPr>
        </p:nvSpPr>
        <p:spPr>
          <a:xfrm>
            <a:off x="1122782" y="5474410"/>
            <a:ext cx="14420850" cy="557213"/>
          </a:xfrm>
        </p:spPr>
        <p:txBody>
          <a:bodyPr/>
          <a:lstStyle/>
          <a:p>
            <a:endParaRPr lang="en-US"/>
          </a:p>
        </p:txBody>
      </p:sp>
      <p:sp>
        <p:nvSpPr>
          <p:cNvPr id="2" name="Title 1"/>
          <p:cNvSpPr>
            <a:spLocks noGrp="1"/>
          </p:cNvSpPr>
          <p:nvPr>
            <p:ph type="title"/>
          </p:nvPr>
        </p:nvSpPr>
        <p:spPr/>
        <p:txBody>
          <a:bodyPr/>
          <a:lstStyle/>
          <a:p>
            <a:r>
              <a:rPr lang="en-US" dirty="0" smtClean="0"/>
              <a:t>Running </a:t>
            </a:r>
            <a:r>
              <a:rPr lang="en-US" dirty="0" err="1" smtClean="0"/>
              <a:t>Ohai</a:t>
            </a:r>
            <a:r>
              <a:rPr lang="en-US" dirty="0" smtClean="0"/>
              <a:t> to Show the Memory</a:t>
            </a:r>
            <a:endParaRPr lang="en-US" dirty="0"/>
          </a:p>
        </p:txBody>
      </p:sp>
    </p:spTree>
    <p:extLst>
      <p:ext uri="{BB962C8B-B14F-4D97-AF65-F5344CB8AC3E}">
        <p14:creationId xmlns:p14="http://schemas.microsoft.com/office/powerpoint/2010/main" val="1299630872"/>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16167</TotalTime>
  <Words>2416</Words>
  <Application>Microsoft Macintosh PowerPoint</Application>
  <PresentationFormat>Custom</PresentationFormat>
  <Paragraphs>242</Paragraphs>
  <Slides>26</Slides>
  <Notes>25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Courier New</vt:lpstr>
      <vt:lpstr>ＭＳ Ｐゴシック</vt:lpstr>
      <vt:lpstr>Wingdings</vt:lpstr>
      <vt:lpstr>Arial</vt:lpstr>
      <vt:lpstr>Template</vt:lpstr>
      <vt:lpstr>Interaction</vt:lpstr>
      <vt:lpstr>Ohai</vt:lpstr>
      <vt:lpstr>Objectives</vt:lpstr>
      <vt:lpstr>Ohai</vt:lpstr>
      <vt:lpstr>Exploring Ohai</vt:lpstr>
      <vt:lpstr>All About The System </vt:lpstr>
      <vt:lpstr>Running Ohai to Show All Attributes</vt:lpstr>
      <vt:lpstr>Running Ohai to Show the IP Address</vt:lpstr>
      <vt:lpstr>Running Ohai to Show the Hostname</vt:lpstr>
      <vt:lpstr>Running Ohai to Show the Memory</vt:lpstr>
      <vt:lpstr>Running Ohai to Show the Total Memory</vt:lpstr>
      <vt:lpstr>Running Ohai to Show the CPU</vt:lpstr>
      <vt:lpstr>Running Ohai to Show the First CPU</vt:lpstr>
      <vt:lpstr>Running Ohai to Show the First CPU Mhz</vt:lpstr>
      <vt:lpstr>Ohai is Composed of Plugins</vt:lpstr>
      <vt:lpstr>Custom Ohai Plugins</vt:lpstr>
      <vt:lpstr>Exploring Ohai</vt:lpstr>
      <vt:lpstr>chef-client</vt:lpstr>
      <vt:lpstr>The Anatomy of a chef-client Run</vt:lpstr>
      <vt:lpstr>Running Ohai in Code</vt:lpstr>
      <vt:lpstr>Exploring Ohai</vt:lpstr>
      <vt:lpstr>Node Attributes</vt:lpstr>
      <vt:lpstr>Viewing Attribute Precedence as a Table</vt:lpstr>
      <vt:lpstr>Exploring Ohai</vt:lpstr>
      <vt:lpstr>Discussion</vt:lpstr>
      <vt:lpstr>Q&amp;A</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2205</cp:revision>
  <cp:lastPrinted>2015-02-07T23:49:10Z</cp:lastPrinted>
  <dcterms:created xsi:type="dcterms:W3CDTF">2012-09-13T17:36:07Z</dcterms:created>
  <dcterms:modified xsi:type="dcterms:W3CDTF">2017-10-26T02:41:22Z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