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9"/>
  </p:notesMasterIdLst>
  <p:handoutMasterIdLst>
    <p:handoutMasterId r:id="rId40"/>
  </p:handoutMasterIdLst>
  <p:sldIdLst>
    <p:sldId id="256" r:id="rId7"/>
    <p:sldId id="267" r:id="rId8"/>
    <p:sldId id="257" r:id="rId9"/>
    <p:sldId id="279" r:id="rId10"/>
    <p:sldId id="268" r:id="rId11"/>
    <p:sldId id="284" r:id="rId12"/>
    <p:sldId id="300" r:id="rId13"/>
    <p:sldId id="301" r:id="rId14"/>
    <p:sldId id="283" r:id="rId15"/>
    <p:sldId id="281" r:id="rId16"/>
    <p:sldId id="282" r:id="rId17"/>
    <p:sldId id="287" r:id="rId18"/>
    <p:sldId id="288" r:id="rId19"/>
    <p:sldId id="289" r:id="rId20"/>
    <p:sldId id="290" r:id="rId21"/>
    <p:sldId id="291" r:id="rId22"/>
    <p:sldId id="292" r:id="rId23"/>
    <p:sldId id="269" r:id="rId24"/>
    <p:sldId id="270" r:id="rId25"/>
    <p:sldId id="271" r:id="rId26"/>
    <p:sldId id="293" r:id="rId27"/>
    <p:sldId id="294" r:id="rId28"/>
    <p:sldId id="295" r:id="rId29"/>
    <p:sldId id="296" r:id="rId30"/>
    <p:sldId id="297" r:id="rId31"/>
    <p:sldId id="273" r:id="rId32"/>
    <p:sldId id="302" r:id="rId33"/>
    <p:sldId id="278" r:id="rId34"/>
    <p:sldId id="298" r:id="rId35"/>
    <p:sldId id="299" r:id="rId36"/>
    <p:sldId id="266" r:id="rId37"/>
    <p:sldId id="265" r:id="rId3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56" userDrawn="1">
          <p15:clr>
            <a:srgbClr val="A4A3A4"/>
          </p15:clr>
        </p15:guide>
        <p15:guide id="2" pos="5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217"/>
    <p:restoredTop sz="69990"/>
  </p:normalViewPr>
  <p:slideViewPr>
    <p:cSldViewPr snapToGrid="0">
      <p:cViewPr>
        <p:scale>
          <a:sx n="80" d="100"/>
          <a:sy n="80" d="100"/>
        </p:scale>
        <p:origin x="2136" y="1352"/>
      </p:cViewPr>
      <p:guideLst>
        <p:guide orient="horz" pos="1056"/>
        <p:guide pos="5144"/>
      </p:guideLst>
    </p:cSldViewPr>
  </p:slideViewPr>
  <p:notesTextViewPr>
    <p:cViewPr>
      <p:scale>
        <a:sx n="125" d="100"/>
        <a:sy n="125"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a:t>
            </a:r>
            <a:r>
              <a:rPr lang="en-US" baseline="0" dirty="0" smtClean="0"/>
              <a:t> is installed with the Chef DK so we will use it to clone the </a:t>
            </a:r>
            <a:r>
              <a:rPr lang="en-US" baseline="0" dirty="0" err="1" smtClean="0"/>
              <a:t>Ohai</a:t>
            </a:r>
            <a:r>
              <a:rPr lang="en-US" baseline="0" dirty="0" smtClean="0"/>
              <a:t> project.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4628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a:t>
            </a:r>
            <a:r>
              <a:rPr lang="en-US" baseline="0" dirty="0" smtClean="0"/>
              <a:t> contains several important items within the top-level directory. We are going to explore the contents of some of the essential files.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266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README contains information on how to install, configure and use this gem. This is often the place to start when exploring the gem.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6317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gem</a:t>
            </a:r>
            <a:r>
              <a:rPr lang="en-US" baseline="0" dirty="0" smtClean="0"/>
              <a:t> specification defines important information about the Rubygem. Within it you will find metadata that describes the owner, licensing, contact information, dependencies, development dependencies, the files to package in the gem, and which one of those are executables.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9233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lib (or library) directory</a:t>
            </a:r>
            <a:r>
              <a:rPr lang="en-US" baseline="0" dirty="0" smtClean="0"/>
              <a:t> contains the source code for this gem. Within the root of the directory you will find a single file that shares the same name as the gem.</a:t>
            </a:r>
          </a:p>
          <a:p>
            <a:endParaRPr lang="en-US" baseline="0" dirty="0" smtClean="0"/>
          </a:p>
          <a:p>
            <a:r>
              <a:rPr lang="en-US" baseline="0" dirty="0" smtClean="0"/>
              <a:t>In the previous module when we typed "require '</a:t>
            </a:r>
            <a:r>
              <a:rPr lang="en-US" baseline="0" dirty="0" err="1" smtClean="0"/>
              <a:t>ohai</a:t>
            </a:r>
            <a:r>
              <a:rPr lang="en-US" baseline="0" dirty="0" smtClean="0"/>
              <a:t>'" this was the file that was loaded into memory.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1589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file</a:t>
            </a:r>
            <a:r>
              <a:rPr lang="en-US" baseline="0" dirty="0" smtClean="0"/>
              <a:t> requires more files from within the gem. The paths specified are relative to the 'lib' directory so all of these examples are loading files from within the subdirectory of </a:t>
            </a:r>
            <a:r>
              <a:rPr lang="en-US" baseline="0" dirty="0" err="1" smtClean="0"/>
              <a:t>ohai</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63434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stores</a:t>
            </a:r>
            <a:r>
              <a:rPr lang="en-US" baseline="0" dirty="0" smtClean="0"/>
              <a:t> its plugins in a specific subdirectory of this project.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179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 was a quick introduction to the gem structure to give us an idea about where the plugins are stored. Now it is time to explore the Domain Specific Language (DSL) used to write these plugins.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37667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has seen</a:t>
            </a:r>
            <a:r>
              <a:rPr lang="en-US" baseline="0" dirty="0" smtClean="0"/>
              <a:t> many notable releases. Depending on the version of Chef you are using within your organization may dictate which version of </a:t>
            </a:r>
            <a:r>
              <a:rPr lang="en-US" baseline="0" dirty="0" err="1" smtClean="0"/>
              <a:t>Ohai</a:t>
            </a:r>
            <a:r>
              <a:rPr lang="en-US" baseline="0" dirty="0" smtClean="0"/>
              <a:t> is being used.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47348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Ohai</a:t>
            </a:r>
            <a:r>
              <a:rPr lang="en-US" baseline="0" dirty="0" smtClean="0"/>
              <a:t> 6 introduced the ability to express plugins through a DSL. </a:t>
            </a:r>
            <a:r>
              <a:rPr lang="en-US" baseline="0" dirty="0" err="1" smtClean="0"/>
              <a:t>Ohai</a:t>
            </a:r>
            <a:r>
              <a:rPr lang="en-US" baseline="0" dirty="0" smtClean="0"/>
              <a:t> 7 refined that DSL. </a:t>
            </a:r>
            <a:r>
              <a:rPr lang="en-US" baseline="0" dirty="0" err="1" smtClean="0"/>
              <a:t>Ohai</a:t>
            </a:r>
            <a:r>
              <a:rPr lang="en-US" baseline="0" dirty="0" smtClean="0"/>
              <a:t> 8 continues to use that same language. The following slides and our exercise in the next module will focus on the DSL defined in </a:t>
            </a:r>
            <a:r>
              <a:rPr lang="en-US" baseline="0" dirty="0" err="1" smtClean="0"/>
              <a:t>Ohai</a:t>
            </a:r>
            <a:r>
              <a:rPr lang="en-US" baseline="0" dirty="0" smtClean="0"/>
              <a:t> 7.</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2438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saw in the previous module </a:t>
            </a:r>
            <a:r>
              <a:rPr lang="en-US" baseline="0" dirty="0" err="1" smtClean="0"/>
              <a:t>Ohai</a:t>
            </a:r>
            <a:r>
              <a:rPr lang="en-US" baseline="0" dirty="0" smtClean="0"/>
              <a:t> provides a large set of attributes that it provides through plugins. All the data that </a:t>
            </a:r>
            <a:r>
              <a:rPr lang="en-US" baseline="0" dirty="0" err="1" smtClean="0"/>
              <a:t>Ohai</a:t>
            </a:r>
            <a:r>
              <a:rPr lang="en-US" baseline="0" dirty="0" smtClean="0"/>
              <a:t> collects are stored in plugins. </a:t>
            </a:r>
            <a:r>
              <a:rPr lang="en-US" baseline="0" dirty="0" err="1" smtClean="0"/>
              <a:t>Ohai</a:t>
            </a:r>
            <a:r>
              <a:rPr lang="en-US" baseline="0" dirty="0" smtClean="0"/>
              <a:t> comes packaged with a core set of plugins that capture a lot of common data across many different platforms.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4833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load the languages plugin and review the basic structure of the plugin.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75373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starts</a:t>
            </a:r>
            <a:r>
              <a:rPr lang="en-US" baseline="0" dirty="0" smtClean="0"/>
              <a:t> with invoking a method on the </a:t>
            </a:r>
            <a:r>
              <a:rPr lang="en-US" baseline="0" dirty="0" err="1" smtClean="0"/>
              <a:t>Ohai</a:t>
            </a:r>
            <a:r>
              <a:rPr lang="en-US" baseline="0" dirty="0" smtClean="0"/>
              <a:t> class with a single parameter. That parameter provided is the symbol name of the plugin. All </a:t>
            </a:r>
            <a:r>
              <a:rPr lang="en-US" baseline="0" dirty="0" err="1" smtClean="0"/>
              <a:t>Ohai</a:t>
            </a:r>
            <a:r>
              <a:rPr lang="en-US" baseline="0" dirty="0" smtClean="0"/>
              <a:t> plugins must have a symbol name with the first letter capitalized.</a:t>
            </a:r>
          </a:p>
          <a:p>
            <a:endParaRPr lang="en-US" baseline="0" dirty="0" smtClean="0"/>
          </a:p>
          <a:p>
            <a:r>
              <a:rPr lang="en-US" baseline="0" dirty="0" smtClean="0"/>
              <a:t>The remainder of the plugin is defined within the block of the 'plugin' method. The 'provides' method specifies what attribute or attributes the plugin will be added to the node object. The '</a:t>
            </a:r>
            <a:r>
              <a:rPr lang="en-US" baseline="0" dirty="0" err="1" smtClean="0"/>
              <a:t>collect_data</a:t>
            </a:r>
            <a:r>
              <a:rPr lang="en-US" baseline="0" dirty="0" smtClean="0"/>
              <a:t>' method defines a block which contains the code that is executed on all platforms. This block of code will often times set the values of the attributes the plugin provides.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081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plugin is named Languages. It provides the languages attribute on the node. This languages attribute is populated with the contents of a new Mash.</a:t>
            </a:r>
          </a:p>
          <a:p>
            <a:endParaRPr lang="en-US" baseline="0" dirty="0" smtClean="0"/>
          </a:p>
          <a:p>
            <a:r>
              <a:rPr lang="en-US" baseline="0" dirty="0" smtClean="0"/>
              <a:t>But what is a Mash?</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4456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understand what a Mash is first let's talk about Ruby's Hash. Hashes allow you to store values with a key; often times these keys are Ruby Strings or Ruby Symbols. When you want to retrieve that value you need to provide the same key. So if say you stored data with a Symbol key it is only retrievable with a Symbol key. The same could be said for using a String key.</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8068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Mash is similar to a Ruby Hash except that it is indifferent to whether you provide it a String key or Symbol key. Either of those types of keys will return value stored by the other. This more lenient data structure allows for these two keys to be used interchangeably. Allowing us to use whichever key style we prefer without being penalized if we were to guess the key style that differs from other plugins.</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43443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language plugin is small plugin that setups up a data structure for other language plugins to add more information to it. Let's review a specific language plugin to see a more complex implementation.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3225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within the</a:t>
            </a:r>
            <a:r>
              <a:rPr lang="en-US" baseline="0" dirty="0" smtClean="0"/>
              <a:t> Python plugin we see the same structure with a dependency and a significant amount of work being done in the '</a:t>
            </a:r>
            <a:r>
              <a:rPr lang="en-US" baseline="0" dirty="0" err="1" smtClean="0"/>
              <a:t>collect_data</a:t>
            </a:r>
            <a:r>
              <a:rPr lang="en-US" baseline="0" dirty="0" smtClean="0"/>
              <a:t>' method block. The attribute provided by this plugin can be found on the node object under the specified path. Remember this is the same path structure you use on the command-line when wanting to traverse the attributes provided.</a:t>
            </a:r>
          </a:p>
          <a:p>
            <a:endParaRPr lang="en-US" baseline="0" dirty="0" smtClean="0"/>
          </a:p>
          <a:p>
            <a:r>
              <a:rPr lang="en-US" baseline="0" dirty="0" smtClean="0"/>
              <a:t>The dependency described here states that this plugin requires that the node attribute value 'languages' must be defined first before this plugin will execute. </a:t>
            </a:r>
            <a:r>
              <a:rPr lang="en-US" baseline="0" dirty="0" err="1" smtClean="0"/>
              <a:t>Ohai</a:t>
            </a:r>
            <a:r>
              <a:rPr lang="en-US" baseline="0" dirty="0" smtClean="0"/>
              <a:t> will determine how to execute the plugins based on these dependencies.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868500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a:t>
            </a:r>
            <a:r>
              <a:rPr lang="en-US" baseline="0" dirty="0" err="1" smtClean="0"/>
              <a:t>collect_data</a:t>
            </a:r>
            <a:r>
              <a:rPr lang="en-US" baseline="0" dirty="0" smtClean="0"/>
              <a:t> block we use a helper method named '</a:t>
            </a:r>
            <a:r>
              <a:rPr lang="en-US" baseline="0" dirty="0" err="1" smtClean="0"/>
              <a:t>shell_out</a:t>
            </a:r>
            <a:r>
              <a:rPr lang="en-US" baseline="0" dirty="0" smtClean="0"/>
              <a:t>'. This '</a:t>
            </a:r>
            <a:r>
              <a:rPr lang="en-US" baseline="0" dirty="0" err="1" smtClean="0"/>
              <a:t>shell_out</a:t>
            </a:r>
            <a:r>
              <a:rPr lang="en-US" baseline="0" dirty="0" smtClean="0"/>
              <a:t>' method accepts a single parameter which is the command to run. This '</a:t>
            </a:r>
            <a:r>
              <a:rPr lang="en-US" baseline="0" dirty="0" err="1" smtClean="0"/>
              <a:t>shell_out</a:t>
            </a:r>
            <a:r>
              <a:rPr lang="en-US" baseline="0" dirty="0" smtClean="0"/>
              <a:t>' method will generate an object for which you can ask for the standard output, standard error, and the exit status.</a:t>
            </a:r>
          </a:p>
          <a:p>
            <a:endParaRPr lang="en-US" baseline="0" dirty="0" smtClean="0"/>
          </a:p>
          <a:p>
            <a:r>
              <a:rPr lang="en-US" baseline="0" dirty="0" smtClean="0"/>
              <a:t>This command is executed and if the status is successful (0 status code) then look at the standard output, split it into multiple lines, extract the version and possibly any build date information, and then store that information into the Mash that was created by the Languages plugin. If a failure occurs at any point catch that error and display a debug message. </a:t>
            </a:r>
          </a:p>
          <a:p>
            <a:endParaRPr lang="en-US" baseline="0" dirty="0" smtClean="0"/>
          </a:p>
          <a:p>
            <a:r>
              <a:rPr lang="en-US" baseline="0" dirty="0" smtClean="0"/>
              <a:t>You will find that most </a:t>
            </a:r>
            <a:r>
              <a:rPr lang="en-US" baseline="0" dirty="0" err="1" smtClean="0"/>
              <a:t>Ohai</a:t>
            </a:r>
            <a:r>
              <a:rPr lang="en-US" baseline="0" dirty="0" smtClean="0"/>
              <a:t> plugins will fit the following pattern. Perform a system related call to collect some data, use Ruby to process that data, and then store the data.</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868500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399949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were able to view the contents of the gem and examine the contents of a few plugins to give us an understanding of how plugins are structured. Now it is time for use to create our own.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799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 find </a:t>
            </a:r>
            <a:r>
              <a:rPr lang="en-US" baseline="0" dirty="0" smtClean="0"/>
              <a:t>the plugins that come packaged core with Chef, express what a plugin provides, depends on, and how it collects its data</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46560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questions can we answer for you?</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40386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328826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review the core plugins packaged with </a:t>
            </a:r>
            <a:r>
              <a:rPr lang="en-US" baseline="0" dirty="0" err="1" smtClean="0"/>
              <a:t>Ohai</a:t>
            </a:r>
            <a:r>
              <a:rPr lang="en-US" baseline="0" dirty="0" smtClean="0"/>
              <a:t> we need to spend some time reviewing the source code of the gem as none of the gems are not defined in documentation.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3384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Ohai</a:t>
            </a:r>
            <a:r>
              <a:rPr lang="en-US" dirty="0" smtClean="0"/>
              <a:t> is</a:t>
            </a:r>
            <a:r>
              <a:rPr lang="en-US" baseline="0" dirty="0" smtClean="0"/>
              <a:t> a Ruby gem that is packed in the Chef Development Kit (Chef DK). A Ruby gem is a packaging structure that allows for the code to be reused and shared.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0933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t>
            </a:r>
            <a:r>
              <a:rPr lang="en-US" dirty="0" err="1" smtClean="0"/>
              <a:t>Rubygems</a:t>
            </a:r>
            <a:r>
              <a:rPr lang="en-US" dirty="0" smtClean="0"/>
              <a:t> are stored</a:t>
            </a:r>
            <a:r>
              <a:rPr lang="en-US" baseline="0" dirty="0" smtClean="0"/>
              <a:t> on </a:t>
            </a:r>
            <a:r>
              <a:rPr lang="en-US" baseline="0" dirty="0" err="1" smtClean="0"/>
              <a:t>rubygems.org</a:t>
            </a:r>
            <a:r>
              <a:rPr lang="en-US" baseline="0" dirty="0" smtClean="0"/>
              <a:t>. We can come to the site and search for any gem by their name. Search for the Rubygem named "</a:t>
            </a:r>
            <a:r>
              <a:rPr lang="en-US" baseline="0" dirty="0" err="1" smtClean="0"/>
              <a:t>ohai</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a:t>
            </a:r>
            <a:r>
              <a:rPr lang="en-US" baseline="0" dirty="0" smtClean="0"/>
              <a:t> page for the gem itself contains important information about the releases, where to find the source, where to file issues, etc. We are interested in viewing the source of the project so we want to click on that link.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ohai</a:t>
            </a:r>
            <a:r>
              <a:rPr lang="en-US" baseline="0" dirty="0" smtClean="0"/>
              <a:t> project is stored as a git repository within the Chef organization on GitHub. We can clone this project to our workstation to give us the ability to review the source code.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30932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obtain</a:t>
            </a:r>
            <a:r>
              <a:rPr lang="en-US" baseline="0" dirty="0" smtClean="0"/>
              <a:t> the </a:t>
            </a:r>
            <a:r>
              <a:rPr lang="en-US" baseline="0" dirty="0" err="1" smtClean="0"/>
              <a:t>Ohai</a:t>
            </a:r>
            <a:r>
              <a:rPr lang="en-US" baseline="0" dirty="0" smtClean="0"/>
              <a:t> library on our local workstation so let's start by returning to the home directory.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2054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426411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baseline="0" dirty="0" smtClean="0">
                <a:solidFill>
                  <a:srgbClr val="7D868C"/>
                </a:solidFill>
                <a:latin typeface="+mn-lt"/>
                <a:ea typeface="+mn-ea"/>
                <a:cs typeface="+mn-cs"/>
              </a:rPr>
              <a:t> </a:t>
            </a:r>
            <a:r>
              <a:rPr lang="en-US" dirty="0" smtClean="0">
                <a:solidFill>
                  <a:srgbClr val="7D868C"/>
                </a:solidFill>
                <a:latin typeface="+mn-lt"/>
                <a:ea typeface="+mn-ea"/>
                <a:cs typeface="+mn-cs"/>
              </a:rPr>
              <a:t>Chef </a:t>
            </a:r>
            <a:r>
              <a:rPr lang="en-US" dirty="0">
                <a:solidFill>
                  <a:srgbClr val="7D868C"/>
                </a:solidFill>
                <a:latin typeface="+mn-lt"/>
                <a:ea typeface="+mn-ea"/>
                <a:cs typeface="+mn-cs"/>
              </a:rPr>
              <a:t>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rubygems.org" TargetMode="External"/><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Ohai</a:t>
            </a:r>
            <a:r>
              <a:rPr lang="en-US" dirty="0" smtClean="0"/>
              <a:t> Plugins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Cloning into '</a:t>
            </a:r>
            <a:r>
              <a:rPr lang="en-US" sz="2400" dirty="0" err="1"/>
              <a:t>ohai</a:t>
            </a:r>
            <a:r>
              <a:rPr lang="en-US" sz="2400" dirty="0"/>
              <a:t>'...</a:t>
            </a:r>
          </a:p>
          <a:p>
            <a:r>
              <a:rPr lang="en-US" sz="2400" dirty="0"/>
              <a:t>remote: Counting objects: 20571, done.</a:t>
            </a:r>
          </a:p>
          <a:p>
            <a:r>
              <a:rPr lang="en-US" sz="2400" dirty="0"/>
              <a:t>remote: Compressing objects: 100% (31/31), done.</a:t>
            </a:r>
          </a:p>
          <a:p>
            <a:r>
              <a:rPr lang="en-US" sz="2400" dirty="0"/>
              <a:t>remote: Total 20571 (delta 7), reused 0 (delta 0), pack-reused 20540</a:t>
            </a:r>
          </a:p>
          <a:p>
            <a:r>
              <a:rPr lang="en-US" sz="2400" dirty="0"/>
              <a:t>Receiving objects: 100% (20571/20571), 4.46 </a:t>
            </a:r>
            <a:r>
              <a:rPr lang="en-US" sz="2400" dirty="0" err="1"/>
              <a:t>MiB</a:t>
            </a:r>
            <a:r>
              <a:rPr lang="en-US" sz="2400" dirty="0"/>
              <a:t> | 2.13 </a:t>
            </a:r>
            <a:r>
              <a:rPr lang="en-US" sz="2400" dirty="0" err="1"/>
              <a:t>MiB</a:t>
            </a:r>
            <a:r>
              <a:rPr lang="en-US" sz="2400" dirty="0"/>
              <a:t>/s, done.</a:t>
            </a:r>
          </a:p>
          <a:p>
            <a:r>
              <a:rPr lang="en-US" sz="2400" dirty="0"/>
              <a:t>Resolving deltas: 100% (13408/13408), done.</a:t>
            </a:r>
          </a:p>
          <a:p>
            <a:r>
              <a:rPr lang="en-US" sz="2400" dirty="0"/>
              <a:t>Checking connectivity... done.</a:t>
            </a:r>
          </a:p>
        </p:txBody>
      </p:sp>
      <p:sp>
        <p:nvSpPr>
          <p:cNvPr id="3" name="Text Placeholder 2"/>
          <p:cNvSpPr>
            <a:spLocks noGrp="1"/>
          </p:cNvSpPr>
          <p:nvPr>
            <p:ph type="body" sz="quarter" idx="11"/>
          </p:nvPr>
        </p:nvSpPr>
        <p:spPr/>
        <p:txBody>
          <a:bodyPr/>
          <a:lstStyle/>
          <a:p>
            <a:r>
              <a:rPr lang="en-US" dirty="0" smtClean="0"/>
              <a:t>&gt; git clone </a:t>
            </a:r>
            <a:r>
              <a:rPr lang="en-US" dirty="0"/>
              <a:t>https://</a:t>
            </a:r>
            <a:r>
              <a:rPr lang="en-US" dirty="0" err="1"/>
              <a:t>github.com</a:t>
            </a:r>
            <a:r>
              <a:rPr lang="en-US" dirty="0"/>
              <a:t>/chef/</a:t>
            </a:r>
            <a:r>
              <a:rPr lang="en-US" dirty="0" err="1"/>
              <a:t>ohai.git</a:t>
            </a:r>
            <a:endParaRPr lang="en-US" dirty="0"/>
          </a:p>
        </p:txBody>
      </p:sp>
      <p:sp>
        <p:nvSpPr>
          <p:cNvPr id="5" name="Title 4"/>
          <p:cNvSpPr>
            <a:spLocks noGrp="1"/>
          </p:cNvSpPr>
          <p:nvPr>
            <p:ph type="title"/>
          </p:nvPr>
        </p:nvSpPr>
        <p:spPr/>
        <p:txBody>
          <a:bodyPr/>
          <a:lstStyle/>
          <a:p>
            <a:r>
              <a:rPr lang="en-US" dirty="0" smtClean="0"/>
              <a:t>Cloning the </a:t>
            </a:r>
            <a:r>
              <a:rPr lang="en-US" dirty="0" err="1" smtClean="0"/>
              <a:t>Ohai</a:t>
            </a:r>
            <a:r>
              <a:rPr lang="en-US" dirty="0" smtClean="0"/>
              <a:t> Library</a:t>
            </a:r>
            <a:endParaRPr lang="en-US" dirty="0"/>
          </a:p>
        </p:txBody>
      </p:sp>
    </p:spTree>
    <p:extLst>
      <p:ext uri="{BB962C8B-B14F-4D97-AF65-F5344CB8AC3E}">
        <p14:creationId xmlns:p14="http://schemas.microsoft.com/office/powerpoint/2010/main" val="141045572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err="1"/>
              <a:t>ohai</a:t>
            </a:r>
            <a:endParaRPr lang="en-US" sz="2400" dirty="0"/>
          </a:p>
          <a:p>
            <a:r>
              <a:rPr lang="en-US" sz="2400" dirty="0"/>
              <a:t>├── </a:t>
            </a:r>
            <a:r>
              <a:rPr lang="en-US" sz="2400" dirty="0" err="1"/>
              <a:t>CHANGELOG.md</a:t>
            </a:r>
            <a:endParaRPr lang="en-US" sz="2400" dirty="0"/>
          </a:p>
          <a:p>
            <a:r>
              <a:rPr lang="en-US" sz="2400" dirty="0"/>
              <a:t>├── </a:t>
            </a:r>
            <a:r>
              <a:rPr lang="en-US" sz="2400" dirty="0" err="1"/>
              <a:t>DOC_CHANGES.md</a:t>
            </a:r>
            <a:endParaRPr lang="en-US" sz="2400" dirty="0"/>
          </a:p>
          <a:p>
            <a:r>
              <a:rPr lang="en-US" sz="2400" dirty="0"/>
              <a:t>├── </a:t>
            </a:r>
            <a:r>
              <a:rPr lang="en-US" sz="2400" dirty="0" err="1"/>
              <a:t>Gemfile</a:t>
            </a:r>
            <a:endParaRPr lang="en-US" sz="2400" dirty="0"/>
          </a:p>
          <a:p>
            <a:r>
              <a:rPr lang="en-US" sz="2400" dirty="0"/>
              <a:t>├── LICENSE</a:t>
            </a:r>
          </a:p>
          <a:p>
            <a:r>
              <a:rPr lang="en-US" sz="2400" dirty="0"/>
              <a:t>├── NOTICE</a:t>
            </a:r>
          </a:p>
          <a:p>
            <a:r>
              <a:rPr lang="en-US" sz="2400" dirty="0"/>
              <a:t>├── </a:t>
            </a:r>
            <a:r>
              <a:rPr lang="en-US" sz="2400" dirty="0" err="1"/>
              <a:t>OHAI_MVPS.md</a:t>
            </a:r>
            <a:endParaRPr lang="en-US" sz="2400" dirty="0"/>
          </a:p>
          <a:p>
            <a:r>
              <a:rPr lang="en-US" sz="2400" dirty="0"/>
              <a:t>├── </a:t>
            </a:r>
            <a:r>
              <a:rPr lang="en-US" sz="2400" dirty="0" err="1"/>
              <a:t>README.md</a:t>
            </a:r>
            <a:endParaRPr lang="en-US" sz="2400" dirty="0"/>
          </a:p>
          <a:p>
            <a:r>
              <a:rPr lang="en-US" sz="2400" dirty="0"/>
              <a:t>├── </a:t>
            </a:r>
            <a:r>
              <a:rPr lang="en-US" sz="2400" dirty="0" err="1"/>
              <a:t>RELEASE_NOTES.md</a:t>
            </a:r>
            <a:endParaRPr lang="en-US" sz="2400" dirty="0"/>
          </a:p>
          <a:p>
            <a:r>
              <a:rPr lang="en-US" sz="2400" dirty="0"/>
              <a:t>├── </a:t>
            </a:r>
            <a:r>
              <a:rPr lang="en-US" sz="2400" dirty="0" err="1" smtClean="0"/>
              <a:t>Rakefile</a:t>
            </a:r>
          </a:p>
          <a:p>
            <a:r>
              <a:rPr lang="en-US" sz="2400" dirty="0" smtClean="0"/>
              <a:t>├── </a:t>
            </a:r>
            <a:r>
              <a:rPr lang="en-US" sz="2400" dirty="0" err="1" smtClean="0"/>
              <a:t>appveyor.yml</a:t>
            </a:r>
            <a:endParaRPr lang="en-US" sz="2400" dirty="0" smtClean="0"/>
          </a:p>
          <a:p>
            <a:r>
              <a:rPr lang="en-US" sz="2400" dirty="0" smtClean="0"/>
              <a:t>├── bin</a:t>
            </a:r>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endParaRPr lang="en-US" dirty="0"/>
          </a:p>
        </p:txBody>
      </p:sp>
      <p:sp>
        <p:nvSpPr>
          <p:cNvPr id="5" name="Title 4"/>
          <p:cNvSpPr>
            <a:spLocks noGrp="1"/>
          </p:cNvSpPr>
          <p:nvPr>
            <p:ph type="title"/>
          </p:nvPr>
        </p:nvSpPr>
        <p:spPr/>
        <p:txBody>
          <a:bodyPr/>
          <a:lstStyle/>
          <a:p>
            <a:r>
              <a:rPr lang="en-US" dirty="0" smtClean="0"/>
              <a:t>Viewing the Contents of the Project</a:t>
            </a:r>
            <a:endParaRPr lang="en-US" dirty="0"/>
          </a:p>
        </p:txBody>
      </p:sp>
    </p:spTree>
    <p:extLst>
      <p:ext uri="{BB962C8B-B14F-4D97-AF65-F5344CB8AC3E}">
        <p14:creationId xmlns:p14="http://schemas.microsoft.com/office/powerpoint/2010/main" val="182780959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Viewing the README</a:t>
            </a:r>
            <a:endParaRPr lang="en-US" dirty="0"/>
          </a:p>
        </p:txBody>
      </p:sp>
      <p:sp>
        <p:nvSpPr>
          <p:cNvPr id="6" name="Content Placeholder 5"/>
          <p:cNvSpPr>
            <a:spLocks noGrp="1"/>
          </p:cNvSpPr>
          <p:nvPr>
            <p:ph sz="quarter" idx="10"/>
          </p:nvPr>
        </p:nvSpPr>
        <p:spPr/>
        <p:txBody>
          <a:bodyPr>
            <a:normAutofit fontScale="70000" lnSpcReduction="20000"/>
          </a:bodyPr>
          <a:lstStyle/>
          <a:p>
            <a:r>
              <a:rPr lang="en-US" dirty="0"/>
              <a:t># </a:t>
            </a:r>
            <a:r>
              <a:rPr lang="en-US" dirty="0" err="1"/>
              <a:t>ohai</a:t>
            </a:r>
            <a:endParaRPr lang="en-US" dirty="0"/>
          </a:p>
          <a:p>
            <a:endParaRPr lang="en-US" dirty="0" smtClean="0"/>
          </a:p>
          <a:p>
            <a:r>
              <a:rPr lang="en-US" dirty="0" smtClean="0"/>
              <a:t>... PROJECT BADGES ... </a:t>
            </a:r>
            <a:endParaRPr lang="en-US" dirty="0"/>
          </a:p>
          <a:p>
            <a:endParaRPr lang="en-US" dirty="0"/>
          </a:p>
          <a:p>
            <a:r>
              <a:rPr lang="en-US" dirty="0"/>
              <a:t>## </a:t>
            </a:r>
            <a:r>
              <a:rPr lang="en-US" dirty="0" smtClean="0"/>
              <a:t>Description</a:t>
            </a:r>
          </a:p>
          <a:p>
            <a:endParaRPr lang="en-US" dirty="0"/>
          </a:p>
          <a:p>
            <a:r>
              <a:rPr lang="en-US" dirty="0" err="1"/>
              <a:t>Ohai</a:t>
            </a:r>
            <a:r>
              <a:rPr lang="en-US" dirty="0"/>
              <a:t> detects data about your operating system. It can be used standalone, but its primary purpose is to provide node data to Chef.</a:t>
            </a:r>
          </a:p>
          <a:p>
            <a:endParaRPr lang="en-US" dirty="0"/>
          </a:p>
          <a:p>
            <a:r>
              <a:rPr lang="en-US" dirty="0" err="1"/>
              <a:t>Ohai</a:t>
            </a:r>
            <a:r>
              <a:rPr lang="en-US" dirty="0"/>
              <a:t> will print out a JSON data blob for all the known data about your system. When used with Chef, that data is reported back via node attributes.</a:t>
            </a:r>
          </a:p>
          <a:p>
            <a:endParaRPr lang="en-US" dirty="0"/>
          </a:p>
          <a:p>
            <a:r>
              <a:rPr lang="en-US" dirty="0"/>
              <a:t>Chef distributes </a:t>
            </a:r>
            <a:r>
              <a:rPr lang="en-US" dirty="0" err="1"/>
              <a:t>ohai</a:t>
            </a:r>
            <a:r>
              <a:rPr lang="en-US" dirty="0"/>
              <a:t> as a </a:t>
            </a:r>
            <a:r>
              <a:rPr lang="en-US" dirty="0" err="1"/>
              <a:t>RubyGem</a:t>
            </a:r>
            <a:r>
              <a:rPr lang="en-US" dirty="0"/>
              <a:t>. This README is for developers who want to modify the </a:t>
            </a:r>
            <a:r>
              <a:rPr lang="en-US" dirty="0" err="1"/>
              <a:t>Ohai</a:t>
            </a:r>
            <a:r>
              <a:rPr lang="en-US" dirty="0"/>
              <a:t> source code. For users who want to write plugins for </a:t>
            </a:r>
            <a:r>
              <a:rPr lang="en-US" dirty="0" err="1"/>
              <a:t>Ohai</a:t>
            </a:r>
            <a:r>
              <a:rPr lang="en-US" dirty="0"/>
              <a:t>, see the docs:</a:t>
            </a:r>
          </a:p>
          <a:p>
            <a:endParaRPr lang="en-US" dirty="0"/>
          </a:p>
          <a:p>
            <a:r>
              <a:rPr lang="en-US" dirty="0"/>
              <a:t>- General documentation: &lt;https://</a:t>
            </a:r>
            <a:r>
              <a:rPr lang="en-US" dirty="0" err="1"/>
              <a:t>docs.chef.io</a:t>
            </a:r>
            <a:r>
              <a:rPr lang="en-US" dirty="0"/>
              <a:t>/</a:t>
            </a:r>
            <a:r>
              <a:rPr lang="en-US" dirty="0" err="1"/>
              <a:t>ohai.html</a:t>
            </a:r>
            <a:r>
              <a:rPr lang="en-US" dirty="0"/>
              <a:t>&gt;</a:t>
            </a:r>
          </a:p>
          <a:p>
            <a:r>
              <a:rPr lang="en-US" dirty="0"/>
              <a:t>- Custom plugin documentation: &lt;https://</a:t>
            </a:r>
            <a:r>
              <a:rPr lang="en-US" dirty="0" err="1"/>
              <a:t>docs.chef.io</a:t>
            </a:r>
            <a:r>
              <a:rPr lang="en-US" dirty="0"/>
              <a:t>/</a:t>
            </a:r>
            <a:r>
              <a:rPr lang="en-US" dirty="0" err="1"/>
              <a:t>ohai_custom.html</a:t>
            </a:r>
            <a:r>
              <a:rPr lang="en-US" dirty="0"/>
              <a:t>&gt;</a:t>
            </a:r>
          </a:p>
          <a:p>
            <a:endParaRPr lang="en-US" dirty="0"/>
          </a:p>
        </p:txBody>
      </p:sp>
      <p:sp>
        <p:nvSpPr>
          <p:cNvPr id="3" name="Text Placeholder 2"/>
          <p:cNvSpPr>
            <a:spLocks noGrp="1"/>
          </p:cNvSpPr>
          <p:nvPr>
            <p:ph type="body" sz="quarter" idx="11"/>
          </p:nvPr>
        </p:nvSpPr>
        <p:spPr/>
        <p:txBody>
          <a:bodyPr/>
          <a:lstStyle/>
          <a:p>
            <a:r>
              <a:rPr lang="en-US" dirty="0" smtClean="0"/>
              <a:t>~/</a:t>
            </a:r>
            <a:r>
              <a:rPr lang="en-US" dirty="0" err="1" smtClean="0"/>
              <a:t>ohai</a:t>
            </a:r>
            <a:r>
              <a:rPr lang="en-US" dirty="0" smtClean="0"/>
              <a:t>/</a:t>
            </a:r>
            <a:r>
              <a:rPr lang="en-US" dirty="0" err="1" smtClean="0"/>
              <a:t>README.md</a:t>
            </a:r>
            <a:endParaRPr lang="en-US" dirty="0"/>
          </a:p>
        </p:txBody>
      </p:sp>
    </p:spTree>
    <p:extLst>
      <p:ext uri="{BB962C8B-B14F-4D97-AF65-F5344CB8AC3E}">
        <p14:creationId xmlns:p14="http://schemas.microsoft.com/office/powerpoint/2010/main" val="19583029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Gem Specification</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a:t>
            </a:r>
            <a:r>
              <a:rPr lang="en-US" dirty="0"/>
              <a:t>:.</a:t>
            </a:r>
            <a:r>
              <a:rPr lang="en-US" dirty="0" err="1"/>
              <a:t>unshift</a:t>
            </a:r>
            <a:r>
              <a:rPr lang="en-US" dirty="0"/>
              <a:t> </a:t>
            </a:r>
            <a:r>
              <a:rPr lang="en-US" dirty="0" err="1"/>
              <a:t>File.expand_path</a:t>
            </a:r>
            <a:r>
              <a:rPr lang="en-US" dirty="0"/>
              <a:t>("../lib", __FILE__)</a:t>
            </a:r>
          </a:p>
          <a:p>
            <a:r>
              <a:rPr lang="en-US" dirty="0"/>
              <a:t>require "</a:t>
            </a:r>
            <a:r>
              <a:rPr lang="en-US" dirty="0" err="1"/>
              <a:t>ohai</a:t>
            </a:r>
            <a:r>
              <a:rPr lang="en-US" dirty="0"/>
              <a:t>/version"</a:t>
            </a:r>
          </a:p>
          <a:p>
            <a:endParaRPr lang="en-US" dirty="0"/>
          </a:p>
          <a:p>
            <a:r>
              <a:rPr lang="en-US" dirty="0"/>
              <a:t>Gem::</a:t>
            </a:r>
            <a:r>
              <a:rPr lang="en-US" dirty="0" err="1"/>
              <a:t>Specification.new</a:t>
            </a:r>
            <a:r>
              <a:rPr lang="en-US" dirty="0"/>
              <a:t> do |s|</a:t>
            </a:r>
          </a:p>
          <a:p>
            <a:r>
              <a:rPr lang="en-US" dirty="0"/>
              <a:t>  </a:t>
            </a:r>
            <a:r>
              <a:rPr lang="en-US" dirty="0" err="1"/>
              <a:t>s.name</a:t>
            </a:r>
            <a:r>
              <a:rPr lang="en-US" dirty="0"/>
              <a:t> = "</a:t>
            </a:r>
            <a:r>
              <a:rPr lang="en-US" dirty="0" err="1"/>
              <a:t>ohai</a:t>
            </a:r>
            <a:r>
              <a:rPr lang="en-US" dirty="0"/>
              <a:t>"</a:t>
            </a:r>
          </a:p>
          <a:p>
            <a:r>
              <a:rPr lang="en-US" dirty="0"/>
              <a:t>  </a:t>
            </a:r>
            <a:r>
              <a:rPr lang="en-US" dirty="0" err="1"/>
              <a:t>s.version</a:t>
            </a:r>
            <a:r>
              <a:rPr lang="en-US" dirty="0"/>
              <a:t> = </a:t>
            </a:r>
            <a:r>
              <a:rPr lang="en-US" dirty="0" err="1"/>
              <a:t>Ohai</a:t>
            </a:r>
            <a:r>
              <a:rPr lang="en-US" dirty="0"/>
              <a:t>::VERSION</a:t>
            </a:r>
          </a:p>
          <a:p>
            <a:r>
              <a:rPr lang="en-US" dirty="0"/>
              <a:t>  </a:t>
            </a:r>
            <a:r>
              <a:rPr lang="en-US" dirty="0" err="1"/>
              <a:t>s.platform</a:t>
            </a:r>
            <a:r>
              <a:rPr lang="en-US" dirty="0"/>
              <a:t> = Gem::Platform::RUBY</a:t>
            </a:r>
          </a:p>
          <a:p>
            <a:r>
              <a:rPr lang="en-US" dirty="0"/>
              <a:t>  </a:t>
            </a:r>
            <a:r>
              <a:rPr lang="en-US" dirty="0" err="1"/>
              <a:t>s.summary</a:t>
            </a:r>
            <a:r>
              <a:rPr lang="en-US" dirty="0"/>
              <a:t> = "</a:t>
            </a:r>
            <a:r>
              <a:rPr lang="en-US" dirty="0" err="1"/>
              <a:t>Ohai</a:t>
            </a:r>
            <a:r>
              <a:rPr lang="en-US" dirty="0"/>
              <a:t> profiles your system and emits JSON"</a:t>
            </a:r>
          </a:p>
          <a:p>
            <a:r>
              <a:rPr lang="en-US" dirty="0"/>
              <a:t>  </a:t>
            </a:r>
            <a:r>
              <a:rPr lang="en-US" dirty="0" err="1"/>
              <a:t>s.description</a:t>
            </a:r>
            <a:r>
              <a:rPr lang="en-US" dirty="0"/>
              <a:t> = </a:t>
            </a:r>
            <a:r>
              <a:rPr lang="en-US" dirty="0" err="1"/>
              <a:t>s.summary</a:t>
            </a:r>
            <a:endParaRPr lang="en-US" dirty="0"/>
          </a:p>
          <a:p>
            <a:r>
              <a:rPr lang="en-US" dirty="0"/>
              <a:t>  </a:t>
            </a:r>
            <a:r>
              <a:rPr lang="en-US" dirty="0" err="1"/>
              <a:t>s.license</a:t>
            </a:r>
            <a:r>
              <a:rPr lang="en-US" dirty="0"/>
              <a:t> = "Apache-2.0"</a:t>
            </a:r>
          </a:p>
          <a:p>
            <a:r>
              <a:rPr lang="en-US" dirty="0"/>
              <a:t>  </a:t>
            </a:r>
            <a:r>
              <a:rPr lang="en-US" dirty="0" err="1"/>
              <a:t>s.author</a:t>
            </a:r>
            <a:r>
              <a:rPr lang="en-US" dirty="0"/>
              <a:t> = "Adam Jacob"</a:t>
            </a:r>
          </a:p>
          <a:p>
            <a:r>
              <a:rPr lang="en-US" dirty="0"/>
              <a:t>  </a:t>
            </a:r>
            <a:r>
              <a:rPr lang="en-US" dirty="0" err="1"/>
              <a:t>s.email</a:t>
            </a:r>
            <a:r>
              <a:rPr lang="en-US" dirty="0"/>
              <a:t> = "</a:t>
            </a:r>
            <a:r>
              <a:rPr lang="en-US" dirty="0" err="1"/>
              <a:t>adam@chef.io</a:t>
            </a:r>
            <a:r>
              <a:rPr lang="en-US" dirty="0"/>
              <a:t>"</a:t>
            </a:r>
          </a:p>
          <a:p>
            <a:r>
              <a:rPr lang="en-US" dirty="0"/>
              <a:t>  </a:t>
            </a:r>
            <a:r>
              <a:rPr lang="en-US" dirty="0" err="1"/>
              <a:t>s.homepage</a:t>
            </a:r>
            <a:r>
              <a:rPr lang="en-US" dirty="0"/>
              <a:t> = "https://</a:t>
            </a:r>
            <a:r>
              <a:rPr lang="en-US" dirty="0" err="1"/>
              <a:t>docs.chef.io</a:t>
            </a:r>
            <a:r>
              <a:rPr lang="en-US" dirty="0"/>
              <a:t>/</a:t>
            </a:r>
            <a:r>
              <a:rPr lang="en-US" dirty="0" err="1"/>
              <a:t>ohai.html</a:t>
            </a:r>
            <a:r>
              <a:rPr lang="en-US" dirty="0"/>
              <a:t>"</a:t>
            </a:r>
          </a:p>
          <a:p>
            <a:endParaRPr lang="en-US" dirty="0"/>
          </a:p>
          <a:p>
            <a:r>
              <a:rPr lang="en-US" dirty="0"/>
              <a:t>  </a:t>
            </a:r>
            <a:r>
              <a:rPr lang="en-US" dirty="0" err="1"/>
              <a:t>s.required_ruby_version</a:t>
            </a:r>
            <a:r>
              <a:rPr lang="en-US" dirty="0"/>
              <a:t> = "&gt;= 2.1.0</a:t>
            </a:r>
            <a:r>
              <a:rPr lang="en-US" dirty="0" smtClean="0"/>
              <a:t>"</a:t>
            </a:r>
          </a:p>
          <a:p>
            <a:endParaRPr lang="en-US" dirty="0"/>
          </a:p>
          <a:p>
            <a:r>
              <a:rPr lang="en-US" dirty="0"/>
              <a:t>  </a:t>
            </a:r>
            <a:r>
              <a:rPr lang="en-US" dirty="0" err="1"/>
              <a:t>s.add_dependency</a:t>
            </a:r>
            <a:r>
              <a:rPr lang="en-US" dirty="0"/>
              <a:t> "</a:t>
            </a:r>
            <a:r>
              <a:rPr lang="en-US" dirty="0" err="1"/>
              <a:t>systemu</a:t>
            </a:r>
            <a:r>
              <a:rPr lang="en-US" dirty="0"/>
              <a:t>", "~&gt; 2.6.4"</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a:t>
            </a:r>
            <a:r>
              <a:rPr lang="en-US" dirty="0" err="1" smtClean="0"/>
              <a:t>ohai.gemspec</a:t>
            </a:r>
            <a:endParaRPr lang="en-US" dirty="0"/>
          </a:p>
        </p:txBody>
      </p:sp>
    </p:spTree>
    <p:extLst>
      <p:ext uri="{BB962C8B-B14F-4D97-AF65-F5344CB8AC3E}">
        <p14:creationId xmlns:p14="http://schemas.microsoft.com/office/powerpoint/2010/main" val="107950813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pl-PL" dirty="0" err="1"/>
              <a:t>ohai</a:t>
            </a:r>
            <a:r>
              <a:rPr lang="pl-PL" dirty="0"/>
              <a:t>/</a:t>
            </a:r>
            <a:r>
              <a:rPr lang="pl-PL" dirty="0" err="1"/>
              <a:t>lib</a:t>
            </a:r>
            <a:endParaRPr lang="pl-PL" dirty="0"/>
          </a:p>
          <a:p>
            <a:r>
              <a:rPr lang="pl-PL" dirty="0"/>
              <a:t>├── </a:t>
            </a:r>
            <a:r>
              <a:rPr lang="pl-PL" dirty="0" err="1"/>
              <a:t>ohai</a:t>
            </a:r>
            <a:endParaRPr lang="pl-PL" dirty="0"/>
          </a:p>
          <a:p>
            <a:r>
              <a:rPr lang="pl-PL" dirty="0"/>
              <a:t>│   ├── </a:t>
            </a:r>
            <a:r>
              <a:rPr lang="pl-PL" dirty="0" err="1"/>
              <a:t>application.rb</a:t>
            </a:r>
            <a:endParaRPr lang="pl-PL" dirty="0"/>
          </a:p>
          <a:p>
            <a:r>
              <a:rPr lang="pl-PL" dirty="0"/>
              <a:t>│   ├── </a:t>
            </a:r>
            <a:r>
              <a:rPr lang="pl-PL" dirty="0" err="1"/>
              <a:t>common</a:t>
            </a:r>
            <a:endParaRPr lang="pl-PL" dirty="0"/>
          </a:p>
          <a:p>
            <a:r>
              <a:rPr lang="pl-PL" dirty="0"/>
              <a:t>│   │   └── </a:t>
            </a:r>
            <a:r>
              <a:rPr lang="pl-PL" dirty="0" err="1"/>
              <a:t>dmi.rb</a:t>
            </a:r>
            <a:endParaRPr lang="pl-PL" dirty="0"/>
          </a:p>
          <a:p>
            <a:r>
              <a:rPr lang="pl-PL" dirty="0"/>
              <a:t>│   ├── </a:t>
            </a:r>
            <a:r>
              <a:rPr lang="pl-PL" dirty="0" err="1"/>
              <a:t>config.rb</a:t>
            </a:r>
            <a:endParaRPr lang="pl-PL" dirty="0"/>
          </a:p>
          <a:p>
            <a:r>
              <a:rPr lang="pl-PL" dirty="0" smtClean="0"/>
              <a:t>...</a:t>
            </a:r>
            <a:endParaRPr lang="pl-PL" dirty="0"/>
          </a:p>
          <a:p>
            <a:r>
              <a:rPr lang="pl-PL" dirty="0"/>
              <a:t>│   └── </a:t>
            </a:r>
            <a:r>
              <a:rPr lang="pl-PL" dirty="0" err="1"/>
              <a:t>version.rb</a:t>
            </a:r>
            <a:endParaRPr lang="pl-PL" dirty="0"/>
          </a:p>
          <a:p>
            <a:r>
              <a:rPr lang="pl-PL" dirty="0"/>
              <a:t>└── </a:t>
            </a:r>
            <a:r>
              <a:rPr lang="pl-PL" dirty="0" err="1" smtClean="0"/>
              <a:t>ohai.rb</a:t>
            </a:r>
            <a:endParaRPr lang="pl-PL" dirty="0" smtClean="0"/>
          </a:p>
          <a:p>
            <a:r>
              <a:rPr lang="pl-PL" dirty="0"/>
              <a:t>19 </a:t>
            </a:r>
            <a:r>
              <a:rPr lang="pl-PL" dirty="0" err="1"/>
              <a:t>directories</a:t>
            </a:r>
            <a:r>
              <a:rPr lang="pl-PL" dirty="0"/>
              <a:t>, 161 </a:t>
            </a:r>
            <a:r>
              <a:rPr lang="pl-PL" dirty="0" err="1"/>
              <a:t>files</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r>
              <a:rPr lang="en-US" dirty="0" smtClean="0"/>
              <a:t>/lib</a:t>
            </a:r>
            <a:endParaRPr lang="en-US" dirty="0"/>
          </a:p>
        </p:txBody>
      </p:sp>
      <p:sp>
        <p:nvSpPr>
          <p:cNvPr id="6" name="Content Placeholder 5"/>
          <p:cNvSpPr>
            <a:spLocks noGrp="1"/>
          </p:cNvSpPr>
          <p:nvPr>
            <p:ph sz="quarter" idx="12"/>
          </p:nvPr>
        </p:nvSpPr>
        <p:spPr>
          <a:xfrm>
            <a:off x="1127883" y="654639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Viewing the lib Directory</a:t>
            </a:r>
            <a:endParaRPr lang="en-US" dirty="0"/>
          </a:p>
        </p:txBody>
      </p:sp>
    </p:spTree>
    <p:extLst>
      <p:ext uri="{BB962C8B-B14F-4D97-AF65-F5344CB8AC3E}">
        <p14:creationId xmlns:p14="http://schemas.microsoft.com/office/powerpoint/2010/main" val="140133436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a:t>
            </a:r>
            <a:r>
              <a:rPr lang="en-US" dirty="0" err="1" smtClean="0"/>
              <a:t>ohai.rb</a:t>
            </a:r>
            <a:r>
              <a:rPr lang="en-US" dirty="0" smtClean="0"/>
              <a:t> file in the lib Directory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http://</a:t>
            </a:r>
            <a:r>
              <a:rPr lang="en-US" dirty="0" err="1"/>
              <a:t>www.apache.org</a:t>
            </a:r>
            <a:r>
              <a:rPr lang="en-US" dirty="0"/>
              <a:t>/licenses/LICENSE-2.0</a:t>
            </a:r>
          </a:p>
          <a:p>
            <a:r>
              <a:rPr lang="en-US" dirty="0"/>
              <a:t>#</a:t>
            </a:r>
          </a:p>
          <a:p>
            <a:r>
              <a:rPr lang="en-US" dirty="0"/>
              <a:t># Unless required by applicable law or agreed to in writing, software</a:t>
            </a:r>
          </a:p>
          <a:p>
            <a:r>
              <a:rPr lang="en-US" dirty="0"/>
              <a:t># distributed under the License is distributed on an "AS IS" BASIS,</a:t>
            </a:r>
          </a:p>
          <a:p>
            <a:r>
              <a:rPr lang="en-US" dirty="0"/>
              <a:t># WITHOUT WARRANTIES OR CONDITIONS OF ANY KIND, either express or implied.</a:t>
            </a:r>
          </a:p>
          <a:p>
            <a:r>
              <a:rPr lang="en-US" dirty="0"/>
              <a:t># See the License for the specific language governing permissions and</a:t>
            </a:r>
          </a:p>
          <a:p>
            <a:r>
              <a:rPr lang="en-US" dirty="0"/>
              <a:t># limitations under the License.</a:t>
            </a:r>
          </a:p>
          <a:p>
            <a:r>
              <a:rPr lang="en-US" dirty="0"/>
              <a:t>#</a:t>
            </a:r>
          </a:p>
          <a:p>
            <a:endParaRPr lang="en-US" dirty="0"/>
          </a:p>
          <a:p>
            <a:r>
              <a:rPr lang="en-US" dirty="0"/>
              <a:t>require "</a:t>
            </a:r>
            <a:r>
              <a:rPr lang="en-US" dirty="0" err="1"/>
              <a:t>ohai</a:t>
            </a:r>
            <a:r>
              <a:rPr lang="en-US" dirty="0"/>
              <a:t>/version"</a:t>
            </a:r>
          </a:p>
          <a:p>
            <a:r>
              <a:rPr lang="en-US" dirty="0"/>
              <a:t>require "</a:t>
            </a:r>
            <a:r>
              <a:rPr lang="en-US" dirty="0" err="1"/>
              <a:t>ohai</a:t>
            </a:r>
            <a:r>
              <a:rPr lang="en-US" dirty="0"/>
              <a:t>/</a:t>
            </a:r>
            <a:r>
              <a:rPr lang="en-US" dirty="0" err="1"/>
              <a:t>config</a:t>
            </a:r>
            <a:r>
              <a:rPr lang="en-US" dirty="0"/>
              <a:t>"</a:t>
            </a:r>
          </a:p>
          <a:p>
            <a:r>
              <a:rPr lang="en-US" dirty="0"/>
              <a:t>require "</a:t>
            </a:r>
            <a:r>
              <a:rPr lang="en-US" dirty="0" err="1"/>
              <a:t>ohai</a:t>
            </a:r>
            <a:r>
              <a:rPr lang="en-US" dirty="0"/>
              <a:t>/system"</a:t>
            </a:r>
          </a:p>
          <a:p>
            <a:r>
              <a:rPr lang="en-US" dirty="0"/>
              <a:t>require "</a:t>
            </a:r>
            <a:r>
              <a:rPr lang="en-US" dirty="0" err="1"/>
              <a:t>ohai</a:t>
            </a:r>
            <a:r>
              <a:rPr lang="en-US" dirty="0"/>
              <a:t>/exception"</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ohai.rb</a:t>
            </a:r>
            <a:endParaRPr lang="en-US" dirty="0"/>
          </a:p>
        </p:txBody>
      </p:sp>
    </p:spTree>
    <p:extLst>
      <p:ext uri="{BB962C8B-B14F-4D97-AF65-F5344CB8AC3E}">
        <p14:creationId xmlns:p14="http://schemas.microsoft.com/office/powerpoint/2010/main" val="11810922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err="1"/>
              <a:t>ohai</a:t>
            </a:r>
            <a:r>
              <a:rPr lang="en-US" sz="2000" dirty="0"/>
              <a:t>/lib/</a:t>
            </a:r>
            <a:r>
              <a:rPr lang="en-US" sz="2000" dirty="0" err="1"/>
              <a:t>ohai</a:t>
            </a:r>
            <a:r>
              <a:rPr lang="en-US" sz="2000" dirty="0"/>
              <a:t>/plugins</a:t>
            </a:r>
          </a:p>
          <a:p>
            <a:r>
              <a:rPr lang="en-US" sz="2000" dirty="0"/>
              <a:t>├── </a:t>
            </a:r>
            <a:r>
              <a:rPr lang="en-US" sz="2000" dirty="0" err="1"/>
              <a:t>aix</a:t>
            </a:r>
            <a:endParaRPr lang="en-US" sz="2000" dirty="0"/>
          </a:p>
          <a:p>
            <a:r>
              <a:rPr lang="en-US" sz="2000" dirty="0"/>
              <a:t>│   ├── </a:t>
            </a:r>
            <a:r>
              <a:rPr lang="en-US" sz="2000" dirty="0" err="1"/>
              <a:t>cpu.rb</a:t>
            </a:r>
            <a:endParaRPr lang="en-US" sz="2000" dirty="0"/>
          </a:p>
          <a:p>
            <a:r>
              <a:rPr lang="en-US" sz="2000" dirty="0"/>
              <a:t>│   ├── </a:t>
            </a:r>
            <a:r>
              <a:rPr lang="en-US" sz="2000" dirty="0" err="1"/>
              <a:t>filesystem.rb</a:t>
            </a:r>
            <a:endParaRPr lang="en-US" sz="2000" dirty="0"/>
          </a:p>
          <a:p>
            <a:r>
              <a:rPr lang="en-US" sz="2000" dirty="0"/>
              <a:t>│   ├── </a:t>
            </a:r>
            <a:r>
              <a:rPr lang="en-US" sz="2000" dirty="0" err="1"/>
              <a:t>kernel.rb</a:t>
            </a:r>
            <a:endParaRPr lang="en-US" sz="2000" dirty="0"/>
          </a:p>
          <a:p>
            <a:r>
              <a:rPr lang="en-US" sz="2000" dirty="0"/>
              <a:t>│   ├── </a:t>
            </a:r>
            <a:r>
              <a:rPr lang="en-US" sz="2000" dirty="0" err="1"/>
              <a:t>memory.rb</a:t>
            </a:r>
            <a:endParaRPr lang="en-US" sz="2000" dirty="0"/>
          </a:p>
          <a:p>
            <a:r>
              <a:rPr lang="en-US" sz="2000" dirty="0"/>
              <a:t>│   ├── </a:t>
            </a:r>
            <a:r>
              <a:rPr lang="en-US" sz="2000" dirty="0" err="1"/>
              <a:t>network.rb</a:t>
            </a:r>
            <a:endParaRPr lang="en-US" sz="2000" dirty="0"/>
          </a:p>
          <a:p>
            <a:r>
              <a:rPr lang="en-US" sz="2000" dirty="0"/>
              <a:t>│   ├── </a:t>
            </a:r>
            <a:r>
              <a:rPr lang="en-US" sz="2000" dirty="0" err="1"/>
              <a:t>os.rb</a:t>
            </a:r>
            <a:endParaRPr lang="en-US" sz="2000" dirty="0"/>
          </a:p>
          <a:p>
            <a:r>
              <a:rPr lang="en-US" sz="2000" dirty="0"/>
              <a:t>│   ├── </a:t>
            </a:r>
            <a:r>
              <a:rPr lang="en-US" sz="2000" dirty="0" err="1"/>
              <a:t>platform.rb</a:t>
            </a:r>
            <a:endParaRPr lang="en-US" sz="2000" dirty="0"/>
          </a:p>
          <a:p>
            <a:r>
              <a:rPr lang="en-US" sz="2000" dirty="0"/>
              <a:t>│   ├── </a:t>
            </a:r>
            <a:r>
              <a:rPr lang="en-US" sz="2000" dirty="0" err="1"/>
              <a:t>uptime.rb</a:t>
            </a:r>
            <a:endParaRPr lang="en-US" sz="2000" dirty="0"/>
          </a:p>
          <a:p>
            <a:r>
              <a:rPr lang="en-US" sz="2000" dirty="0"/>
              <a:t>│   └── </a:t>
            </a:r>
            <a:r>
              <a:rPr lang="en-US" sz="2000" dirty="0" err="1"/>
              <a:t>virtualization.rb</a:t>
            </a:r>
            <a:endParaRPr lang="en-US" sz="2000" dirty="0"/>
          </a:p>
          <a:p>
            <a:r>
              <a:rPr lang="en-US" sz="2000" dirty="0"/>
              <a:t>├── </a:t>
            </a:r>
            <a:r>
              <a:rPr lang="en-US" sz="2000" dirty="0" err="1" smtClean="0"/>
              <a:t>azure.rb</a:t>
            </a:r>
          </a:p>
          <a:p>
            <a:r>
              <a:rPr lang="en-US" sz="2000" dirty="0" smtClean="0"/>
              <a:t>├── </a:t>
            </a:r>
            <a:r>
              <a:rPr lang="en-US" sz="2000" dirty="0" err="1" smtClean="0"/>
              <a:t>bsd</a:t>
            </a:r>
            <a:endParaRPr lang="en-US" sz="2000" dirty="0" smtClean="0"/>
          </a:p>
          <a:p>
            <a:r>
              <a:rPr lang="en-US" sz="2000" dirty="0" smtClean="0"/>
              <a:t>│   ├── </a:t>
            </a:r>
            <a:r>
              <a:rPr lang="en-US" sz="2000" dirty="0" err="1" smtClean="0"/>
              <a:t>filesystem.rb</a:t>
            </a:r>
            <a:endParaRPr lang="en-US" sz="2000" dirty="0" smtClean="0"/>
          </a:p>
        </p:txBody>
      </p:sp>
      <p:sp>
        <p:nvSpPr>
          <p:cNvPr id="3" name="Text Placeholder 2"/>
          <p:cNvSpPr>
            <a:spLocks noGrp="1"/>
          </p:cNvSpPr>
          <p:nvPr>
            <p:ph type="body" sz="quarter" idx="11"/>
          </p:nvPr>
        </p:nvSpPr>
        <p:spPr/>
        <p:txBody>
          <a:bodyPr/>
          <a:lstStyle/>
          <a:p>
            <a:r>
              <a:rPr lang="en-US" dirty="0" smtClean="0"/>
              <a:t>&gt; tree </a:t>
            </a:r>
            <a:r>
              <a:rPr lang="en-US" dirty="0" err="1" smtClean="0"/>
              <a:t>ohai</a:t>
            </a:r>
            <a:r>
              <a:rPr lang="en-US" dirty="0" smtClean="0"/>
              <a:t>/lib/</a:t>
            </a:r>
            <a:r>
              <a:rPr lang="en-US" dirty="0" err="1" smtClean="0"/>
              <a:t>ohai</a:t>
            </a:r>
            <a:r>
              <a:rPr lang="en-US" dirty="0" smtClean="0"/>
              <a:t>/plugins</a:t>
            </a:r>
            <a:endParaRPr lang="en-US" dirty="0"/>
          </a:p>
        </p:txBody>
      </p:sp>
      <p:sp>
        <p:nvSpPr>
          <p:cNvPr id="5" name="Title 4"/>
          <p:cNvSpPr>
            <a:spLocks noGrp="1"/>
          </p:cNvSpPr>
          <p:nvPr>
            <p:ph type="title"/>
          </p:nvPr>
        </p:nvSpPr>
        <p:spPr/>
        <p:txBody>
          <a:bodyPr/>
          <a:lstStyle/>
          <a:p>
            <a:r>
              <a:rPr lang="en-US" dirty="0" smtClean="0"/>
              <a:t>Viewing the plugins directory</a:t>
            </a:r>
            <a:endParaRPr lang="en-US" dirty="0"/>
          </a:p>
        </p:txBody>
      </p:sp>
    </p:spTree>
    <p:extLst>
      <p:ext uri="{BB962C8B-B14F-4D97-AF65-F5344CB8AC3E}">
        <p14:creationId xmlns:p14="http://schemas.microsoft.com/office/powerpoint/2010/main" val="180418156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smtClean="0"/>
              <a:t>Let's take a look at the structure of a plugin.</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q"/>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71056710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Recent Major </a:t>
            </a:r>
            <a:r>
              <a:rPr lang="en-US" dirty="0" err="1" smtClean="0"/>
              <a:t>Ohai</a:t>
            </a:r>
            <a:r>
              <a:rPr lang="en-US" dirty="0" smtClean="0"/>
              <a:t> Releases</a:t>
            </a:r>
            <a:endParaRPr lang="en-US" dirty="0"/>
          </a:p>
        </p:txBody>
      </p:sp>
      <p:sp>
        <p:nvSpPr>
          <p:cNvPr id="4" name="Rectangle 3"/>
          <p:cNvSpPr/>
          <p:nvPr/>
        </p:nvSpPr>
        <p:spPr bwMode="auto">
          <a:xfrm>
            <a:off x="1825625" y="3825875"/>
            <a:ext cx="3873500" cy="3873500"/>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6</a:t>
            </a:r>
          </a:p>
        </p:txBody>
      </p:sp>
      <p:sp>
        <p:nvSpPr>
          <p:cNvPr id="5" name="Rectangle 4"/>
          <p:cNvSpPr/>
          <p:nvPr/>
        </p:nvSpPr>
        <p:spPr bwMode="auto">
          <a:xfrm>
            <a:off x="6223000" y="3819525"/>
            <a:ext cx="3873500" cy="3873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7</a:t>
            </a:r>
          </a:p>
        </p:txBody>
      </p:sp>
      <p:sp>
        <p:nvSpPr>
          <p:cNvPr id="6" name="TextBox 5"/>
          <p:cNvSpPr txBox="1"/>
          <p:nvPr/>
        </p:nvSpPr>
        <p:spPr bwMode="white">
          <a:xfrm>
            <a:off x="2032000" y="5222875"/>
            <a:ext cx="3444875" cy="2301875"/>
          </a:xfrm>
          <a:prstGeom prst="rect">
            <a:avLst/>
          </a:prstGeom>
        </p:spPr>
        <p:txBody>
          <a:bodyPr vert="horz" wrap="square" lIns="91440" tIns="91440" rIns="91440" bIns="91440" rtlCol="0" anchor="t">
            <a:noAutofit/>
          </a:bodyPr>
          <a:lstStyle/>
          <a:p>
            <a:pPr>
              <a:lnSpc>
                <a:spcPct val="150000"/>
              </a:lnSpc>
            </a:pPr>
            <a:r>
              <a:rPr lang="en-US" sz="2000" dirty="0" smtClean="0"/>
              <a:t>Released: April 13, 2011</a:t>
            </a:r>
          </a:p>
          <a:p>
            <a:pPr>
              <a:lnSpc>
                <a:spcPct val="150000"/>
              </a:lnSpc>
            </a:pPr>
            <a:r>
              <a:rPr lang="en-US" sz="2000" dirty="0" smtClean="0"/>
              <a:t>Chef Version: 0.10.0 </a:t>
            </a:r>
          </a:p>
          <a:p>
            <a:pPr>
              <a:lnSpc>
                <a:spcPct val="150000"/>
              </a:lnSpc>
            </a:pPr>
            <a:r>
              <a:rPr lang="en-US" sz="2000" b="1" dirty="0" err="1" smtClean="0"/>
              <a:t>docs.chef.io</a:t>
            </a:r>
            <a:r>
              <a:rPr lang="en-US" sz="2000" b="1" dirty="0"/>
              <a:t>/release/ohai-</a:t>
            </a:r>
            <a:r>
              <a:rPr lang="en-US" sz="2000" b="1" dirty="0" smtClean="0"/>
              <a:t>6</a:t>
            </a:r>
          </a:p>
        </p:txBody>
      </p:sp>
      <p:sp>
        <p:nvSpPr>
          <p:cNvPr id="7" name="TextBox 6"/>
          <p:cNvSpPr txBox="1"/>
          <p:nvPr/>
        </p:nvSpPr>
        <p:spPr bwMode="white">
          <a:xfrm>
            <a:off x="6413500" y="5222875"/>
            <a:ext cx="3444875" cy="2295525"/>
          </a:xfrm>
          <a:prstGeom prst="rect">
            <a:avLst/>
          </a:prstGeom>
        </p:spPr>
        <p:txBody>
          <a:bodyPr vert="horz" wrap="square" lIns="91440" tIns="91440" rIns="91440" bIns="91440" rtlCol="0" anchor="t">
            <a:normAutofit/>
          </a:bodyPr>
          <a:lstStyle/>
          <a:p>
            <a:pPr>
              <a:lnSpc>
                <a:spcPct val="150000"/>
              </a:lnSpc>
            </a:pPr>
            <a:r>
              <a:rPr lang="en-US" sz="2000" dirty="0" smtClean="0"/>
              <a:t>Released: April 8, 2014</a:t>
            </a:r>
          </a:p>
          <a:p>
            <a:pPr>
              <a:lnSpc>
                <a:spcPct val="150000"/>
              </a:lnSpc>
            </a:pPr>
            <a:r>
              <a:rPr lang="en-US" sz="2000" dirty="0" smtClean="0"/>
              <a:t>Chef Version: 11.12.0</a:t>
            </a:r>
          </a:p>
          <a:p>
            <a:pPr>
              <a:lnSpc>
                <a:spcPct val="150000"/>
              </a:lnSpc>
            </a:pPr>
            <a:r>
              <a:rPr lang="en-US" sz="2000" b="1" dirty="0" err="1" smtClean="0"/>
              <a:t>docs.chef.io</a:t>
            </a:r>
            <a:r>
              <a:rPr lang="en-US" sz="2000" b="1" dirty="0"/>
              <a:t>/release/ohai-</a:t>
            </a:r>
            <a:r>
              <a:rPr lang="en-US" sz="2000" b="1" dirty="0" smtClean="0"/>
              <a:t>7</a:t>
            </a:r>
          </a:p>
        </p:txBody>
      </p:sp>
      <p:sp>
        <p:nvSpPr>
          <p:cNvPr id="8" name="Rectangle 7"/>
          <p:cNvSpPr/>
          <p:nvPr/>
        </p:nvSpPr>
        <p:spPr bwMode="auto">
          <a:xfrm>
            <a:off x="10645775" y="3813175"/>
            <a:ext cx="3873500" cy="3873500"/>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8</a:t>
            </a:r>
          </a:p>
        </p:txBody>
      </p:sp>
      <p:sp>
        <p:nvSpPr>
          <p:cNvPr id="9" name="TextBox 8"/>
          <p:cNvSpPr txBox="1"/>
          <p:nvPr/>
        </p:nvSpPr>
        <p:spPr bwMode="white">
          <a:xfrm>
            <a:off x="10836275" y="5222875"/>
            <a:ext cx="3444875" cy="2289175"/>
          </a:xfrm>
          <a:prstGeom prst="rect">
            <a:avLst/>
          </a:prstGeom>
        </p:spPr>
        <p:txBody>
          <a:bodyPr vert="horz" wrap="square" lIns="91440" tIns="91440" rIns="91440" bIns="91440" rtlCol="0" anchor="t">
            <a:normAutofit/>
          </a:bodyPr>
          <a:lstStyle/>
          <a:p>
            <a:pPr>
              <a:lnSpc>
                <a:spcPct val="150000"/>
              </a:lnSpc>
            </a:pPr>
            <a:r>
              <a:rPr lang="en-US" sz="2000" dirty="0" smtClean="0"/>
              <a:t>Released: Dec. </a:t>
            </a:r>
            <a:r>
              <a:rPr lang="en-US" sz="2000" dirty="0"/>
              <a:t>4</a:t>
            </a:r>
            <a:r>
              <a:rPr lang="en-US" sz="2000" dirty="0" smtClean="0"/>
              <a:t>, 2014</a:t>
            </a:r>
          </a:p>
          <a:p>
            <a:pPr>
              <a:lnSpc>
                <a:spcPct val="150000"/>
              </a:lnSpc>
            </a:pPr>
            <a:r>
              <a:rPr lang="en-US" sz="2000" dirty="0" smtClean="0"/>
              <a:t>Chef Version: 11.18.0</a:t>
            </a:r>
          </a:p>
          <a:p>
            <a:pPr>
              <a:lnSpc>
                <a:spcPct val="150000"/>
              </a:lnSpc>
            </a:pPr>
            <a:r>
              <a:rPr lang="en-US" sz="2000" b="1" dirty="0" err="1" smtClean="0"/>
              <a:t>docs.chef.io</a:t>
            </a:r>
            <a:r>
              <a:rPr lang="en-US" sz="2000" b="1" dirty="0"/>
              <a:t>/release/ohai</a:t>
            </a:r>
            <a:r>
              <a:rPr lang="en-US" sz="2000" b="1" dirty="0" smtClean="0"/>
              <a:t>-8</a:t>
            </a:r>
          </a:p>
        </p:txBody>
      </p:sp>
    </p:spTree>
    <p:extLst>
      <p:ext uri="{BB962C8B-B14F-4D97-AF65-F5344CB8AC3E}">
        <p14:creationId xmlns:p14="http://schemas.microsoft.com/office/powerpoint/2010/main" val="72675110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23000" y="3819525"/>
            <a:ext cx="3873500" cy="3873500"/>
          </a:xfrm>
          <a:prstGeom prst="rect">
            <a:avLst/>
          </a:prstGeom>
          <a:solidFill>
            <a:schemeClr val="accent4">
              <a:alpha val="1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7</a:t>
            </a:r>
          </a:p>
        </p:txBody>
      </p:sp>
      <p:sp>
        <p:nvSpPr>
          <p:cNvPr id="6" name="Rectangle 5"/>
          <p:cNvSpPr/>
          <p:nvPr/>
        </p:nvSpPr>
        <p:spPr bwMode="auto">
          <a:xfrm>
            <a:off x="1825625" y="3825875"/>
            <a:ext cx="3873500" cy="3873500"/>
          </a:xfrm>
          <a:prstGeom prst="rect">
            <a:avLst/>
          </a:prstGeom>
          <a:solidFill>
            <a:schemeClr val="accent1">
              <a:alpha val="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6</a:t>
            </a:r>
          </a:p>
        </p:txBody>
      </p:sp>
      <p:sp>
        <p:nvSpPr>
          <p:cNvPr id="8" name="Rectangle 7"/>
          <p:cNvSpPr/>
          <p:nvPr/>
        </p:nvSpPr>
        <p:spPr bwMode="auto">
          <a:xfrm>
            <a:off x="10645775" y="3813175"/>
            <a:ext cx="3873500" cy="3873500"/>
          </a:xfrm>
          <a:prstGeom prst="rect">
            <a:avLst/>
          </a:prstGeom>
          <a:solidFill>
            <a:schemeClr val="accent5">
              <a:alpha val="9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8000" dirty="0" err="1" smtClean="0">
                <a:gradFill>
                  <a:gsLst>
                    <a:gs pos="0">
                      <a:srgbClr val="FFFFFF"/>
                    </a:gs>
                    <a:gs pos="100000">
                      <a:srgbClr val="FFFFFF"/>
                    </a:gs>
                  </a:gsLst>
                  <a:lin ang="5400000" scaled="0"/>
                </a:gradFill>
              </a:rPr>
              <a:t>Ohai</a:t>
            </a:r>
            <a:r>
              <a:rPr lang="en-US" sz="8000" dirty="0" smtClean="0">
                <a:gradFill>
                  <a:gsLst>
                    <a:gs pos="0">
                      <a:srgbClr val="FFFFFF"/>
                    </a:gs>
                    <a:gs pos="100000">
                      <a:srgbClr val="FFFFFF"/>
                    </a:gs>
                  </a:gsLst>
                  <a:lin ang="5400000" scaled="0"/>
                </a:gradFill>
              </a:rPr>
              <a:t> 8</a:t>
            </a:r>
          </a:p>
        </p:txBody>
      </p:sp>
      <p:sp>
        <p:nvSpPr>
          <p:cNvPr id="2" name="Title 1"/>
          <p:cNvSpPr>
            <a:spLocks noGrp="1"/>
          </p:cNvSpPr>
          <p:nvPr>
            <p:ph type="ctrTitle"/>
          </p:nvPr>
        </p:nvSpPr>
        <p:spPr/>
        <p:txBody>
          <a:bodyPr>
            <a:normAutofit fontScale="90000"/>
          </a:bodyPr>
          <a:lstStyle/>
          <a:p>
            <a:r>
              <a:rPr lang="en-US" dirty="0" smtClean="0"/>
              <a:t>Focus on </a:t>
            </a:r>
            <a:r>
              <a:rPr lang="en-US" dirty="0" err="1" smtClean="0"/>
              <a:t>Ohai</a:t>
            </a:r>
            <a:r>
              <a:rPr lang="en-US" dirty="0" smtClean="0"/>
              <a:t> 7</a:t>
            </a:r>
            <a:endParaRPr lang="en-US" dirty="0"/>
          </a:p>
        </p:txBody>
      </p:sp>
      <p:sp>
        <p:nvSpPr>
          <p:cNvPr id="3" name="Subtitle 2"/>
          <p:cNvSpPr>
            <a:spLocks noGrp="1"/>
          </p:cNvSpPr>
          <p:nvPr>
            <p:ph type="subTitle" idx="1"/>
          </p:nvPr>
        </p:nvSpPr>
        <p:spPr>
          <a:xfrm>
            <a:off x="1671638" y="3255963"/>
            <a:ext cx="12319000" cy="3346421"/>
          </a:xfrm>
        </p:spPr>
        <p:txBody>
          <a:bodyPr/>
          <a:lstStyle/>
          <a:p>
            <a:r>
              <a:rPr lang="en-US" dirty="0" err="1" smtClean="0"/>
              <a:t>Ohai</a:t>
            </a:r>
            <a:r>
              <a:rPr lang="en-US" dirty="0" smtClean="0"/>
              <a:t> 7 refined the Domain Specific Language (DSL) created in the previous version of </a:t>
            </a:r>
            <a:r>
              <a:rPr lang="en-US" dirty="0" err="1" smtClean="0"/>
              <a:t>Ohai</a:t>
            </a:r>
            <a:r>
              <a:rPr lang="en-US" dirty="0" smtClean="0"/>
              <a:t>. </a:t>
            </a:r>
            <a:r>
              <a:rPr lang="en-US" dirty="0" err="1" smtClean="0"/>
              <a:t>Ohai</a:t>
            </a:r>
            <a:r>
              <a:rPr lang="en-US" dirty="0" smtClean="0"/>
              <a:t> 8 continues to use the same language.</a:t>
            </a:r>
          </a:p>
        </p:txBody>
      </p:sp>
    </p:spTree>
    <p:extLst>
      <p:ext uri="{BB962C8B-B14F-4D97-AF65-F5344CB8AC3E}">
        <p14:creationId xmlns:p14="http://schemas.microsoft.com/office/powerpoint/2010/main" val="154159942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is Composed of Plugins</a:t>
            </a:r>
            <a:endParaRPr lang="en-US" dirty="0"/>
          </a:p>
        </p:txBody>
      </p:sp>
      <p:sp>
        <p:nvSpPr>
          <p:cNvPr id="3" name="Subtitle 2"/>
          <p:cNvSpPr>
            <a:spLocks noGrp="1"/>
          </p:cNvSpPr>
          <p:nvPr>
            <p:ph type="subTitle" idx="1"/>
          </p:nvPr>
        </p:nvSpPr>
        <p:spPr>
          <a:xfrm>
            <a:off x="1671638" y="3271838"/>
            <a:ext cx="6221078" cy="3346421"/>
          </a:xfrm>
        </p:spPr>
        <p:txBody>
          <a:bodyPr/>
          <a:lstStyle/>
          <a:p>
            <a:r>
              <a:rPr lang="en-US" dirty="0" err="1"/>
              <a:t>Ohai</a:t>
            </a:r>
            <a:r>
              <a:rPr lang="en-US" dirty="0"/>
              <a:t> is packaged with a core set of plugins that are automatically loaded when executing </a:t>
            </a:r>
            <a:r>
              <a:rPr lang="en-US" dirty="0" err="1"/>
              <a:t>Ohai</a:t>
            </a:r>
            <a:r>
              <a:rPr lang="en-US" dirty="0"/>
              <a:t>.</a:t>
            </a:r>
          </a:p>
          <a:p>
            <a:endParaRPr lang="en-US" dirty="0"/>
          </a:p>
          <a:p>
            <a:r>
              <a:rPr lang="en-US" dirty="0"/>
              <a:t>These plugins provide the attributes we see in the JSON output (e.g. </a:t>
            </a:r>
            <a:r>
              <a:rPr lang="en-US" dirty="0" err="1"/>
              <a:t>ipaddress</a:t>
            </a:r>
            <a:r>
              <a:rPr lang="en-US" dirty="0"/>
              <a:t>, hostname, memory, </a:t>
            </a:r>
            <a:r>
              <a:rPr lang="en-US" dirty="0" err="1"/>
              <a:t>cpu</a:t>
            </a:r>
            <a:r>
              <a:rPr lang="en-US" dirty="0"/>
              <a:t>).</a:t>
            </a:r>
          </a:p>
        </p:txBody>
      </p:sp>
      <p:sp>
        <p:nvSpPr>
          <p:cNvPr id="4" name="Rectangle 3"/>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smtClean="0">
                <a:gradFill>
                  <a:gsLst>
                    <a:gs pos="0">
                      <a:srgbClr val="FFFFFF"/>
                    </a:gs>
                    <a:gs pos="100000">
                      <a:srgbClr val="FFFFFF"/>
                    </a:gs>
                  </a:gsLst>
                  <a:lin ang="5400000" scaled="0"/>
                </a:gradFill>
              </a:rPr>
              <a:t>Ohai</a:t>
            </a:r>
            <a:endParaRPr lang="en-US" sz="2400" b="1" dirty="0" smtClean="0">
              <a:gradFill>
                <a:gsLst>
                  <a:gs pos="0">
                    <a:srgbClr val="FFFFFF"/>
                  </a:gs>
                  <a:gs pos="100000">
                    <a:srgbClr val="FFFFFF"/>
                  </a:gs>
                </a:gsLst>
                <a:lin ang="5400000" scaled="0"/>
              </a:gradFill>
            </a:endParaRPr>
          </a:p>
        </p:txBody>
      </p:sp>
      <p:sp>
        <p:nvSpPr>
          <p:cNvPr id="5" name="Rectangle 4"/>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smtClean="0">
                <a:solidFill>
                  <a:schemeClr val="bg1"/>
                </a:solidFill>
              </a:rPr>
              <a:t>NetworkAddresses</a:t>
            </a:r>
            <a:endParaRPr lang="en-US" sz="2400" b="1" dirty="0" smtClean="0">
              <a:solidFill>
                <a:schemeClr val="bg1"/>
              </a:solidFill>
            </a:endParaRPr>
          </a:p>
        </p:txBody>
      </p:sp>
      <p:sp>
        <p:nvSpPr>
          <p:cNvPr id="6" name="Rectangle 5"/>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Hostname</a:t>
            </a:r>
          </a:p>
        </p:txBody>
      </p:sp>
      <p:sp>
        <p:nvSpPr>
          <p:cNvPr id="7" name="Rectangle 6"/>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smtClean="0">
                <a:solidFill>
                  <a:schemeClr val="bg1"/>
                </a:solidFill>
              </a:rPr>
              <a:t>Memory</a:t>
            </a:r>
            <a:endParaRPr lang="en-US" sz="2400" b="1" dirty="0" smtClean="0">
              <a:solidFill>
                <a:schemeClr val="bg1"/>
              </a:solidFill>
            </a:endParaRPr>
          </a:p>
        </p:txBody>
      </p:sp>
      <p:sp>
        <p:nvSpPr>
          <p:cNvPr id="8" name="Rectangle 7"/>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smtClean="0">
                <a:solidFill>
                  <a:schemeClr val="bg1"/>
                </a:solidFill>
              </a:rPr>
              <a:t>CPU</a:t>
            </a:r>
          </a:p>
        </p:txBody>
      </p:sp>
      <p:sp>
        <p:nvSpPr>
          <p:cNvPr id="9" name="Rectangle 8"/>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ipaddress</a:t>
            </a:r>
            <a:r>
              <a:rPr lang="en-US" sz="2000" b="1" dirty="0" smtClean="0">
                <a:solidFill>
                  <a:schemeClr val="bg1"/>
                </a:solidFill>
              </a:rPr>
              <a:t>, ip6address, </a:t>
            </a:r>
            <a:r>
              <a:rPr lang="en-US" sz="2000" b="1" dirty="0" err="1" smtClean="0">
                <a:solidFill>
                  <a:schemeClr val="bg1"/>
                </a:solidFill>
              </a:rPr>
              <a:t>macaddress</a:t>
            </a:r>
            <a:endParaRPr lang="en-US" sz="2000" b="1" dirty="0" smtClean="0">
              <a:solidFill>
                <a:schemeClr val="bg1"/>
              </a:solidFill>
            </a:endParaRPr>
          </a:p>
        </p:txBody>
      </p:sp>
      <p:sp>
        <p:nvSpPr>
          <p:cNvPr id="10" name="Rectangle 9"/>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hostname, domain, </a:t>
            </a:r>
            <a:r>
              <a:rPr lang="en-US" sz="2000" b="1" dirty="0" err="1" smtClean="0">
                <a:solidFill>
                  <a:schemeClr val="bg1"/>
                </a:solidFill>
              </a:rPr>
              <a:t>fqdn</a:t>
            </a:r>
            <a:r>
              <a:rPr lang="en-US" sz="2000" b="1" dirty="0" smtClean="0">
                <a:solidFill>
                  <a:schemeClr val="bg1"/>
                </a:solidFill>
              </a:rPr>
              <a:t>, </a:t>
            </a:r>
            <a:r>
              <a:rPr lang="en-US" sz="2000" b="1" dirty="0" err="1" smtClean="0">
                <a:solidFill>
                  <a:schemeClr val="bg1"/>
                </a:solidFill>
              </a:rPr>
              <a:t>machinename</a:t>
            </a:r>
            <a:endParaRPr lang="en-US" sz="2000" b="1" dirty="0" smtClean="0">
              <a:solidFill>
                <a:schemeClr val="bg1"/>
              </a:solidFill>
            </a:endParaRPr>
          </a:p>
        </p:txBody>
      </p:sp>
      <p:sp>
        <p:nvSpPr>
          <p:cNvPr id="11" name="Rectangle 10"/>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smtClean="0">
                <a:solidFill>
                  <a:schemeClr val="bg1"/>
                </a:solidFill>
              </a:rPr>
              <a:t>memory, memory/swap</a:t>
            </a:r>
          </a:p>
        </p:txBody>
      </p:sp>
      <p:sp>
        <p:nvSpPr>
          <p:cNvPr id="12" name="Rectangle 11"/>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smtClean="0">
                <a:solidFill>
                  <a:schemeClr val="bg1"/>
                </a:solidFill>
              </a:rPr>
              <a:t>cpu</a:t>
            </a:r>
            <a:endParaRPr lang="en-US" sz="2000" b="1" dirty="0" smtClean="0">
              <a:solidFill>
                <a:schemeClr val="bg1"/>
              </a:solidFill>
            </a:endParaRPr>
          </a:p>
        </p:txBody>
      </p:sp>
      <p:sp>
        <p:nvSpPr>
          <p:cNvPr id="13" name="TextBox 12"/>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smtClean="0"/>
              <a:t>Example Plugins</a:t>
            </a:r>
          </a:p>
        </p:txBody>
      </p:sp>
      <p:sp>
        <p:nvSpPr>
          <p:cNvPr id="14" name="Left Brace 1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0333569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Languages Plugin</a:t>
            </a:r>
            <a:endParaRPr lang="en-US" dirty="0"/>
          </a:p>
        </p:txBody>
      </p:sp>
      <p:sp>
        <p:nvSpPr>
          <p:cNvPr id="3" name="Content Placeholder 2"/>
          <p:cNvSpPr>
            <a:spLocks noGrp="1"/>
          </p:cNvSpPr>
          <p:nvPr>
            <p:ph sz="quarter" idx="10"/>
          </p:nvPr>
        </p:nvSpPr>
        <p:spPr/>
        <p:txBody>
          <a:bodyPr/>
          <a:lstStyle/>
          <a:p>
            <a:r>
              <a:rPr lang="en-US" b="1" dirty="0" err="1"/>
              <a:t>Ohai.plugin</a:t>
            </a:r>
            <a:r>
              <a:rPr lang="en-US" b="1" dirty="0"/>
              <a:t>(:Languages) do</a:t>
            </a:r>
          </a:p>
          <a:p>
            <a:r>
              <a:rPr lang="en-US" b="1" dirty="0"/>
              <a:t>  provides "languages"</a:t>
            </a:r>
          </a:p>
          <a:p>
            <a:r>
              <a:rPr lang="en-US" b="1" dirty="0"/>
              <a:t>  </a:t>
            </a:r>
            <a:r>
              <a:rPr lang="en-US" b="1" dirty="0" err="1"/>
              <a:t>collect_data</a:t>
            </a:r>
            <a:r>
              <a:rPr lang="en-US" b="1" dirty="0"/>
              <a:t> do</a:t>
            </a:r>
          </a:p>
          <a:p>
            <a:r>
              <a:rPr lang="en-US" b="1" dirty="0"/>
              <a:t>    languages </a:t>
            </a:r>
            <a:r>
              <a:rPr lang="en-US" b="1" dirty="0" err="1"/>
              <a:t>Mash.new</a:t>
            </a:r>
            <a:endParaRPr lang="en-US" b="1" dirty="0"/>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Tree>
    <p:extLst>
      <p:ext uri="{BB962C8B-B14F-4D97-AF65-F5344CB8AC3E}">
        <p14:creationId xmlns:p14="http://schemas.microsoft.com/office/powerpoint/2010/main" val="5738844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b="1" dirty="0" err="1"/>
              <a:t>Ohai.plugin</a:t>
            </a:r>
            <a:r>
              <a:rPr lang="en-US" b="1" dirty="0"/>
              <a:t>(:Languages) </a:t>
            </a:r>
            <a:r>
              <a:rPr lang="en-US" b="1" dirty="0" smtClean="0"/>
              <a:t>do</a:t>
            </a:r>
          </a:p>
          <a:p>
            <a:r>
              <a:rPr lang="en-US" b="1" dirty="0" smtClean="0"/>
              <a:t>  </a:t>
            </a:r>
            <a:r>
              <a:rPr lang="en-US" b="1" dirty="0"/>
              <a:t>provides "languages</a:t>
            </a:r>
            <a:r>
              <a:rPr lang="en-US" b="1" dirty="0" smtClean="0"/>
              <a:t>"</a:t>
            </a:r>
          </a:p>
          <a:p>
            <a:r>
              <a:rPr lang="en-US" b="1" dirty="0" smtClean="0"/>
              <a:t>  </a:t>
            </a:r>
            <a:r>
              <a:rPr lang="en-US" b="1" dirty="0" err="1"/>
              <a:t>collect_data</a:t>
            </a:r>
            <a:r>
              <a:rPr lang="en-US" b="1" dirty="0"/>
              <a:t> </a:t>
            </a:r>
            <a:r>
              <a:rPr lang="en-US" b="1" dirty="0" smtClean="0"/>
              <a:t>do</a:t>
            </a:r>
          </a:p>
          <a:p>
            <a:r>
              <a:rPr lang="en-US" b="1" dirty="0" smtClean="0"/>
              <a:t>    </a:t>
            </a:r>
            <a:r>
              <a:rPr lang="en-US" b="1" dirty="0"/>
              <a:t>languages </a:t>
            </a:r>
            <a:r>
              <a:rPr lang="en-US" b="1" dirty="0" err="1" smtClean="0"/>
              <a:t>Mash.new</a:t>
            </a:r>
            <a:endParaRPr lang="en-US" b="1" dirty="0" smtClean="0"/>
          </a:p>
          <a:p>
            <a:r>
              <a:rPr lang="en-US" b="1" dirty="0" smtClean="0"/>
              <a:t>  end</a:t>
            </a:r>
          </a:p>
          <a:p>
            <a:r>
              <a:rPr lang="en-US" b="1" dirty="0" smtClean="0"/>
              <a:t>end</a:t>
            </a:r>
            <a:endParaRPr lang="en-US" b="1" dirty="0"/>
          </a:p>
        </p:txBody>
      </p:sp>
      <p:sp>
        <p:nvSpPr>
          <p:cNvPr id="21" name="Right Bracket 20"/>
          <p:cNvSpPr/>
          <p:nvPr/>
        </p:nvSpPr>
        <p:spPr>
          <a:xfrm>
            <a:off x="5486402" y="3226456"/>
            <a:ext cx="593558" cy="151027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Viewing the Languages Plugin</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
        <p:nvSpPr>
          <p:cNvPr id="7" name="TextBox 6"/>
          <p:cNvSpPr txBox="1"/>
          <p:nvPr/>
        </p:nvSpPr>
        <p:spPr bwMode="white">
          <a:xfrm>
            <a:off x="9143999" y="2270125"/>
            <a:ext cx="6191251" cy="1492250"/>
          </a:xfrm>
          <a:prstGeom prst="rect">
            <a:avLst/>
          </a:prstGeom>
          <a:solidFill>
            <a:schemeClr val="accent4"/>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Plugin Name</a:t>
            </a:r>
          </a:p>
          <a:p>
            <a:pPr marL="342900" indent="-342900">
              <a:buFont typeface="Wingdings" charset="2"/>
              <a:buChar char="§"/>
            </a:pPr>
            <a:r>
              <a:rPr lang="en-US" dirty="0" smtClean="0"/>
              <a:t>Ruby Symbol</a:t>
            </a:r>
          </a:p>
          <a:p>
            <a:pPr marL="342900" indent="-342900">
              <a:buFont typeface="Wingdings" charset="2"/>
              <a:buChar char="§"/>
            </a:pPr>
            <a:r>
              <a:rPr lang="en-US" dirty="0" smtClean="0"/>
              <a:t>First Letter Capitalized</a:t>
            </a:r>
          </a:p>
        </p:txBody>
      </p:sp>
      <p:sp>
        <p:nvSpPr>
          <p:cNvPr id="8" name="TextBox 7"/>
          <p:cNvSpPr txBox="1"/>
          <p:nvPr/>
        </p:nvSpPr>
        <p:spPr bwMode="white">
          <a:xfrm>
            <a:off x="9144000" y="4025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Node attributes provided by the plugin</a:t>
            </a:r>
          </a:p>
        </p:txBody>
      </p:sp>
      <p:sp>
        <p:nvSpPr>
          <p:cNvPr id="9" name="TextBox 8"/>
          <p:cNvSpPr txBox="1"/>
          <p:nvPr/>
        </p:nvSpPr>
        <p:spPr bwMode="white">
          <a:xfrm>
            <a:off x="9144000" y="5178425"/>
            <a:ext cx="6191250" cy="1028700"/>
          </a:xfrm>
          <a:prstGeom prst="rect">
            <a:avLst/>
          </a:prstGeom>
          <a:solidFill>
            <a:schemeClr val="accent1"/>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Code executed on all platforms and stored in the provided attribute(s).</a:t>
            </a:r>
          </a:p>
        </p:txBody>
      </p:sp>
      <p:cxnSp>
        <p:nvCxnSpPr>
          <p:cNvPr id="11" name="Straight Connector 10"/>
          <p:cNvCxnSpPr>
            <a:stCxn id="8" idx="1"/>
          </p:cNvCxnSpPr>
          <p:nvPr/>
        </p:nvCxnSpPr>
        <p:spPr>
          <a:xfrm flipH="1" flipV="1">
            <a:off x="6079959" y="2884612"/>
            <a:ext cx="3064041" cy="1565151"/>
          </a:xfrm>
          <a:prstGeom prst="line">
            <a:avLst/>
          </a:prstGeom>
          <a:ln w="63500">
            <a:solidFill>
              <a:schemeClr val="accent5"/>
            </a:solidFill>
            <a:tailEnd type="oval" w="lg" len="lg"/>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a:stCxn id="9" idx="1"/>
            <a:endCxn id="21" idx="2"/>
          </p:cNvCxnSpPr>
          <p:nvPr/>
        </p:nvCxnSpPr>
        <p:spPr>
          <a:xfrm flipH="1" flipV="1">
            <a:off x="6079960" y="3981596"/>
            <a:ext cx="3064040" cy="1711179"/>
          </a:xfrm>
          <a:prstGeom prst="line">
            <a:avLst/>
          </a:prstGeom>
          <a:ln w="63500">
            <a:solidFill>
              <a:schemeClr val="accent1"/>
            </a:solidFill>
            <a:tailEnd type="oval" w="lg" len="lg"/>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stCxn id="7" idx="1"/>
          </p:cNvCxnSpPr>
          <p:nvPr/>
        </p:nvCxnSpPr>
        <p:spPr>
          <a:xfrm flipH="1" flipV="1">
            <a:off x="6079959" y="2401054"/>
            <a:ext cx="3064040" cy="615196"/>
          </a:xfrm>
          <a:prstGeom prst="line">
            <a:avLst/>
          </a:prstGeom>
          <a:ln w="63500">
            <a:solidFill>
              <a:schemeClr val="accent4"/>
            </a:solidFill>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027866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Viewing the Language </a:t>
            </a:r>
            <a:r>
              <a:rPr lang="en-US" dirty="0" smtClean="0"/>
              <a:t>Plugin</a:t>
            </a:r>
            <a:endParaRPr lang="en-US" dirty="0"/>
          </a:p>
        </p:txBody>
      </p:sp>
      <p:sp>
        <p:nvSpPr>
          <p:cNvPr id="3" name="Content Placeholder 2"/>
          <p:cNvSpPr>
            <a:spLocks noGrp="1"/>
          </p:cNvSpPr>
          <p:nvPr>
            <p:ph sz="quarter" idx="10"/>
          </p:nvPr>
        </p:nvSpPr>
        <p:spPr>
          <a:xfrm>
            <a:off x="1121104" y="2113748"/>
            <a:ext cx="14423693" cy="4696628"/>
          </a:xfrm>
        </p:spPr>
        <p:txBody>
          <a:bodyPr/>
          <a:lstStyle/>
          <a:p>
            <a:r>
              <a:rPr lang="en-US" b="1" dirty="0" err="1"/>
              <a:t>Ohai.plugin</a:t>
            </a:r>
            <a:r>
              <a:rPr lang="en-US" b="1" dirty="0"/>
              <a:t>(:Languages) </a:t>
            </a:r>
            <a:r>
              <a:rPr lang="en-US" b="1" dirty="0" smtClean="0"/>
              <a:t>do</a:t>
            </a:r>
          </a:p>
          <a:p>
            <a:r>
              <a:rPr lang="en-US" b="1" dirty="0" smtClean="0"/>
              <a:t>  </a:t>
            </a:r>
            <a:r>
              <a:rPr lang="en-US" b="1" dirty="0"/>
              <a:t>provides "languages</a:t>
            </a:r>
            <a:r>
              <a:rPr lang="en-US" b="1" dirty="0" smtClean="0"/>
              <a:t>"</a:t>
            </a:r>
          </a:p>
          <a:p>
            <a:r>
              <a:rPr lang="en-US" b="1" dirty="0" smtClean="0"/>
              <a:t>  </a:t>
            </a:r>
            <a:r>
              <a:rPr lang="en-US" b="1" dirty="0" err="1"/>
              <a:t>collect_data</a:t>
            </a:r>
            <a:r>
              <a:rPr lang="en-US" b="1" dirty="0"/>
              <a:t> </a:t>
            </a:r>
            <a:r>
              <a:rPr lang="en-US" b="1" dirty="0" smtClean="0"/>
              <a:t>do</a:t>
            </a:r>
          </a:p>
          <a:p>
            <a:r>
              <a:rPr lang="en-US" b="1" dirty="0" smtClean="0"/>
              <a:t>    </a:t>
            </a:r>
            <a:r>
              <a:rPr lang="en-US" b="1" dirty="0"/>
              <a:t>languages </a:t>
            </a:r>
            <a:r>
              <a:rPr lang="en-US" b="1" dirty="0" err="1" smtClean="0"/>
              <a:t>Mash.new</a:t>
            </a:r>
            <a:endParaRPr lang="en-US" b="1" dirty="0" smtClean="0"/>
          </a:p>
          <a:p>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languages.rb</a:t>
            </a:r>
            <a:endParaRPr lang="en-US" dirty="0"/>
          </a:p>
        </p:txBody>
      </p:sp>
      <p:sp>
        <p:nvSpPr>
          <p:cNvPr id="5" name="TextBox 4"/>
          <p:cNvSpPr txBox="1"/>
          <p:nvPr/>
        </p:nvSpPr>
        <p:spPr bwMode="white">
          <a:xfrm>
            <a:off x="1127126" y="7048500"/>
            <a:ext cx="14414500" cy="920750"/>
          </a:xfrm>
          <a:prstGeom prst="rect">
            <a:avLst/>
          </a:prstGeom>
        </p:spPr>
        <p:txBody>
          <a:bodyPr vert="horz" wrap="square" lIns="91440" tIns="91440" rIns="91440" bIns="91440" rtlCol="0">
            <a:normAutofit/>
          </a:bodyPr>
          <a:lstStyle/>
          <a:p>
            <a:r>
              <a:rPr lang="en-US" dirty="0" smtClean="0"/>
              <a:t>The </a:t>
            </a:r>
            <a:r>
              <a:rPr lang="en-US" dirty="0" smtClean="0">
                <a:solidFill>
                  <a:schemeClr val="accent4"/>
                </a:solidFill>
              </a:rPr>
              <a:t>Languages</a:t>
            </a:r>
            <a:r>
              <a:rPr lang="en-US" dirty="0" smtClean="0"/>
              <a:t> plugin provides the node attribute '</a:t>
            </a:r>
            <a:r>
              <a:rPr lang="en-US" dirty="0" smtClean="0">
                <a:solidFill>
                  <a:schemeClr val="accent5"/>
                </a:solidFill>
              </a:rPr>
              <a:t>languages</a:t>
            </a:r>
            <a:r>
              <a:rPr lang="en-US" dirty="0" smtClean="0"/>
              <a:t>' which is populated, on all platforms, with a </a:t>
            </a:r>
            <a:r>
              <a:rPr lang="en-US" dirty="0" smtClean="0">
                <a:solidFill>
                  <a:srgbClr val="5AB7B2"/>
                </a:solidFill>
              </a:rPr>
              <a:t>Mash</a:t>
            </a:r>
            <a:r>
              <a:rPr lang="en-US" dirty="0" smtClean="0"/>
              <a:t>.</a:t>
            </a:r>
          </a:p>
        </p:txBody>
      </p:sp>
    </p:spTree>
    <p:extLst>
      <p:ext uri="{BB962C8B-B14F-4D97-AF65-F5344CB8AC3E}">
        <p14:creationId xmlns:p14="http://schemas.microsoft.com/office/powerpoint/2010/main" val="1244804561"/>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Hash</a:t>
            </a:r>
            <a:endParaRPr lang="en-US" dirty="0"/>
          </a:p>
        </p:txBody>
      </p:sp>
      <p:sp>
        <p:nvSpPr>
          <p:cNvPr id="3" name="Subtitle 2"/>
          <p:cNvSpPr>
            <a:spLocks noGrp="1"/>
          </p:cNvSpPr>
          <p:nvPr>
            <p:ph type="subTitle" idx="1"/>
          </p:nvPr>
        </p:nvSpPr>
        <p:spPr>
          <a:xfrm>
            <a:off x="1671638" y="3937000"/>
            <a:ext cx="6281737" cy="3889375"/>
          </a:xfrm>
          <a:solidFill>
            <a:schemeClr val="tx2"/>
          </a:solidFill>
        </p:spPr>
        <p:txBody>
          <a:bodyPr/>
          <a:lstStyle/>
          <a:p>
            <a:r>
              <a:rPr lang="en-US" sz="2400" b="1" dirty="0">
                <a:solidFill>
                  <a:schemeClr val="bg1"/>
                </a:solidFill>
                <a:latin typeface="Courier New"/>
                <a:cs typeface="Courier New"/>
              </a:rPr>
              <a:t>[1] pry(main)&gt; content = </a:t>
            </a:r>
            <a:r>
              <a:rPr lang="en-US" sz="2400" b="1" dirty="0" err="1">
                <a:solidFill>
                  <a:schemeClr val="bg1"/>
                </a:solidFill>
                <a:latin typeface="Courier New"/>
                <a:cs typeface="Courier New"/>
              </a:rPr>
              <a:t>Hash.new</a:t>
            </a:r>
            <a:endParaRPr lang="en-US" sz="2400" b="1" dirty="0">
              <a:solidFill>
                <a:schemeClr val="bg1"/>
              </a:solidFill>
              <a:latin typeface="Courier New"/>
              <a:cs typeface="Courier New"/>
            </a:endParaRP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4" name="TextBox 3"/>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smtClean="0"/>
              <a:t>Using a String as a </a:t>
            </a:r>
            <a:r>
              <a:rPr lang="en-US" b="1" dirty="0"/>
              <a:t>k</a:t>
            </a:r>
            <a:r>
              <a:rPr lang="en-US" b="1" dirty="0" smtClean="0"/>
              <a:t>ey</a:t>
            </a:r>
          </a:p>
        </p:txBody>
      </p:sp>
      <p:sp>
        <p:nvSpPr>
          <p:cNvPr id="5"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400" b="1" dirty="0">
                <a:solidFill>
                  <a:schemeClr val="bg1"/>
                </a:solidFill>
                <a:latin typeface="Courier New"/>
                <a:cs typeface="Courier New"/>
              </a:rPr>
              <a:t>[1] pry(main)&gt; content = {}</a:t>
            </a:r>
          </a:p>
          <a:p>
            <a:r>
              <a:rPr lang="en-US" sz="2400" b="1" dirty="0">
                <a:solidFill>
                  <a:schemeClr val="bg1"/>
                </a:solidFill>
                <a:latin typeface="Courier New"/>
                <a:cs typeface="Courier New"/>
              </a:rPr>
              <a:t>=&gt; {}</a:t>
            </a:r>
          </a:p>
          <a:p>
            <a:r>
              <a:rPr lang="en-US" sz="2400" b="1" dirty="0">
                <a:solidFill>
                  <a:schemeClr val="bg1"/>
                </a:solidFill>
                <a:latin typeface="Courier New"/>
                <a:cs typeface="Courier New"/>
              </a:rPr>
              <a:t>[2] pry(main)&gt; content[:name] = 'Chef'</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[3] pry(main)&gt; content[:name]</a:t>
            </a:r>
          </a:p>
          <a:p>
            <a:r>
              <a:rPr lang="en-US" sz="2400" b="1" dirty="0">
                <a:solidFill>
                  <a:schemeClr val="bg1"/>
                </a:solidFill>
                <a:latin typeface="Courier New"/>
                <a:cs typeface="Courier New"/>
              </a:rPr>
              <a:t>=&gt; "Chef"</a:t>
            </a:r>
          </a:p>
          <a:p>
            <a:r>
              <a:rPr lang="en-US" sz="2400" b="1" dirty="0">
                <a:solidFill>
                  <a:schemeClr val="bg1"/>
                </a:solidFill>
                <a:latin typeface="Courier New"/>
                <a:cs typeface="Courier New"/>
              </a:rPr>
              <a:t>[4] pry(main)&gt; content['name']</a:t>
            </a:r>
          </a:p>
          <a:p>
            <a:r>
              <a:rPr lang="en-US" sz="2400" b="1" dirty="0">
                <a:solidFill>
                  <a:schemeClr val="bg1"/>
                </a:solidFill>
                <a:latin typeface="Courier New"/>
                <a:cs typeface="Courier New"/>
              </a:rPr>
              <a:t>=&gt; nil</a:t>
            </a:r>
          </a:p>
        </p:txBody>
      </p:sp>
      <p:sp>
        <p:nvSpPr>
          <p:cNvPr id="6" name="TextBox 5"/>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smtClean="0"/>
              <a:t>Using a Symbol as a </a:t>
            </a:r>
            <a:r>
              <a:rPr lang="en-US" b="1" dirty="0"/>
              <a:t>k</a:t>
            </a:r>
            <a:r>
              <a:rPr lang="en-US" b="1" dirty="0" smtClean="0"/>
              <a:t>ey</a:t>
            </a:r>
          </a:p>
        </p:txBody>
      </p:sp>
    </p:spTree>
    <p:extLst>
      <p:ext uri="{BB962C8B-B14F-4D97-AF65-F5344CB8AC3E}">
        <p14:creationId xmlns:p14="http://schemas.microsoft.com/office/powerpoint/2010/main" val="22068904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Mash</a:t>
            </a:r>
            <a:endParaRPr lang="en-US" dirty="0"/>
          </a:p>
        </p:txBody>
      </p:sp>
      <p:sp>
        <p:nvSpPr>
          <p:cNvPr id="8" name="Subtitle 2"/>
          <p:cNvSpPr>
            <a:spLocks noGrp="1"/>
          </p:cNvSpPr>
          <p:nvPr>
            <p:ph type="subTitle" idx="1"/>
          </p:nvPr>
        </p:nvSpPr>
        <p:spPr>
          <a:xfrm>
            <a:off x="1671638" y="3937000"/>
            <a:ext cx="6281737" cy="3889375"/>
          </a:xfrm>
          <a:solidFill>
            <a:schemeClr val="tx2"/>
          </a:solidFill>
        </p:spPr>
        <p:txBody>
          <a:bodyPr/>
          <a:lstStyle/>
          <a:p>
            <a:pPr>
              <a:lnSpc>
                <a:spcPct val="120000"/>
              </a:lnSpc>
            </a:pPr>
            <a:r>
              <a:rPr lang="en-US" sz="2000" b="1" dirty="0" smtClean="0">
                <a:solidFill>
                  <a:schemeClr val="bg1"/>
                </a:solidFill>
                <a:latin typeface="Courier New"/>
                <a:cs typeface="Courier New"/>
              </a:rPr>
              <a:t>[1] pry(main)&gt; require 'chef'</a:t>
            </a:r>
          </a:p>
          <a:p>
            <a:pPr>
              <a:lnSpc>
                <a:spcPct val="120000"/>
              </a:lnSpc>
            </a:pPr>
            <a:r>
              <a:rPr lang="en-US" sz="2000" b="1" dirty="0" smtClean="0">
                <a:solidFill>
                  <a:schemeClr val="bg1"/>
                </a:solidFill>
                <a:latin typeface="Courier New"/>
                <a:cs typeface="Courier New"/>
              </a:rPr>
              <a:t>=&gt; true</a:t>
            </a:r>
          </a:p>
          <a:p>
            <a:pPr>
              <a:lnSpc>
                <a:spcPct val="120000"/>
              </a:lnSpc>
            </a:pPr>
            <a:r>
              <a:rPr lang="en-US" sz="2000" b="1" dirty="0" smtClean="0">
                <a:solidFill>
                  <a:schemeClr val="bg1"/>
                </a:solidFill>
                <a:latin typeface="Courier New"/>
                <a:cs typeface="Courier New"/>
              </a:rPr>
              <a:t>[2] pry(main)&gt; content = </a:t>
            </a:r>
            <a:r>
              <a:rPr lang="en-US" sz="2000" b="1" dirty="0" err="1" smtClean="0">
                <a:solidFill>
                  <a:schemeClr val="bg1"/>
                </a:solidFill>
                <a:latin typeface="Courier New"/>
                <a:cs typeface="Courier New"/>
              </a:rPr>
              <a:t>Mash.new</a:t>
            </a:r>
            <a:endParaRPr lang="en-US" sz="2000" b="1" dirty="0" smtClean="0">
              <a:solidFill>
                <a:schemeClr val="bg1"/>
              </a:solidFill>
              <a:latin typeface="Courier New"/>
              <a:cs typeface="Courier New"/>
            </a:endParaRPr>
          </a:p>
          <a:p>
            <a:pPr>
              <a:lnSpc>
                <a:spcPct val="120000"/>
              </a:lnSpc>
            </a:pPr>
            <a:r>
              <a:rPr lang="en-US" sz="2000" b="1" dirty="0" smtClean="0">
                <a:solidFill>
                  <a:schemeClr val="bg1"/>
                </a:solidFill>
                <a:latin typeface="Courier New"/>
                <a:cs typeface="Courier New"/>
              </a:rPr>
              <a:t>=&gt; {}</a:t>
            </a:r>
          </a:p>
          <a:p>
            <a:pPr>
              <a:lnSpc>
                <a:spcPct val="120000"/>
              </a:lnSpc>
            </a:pPr>
            <a:r>
              <a:rPr lang="en-US" sz="2000" b="1" dirty="0" smtClean="0">
                <a:solidFill>
                  <a:schemeClr val="bg1"/>
                </a:solidFill>
                <a:latin typeface="Courier New"/>
                <a:cs typeface="Courier New"/>
              </a:rPr>
              <a:t>[3] pry(main)&gt; content['name'] = 'Chef'</a:t>
            </a:r>
          </a:p>
          <a:p>
            <a:pPr>
              <a:lnSpc>
                <a:spcPct val="120000"/>
              </a:lnSpc>
            </a:pPr>
            <a:r>
              <a:rPr lang="en-US" sz="2000" b="1" dirty="0" smtClean="0">
                <a:solidFill>
                  <a:schemeClr val="bg1"/>
                </a:solidFill>
                <a:latin typeface="Courier New"/>
                <a:cs typeface="Courier New"/>
              </a:rPr>
              <a:t>=&gt; "Chef"</a:t>
            </a:r>
          </a:p>
          <a:p>
            <a:pPr>
              <a:lnSpc>
                <a:spcPct val="120000"/>
              </a:lnSpc>
            </a:pPr>
            <a:r>
              <a:rPr lang="en-US" sz="2000" b="1" dirty="0" smtClean="0">
                <a:solidFill>
                  <a:schemeClr val="bg1"/>
                </a:solidFill>
                <a:latin typeface="Courier New"/>
                <a:cs typeface="Courier New"/>
              </a:rPr>
              <a:t>[4] pry(main)&gt; content['name']</a:t>
            </a:r>
          </a:p>
          <a:p>
            <a:pPr>
              <a:lnSpc>
                <a:spcPct val="120000"/>
              </a:lnSpc>
            </a:pPr>
            <a:r>
              <a:rPr lang="en-US" sz="2000" b="1" dirty="0" smtClean="0">
                <a:solidFill>
                  <a:schemeClr val="bg1"/>
                </a:solidFill>
                <a:latin typeface="Courier New"/>
                <a:cs typeface="Courier New"/>
              </a:rPr>
              <a:t>=&gt; "Chef"</a:t>
            </a:r>
          </a:p>
          <a:p>
            <a:pPr>
              <a:lnSpc>
                <a:spcPct val="120000"/>
              </a:lnSpc>
            </a:pPr>
            <a:r>
              <a:rPr lang="en-US" sz="2000" b="1" dirty="0" smtClean="0">
                <a:solidFill>
                  <a:schemeClr val="bg1"/>
                </a:solidFill>
                <a:latin typeface="Courier New"/>
                <a:cs typeface="Courier New"/>
              </a:rPr>
              <a:t>[5] pry(main)&gt; content[:name]</a:t>
            </a:r>
          </a:p>
          <a:p>
            <a:pPr>
              <a:lnSpc>
                <a:spcPct val="120000"/>
              </a:lnSpc>
            </a:pPr>
            <a:r>
              <a:rPr lang="en-US" sz="2000" b="1" dirty="0" smtClean="0">
                <a:solidFill>
                  <a:schemeClr val="bg1"/>
                </a:solidFill>
                <a:latin typeface="Courier New"/>
                <a:cs typeface="Courier New"/>
              </a:rPr>
              <a:t>=&gt; "Chef"</a:t>
            </a:r>
            <a:endParaRPr lang="en-US" sz="2000" b="1" dirty="0">
              <a:solidFill>
                <a:schemeClr val="bg1"/>
              </a:solidFill>
              <a:latin typeface="Courier New"/>
              <a:cs typeface="Courier New"/>
            </a:endParaRPr>
          </a:p>
        </p:txBody>
      </p:sp>
      <p:sp>
        <p:nvSpPr>
          <p:cNvPr id="9" name="TextBox 8"/>
          <p:cNvSpPr txBox="1"/>
          <p:nvPr/>
        </p:nvSpPr>
        <p:spPr bwMode="white">
          <a:xfrm>
            <a:off x="1666875" y="3175000"/>
            <a:ext cx="6286500" cy="571500"/>
          </a:xfrm>
          <a:prstGeom prst="rect">
            <a:avLst/>
          </a:prstGeom>
        </p:spPr>
        <p:txBody>
          <a:bodyPr vert="horz" wrap="square" lIns="91440" tIns="91440" rIns="91440" bIns="91440" rtlCol="0">
            <a:normAutofit/>
          </a:bodyPr>
          <a:lstStyle/>
          <a:p>
            <a:pPr algn="ctr"/>
            <a:r>
              <a:rPr lang="en-US" b="1" dirty="0" smtClean="0"/>
              <a:t>Using a String as a </a:t>
            </a:r>
            <a:r>
              <a:rPr lang="en-US" b="1" dirty="0"/>
              <a:t>k</a:t>
            </a:r>
            <a:r>
              <a:rPr lang="en-US" b="1" dirty="0" smtClean="0"/>
              <a:t>ey</a:t>
            </a:r>
          </a:p>
        </p:txBody>
      </p:sp>
      <p:sp>
        <p:nvSpPr>
          <p:cNvPr id="10" name="Subtitle 2"/>
          <p:cNvSpPr txBox="1">
            <a:spLocks/>
          </p:cNvSpPr>
          <p:nvPr/>
        </p:nvSpPr>
        <p:spPr bwMode="white">
          <a:xfrm>
            <a:off x="8402638" y="3930650"/>
            <a:ext cx="6281737" cy="3889375"/>
          </a:xfrm>
          <a:prstGeom prst="rect">
            <a:avLst/>
          </a:prstGeom>
          <a:solidFill>
            <a:schemeClr val="tx2"/>
          </a:solidFill>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20000"/>
              </a:lnSpc>
            </a:pPr>
            <a:r>
              <a:rPr lang="en-US" sz="2000" b="1" dirty="0">
                <a:solidFill>
                  <a:schemeClr val="bg1"/>
                </a:solidFill>
                <a:latin typeface="Courier New"/>
                <a:cs typeface="Courier New"/>
              </a:rPr>
              <a:t>[1] pry(main)&gt; require 'chef'</a:t>
            </a:r>
          </a:p>
          <a:p>
            <a:pPr>
              <a:lnSpc>
                <a:spcPct val="120000"/>
              </a:lnSpc>
            </a:pPr>
            <a:r>
              <a:rPr lang="en-US" sz="2000" b="1" dirty="0">
                <a:solidFill>
                  <a:schemeClr val="bg1"/>
                </a:solidFill>
                <a:latin typeface="Courier New"/>
                <a:cs typeface="Courier New"/>
              </a:rPr>
              <a:t>=&gt; true</a:t>
            </a:r>
          </a:p>
          <a:p>
            <a:pPr>
              <a:lnSpc>
                <a:spcPct val="120000"/>
              </a:lnSpc>
            </a:pPr>
            <a:r>
              <a:rPr lang="en-US" sz="2000" b="1" dirty="0">
                <a:solidFill>
                  <a:schemeClr val="bg1"/>
                </a:solidFill>
                <a:latin typeface="Courier New"/>
                <a:cs typeface="Courier New"/>
              </a:rPr>
              <a:t>[2] pry(main)&gt; content = </a:t>
            </a:r>
            <a:r>
              <a:rPr lang="en-US" sz="2000" b="1" dirty="0" err="1">
                <a:solidFill>
                  <a:schemeClr val="bg1"/>
                </a:solidFill>
                <a:latin typeface="Courier New"/>
                <a:cs typeface="Courier New"/>
              </a:rPr>
              <a:t>Mash.new</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a:t>
            </a:r>
          </a:p>
          <a:p>
            <a:pPr>
              <a:lnSpc>
                <a:spcPct val="120000"/>
              </a:lnSpc>
            </a:pPr>
            <a:r>
              <a:rPr lang="en-US" sz="2000" b="1" dirty="0">
                <a:solidFill>
                  <a:schemeClr val="bg1"/>
                </a:solidFill>
                <a:latin typeface="Courier New"/>
                <a:cs typeface="Courier New"/>
              </a:rPr>
              <a:t>[3] pry(main)&gt; content</a:t>
            </a:r>
            <a:r>
              <a:rPr lang="en-US" sz="2000" b="1" dirty="0" smtClean="0">
                <a:solidFill>
                  <a:schemeClr val="bg1"/>
                </a:solidFill>
                <a:latin typeface="Courier New"/>
                <a:cs typeface="Courier New"/>
              </a:rPr>
              <a:t>[:name] </a:t>
            </a:r>
            <a:r>
              <a:rPr lang="en-US" sz="2000" b="1" dirty="0">
                <a:solidFill>
                  <a:schemeClr val="bg1"/>
                </a:solidFill>
                <a:latin typeface="Courier New"/>
                <a:cs typeface="Courier New"/>
              </a:rPr>
              <a:t>= 'Chef'</a:t>
            </a: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[4] pry(main)&gt; content</a:t>
            </a:r>
            <a:r>
              <a:rPr lang="en-US" sz="2000" b="1" dirty="0" smtClean="0">
                <a:solidFill>
                  <a:schemeClr val="bg1"/>
                </a:solidFill>
                <a:latin typeface="Courier New"/>
                <a:cs typeface="Courier New"/>
              </a:rPr>
              <a:t>[:name]</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"Chef"</a:t>
            </a:r>
          </a:p>
          <a:p>
            <a:pPr>
              <a:lnSpc>
                <a:spcPct val="120000"/>
              </a:lnSpc>
            </a:pPr>
            <a:r>
              <a:rPr lang="en-US" sz="2000" b="1" dirty="0">
                <a:solidFill>
                  <a:schemeClr val="bg1"/>
                </a:solidFill>
                <a:latin typeface="Courier New"/>
                <a:cs typeface="Courier New"/>
              </a:rPr>
              <a:t>[5] pry(main)&gt; content</a:t>
            </a:r>
            <a:r>
              <a:rPr lang="en-US" sz="2000" b="1" dirty="0" smtClean="0">
                <a:solidFill>
                  <a:schemeClr val="bg1"/>
                </a:solidFill>
                <a:latin typeface="Courier New"/>
                <a:cs typeface="Courier New"/>
              </a:rPr>
              <a:t>['name']</a:t>
            </a:r>
            <a:endParaRPr lang="en-US" sz="2000" b="1" dirty="0">
              <a:solidFill>
                <a:schemeClr val="bg1"/>
              </a:solidFill>
              <a:latin typeface="Courier New"/>
              <a:cs typeface="Courier New"/>
            </a:endParaRPr>
          </a:p>
          <a:p>
            <a:pPr>
              <a:lnSpc>
                <a:spcPct val="120000"/>
              </a:lnSpc>
            </a:pPr>
            <a:r>
              <a:rPr lang="en-US" sz="2000" b="1" dirty="0">
                <a:solidFill>
                  <a:schemeClr val="bg1"/>
                </a:solidFill>
                <a:latin typeface="Courier New"/>
                <a:cs typeface="Courier New"/>
              </a:rPr>
              <a:t>=&gt; "Chef"</a:t>
            </a:r>
          </a:p>
        </p:txBody>
      </p:sp>
      <p:sp>
        <p:nvSpPr>
          <p:cNvPr id="11" name="TextBox 10"/>
          <p:cNvSpPr txBox="1"/>
          <p:nvPr/>
        </p:nvSpPr>
        <p:spPr bwMode="white">
          <a:xfrm>
            <a:off x="8397875" y="3184525"/>
            <a:ext cx="6286500" cy="571500"/>
          </a:xfrm>
          <a:prstGeom prst="rect">
            <a:avLst/>
          </a:prstGeom>
        </p:spPr>
        <p:txBody>
          <a:bodyPr vert="horz" wrap="square" lIns="91440" tIns="91440" rIns="91440" bIns="91440" rtlCol="0">
            <a:normAutofit/>
          </a:bodyPr>
          <a:lstStyle/>
          <a:p>
            <a:pPr algn="ctr"/>
            <a:r>
              <a:rPr lang="en-US" b="1" dirty="0" smtClean="0"/>
              <a:t>Using a Symbol as a </a:t>
            </a:r>
            <a:r>
              <a:rPr lang="en-US" b="1" dirty="0"/>
              <a:t>k</a:t>
            </a:r>
            <a:r>
              <a:rPr lang="en-US" b="1" dirty="0" smtClean="0"/>
              <a:t>ey</a:t>
            </a:r>
          </a:p>
        </p:txBody>
      </p:sp>
    </p:spTree>
    <p:extLst>
      <p:ext uri="{BB962C8B-B14F-4D97-AF65-F5344CB8AC3E}">
        <p14:creationId xmlns:p14="http://schemas.microsoft.com/office/powerpoint/2010/main" val="13003714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smtClean="0"/>
              <a:t>Now it is time to look at a more complex plugin.</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ü"/>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49194753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Python plugin</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python.rb</a:t>
            </a:r>
            <a:endParaRPr lang="en-US" dirty="0"/>
          </a:p>
        </p:txBody>
      </p:sp>
      <p:sp>
        <p:nvSpPr>
          <p:cNvPr id="8" name="TextBox 7"/>
          <p:cNvSpPr txBox="1"/>
          <p:nvPr/>
        </p:nvSpPr>
        <p:spPr bwMode="white">
          <a:xfrm>
            <a:off x="9144000" y="2374900"/>
            <a:ext cx="6191250" cy="847725"/>
          </a:xfrm>
          <a:prstGeom prst="rect">
            <a:avLst/>
          </a:prstGeom>
          <a:solidFill>
            <a:schemeClr val="accent5"/>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Node attributes provided by the plugin</a:t>
            </a:r>
          </a:p>
        </p:txBody>
      </p:sp>
      <p:sp>
        <p:nvSpPr>
          <p:cNvPr id="9" name="TextBox 8"/>
          <p:cNvSpPr txBox="1"/>
          <p:nvPr/>
        </p:nvSpPr>
        <p:spPr bwMode="white">
          <a:xfrm>
            <a:off x="9144000" y="3495675"/>
            <a:ext cx="6191250" cy="1028700"/>
          </a:xfrm>
          <a:prstGeom prst="rect">
            <a:avLst/>
          </a:prstGeom>
          <a:solidFill>
            <a:srgbClr val="660066"/>
          </a:solidFill>
          <a:ln>
            <a:noFill/>
          </a:ln>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vert="horz" wrap="square" lIns="91440" tIns="91440" rIns="91440" bIns="91440" rtlCol="0">
            <a:normAutofit/>
          </a:bodyPr>
          <a:lstStyle/>
          <a:p>
            <a:r>
              <a:rPr lang="en-US" b="1" dirty="0" smtClean="0"/>
              <a:t>This plugin depends on the attributes in the Languages to be defined</a:t>
            </a:r>
          </a:p>
        </p:txBody>
      </p:sp>
      <p:cxnSp>
        <p:nvCxnSpPr>
          <p:cNvPr id="10" name="Straight Connector 9"/>
          <p:cNvCxnSpPr>
            <a:stCxn id="8" idx="1"/>
          </p:cNvCxnSpPr>
          <p:nvPr/>
        </p:nvCxnSpPr>
        <p:spPr>
          <a:xfrm flipH="1" flipV="1">
            <a:off x="6368716" y="2646947"/>
            <a:ext cx="2775284" cy="151816"/>
          </a:xfrm>
          <a:prstGeom prst="line">
            <a:avLst/>
          </a:prstGeom>
          <a:ln w="63500">
            <a:solidFill>
              <a:schemeClr val="accent5"/>
            </a:solidFill>
            <a:tailEnd type="oval" w="lg" len="lg"/>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stCxn id="9" idx="1"/>
          </p:cNvCxnSpPr>
          <p:nvPr/>
        </p:nvCxnSpPr>
        <p:spPr>
          <a:xfrm flipH="1" flipV="1">
            <a:off x="4924926" y="3383381"/>
            <a:ext cx="4219074" cy="626644"/>
          </a:xfrm>
          <a:prstGeom prst="line">
            <a:avLst/>
          </a:prstGeom>
          <a:ln w="63500">
            <a:solidFill>
              <a:srgbClr val="660066"/>
            </a:solidFill>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967288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Python plugin</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err="1"/>
              <a:t>Ohai.plugin</a:t>
            </a:r>
            <a:r>
              <a:rPr lang="en-US" dirty="0"/>
              <a:t>(:Python) do</a:t>
            </a:r>
          </a:p>
          <a:p>
            <a:r>
              <a:rPr lang="en-US" dirty="0"/>
              <a:t>  provides "languages/python"</a:t>
            </a:r>
          </a:p>
          <a:p>
            <a:endParaRPr lang="en-US" dirty="0"/>
          </a:p>
          <a:p>
            <a:r>
              <a:rPr lang="en-US" dirty="0"/>
              <a:t>  depends "languages"</a:t>
            </a:r>
          </a:p>
          <a:p>
            <a:endParaRPr lang="en-US" dirty="0"/>
          </a:p>
          <a:p>
            <a:r>
              <a:rPr lang="en-US" dirty="0"/>
              <a:t>  </a:t>
            </a:r>
            <a:r>
              <a:rPr lang="en-US" dirty="0" err="1"/>
              <a:t>collect_data</a:t>
            </a:r>
            <a:r>
              <a:rPr lang="en-US" dirty="0"/>
              <a:t> do</a:t>
            </a:r>
          </a:p>
          <a:p>
            <a:r>
              <a:rPr lang="en-US" dirty="0"/>
              <a:t>    begin</a:t>
            </a:r>
          </a:p>
          <a:p>
            <a:r>
              <a:rPr lang="en-US" dirty="0"/>
              <a:t>      so = </a:t>
            </a:r>
            <a:r>
              <a:rPr lang="en-US" dirty="0" err="1"/>
              <a:t>shell_out</a:t>
            </a:r>
            <a:r>
              <a:rPr lang="en-US" dirty="0"/>
              <a:t>("python -c \"import sys; print (</a:t>
            </a:r>
            <a:r>
              <a:rPr lang="en-US" dirty="0" err="1"/>
              <a:t>sys.version</a:t>
            </a:r>
            <a:r>
              <a:rPr lang="en-US" dirty="0"/>
              <a:t>)\"")</a:t>
            </a:r>
          </a:p>
          <a:p>
            <a:r>
              <a:rPr lang="en-US" dirty="0"/>
              <a:t>      # Sample output:</a:t>
            </a:r>
          </a:p>
          <a:p>
            <a:r>
              <a:rPr lang="en-US" dirty="0"/>
              <a:t>      # 2.7.11 (default, Dec 26 2015, 17:47:53)</a:t>
            </a:r>
          </a:p>
          <a:p>
            <a:r>
              <a:rPr lang="en-US" dirty="0"/>
              <a:t>      # [GCC 4.2.1 Compatible Apple LLVM 7.0.2 (clang-700.1.81)]</a:t>
            </a:r>
          </a:p>
          <a:p>
            <a:r>
              <a:rPr lang="en-US" dirty="0"/>
              <a:t>      if </a:t>
            </a:r>
            <a:r>
              <a:rPr lang="en-US" dirty="0" err="1"/>
              <a:t>so.exitstatus</a:t>
            </a:r>
            <a:r>
              <a:rPr lang="en-US" dirty="0"/>
              <a:t> == 0</a:t>
            </a:r>
          </a:p>
          <a:p>
            <a:r>
              <a:rPr lang="en-US" dirty="0"/>
              <a:t>        python = </a:t>
            </a:r>
            <a:r>
              <a:rPr lang="en-US" dirty="0" err="1"/>
              <a:t>Mash.new</a:t>
            </a:r>
            <a:endParaRPr lang="en-US" dirty="0"/>
          </a:p>
          <a:p>
            <a:r>
              <a:rPr lang="en-US" dirty="0"/>
              <a:t>        output = </a:t>
            </a:r>
            <a:r>
              <a:rPr lang="en-US" dirty="0" err="1"/>
              <a:t>so.stdout.split</a:t>
            </a:r>
            <a:endParaRPr lang="en-US" dirty="0"/>
          </a:p>
          <a:p>
            <a:r>
              <a:rPr lang="en-US" dirty="0"/>
              <a:t>        python[:version] = output[0]</a:t>
            </a:r>
          </a:p>
          <a:p>
            <a:r>
              <a:rPr lang="en-US" dirty="0"/>
              <a:t>        if </a:t>
            </a:r>
            <a:r>
              <a:rPr lang="en-US" dirty="0" err="1"/>
              <a:t>output.length</a:t>
            </a:r>
            <a:r>
              <a:rPr lang="en-US" dirty="0"/>
              <a:t> &gt;= 6</a:t>
            </a:r>
          </a:p>
        </p:txBody>
      </p:sp>
      <p:sp>
        <p:nvSpPr>
          <p:cNvPr id="4" name="Text Placeholder 3"/>
          <p:cNvSpPr>
            <a:spLocks noGrp="1"/>
          </p:cNvSpPr>
          <p:nvPr>
            <p:ph type="body" sz="quarter" idx="11"/>
          </p:nvPr>
        </p:nvSpPr>
        <p:spPr/>
        <p:txBody>
          <a:bodyPr/>
          <a:lstStyle/>
          <a:p>
            <a:r>
              <a:rPr lang="en-US" dirty="0" smtClean="0"/>
              <a:t>~/</a:t>
            </a:r>
            <a:r>
              <a:rPr lang="en-US" dirty="0" err="1" smtClean="0"/>
              <a:t>ohai</a:t>
            </a:r>
            <a:r>
              <a:rPr lang="en-US" dirty="0" smtClean="0"/>
              <a:t>/lib/</a:t>
            </a:r>
            <a:r>
              <a:rPr lang="en-US" dirty="0" err="1" smtClean="0"/>
              <a:t>ohai</a:t>
            </a:r>
            <a:r>
              <a:rPr lang="en-US" dirty="0" smtClean="0"/>
              <a:t>/plugins/</a:t>
            </a:r>
            <a:r>
              <a:rPr lang="en-US" dirty="0" err="1" smtClean="0"/>
              <a:t>python.rb</a:t>
            </a:r>
            <a:endParaRPr lang="en-US" dirty="0"/>
          </a:p>
        </p:txBody>
      </p:sp>
      <p:sp>
        <p:nvSpPr>
          <p:cNvPr id="7" name="Rectangle 6"/>
          <p:cNvSpPr/>
          <p:nvPr/>
        </p:nvSpPr>
        <p:spPr bwMode="auto">
          <a:xfrm>
            <a:off x="1095375" y="4667250"/>
            <a:ext cx="14446250" cy="44450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7030613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err="1" smtClean="0"/>
              <a:t>collect_data</a:t>
            </a:r>
            <a:r>
              <a:rPr lang="en-US" sz="5400" dirty="0" smtClean="0"/>
              <a:t> for a specific Platform</a:t>
            </a:r>
            <a:endParaRPr lang="en-US" sz="5400" dirty="0"/>
          </a:p>
        </p:txBody>
      </p:sp>
      <p:sp>
        <p:nvSpPr>
          <p:cNvPr id="3" name="Subtitle 2"/>
          <p:cNvSpPr>
            <a:spLocks noGrp="1"/>
          </p:cNvSpPr>
          <p:nvPr>
            <p:ph type="subTitle" idx="1"/>
          </p:nvPr>
        </p:nvSpPr>
        <p:spPr/>
        <p:txBody>
          <a:bodyPr/>
          <a:lstStyle/>
          <a:p>
            <a:r>
              <a:rPr lang="en-US" dirty="0" smtClean="0"/>
              <a:t>Plugins can collect data in different ways across different platforms. When defining a </a:t>
            </a:r>
            <a:r>
              <a:rPr lang="en-US" dirty="0" err="1" smtClean="0"/>
              <a:t>collect_data</a:t>
            </a:r>
            <a:r>
              <a:rPr lang="en-US" dirty="0" smtClean="0"/>
              <a:t> block if you do not provide any arguments it is assumed the default and all platforms unless you define a </a:t>
            </a:r>
            <a:r>
              <a:rPr lang="en-US" dirty="0" err="1" smtClean="0"/>
              <a:t>collect_data</a:t>
            </a:r>
            <a:r>
              <a:rPr lang="en-US" dirty="0" smtClean="0"/>
              <a:t> block specific for a platform.</a:t>
            </a:r>
            <a:endParaRPr lang="en-US" dirty="0"/>
          </a:p>
        </p:txBody>
      </p:sp>
    </p:spTree>
    <p:extLst>
      <p:ext uri="{BB962C8B-B14F-4D97-AF65-F5344CB8AC3E}">
        <p14:creationId xmlns:p14="http://schemas.microsoft.com/office/powerpoint/2010/main" val="101505663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a:t>W</a:t>
            </a:r>
            <a:r>
              <a:rPr lang="en-US" dirty="0" smtClean="0"/>
              <a:t>e know where the plugins are located and what they look like. Now it's time to make one.</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Review the basic structure of the </a:t>
            </a:r>
            <a:r>
              <a:rPr lang="en-US" dirty="0" err="1" smtClean="0"/>
              <a:t>Ohai</a:t>
            </a:r>
            <a:r>
              <a:rPr lang="en-US" dirty="0" smtClean="0"/>
              <a:t> gem</a:t>
            </a:r>
          </a:p>
          <a:p>
            <a:pPr marL="342900" indent="-342900">
              <a:buFont typeface="Wingdings" charset="2"/>
              <a:buChar char="ü"/>
            </a:pPr>
            <a:r>
              <a:rPr lang="en-US" dirty="0" smtClean="0"/>
              <a:t>Review the 'language' plugin</a:t>
            </a:r>
          </a:p>
          <a:p>
            <a:pPr marL="342900" indent="-342900">
              <a:buFont typeface="Wingdings" charset="2"/>
              <a:buChar char="ü"/>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15399465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Find </a:t>
            </a:r>
            <a:r>
              <a:rPr lang="en-US" dirty="0" err="1" smtClean="0"/>
              <a:t>Ohai's</a:t>
            </a:r>
            <a:r>
              <a:rPr lang="en-US" dirty="0" smtClean="0"/>
              <a:t> core plugins</a:t>
            </a:r>
          </a:p>
          <a:p>
            <a:pPr marL="457200" indent="-457200">
              <a:buFont typeface="Wingdings" charset="2"/>
              <a:buChar char="Ø"/>
            </a:pPr>
            <a:r>
              <a:rPr lang="en-US" dirty="0" smtClean="0"/>
              <a:t>Express what a plugin provides, depends on, and how it collects its data</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How are the structures of a Rubygem and a Cookbook similar to each other?</a:t>
            </a:r>
          </a:p>
          <a:p>
            <a:endParaRPr lang="en-US" dirty="0"/>
          </a:p>
          <a:p>
            <a:r>
              <a:rPr lang="en-US" dirty="0" smtClean="0"/>
              <a:t>What are the requirements when specifying the name of a </a:t>
            </a:r>
            <a:r>
              <a:rPr lang="en-US" dirty="0" err="1" smtClean="0"/>
              <a:t>Ohai</a:t>
            </a:r>
            <a:r>
              <a:rPr lang="en-US" dirty="0" smtClean="0"/>
              <a:t> plugin?</a:t>
            </a:r>
            <a:endParaRPr lang="en-US" dirty="0"/>
          </a:p>
          <a:p>
            <a:endParaRPr lang="en-US" dirty="0" smtClean="0"/>
          </a:p>
          <a:p>
            <a:r>
              <a:rPr lang="en-US" dirty="0" smtClean="0"/>
              <a:t>What is the difference between a Ruby Hash and a Mash?</a:t>
            </a:r>
            <a:endParaRPr lang="en-US" dirty="0"/>
          </a:p>
        </p:txBody>
      </p:sp>
    </p:spTree>
    <p:extLst>
      <p:ext uri="{BB962C8B-B14F-4D97-AF65-F5344CB8AC3E}">
        <p14:creationId xmlns:p14="http://schemas.microsoft.com/office/powerpoint/2010/main" val="105643021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Reviewing the </a:t>
            </a:r>
            <a:r>
              <a:rPr lang="en-US" dirty="0" err="1" smtClean="0"/>
              <a:t>Ohai</a:t>
            </a:r>
            <a:r>
              <a:rPr lang="en-US" dirty="0" smtClean="0"/>
              <a:t> Gem</a:t>
            </a:r>
            <a:endParaRPr lang="en-US" dirty="0"/>
          </a:p>
        </p:txBody>
      </p:sp>
      <p:sp>
        <p:nvSpPr>
          <p:cNvPr id="4" name="Content Placeholder 3"/>
          <p:cNvSpPr>
            <a:spLocks noGrp="1"/>
          </p:cNvSpPr>
          <p:nvPr>
            <p:ph sz="quarter" idx="11"/>
          </p:nvPr>
        </p:nvSpPr>
        <p:spPr/>
        <p:txBody>
          <a:bodyPr/>
          <a:lstStyle/>
          <a:p>
            <a:r>
              <a:rPr lang="en-US" dirty="0" err="1" smtClean="0"/>
              <a:t>Ohai</a:t>
            </a:r>
            <a:r>
              <a:rPr lang="en-US" dirty="0" smtClean="0"/>
              <a:t> is a Rubygem. First we need to learn about how a gem is structured.</a:t>
            </a:r>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Review the basic structure of the </a:t>
            </a:r>
            <a:r>
              <a:rPr lang="en-US" dirty="0" err="1" smtClean="0"/>
              <a:t>Ohai</a:t>
            </a:r>
            <a:r>
              <a:rPr lang="en-US" dirty="0" smtClean="0"/>
              <a:t> gem</a:t>
            </a:r>
          </a:p>
          <a:p>
            <a:pPr marL="342900" indent="-342900">
              <a:buFont typeface="Wingdings" charset="2"/>
              <a:buChar char="q"/>
            </a:pPr>
            <a:r>
              <a:rPr lang="en-US" dirty="0" smtClean="0"/>
              <a:t>Review the 'language' plugin</a:t>
            </a:r>
          </a:p>
          <a:p>
            <a:pPr marL="342900" indent="-342900">
              <a:buFont typeface="Wingdings" charset="2"/>
              <a:buChar char="q"/>
            </a:pPr>
            <a:r>
              <a:rPr lang="en-US" dirty="0" smtClean="0"/>
              <a:t>Review the 'python' plugin</a:t>
            </a:r>
            <a:endParaRPr lang="en-US" dirty="0"/>
          </a:p>
          <a:p>
            <a:endParaRPr lang="en-US" dirty="0" smtClean="0"/>
          </a:p>
        </p:txBody>
      </p:sp>
    </p:spTree>
    <p:extLst>
      <p:ext uri="{BB962C8B-B14F-4D97-AF65-F5344CB8AC3E}">
        <p14:creationId xmlns:p14="http://schemas.microsoft.com/office/powerpoint/2010/main" val="67565775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is Ruby Gem</a:t>
            </a:r>
            <a:endParaRPr lang="en-US" dirty="0"/>
          </a:p>
        </p:txBody>
      </p:sp>
      <p:sp>
        <p:nvSpPr>
          <p:cNvPr id="3" name="Subtitle 2"/>
          <p:cNvSpPr>
            <a:spLocks noGrp="1"/>
          </p:cNvSpPr>
          <p:nvPr>
            <p:ph type="subTitle" idx="1"/>
          </p:nvPr>
        </p:nvSpPr>
        <p:spPr/>
        <p:txBody>
          <a:bodyPr/>
          <a:lstStyle/>
          <a:p>
            <a:r>
              <a:rPr lang="en-US" dirty="0" smtClean="0"/>
              <a:t>Ruby gems are the ways in which Ruby developers share the code that they develop with others. A Ruby gem is really a packaging structure similar to that of a Chef cookbook. </a:t>
            </a:r>
            <a:endParaRPr lang="en-US" dirty="0"/>
          </a:p>
        </p:txBody>
      </p:sp>
    </p:spTree>
    <p:extLst>
      <p:ext uri="{BB962C8B-B14F-4D97-AF65-F5344CB8AC3E}">
        <p14:creationId xmlns:p14="http://schemas.microsoft.com/office/powerpoint/2010/main" val="131635771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5345953"/>
          </a:xfrm>
        </p:spPr>
        <p:txBody>
          <a:bodyPr/>
          <a:lstStyle/>
          <a:p>
            <a:r>
              <a:rPr lang="en-US" b="1" dirty="0" smtClean="0"/>
              <a:t>Steps</a:t>
            </a:r>
          </a:p>
          <a:p>
            <a:endParaRPr lang="en-US" sz="2400" dirty="0" smtClean="0"/>
          </a:p>
          <a:p>
            <a:pPr marL="457200" indent="-457200">
              <a:buAutoNum type="arabicPeriod"/>
            </a:pPr>
            <a:r>
              <a:rPr lang="en-US" sz="2400" dirty="0" smtClean="0"/>
              <a:t>Visit </a:t>
            </a:r>
            <a:r>
              <a:rPr lang="en-US" sz="2400" dirty="0" smtClean="0">
                <a:hlinkClick r:id="rId3"/>
              </a:rPr>
              <a:t>https://rubygems.org</a:t>
            </a:r>
            <a:endParaRPr lang="en-US" sz="2400" dirty="0" smtClean="0"/>
          </a:p>
          <a:p>
            <a:pPr marL="457200" indent="-457200">
              <a:buAutoNum type="arabicPeriod"/>
            </a:pPr>
            <a:r>
              <a:rPr lang="en-US" sz="2400" dirty="0" smtClean="0"/>
              <a:t>Within the search field enter: </a:t>
            </a:r>
            <a:r>
              <a:rPr lang="en-US" sz="2400" b="1" dirty="0" err="1" smtClean="0"/>
              <a:t>ohai</a:t>
            </a:r>
            <a:endParaRPr lang="en-US" sz="2400" b="1" dirty="0" smtClean="0"/>
          </a:p>
          <a:p>
            <a:pPr marL="457200" indent="-457200">
              <a:buAutoNum type="arabicPeriod"/>
            </a:pPr>
            <a:r>
              <a:rPr lang="en-US" sz="2400" dirty="0" smtClean="0"/>
              <a:t>Press enter or click the magnified glass at the right-side of the search box.</a:t>
            </a:r>
          </a:p>
          <a:p>
            <a:pPr marL="457200" indent="-457200">
              <a:buAutoNum type="arabicPeriod"/>
            </a:pPr>
            <a:r>
              <a:rPr lang="en-US" sz="2400" dirty="0" smtClean="0">
                <a:solidFill>
                  <a:schemeClr val="tx1">
                    <a:lumMod val="60000"/>
                    <a:lumOff val="40000"/>
                  </a:schemeClr>
                </a:solidFill>
              </a:rPr>
              <a:t>Click the 'Source Code' link</a:t>
            </a:r>
          </a:p>
          <a:p>
            <a:pPr marL="457200" indent="-457200">
              <a:buAutoNum type="arabicPeriod"/>
            </a:pPr>
            <a:r>
              <a:rPr lang="en-US" sz="2400" dirty="0" smtClean="0">
                <a:solidFill>
                  <a:srgbClr val="878F94"/>
                </a:solidFill>
              </a:rPr>
              <a:t>Click </a:t>
            </a:r>
            <a:r>
              <a:rPr lang="en-US" sz="2400" dirty="0">
                <a:solidFill>
                  <a:srgbClr val="878F94"/>
                </a:solidFill>
              </a:rPr>
              <a:t>on 'Clone or download' and then copy the git URL.</a:t>
            </a:r>
          </a:p>
          <a:p>
            <a:pPr marL="457200" indent="-457200">
              <a:buAutoNum type="arabicPeriod"/>
            </a:pPr>
            <a:endParaRPr lang="en-US" sz="2400" dirty="0">
              <a:solidFill>
                <a:schemeClr val="tx1">
                  <a:lumMod val="60000"/>
                  <a:lumOff val="40000"/>
                </a:schemeClr>
              </a:solidFill>
            </a:endParaRPr>
          </a:p>
        </p:txBody>
      </p:sp>
      <p:pic>
        <p:nvPicPr>
          <p:cNvPr id="5" name="Picture 4" descr="2016-10-21_14-49-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832385"/>
            <a:ext cx="10588624" cy="5252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Arrow Connector 5"/>
          <p:cNvCxnSpPr/>
          <p:nvPr/>
        </p:nvCxnSpPr>
        <p:spPr>
          <a:xfrm flipH="1">
            <a:off x="13465176" y="1832385"/>
            <a:ext cx="2266948" cy="2253506"/>
          </a:xfrm>
          <a:prstGeom prst="straightConnector1">
            <a:avLst/>
          </a:prstGeom>
          <a:ln w="127000" cap="rnd">
            <a:solidFill>
              <a:schemeClr val="tx2"/>
            </a:solidFill>
            <a:round/>
            <a:headEnd type="oval"/>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9991610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619242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rgbClr val="3E4346"/>
                </a:solidFill>
              </a:rPr>
              <a:t>Click the 'Source Code' </a:t>
            </a:r>
            <a:r>
              <a:rPr lang="en-US" sz="2400" dirty="0" smtClean="0">
                <a:solidFill>
                  <a:srgbClr val="3E4346"/>
                </a:solidFill>
              </a:rPr>
              <a:t>link</a:t>
            </a:r>
          </a:p>
          <a:p>
            <a:pPr marL="457200" indent="-457200">
              <a:buFont typeface="Arial" charset="0"/>
              <a:buAutoNum type="arabicPeriod"/>
            </a:pPr>
            <a:r>
              <a:rPr lang="en-US" sz="2400" dirty="0">
                <a:solidFill>
                  <a:srgbClr val="878F94"/>
                </a:solidFill>
              </a:rPr>
              <a:t>Click on 'Clone or download' and then copy the git URL</a:t>
            </a:r>
            <a:r>
              <a:rPr lang="en-US" sz="2400" dirty="0" smtClean="0">
                <a:solidFill>
                  <a:srgbClr val="878F94"/>
                </a:solidFill>
              </a:rPr>
              <a:t>.</a:t>
            </a:r>
            <a:endParaRPr lang="en-US" sz="2400" dirty="0">
              <a:solidFill>
                <a:srgbClr val="878F94"/>
              </a:solidFill>
            </a:endParaRPr>
          </a:p>
        </p:txBody>
      </p:sp>
      <p:pic>
        <p:nvPicPr>
          <p:cNvPr id="4" name="Picture 3" descr="2016-10-21_14-49-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1329754"/>
            <a:ext cx="8461374" cy="6702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p:cNvCxnSpPr/>
          <p:nvPr/>
        </p:nvCxnSpPr>
        <p:spPr>
          <a:xfrm flipH="1">
            <a:off x="11935828" y="1133475"/>
            <a:ext cx="1956635" cy="5327316"/>
          </a:xfrm>
          <a:prstGeom prst="straightConnector1">
            <a:avLst/>
          </a:prstGeom>
          <a:ln w="127000">
            <a:headEnd type="oval"/>
            <a:tailEnd type="stealth"/>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721847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Gem on </a:t>
            </a:r>
            <a:r>
              <a:rPr lang="en-US" dirty="0" err="1" smtClean="0"/>
              <a:t>Rubygems</a:t>
            </a:r>
            <a:endParaRPr lang="en-US" dirty="0"/>
          </a:p>
        </p:txBody>
      </p:sp>
      <p:sp>
        <p:nvSpPr>
          <p:cNvPr id="3" name="Text Placeholder 2"/>
          <p:cNvSpPr>
            <a:spLocks noGrp="1"/>
          </p:cNvSpPr>
          <p:nvPr>
            <p:ph type="body" sz="quarter" idx="12"/>
          </p:nvPr>
        </p:nvSpPr>
        <p:spPr>
          <a:xfrm>
            <a:off x="650040" y="1856198"/>
            <a:ext cx="4223585" cy="6160677"/>
          </a:xfrm>
        </p:spPr>
        <p:txBody>
          <a:bodyPr/>
          <a:lstStyle/>
          <a:p>
            <a:r>
              <a:rPr lang="en-US" b="1" dirty="0"/>
              <a:t>Steps</a:t>
            </a:r>
            <a:endParaRPr lang="en-US" sz="2400" b="1" dirty="0"/>
          </a:p>
          <a:p>
            <a:endParaRPr lang="en-US" sz="2400" dirty="0"/>
          </a:p>
          <a:p>
            <a:pPr marL="457200" indent="-457200">
              <a:buAutoNum type="arabicPeriod"/>
            </a:pPr>
            <a:r>
              <a:rPr lang="en-US" sz="2400" dirty="0">
                <a:solidFill>
                  <a:srgbClr val="878F94"/>
                </a:solidFill>
              </a:rPr>
              <a:t>Visit </a:t>
            </a:r>
            <a:r>
              <a:rPr lang="en-US" sz="2400" dirty="0">
                <a:solidFill>
                  <a:srgbClr val="878F94"/>
                </a:solidFill>
                <a:hlinkClick r:id="rId3"/>
              </a:rPr>
              <a:t>https://rubygems.org</a:t>
            </a:r>
            <a:endParaRPr lang="en-US" sz="2400" dirty="0">
              <a:solidFill>
                <a:srgbClr val="878F94"/>
              </a:solidFill>
            </a:endParaRPr>
          </a:p>
          <a:p>
            <a:pPr marL="457200" indent="-457200">
              <a:buAutoNum type="arabicPeriod"/>
            </a:pPr>
            <a:r>
              <a:rPr lang="en-US" sz="2400" dirty="0">
                <a:solidFill>
                  <a:srgbClr val="878F94"/>
                </a:solidFill>
              </a:rPr>
              <a:t>Within the search field enter: </a:t>
            </a:r>
            <a:r>
              <a:rPr lang="en-US" sz="2400" b="1" dirty="0" err="1">
                <a:solidFill>
                  <a:srgbClr val="878F94"/>
                </a:solidFill>
              </a:rPr>
              <a:t>ohai</a:t>
            </a:r>
            <a:endParaRPr lang="en-US" sz="2400" b="1" dirty="0">
              <a:solidFill>
                <a:srgbClr val="878F94"/>
              </a:solidFill>
            </a:endParaRPr>
          </a:p>
          <a:p>
            <a:pPr marL="457200" indent="-457200">
              <a:buAutoNum type="arabicPeriod"/>
            </a:pPr>
            <a:r>
              <a:rPr lang="en-US" sz="2400" dirty="0">
                <a:solidFill>
                  <a:srgbClr val="878F94"/>
                </a:solidFill>
              </a:rPr>
              <a:t>Press enter or click the magnified glass at the right-side of the search box.</a:t>
            </a:r>
          </a:p>
          <a:p>
            <a:pPr marL="457200" indent="-457200">
              <a:buAutoNum type="arabicPeriod"/>
            </a:pPr>
            <a:r>
              <a:rPr lang="en-US" sz="2400" dirty="0">
                <a:solidFill>
                  <a:schemeClr val="tx1">
                    <a:lumMod val="60000"/>
                    <a:lumOff val="40000"/>
                  </a:schemeClr>
                </a:solidFill>
              </a:rPr>
              <a:t>Click the 'Source Code' </a:t>
            </a:r>
            <a:r>
              <a:rPr lang="en-US" sz="2400" dirty="0" smtClean="0">
                <a:solidFill>
                  <a:schemeClr val="tx1">
                    <a:lumMod val="60000"/>
                    <a:lumOff val="40000"/>
                  </a:schemeClr>
                </a:solidFill>
              </a:rPr>
              <a:t>link</a:t>
            </a:r>
          </a:p>
          <a:p>
            <a:pPr marL="457200" indent="-457200">
              <a:buAutoNum type="arabicPeriod"/>
            </a:pPr>
            <a:r>
              <a:rPr lang="en-US" sz="2400" dirty="0" smtClean="0">
                <a:solidFill>
                  <a:srgbClr val="3E4346"/>
                </a:solidFill>
              </a:rPr>
              <a:t>Click on 'Clone or download' and then copy the git URL.</a:t>
            </a:r>
            <a:endParaRPr lang="en-US" sz="2400" dirty="0">
              <a:solidFill>
                <a:srgbClr val="3E4346"/>
              </a:solidFill>
            </a:endParaRPr>
          </a:p>
        </p:txBody>
      </p:sp>
      <p:cxnSp>
        <p:nvCxnSpPr>
          <p:cNvPr id="7" name="Straight Arrow Connector 6"/>
          <p:cNvCxnSpPr/>
          <p:nvPr/>
        </p:nvCxnSpPr>
        <p:spPr>
          <a:xfrm flipH="1">
            <a:off x="12144374" y="6492875"/>
            <a:ext cx="1828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5" name="Picture 4" descr="2016-10-21_15-02-06_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877" y="2190750"/>
            <a:ext cx="10207998" cy="5064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p:cNvCxnSpPr/>
          <p:nvPr/>
        </p:nvCxnSpPr>
        <p:spPr>
          <a:xfrm flipH="1">
            <a:off x="13475368" y="1716505"/>
            <a:ext cx="1010654" cy="2646948"/>
          </a:xfrm>
          <a:prstGeom prst="straightConnector1">
            <a:avLst/>
          </a:prstGeom>
          <a:ln w="127000">
            <a:headEnd type="oval"/>
            <a:tailEnd type="arrow"/>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a:off x="13363074" y="4789572"/>
            <a:ext cx="368970" cy="424113"/>
          </a:xfrm>
          <a:prstGeom prst="straightConnector1">
            <a:avLst/>
          </a:prstGeom>
          <a:ln w="63500">
            <a:headEnd type="oval"/>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7541466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lstStyle/>
          <a:p>
            <a:r>
              <a:rPr lang="en-US" dirty="0" smtClean="0"/>
              <a:t>Returning to the Home Directory</a:t>
            </a:r>
            <a:endParaRPr lang="en-US" dirty="0"/>
          </a:p>
        </p:txBody>
      </p:sp>
    </p:spTree>
    <p:extLst>
      <p:ext uri="{BB962C8B-B14F-4D97-AF65-F5344CB8AC3E}">
        <p14:creationId xmlns:p14="http://schemas.microsoft.com/office/powerpoint/2010/main" val="1427204636"/>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15659</TotalTime>
  <Words>3179</Words>
  <Application>Microsoft Macintosh PowerPoint</Application>
  <PresentationFormat>Custom</PresentationFormat>
  <Paragraphs>412</Paragraphs>
  <Slides>32</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Courier New</vt:lpstr>
      <vt:lpstr>ＭＳ Ｐゴシック</vt:lpstr>
      <vt:lpstr>Wingdings</vt:lpstr>
      <vt:lpstr>Template</vt:lpstr>
      <vt:lpstr>Interaction</vt:lpstr>
      <vt:lpstr>Ohai Plugins</vt:lpstr>
      <vt:lpstr>Ohai is Composed of Plugins</vt:lpstr>
      <vt:lpstr>Objectives</vt:lpstr>
      <vt:lpstr>Reviewing the Ohai Gem</vt:lpstr>
      <vt:lpstr>Ohai is Ruby Gem</vt:lpstr>
      <vt:lpstr>Searching for a Gem on Rubygems</vt:lpstr>
      <vt:lpstr>Searching for a Gem on Rubygems</vt:lpstr>
      <vt:lpstr>Searching for a Gem on Rubygems</vt:lpstr>
      <vt:lpstr>Returning to the Home Directory</vt:lpstr>
      <vt:lpstr>Cloning the Ohai Library</vt:lpstr>
      <vt:lpstr>Viewing the Contents of the Project</vt:lpstr>
      <vt:lpstr>Viewing the README</vt:lpstr>
      <vt:lpstr>Viewing the Gem Specification</vt:lpstr>
      <vt:lpstr>Viewing the lib Directory</vt:lpstr>
      <vt:lpstr>Viewing the ohai.rb file in the lib Directory</vt:lpstr>
      <vt:lpstr>Viewing the plugins directory</vt:lpstr>
      <vt:lpstr>Reviewing the Ohai Gem</vt:lpstr>
      <vt:lpstr>Recent Major Ohai Releases</vt:lpstr>
      <vt:lpstr>Focus on Ohai 7</vt:lpstr>
      <vt:lpstr>Viewing the Languages Plugin</vt:lpstr>
      <vt:lpstr>Viewing the Languages Plugin</vt:lpstr>
      <vt:lpstr>Viewing the Language Plugin</vt:lpstr>
      <vt:lpstr>Hash</vt:lpstr>
      <vt:lpstr>Mash</vt:lpstr>
      <vt:lpstr>Reviewing the Ohai Gem</vt:lpstr>
      <vt:lpstr>Viewing the Python plugin</vt:lpstr>
      <vt:lpstr>Viewing the Python plugin</vt:lpstr>
      <vt:lpstr>collect_data for a specific Platform</vt:lpstr>
      <vt:lpstr>Reviewing the Ohai Gem</vt:lpstr>
      <vt:lpstr>Discussion</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2261</cp:revision>
  <cp:lastPrinted>2017-04-17T19:01:25Z</cp:lastPrinted>
  <dcterms:created xsi:type="dcterms:W3CDTF">2012-09-13T17:36:07Z</dcterms:created>
  <dcterms:modified xsi:type="dcterms:W3CDTF">2017-10-26T02:05:10Z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