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4"/>
  </p:notesMasterIdLst>
  <p:handoutMasterIdLst>
    <p:handoutMasterId r:id="rId65"/>
  </p:handoutMasterIdLst>
  <p:sldIdLst>
    <p:sldId id="256" r:id="rId7"/>
    <p:sldId id="296" r:id="rId8"/>
    <p:sldId id="297" r:id="rId9"/>
    <p:sldId id="299" r:id="rId10"/>
    <p:sldId id="257" r:id="rId11"/>
    <p:sldId id="294" r:id="rId12"/>
    <p:sldId id="295" r:id="rId13"/>
    <p:sldId id="300" r:id="rId14"/>
    <p:sldId id="301" r:id="rId15"/>
    <p:sldId id="258" r:id="rId16"/>
    <p:sldId id="267" r:id="rId17"/>
    <p:sldId id="293" r:id="rId18"/>
    <p:sldId id="259" r:id="rId19"/>
    <p:sldId id="302" r:id="rId20"/>
    <p:sldId id="311" r:id="rId21"/>
    <p:sldId id="314" r:id="rId22"/>
    <p:sldId id="329" r:id="rId23"/>
    <p:sldId id="310" r:id="rId24"/>
    <p:sldId id="330" r:id="rId25"/>
    <p:sldId id="283" r:id="rId26"/>
    <p:sldId id="331" r:id="rId27"/>
    <p:sldId id="272" r:id="rId28"/>
    <p:sldId id="260" r:id="rId29"/>
    <p:sldId id="273" r:id="rId30"/>
    <p:sldId id="328" r:id="rId31"/>
    <p:sldId id="318" r:id="rId32"/>
    <p:sldId id="319" r:id="rId33"/>
    <p:sldId id="320" r:id="rId34"/>
    <p:sldId id="332" r:id="rId35"/>
    <p:sldId id="321" r:id="rId36"/>
    <p:sldId id="322" r:id="rId37"/>
    <p:sldId id="333" r:id="rId38"/>
    <p:sldId id="284" r:id="rId39"/>
    <p:sldId id="274" r:id="rId40"/>
    <p:sldId id="317" r:id="rId41"/>
    <p:sldId id="275" r:id="rId42"/>
    <p:sldId id="325" r:id="rId43"/>
    <p:sldId id="326" r:id="rId44"/>
    <p:sldId id="327" r:id="rId45"/>
    <p:sldId id="276" r:id="rId46"/>
    <p:sldId id="303" r:id="rId47"/>
    <p:sldId id="304" r:id="rId48"/>
    <p:sldId id="277" r:id="rId49"/>
    <p:sldId id="278" r:id="rId50"/>
    <p:sldId id="305" r:id="rId51"/>
    <p:sldId id="286" r:id="rId52"/>
    <p:sldId id="287" r:id="rId53"/>
    <p:sldId id="261" r:id="rId54"/>
    <p:sldId id="280" r:id="rId55"/>
    <p:sldId id="281" r:id="rId56"/>
    <p:sldId id="262" r:id="rId57"/>
    <p:sldId id="292" r:id="rId58"/>
    <p:sldId id="263" r:id="rId59"/>
    <p:sldId id="264" r:id="rId60"/>
    <p:sldId id="266" r:id="rId61"/>
    <p:sldId id="307" r:id="rId62"/>
    <p:sldId id="265" r:id="rId63"/>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D75F"/>
    <a:srgbClr val="DD312E"/>
    <a:srgbClr val="CB4B15"/>
    <a:srgbClr val="FF8700"/>
    <a:srgbClr val="FFCCCC"/>
    <a:srgbClr val="FF9999"/>
    <a:srgbClr val="FF5050"/>
    <a:srgbClr val="C9352B"/>
    <a:srgbClr val="C97D9A"/>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10" autoAdjust="0"/>
    <p:restoredTop sz="67091" autoAdjust="0"/>
  </p:normalViewPr>
  <p:slideViewPr>
    <p:cSldViewPr snapToGrid="0">
      <p:cViewPr varScale="1">
        <p:scale>
          <a:sx n="78" d="100"/>
          <a:sy n="78" d="100"/>
        </p:scale>
        <p:origin x="1672" y="184"/>
      </p:cViewPr>
      <p:guideLst>
        <p:guide orient="horz" pos="894"/>
        <p:guide pos="9120"/>
      </p:guideLst>
    </p:cSldViewPr>
  </p:slideViewPr>
  <p:notesTextViewPr>
    <p:cViewPr>
      <p:scale>
        <a:sx n="150" d="100"/>
        <a:sy n="150" d="100"/>
      </p:scale>
      <p:origin x="0" y="0"/>
    </p:cViewPr>
  </p:notesTextViewPr>
  <p:notesViewPr>
    <p:cSldViewPr snapToGrid="0">
      <p:cViewPr varScale="1">
        <p:scale>
          <a:sx n="137" d="100"/>
          <a:sy n="137" d="100"/>
        </p:scale>
        <p:origin x="904"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2018-03-26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832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CA" dirty="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6135"/>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832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2"/>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1985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scenario defined it is now time for us to develop the cookbook. We are going to move through the following steps together to accomplish this task.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79950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start the journey on your workstation. From the home directory we are going to creating this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616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examine the</a:t>
            </a:r>
            <a:r>
              <a:rPr lang="en-US" baseline="0" dirty="0"/>
              <a:t> contents of the cookbook that chef generated for us. Here you see that the tool created for us a complete test directory structure.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57861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cookbook</a:t>
            </a:r>
            <a:r>
              <a:rPr lang="en-US" baseline="0" dirty="0"/>
              <a:t> created it is now time to write that first test that verifies the cookbook does what we want it to do.</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1586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RSpec is a Behavior Driven Development (BDD) framework that uses a natural language domain-specific language (DSL) to quickly describe scenarios in which systems are being tested. RSpec allows you to setup a scenario, execute the scenario, and then define expectations on the results. These</a:t>
            </a:r>
            <a:r>
              <a:rPr lang="en-US" baseline="0" dirty="0"/>
              <a:t> expectations are expressed in examples that are asserted in different example groups.</a:t>
            </a:r>
            <a:endParaRPr lang="en-US" dirty="0"/>
          </a:p>
          <a:p>
            <a:endParaRPr lang="en-US" dirty="0"/>
          </a:p>
          <a:p>
            <a:r>
              <a:rPr lang="en-US" dirty="0"/>
              <a:t>RSpec</a:t>
            </a:r>
            <a:r>
              <a:rPr lang="en-US" baseline="0" dirty="0"/>
              <a:t> by itself grants us the framework, language, and tools. </a:t>
            </a:r>
            <a:r>
              <a:rPr lang="en-US" baseline="0" dirty="0" err="1"/>
              <a:t>InSpec</a:t>
            </a:r>
            <a:r>
              <a:rPr lang="en-US" baseline="0" dirty="0"/>
              <a:t> provides the knowledge about expressing expectations about the state of infrastructure.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93466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generator</a:t>
            </a:r>
            <a:r>
              <a:rPr lang="en-US" baseline="0" dirty="0"/>
              <a:t> created an example specification (or spec) file. Before we talk about the </a:t>
            </a:r>
            <a:r>
              <a:rPr lang="en-US" baseline="0" dirty="0" err="1"/>
              <a:t>RSpec</a:t>
            </a:r>
            <a:r>
              <a:rPr lang="en-US" baseline="0" dirty="0"/>
              <a:t>/</a:t>
            </a:r>
            <a:r>
              <a:rPr lang="en-US" baseline="0" dirty="0" err="1"/>
              <a:t>InSpec</a:t>
            </a:r>
            <a:r>
              <a:rPr lang="en-US" baseline="0" dirty="0"/>
              <a:t> language lets explain the long file path and its importance.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597056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Let's take a moment to describe the reason behind this directory path. Within our cookbook we define a test directory and within that test directory we define another directory named smoke'. This is the basic file path that</a:t>
            </a:r>
            <a:r>
              <a:rPr lang="en-US" baseline="0" dirty="0"/>
              <a:t> </a:t>
            </a:r>
            <a:r>
              <a:rPr lang="en-US" dirty="0"/>
              <a:t>Test Kitchen expects to find the specifications defined in </a:t>
            </a:r>
            <a:r>
              <a:rPr lang="en-US" dirty="0" err="1"/>
              <a:t>InSpec</a:t>
            </a:r>
            <a:r>
              <a:rPr lang="en-US" dirty="0"/>
              <a:t>.</a:t>
            </a:r>
            <a:r>
              <a:rPr lang="en-US" baseline="0" dirty="0"/>
              <a:t> </a:t>
            </a:r>
            <a:r>
              <a:rPr lang="en-US" dirty="0"/>
              <a:t>The next part the path, 'smoke', corresponds to the path specified in the .</a:t>
            </a:r>
            <a:r>
              <a:rPr lang="en-US" dirty="0" err="1"/>
              <a:t>kitchen.yml</a:t>
            </a:r>
            <a:r>
              <a:rPr lang="en-US" dirty="0"/>
              <a:t> file.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723702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ruby</a:t>
            </a:r>
            <a:r>
              <a:rPr lang="en-US" baseline="0" dirty="0"/>
              <a:t> file, </a:t>
            </a:r>
            <a:r>
              <a:rPr lang="en-US" baseline="0" dirty="0" err="1"/>
              <a:t>default_test.rb</a:t>
            </a:r>
            <a:r>
              <a:rPr lang="en-US" baseline="0" dirty="0"/>
              <a:t>, contains the tests that we have defined. A test file is a Ruby file that contains domain specific language constructs that we use to express our desired state of the system.</a:t>
            </a:r>
          </a:p>
          <a:p>
            <a:endParaRPr lang="en-US" baseline="0" dirty="0"/>
          </a:p>
          <a:p>
            <a:r>
              <a:rPr lang="en-US" baseline="0" dirty="0"/>
              <a:t>Let's open this </a:t>
            </a:r>
            <a:r>
              <a:rPr lang="en-US" baseline="0" dirty="0" err="1"/>
              <a:t>default_test.rb</a:t>
            </a:r>
            <a:r>
              <a:rPr lang="en-US" baseline="0" dirty="0"/>
              <a:t> file and review the contents of it.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723702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ou</a:t>
            </a:r>
            <a:r>
              <a:rPr lang="en-US" dirty="0"/>
              <a:t>termost statement</a:t>
            </a:r>
            <a:r>
              <a:rPr lang="en-US" baseline="0" dirty="0"/>
              <a:t> is a conditional that states that when we want to evaluate the contents in between when we are not on Windows (e.g. </a:t>
            </a:r>
            <a:r>
              <a:rPr lang="en-US" baseline="0" dirty="0" err="1"/>
              <a:t>CentOS</a:t>
            </a:r>
            <a:r>
              <a:rPr lang="en-US" baseline="0" dirty="0"/>
              <a:t>, Ubuntu, </a:t>
            </a:r>
            <a:r>
              <a:rPr lang="en-US" baseline="0" dirty="0" err="1"/>
              <a:t>Debian</a:t>
            </a:r>
            <a:r>
              <a:rPr lang="en-US" baseline="0" dirty="0"/>
              <a:t>). </a:t>
            </a:r>
          </a:p>
          <a:p>
            <a:endParaRPr lang="en-US" baseline="0" dirty="0"/>
          </a:p>
          <a:p>
            <a:r>
              <a:rPr lang="en-US" baseline="0" dirty="0"/>
              <a:t>The inner describe has two parameters: The first is the the user resource named 'root' on the test instance. The second is the block which contains the expectations that we want to assert for the given resource.</a:t>
            </a:r>
          </a:p>
          <a:p>
            <a:endParaRPr lang="en-US" baseline="0" dirty="0"/>
          </a:p>
          <a:p>
            <a:r>
              <a:rPr lang="en-US" baseline="0" dirty="0"/>
              <a:t>Within the block we can define any number of expectations about the particular resource in the description. In this instance we are saying that we expect the user, named 'root', to exist on the instance.  After the expectation that has been defined is a skip. This skip is a reminder that the examples have been defined in this test file were automatically generated and should be updated or removed.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595126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second example within the test file describes the port 80 on any operating system and states the expectation that it does not expect port 80 to be listening.</a:t>
            </a:r>
          </a:p>
          <a:p>
            <a:endParaRPr lang="en-US" baseline="0" dirty="0"/>
          </a:p>
          <a:p>
            <a:r>
              <a:rPr lang="en-US" baseline="0" dirty="0"/>
              <a:t>By default all operating systems will be examined. So this example would be evaluated and executed against every operating system.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59512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Test Driven Development (TDD) is a workflow that asks you to perform that act continually and repeatedly as you satisfy the requirements of the work you have chosen to perform.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TDD generically focuses on the unit of software at any level. It is the process of writing the test first, implementing the unit, and then verifying the implementation with the test that was written.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 'unit' of software is purposefully vague. This 'unit' is definable by the individuals developing the software. So the size of a 'unit of software' likely has different meanings to different individuals based on our backgrounds and experiences.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560814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a:t>
            </a:r>
            <a:r>
              <a:rPr lang="en-US" baseline="0" dirty="0"/>
              <a:t> the test file found at the following path you will find that it is already populated with that initial code. Remove the first test that asserts that the user named root exists on the system. While it is likely true we are not interested in verifying that with this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97621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other expectation expressed within this file is useful but it is wrong. When we setup a web server we are going to want to have incoming connections on port 80.</a:t>
            </a:r>
          </a:p>
          <a:p>
            <a:endParaRPr lang="en-US" baseline="0" dirty="0"/>
          </a:p>
          <a:p>
            <a:r>
              <a:rPr lang="en-US" baseline="0" dirty="0"/>
              <a:t>So update the following example to state that port 80 should be listening. Also remove the line with the skip as we have now successfully updated the test and I would consider it one that is ours and correct for the code we will eventually write.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97621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Ensuring</a:t>
            </a:r>
            <a:r>
              <a:rPr lang="en-US" baseline="0" dirty="0"/>
              <a:t> that we are listening on port 80 for incoming connections does not verify that we are in fact returning the correct home page with the welcoming message we plan to write. To do that we will need to write a new expectation.</a:t>
            </a:r>
          </a:p>
          <a:p>
            <a:endParaRPr lang="en-US" baseline="0" dirty="0"/>
          </a:p>
          <a:p>
            <a:r>
              <a:rPr lang="en-US" baseline="0" dirty="0" err="1"/>
              <a:t>InSpec</a:t>
            </a:r>
            <a:r>
              <a:rPr lang="en-US" baseline="0" dirty="0"/>
              <a:t> provides a helper method that allows you to specify a command. That command returns the results from the command through standard out. We are asking the command's standard out if anywhere in the results match the value 'Welcome Home'.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6904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test defined it is now time to execute the tests and see the failure.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542141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execute our tests using the tool Test Kitchen we need to be within the directory of the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477264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a:t>
            </a:r>
            <a:r>
              <a:rPr lang="en-US" baseline="0" dirty="0"/>
              <a:t> employ Test Kitchen to execute the tests we need make changes to the existing Test Kitchen configuration file. The cookbook was automatically generated with a '.</a:t>
            </a:r>
            <a:r>
              <a:rPr lang="en-US" baseline="0" dirty="0" err="1"/>
              <a:t>kitchen.yml</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51042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key is driver, which has a single key-value pair that specifies the name of the driver Kitchen will use when executed. </a:t>
            </a:r>
          </a:p>
          <a:p>
            <a:endParaRPr lang="en-US" dirty="0"/>
          </a:p>
          <a:p>
            <a:r>
              <a:rPr lang="en-US" dirty="0"/>
              <a:t>The driver is responsible for creating the instance that we will use to test our cookbook. There are lots of different drivers available--two very popular ones are the </a:t>
            </a:r>
            <a:r>
              <a:rPr lang="en-US" dirty="0" err="1"/>
              <a:t>docker</a:t>
            </a:r>
            <a:r>
              <a:rPr lang="en-US" dirty="0"/>
              <a:t> and vagrant driver.</a:t>
            </a:r>
          </a:p>
          <a:p>
            <a:endParaRPr lang="en-US" dirty="0"/>
          </a:p>
          <a:p>
            <a:r>
              <a:rPr lang="en-US" dirty="0"/>
              <a:t>Instructor Note: Testing</a:t>
            </a:r>
            <a:r>
              <a:rPr lang="en-US" baseline="0" dirty="0"/>
              <a:t> on this remote workstation requires that we use </a:t>
            </a:r>
            <a:r>
              <a:rPr lang="en-US" baseline="0" dirty="0" err="1"/>
              <a:t>Docker</a:t>
            </a:r>
            <a:r>
              <a:rPr lang="en-US" baseline="0" dirty="0"/>
              <a:t> because Vagrant does not work within a virtual environment. Vagrant is the standard choice when working on your local workstation.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61521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key is </a:t>
            </a:r>
            <a:r>
              <a:rPr lang="en-US" dirty="0" err="1"/>
              <a:t>provisioner</a:t>
            </a:r>
            <a:r>
              <a:rPr lang="en-US" dirty="0"/>
              <a:t>, which also has a single key-value pair which is the name of the </a:t>
            </a:r>
            <a:r>
              <a:rPr lang="en-US" dirty="0" err="1"/>
              <a:t>provisioner</a:t>
            </a:r>
            <a:r>
              <a:rPr lang="en-US" dirty="0"/>
              <a:t> Kitchen will use when executed. This </a:t>
            </a:r>
            <a:r>
              <a:rPr lang="en-US" dirty="0" err="1"/>
              <a:t>provisioner</a:t>
            </a:r>
            <a:r>
              <a:rPr lang="en-US" dirty="0"/>
              <a:t> is responsible for how it applies code to the instance that the driver created. Here the default value is </a:t>
            </a:r>
            <a:r>
              <a:rPr lang="en-US" dirty="0" err="1"/>
              <a:t>chef_zero</a:t>
            </a:r>
            <a:r>
              <a:rPr lang="en-US"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67739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key is the verifier.</a:t>
            </a:r>
            <a:r>
              <a:rPr lang="en-US" baseline="0" dirty="0"/>
              <a:t> This verifier by default is using </a:t>
            </a:r>
            <a:r>
              <a:rPr lang="en-US" baseline="0" dirty="0" err="1"/>
              <a:t>InSpec</a:t>
            </a:r>
            <a:r>
              <a:rPr lang="en-US" baseline="0" dirty="0"/>
              <a:t>. Test Kitchen has the ability to use several different verifiers. The default generated with the cookbook generator is </a:t>
            </a:r>
            <a:r>
              <a:rPr lang="en-US" baseline="0" dirty="0" err="1"/>
              <a:t>InSpec</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46781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fourth key is platforms, which contains a list of all the platforms that Kitchen will test against when executed. This should be a list of all the platforms that you want your cookbook to support.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46781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How you choose to express the requirements of that unit is the crux of Behavior Driven Development (BDD). Behavior-driven development specifies that tests of any unit of software should be specified in terms of the desired behavior of the unit. Expressing this desired behavior is often expressed in scenarios that are written in a Domain Specific Language (DSL).</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cookbooks and recipes that you have written so far share quite a few similarities with BDD. In Chef, you express the desired state of the system through a DSL, resources, you define in recipes.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073903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fifth key is suites, which contains a list of all the test suites that Kitchen will test against when executed. Each suite usually defines a unique combination of run lists that exercise all the recipes within a cookbook.</a:t>
            </a:r>
          </a:p>
          <a:p>
            <a:endParaRPr lang="en-US" dirty="0"/>
          </a:p>
          <a:p>
            <a:r>
              <a:rPr lang="en-US" dirty="0"/>
              <a:t>In this example, this suite is named 'default'.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229751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default suite will execute the run list containing: The apache</a:t>
            </a:r>
            <a:r>
              <a:rPr lang="en-US" baseline="0" dirty="0"/>
              <a:t> </a:t>
            </a:r>
            <a:r>
              <a:rPr lang="en-US" dirty="0"/>
              <a:t>cookbook's default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865562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location</a:t>
            </a:r>
            <a:r>
              <a:rPr lang="en-US" baseline="0" dirty="0"/>
              <a:t> where the tests can be found. This is the file that we viewed earlier and updated.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865562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a:t>
            </a:r>
            <a:r>
              <a:rPr lang="en-US" baseline="0" dirty="0"/>
              <a:t> Test Kitchen configuration is set up in way for local development on non-virtual machine. Because we are currently on a virtual machine we cannot use vagrant. We are also not interested in those following platforms.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051739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a:t>
            </a:r>
            <a:r>
              <a:rPr lang="en-US" baseline="0" dirty="0"/>
              <a:t> many different drivers that Test Kitchen supports. The </a:t>
            </a:r>
            <a:r>
              <a:rPr lang="en-US" baseline="0" dirty="0" err="1"/>
              <a:t>docker</a:t>
            </a:r>
            <a:r>
              <a:rPr lang="en-US" baseline="0" dirty="0"/>
              <a:t> driver is configured to work on this virtual machine. At this moment we are only interested in verifying that the cookbook we develop works on this current platform.</a:t>
            </a:r>
          </a:p>
          <a:p>
            <a:endParaRPr lang="en-US" baseline="0" dirty="0"/>
          </a:p>
          <a:p>
            <a:r>
              <a:rPr lang="en-US" baseline="0" dirty="0"/>
              <a:t>Later we will return to this configuration file and add an additional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41039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20" rtl="0" eaLnBrk="1" fontAlgn="auto" latinLnBrk="0" hangingPunct="1">
              <a:lnSpc>
                <a:spcPct val="90000"/>
              </a:lnSpc>
              <a:spcBef>
                <a:spcPts val="0"/>
              </a:spcBef>
              <a:spcAft>
                <a:spcPts val="444"/>
              </a:spcAft>
              <a:buClrTx/>
              <a:buSzTx/>
              <a:buFontTx/>
              <a:buNone/>
              <a:tabLst/>
              <a:defRPr/>
            </a:pPr>
            <a:r>
              <a:rPr lang="en-US" dirty="0"/>
              <a:t>It is important to recognize that within the .</a:t>
            </a:r>
            <a:r>
              <a:rPr lang="en-US" dirty="0" err="1"/>
              <a:t>kitchen.yml</a:t>
            </a:r>
            <a:r>
              <a:rPr lang="en-US" dirty="0"/>
              <a:t> file we defined two fields that create a test matrix;</a:t>
            </a:r>
            <a:r>
              <a:rPr lang="en-US" baseline="0" dirty="0"/>
              <a:t> t</a:t>
            </a:r>
            <a:r>
              <a:rPr lang="en-US" dirty="0"/>
              <a:t>he number of platforms we want to support multiplied by the number of test suites that we defined.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32430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visualize this test matrix by running the command `kitchen list`. </a:t>
            </a:r>
          </a:p>
          <a:p>
            <a:endParaRPr lang="en-US" dirty="0"/>
          </a:p>
          <a:p>
            <a:r>
              <a:rPr lang="en-US" dirty="0"/>
              <a:t>In the output you can see that an instance is created in the list for every test</a:t>
            </a:r>
            <a:r>
              <a:rPr lang="en-US" baseline="0" dirty="0"/>
              <a:t> </a:t>
            </a:r>
            <a:r>
              <a:rPr lang="en-US" dirty="0"/>
              <a:t>suite and every platform. In our current file we have one suite, named 'default'</a:t>
            </a:r>
            <a:r>
              <a:rPr lang="en-US" baseline="0" dirty="0"/>
              <a:t> and </a:t>
            </a:r>
            <a:r>
              <a:rPr lang="en-US" dirty="0"/>
              <a:t>one platform</a:t>
            </a:r>
            <a:r>
              <a:rPr lang="en-US" baseline="0" dirty="0"/>
              <a:t> </a:t>
            </a:r>
            <a:r>
              <a:rPr lang="en-US" baseline="0" dirty="0" err="1"/>
              <a:t>CentOS</a:t>
            </a:r>
            <a:r>
              <a:rPr lang="en-US" baseline="0" dirty="0"/>
              <a:t>.</a:t>
            </a:r>
            <a:endParaRPr lang="en-US" dirty="0"/>
          </a:p>
          <a:p>
            <a:endParaRPr lang="en-US" dirty="0"/>
          </a:p>
          <a:p>
            <a:r>
              <a:rPr lang="en-US" dirty="0"/>
              <a:t>Run the</a:t>
            </a:r>
            <a:r>
              <a:rPr lang="en-US" baseline="0" dirty="0"/>
              <a:t> following command to verify that the Test Kitchen configuration file had been set up correctly.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67880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or turn on a</a:t>
            </a:r>
            <a:r>
              <a:rPr lang="en-US" baseline="0" dirty="0"/>
              <a:t> </a:t>
            </a:r>
            <a:r>
              <a:rPr lang="en-US" dirty="0"/>
              <a:t>virtual or cloud instance</a:t>
            </a:r>
            <a:r>
              <a:rPr lang="en-US" baseline="0" dirty="0"/>
              <a:t> </a:t>
            </a:r>
            <a:r>
              <a:rPr lang="en-US" dirty="0"/>
              <a:t>for the platforms specified in the kitchen configuration.</a:t>
            </a:r>
          </a:p>
          <a:p>
            <a:endParaRPr lang="en-US" dirty="0"/>
          </a:p>
          <a:p>
            <a:r>
              <a:rPr lang="en-US" dirty="0"/>
              <a:t>Running 'kitchen create default-centos-69' would create</a:t>
            </a:r>
            <a:r>
              <a:rPr lang="en-US" baseline="0" dirty="0"/>
              <a:t> the the one instance that uses the test suite on the platform we want.</a:t>
            </a:r>
          </a:p>
          <a:p>
            <a:endParaRPr lang="en-US" baseline="0" dirty="0"/>
          </a:p>
          <a:p>
            <a:r>
              <a:rPr lang="en-US" baseline="0" dirty="0"/>
              <a:t>Typing in that name would be tiring if you had a lot of instances. A shortcut can be used to target the same system 'kitchen create default' or 'kitchen create centos' or even 'kitchen create 67'. This is an example of using the Regular Expression (REGEXP) to specify an instance.</a:t>
            </a:r>
          </a:p>
          <a:p>
            <a:endParaRPr lang="en-US" baseline="0" dirty="0"/>
          </a:p>
          <a:p>
            <a:r>
              <a:rPr lang="en-US" baseline="0" dirty="0"/>
              <a:t>When you want to target all of the instances you can run 'kitchen create' without any parameters. This will create all instances. Seeing as how there is only one instance this will work well.</a:t>
            </a:r>
          </a:p>
          <a:p>
            <a:endParaRPr lang="en-US" dirty="0"/>
          </a:p>
          <a:p>
            <a:r>
              <a:rPr lang="en-US" dirty="0"/>
              <a:t>In our case, this command would use the Docker driver to create a docker image based on centos-6.9.</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27919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an image gives us a instance to test our cookbooks but it still would leave us with the work of installing chef and applying the cookbook defined in our .</a:t>
            </a:r>
            <a:r>
              <a:rPr lang="en-US" dirty="0" err="1"/>
              <a:t>kitchen.yml</a:t>
            </a:r>
            <a:r>
              <a:rPr lang="en-US" dirty="0"/>
              <a:t> run list.</a:t>
            </a:r>
          </a:p>
          <a:p>
            <a:endParaRPr lang="en-US" dirty="0"/>
          </a:p>
          <a:p>
            <a:r>
              <a:rPr lang="en-US" dirty="0"/>
              <a:t>So let's</a:t>
            </a:r>
            <a:r>
              <a:rPr lang="en-US" baseline="0" dirty="0"/>
              <a:t> </a:t>
            </a:r>
            <a:r>
              <a:rPr lang="en-US" dirty="0"/>
              <a:t>introduce you to the second kitchen command: 'kitchen converge'.</a:t>
            </a:r>
          </a:p>
          <a:p>
            <a:endParaRPr lang="en-US" dirty="0"/>
          </a:p>
          <a:p>
            <a:r>
              <a:rPr lang="en-US" dirty="0"/>
              <a:t>Converging an instance will create the instance if it has not already been created. Then it will install chef and apply that cookbook to that instance.</a:t>
            </a:r>
          </a:p>
          <a:p>
            <a:endParaRPr lang="en-US" dirty="0"/>
          </a:p>
          <a:p>
            <a:r>
              <a:rPr lang="en-US" dirty="0"/>
              <a:t>In our case, this command would take our image and install chef and apply the apache</a:t>
            </a:r>
            <a:r>
              <a:rPr lang="en-US" baseline="0" dirty="0"/>
              <a:t> </a:t>
            </a:r>
            <a:r>
              <a:rPr lang="en-US" dirty="0"/>
              <a:t>cookbook's default recipe.</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068763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an instance means to:</a:t>
            </a:r>
          </a:p>
          <a:p>
            <a:endParaRPr lang="en-US" dirty="0"/>
          </a:p>
          <a:p>
            <a:pPr marL="171450" indent="-171450">
              <a:buFont typeface="Arial" panose="020B0604020202020204" pitchFamily="34" charset="0"/>
              <a:buChar char="•"/>
            </a:pPr>
            <a:r>
              <a:rPr lang="en-US" dirty="0"/>
              <a:t>Create a virtual or cloud instances, if needed</a:t>
            </a:r>
          </a:p>
          <a:p>
            <a:pPr marL="171450" indent="-171450">
              <a:buFont typeface="Arial" panose="020B0604020202020204" pitchFamily="34" charset="0"/>
              <a:buChar char="•"/>
            </a:pPr>
            <a:r>
              <a:rPr lang="en-US" dirty="0"/>
              <a:t>Converge the instance, if needed</a:t>
            </a:r>
          </a:p>
          <a:p>
            <a:pPr marL="171450" indent="-171450">
              <a:buFont typeface="Arial" panose="020B0604020202020204" pitchFamily="34" charset="0"/>
              <a:buChar char="•"/>
            </a:pPr>
            <a:r>
              <a:rPr lang="en-US" dirty="0"/>
              <a:t>And then execute a collection of defined tests against the instance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83416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a workflow process: Add a test; Run the test expecting failure; Add code; Run the test expecting success. Refactor.</a:t>
            </a:r>
          </a:p>
          <a:p>
            <a:endParaRPr lang="en-US" dirty="0"/>
          </a:p>
          <a:p>
            <a:r>
              <a:rPr lang="en-US" dirty="0"/>
              <a:t>BDD influences the language we use to write the tests and how we focus on tests that matter. The activities within this module focus on the process of taking requirements, expressing them as expectations, choosing one implementation to meet these expectations, and then verifying we have met these expectations.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289573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a:t>
            </a:r>
            <a:r>
              <a:rPr lang="en-US" baseline="0" dirty="0"/>
              <a:t> the instance with the following command. Here Test Kitchen will ask the driver specified in the kitchen configuration file to provision an instance for us.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1128133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You can</a:t>
            </a:r>
            <a:r>
              <a:rPr lang="en-US" baseline="0" dirty="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a:p>
          <a:p>
            <a:r>
              <a:rPr lang="en-US" baseline="0" dirty="0"/>
              <a:t>You are in now logged into a virtual instance on a virtual instance.</a:t>
            </a:r>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144549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Logging in to the virtual instance is useful to explore</a:t>
            </a:r>
            <a:r>
              <a:rPr lang="en-US" baseline="0" dirty="0"/>
              <a:t> the platform or assist with troubleshooting your recipes they fail in perplexing ways. Right now, we are interested in executing the tests so logout of the instance with the 'exit' command and we will return to the workstation.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625417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a:t>
            </a:r>
            <a:r>
              <a:rPr lang="en-US" baseline="0" dirty="0"/>
              <a:t> the instance allows us to view the operating system but Chef is not installed and the cookbook recipe, defined in the run list of the default test suite, has not been applied to the system. To do that you need to run 'kitchen converge'. Converge will take care of all of that.</a:t>
            </a:r>
          </a:p>
          <a:p>
            <a:endParaRPr lang="en-US" baseline="0" dirty="0"/>
          </a:p>
          <a:p>
            <a:r>
              <a:rPr lang="en-US" baseline="0" dirty="0"/>
              <a:t>In this instance the default recipe of the apache cookbook contains no resources. You have not written a single resource that defines your desired state. Before we do that we want to ensure the instance is not already in a state that perhaps already meets the expectations that we defined.</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343579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the state</a:t>
            </a:r>
            <a:r>
              <a:rPr lang="en-US" baseline="0" dirty="0"/>
              <a:t> of the instance with specification that we defined we use the 'kitchen verify' command. This command will install all the necessary testing tools, configure them, and then execute the test suite, and return to us the results.</a:t>
            </a:r>
          </a:p>
          <a:p>
            <a:endParaRPr lang="en-US" baseline="0" dirty="0"/>
          </a:p>
          <a:p>
            <a:r>
              <a:rPr lang="en-US" baseline="0" dirty="0"/>
              <a:t>Something that is important to mention is that we could have simply run this command from the start. When no previous instance exists, no instance has been created or converged, this command will automatically perform those two steps. When the instance is running, however, the verification step is only run.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715749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let's read the results from the kitchen verification to ensure that our expectations failed to be met.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4737709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a:t>
            </a:r>
            <a:r>
              <a:rPr lang="en-US" baseline="0" dirty="0"/>
              <a:t> failure is displayed with a human-readable sentence about the defined resource, the expected results, and the result that was received (or 'got').</a:t>
            </a:r>
          </a:p>
          <a:p>
            <a:endParaRPr lang="en-US" baseline="0" dirty="0"/>
          </a:p>
          <a:p>
            <a:r>
              <a:rPr lang="en-US" baseline="0" dirty="0"/>
              <a:t>We see that we have two errors. The first is that port 80 is not listening when we expected to be listening. We also expected the command's standard out to return content to us and it did not; it returned nothing.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581427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all the</a:t>
            </a:r>
            <a:r>
              <a:rPr lang="en-US" baseline="0" dirty="0"/>
              <a:t> failures a final summary of the results will be displayed which shows us that our test suite contains 2 examples and that 2 examples failed to meet expectations.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852440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know for certain that the test instance is not in our desired state. When we write the resources now in the default recipe to bring the instance to the desired state we can be certain that we have done it in a way that meets the expectations that we have established.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0210955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following recipe defines three resources. These three resources express the desired state of an apache server that will serve up a simple page that contains the text 'Welcome Home!'.</a:t>
            </a:r>
          </a:p>
          <a:p>
            <a:endParaRPr lang="en-US" baseline="0" dirty="0"/>
          </a:p>
          <a:p>
            <a:r>
              <a:rPr lang="en-US" baseline="0" dirty="0"/>
              <a:t>The package will install all the necessary software on the operating system. The file will create an HTML file with the desired content at a location pre-defined by the web server. The service resource will start the web server and then ensure that if we reboot the system the web server will start up.</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194595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that test pass.</a:t>
            </a:r>
            <a:endParaRPr lang="en-US" sz="1200" kern="1200" dirty="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276400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you make</a:t>
            </a:r>
            <a:r>
              <a:rPr lang="en-US" baseline="0" dirty="0"/>
              <a:t> a change to the recipe it is important to run 'kitchen converge'. This command will apply the updated recipe to the state of the virtual instance. </a:t>
            </a:r>
          </a:p>
          <a:p>
            <a:endParaRPr lang="en-US" baseline="0" dirty="0"/>
          </a:p>
          <a:p>
            <a:r>
              <a:rPr lang="en-US" baseline="0" dirty="0"/>
              <a:t>In the output, you should see the resources that you defined being applied to the instance. The package, the file, and the actions of the service.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7371832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with</a:t>
            </a:r>
            <a:r>
              <a:rPr lang="en-US" baseline="0" dirty="0"/>
              <a:t> the desired state expressed in the default recipe and applied to the virtual instance it is time to see if the test we wrote initially will now pass. If it does, that means we got everything right in the configuration we wrote in the recipe. We can declare victory!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560523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verify the state of the virtual instance you run the 'kitchen verify' command. In the summary you should find the failing expectation no longer fails.</a:t>
            </a:r>
          </a:p>
          <a:p>
            <a:endParaRPr lang="en-US" baseline="0" dirty="0"/>
          </a:p>
          <a:p>
            <a:r>
              <a:rPr lang="en-US" baseline="0" dirty="0"/>
              <a:t>If it does fail, it is time to review the code you wrote in the recipe file and the spec file. When it was failing did you get a different failure than the one that we walked through? That probably means there is an error in the spec file. Did the test instance actually converge successfully? Sometimes output will scroll by and we don't have time to read it. I get it. Scroll back up and see if there was an error message tucked into the 'kitchen converge' you ran.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0178761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you've done it. You have done Test Driven Development (TDD). Wrote a test. Saw it fail. Wrote a unit of code. Saw it pass.</a:t>
            </a:r>
          </a:p>
          <a:p>
            <a:endParaRPr lang="en-US" baseline="0" dirty="0"/>
          </a:p>
          <a:p>
            <a:r>
              <a:rPr lang="en-US" baseline="0" dirty="0"/>
              <a:t>You created a cookbook. Wrote </a:t>
            </a:r>
            <a:r>
              <a:rPr lang="en-US" baseline="0"/>
              <a:t>an expectation in </a:t>
            </a:r>
            <a:r>
              <a:rPr lang="en-US" baseline="0" dirty="0"/>
              <a:t>the spec file. Saw the test fail. Wrote a recipe. Applied the recipe. Ran the tests and saw them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0337306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that you participated in writing a test and then the recipe let's have a discussion.</a:t>
            </a:r>
          </a:p>
          <a:p>
            <a:endParaRPr lang="en-US" baseline="0" dirty="0"/>
          </a:p>
          <a:p>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3045311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8336603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You</a:t>
            </a:r>
            <a:r>
              <a:rPr lang="en-US" baseline="0" dirty="0"/>
              <a:t> have performed almost all of the steps of TDD. Next we are going to use the tests to help us refactor the recipe we wrote. In a series of group exercises we will explore some of the important nuances of Test Kitchen's subcommands: converge and verify. And explore another subcommand named: test.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756426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CA"/>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855867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a:p>
          <a:p>
            <a:r>
              <a:rPr lang="en-US" dirty="0"/>
              <a:t>This cookbook will start very straight-forward and over the course of these modules we will introduce new requirements that will increase its complexity.</a:t>
            </a:r>
          </a:p>
          <a:p>
            <a:endParaRPr lang="en-US" dirty="0"/>
          </a:p>
          <a:p>
            <a:r>
              <a:rPr lang="en-US" dirty="0"/>
              <a:t>The goal again is to focus on the TDD workflow and understanding how to apply BDD when defining these tests. We are not concerned about focusing on best practices for managing web servers or modeling a more initially complex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92313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requirements come to us it is rare that the product owners and customers ask us to deliver a particular technology or a software. In our case, I have asked you to setup a web page for your company. I did not specifically state a particular technology but to help limit the scope I have chosen that we are going to build this initial website with Apache.</a:t>
            </a:r>
          </a:p>
          <a:p>
            <a:endParaRPr lang="en-US" dirty="0"/>
          </a:p>
          <a:p>
            <a:r>
              <a:rPr lang="en-US" dirty="0"/>
              <a:t>Behavior driven design asks us to look at the work that we perform from the perspective of our users. Our first job is to develop the scenario that validates the work that we are about to accomplish.</a:t>
            </a:r>
          </a:p>
          <a:p>
            <a:endParaRPr lang="en-US" dirty="0"/>
          </a:p>
          <a:p>
            <a:r>
              <a:rPr lang="en-US" dirty="0"/>
              <a:t>These scenarios that we write are often written in the following format.</a:t>
            </a:r>
          </a:p>
          <a:p>
            <a:endParaRPr lang="en-US" dirty="0"/>
          </a:p>
          <a:p>
            <a:r>
              <a:rPr lang="en-US" dirty="0"/>
              <a:t>This very generically defines any scenario. What we need to do is apply this scenario format to our requirements.</a:t>
            </a:r>
          </a:p>
          <a:p>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121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goal is to setup a new webpage we need to start to ask ourselves the question: Why. Why do we need to setup a website? Asking this question will help us identify for who the website is for and what purpose does it serve for the actor in this scenario.</a:t>
            </a:r>
          </a:p>
          <a:p>
            <a:endParaRPr lang="en-US" dirty="0"/>
          </a:p>
          <a:p>
            <a:r>
              <a:rPr lang="en-US" dirty="0"/>
              <a:t>Often times the why will raise more questions which you continue to ask why. You should do that. Asking why enough times will lead you to the true reason why you are taking action. The interesting thing is that knowing the true reason why will</a:t>
            </a:r>
            <a:r>
              <a:rPr lang="en-US" baseline="0" dirty="0"/>
              <a:t> </a:t>
            </a:r>
            <a:r>
              <a:rPr lang="en-US" dirty="0"/>
              <a:t>help reinforce your course of action or maybe change it entirely.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75313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a:p>
          <a:p>
            <a:r>
              <a:rPr lang="en-US" dirty="0"/>
              <a:t>Our goal now is to define a scenario with this understanding.</a:t>
            </a:r>
          </a:p>
          <a:p>
            <a:endParaRPr lang="en-US" dirty="0"/>
          </a:p>
          <a:p>
            <a:r>
              <a:rPr lang="en-US" dirty="0"/>
              <a:t>This first scenario is enough information to help us build this cookbook with a TDD approach. This practice of defining a scenario is a tactic that I employ to help focus me on the most valuable work that needs to be done.</a:t>
            </a:r>
          </a:p>
          <a:p>
            <a:endParaRPr lang="en-US" dirty="0"/>
          </a:p>
          <a:p>
            <a:r>
              <a:rPr lang="en-US" dirty="0"/>
              <a:t>Important things to notice in the following scenario is the distinct lack of technology or implementation. The scenario is not concerned about the services that are running or files that might be found on the file system.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622427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hyperlink" Target="https://en.wikipedia.org/wiki/Business_value"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theregister.co.uk/2007/06/25/thoughtworks_req_man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Writing </a:t>
            </a:r>
            <a:r>
              <a:rPr lang="en-US" dirty="0"/>
              <a:t>a Test First</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Examine the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62281602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a:t>&gt; cd ~</a:t>
            </a:r>
          </a:p>
        </p:txBody>
      </p:sp>
      <p:sp>
        <p:nvSpPr>
          <p:cNvPr id="5" name="Title 4"/>
          <p:cNvSpPr>
            <a:spLocks noGrp="1"/>
          </p:cNvSpPr>
          <p:nvPr>
            <p:ph type="title"/>
          </p:nvPr>
        </p:nvSpPr>
        <p:spPr/>
        <p:txBody>
          <a:bodyPr>
            <a:normAutofit fontScale="90000"/>
          </a:bodyPr>
          <a:lstStyle/>
          <a:p>
            <a:r>
              <a:rPr lang="en-US" dirty="0"/>
              <a:t>Let's Start this Journey in the Home Directory</a:t>
            </a:r>
          </a:p>
        </p:txBody>
      </p:sp>
    </p:spTree>
    <p:extLst>
      <p:ext uri="{BB962C8B-B14F-4D97-AF65-F5344CB8AC3E}">
        <p14:creationId xmlns:p14="http://schemas.microsoft.com/office/powerpoint/2010/main" val="279912081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de-DE" dirty="0" err="1"/>
              <a:t>apache</a:t>
            </a:r>
            <a:r>
              <a:rPr lang="de-DE" dirty="0"/>
              <a:t>/</a:t>
            </a:r>
          </a:p>
          <a:p>
            <a:r>
              <a:rPr lang="de-DE" dirty="0"/>
              <a:t>├── </a:t>
            </a:r>
            <a:r>
              <a:rPr lang="de-DE" dirty="0" err="1"/>
              <a:t>Berksfile</a:t>
            </a:r>
            <a:endParaRPr lang="de-DE" dirty="0"/>
          </a:p>
          <a:p>
            <a:r>
              <a:rPr lang="de-DE" dirty="0"/>
              <a:t>├── </a:t>
            </a:r>
            <a:r>
              <a:rPr lang="de-DE" dirty="0" err="1"/>
              <a:t>chefignore</a:t>
            </a:r>
            <a:endParaRPr lang="de-DE" dirty="0"/>
          </a:p>
          <a:p>
            <a:r>
              <a:rPr lang="de-DE" dirty="0"/>
              <a:t>├── LICENSE</a:t>
            </a:r>
          </a:p>
          <a:p>
            <a:r>
              <a:rPr lang="de-DE" dirty="0"/>
              <a:t>├── </a:t>
            </a:r>
            <a:r>
              <a:rPr lang="de-DE" dirty="0" err="1"/>
              <a:t>metadata.rb</a:t>
            </a:r>
            <a:endParaRPr lang="de-DE" dirty="0"/>
          </a:p>
          <a:p>
            <a:r>
              <a:rPr lang="de-DE" dirty="0"/>
              <a:t>├── </a:t>
            </a:r>
            <a:r>
              <a:rPr lang="de-DE" dirty="0" err="1"/>
              <a:t>README.md</a:t>
            </a:r>
            <a:endParaRPr lang="de-DE" dirty="0"/>
          </a:p>
          <a:p>
            <a:r>
              <a:rPr lang="de-DE" dirty="0"/>
              <a:t>├── </a:t>
            </a:r>
            <a:r>
              <a:rPr lang="de-DE" dirty="0" err="1"/>
              <a:t>recipes</a:t>
            </a:r>
            <a:endParaRPr lang="de-DE" dirty="0"/>
          </a:p>
          <a:p>
            <a:r>
              <a:rPr lang="de-DE" dirty="0"/>
              <a:t>│   └── </a:t>
            </a:r>
            <a:r>
              <a:rPr lang="de-DE" dirty="0" err="1"/>
              <a:t>default.rb</a:t>
            </a:r>
            <a:endParaRPr lang="de-DE" dirty="0"/>
          </a:p>
          <a:p>
            <a:r>
              <a:rPr lang="de-DE" dirty="0"/>
              <a:t>│   ...  </a:t>
            </a:r>
          </a:p>
          <a:p>
            <a:r>
              <a:rPr lang="de-DE" dirty="0"/>
              <a:t>7 </a:t>
            </a:r>
            <a:r>
              <a:rPr lang="de-DE" dirty="0" err="1"/>
              <a:t>directories</a:t>
            </a:r>
            <a:r>
              <a:rPr lang="de-DE" dirty="0"/>
              <a:t>, 9 </a:t>
            </a:r>
            <a:r>
              <a:rPr lang="de-DE" dirty="0" err="1"/>
              <a:t>files</a:t>
            </a:r>
            <a:endParaRPr lang="en-US" dirty="0"/>
          </a:p>
        </p:txBody>
      </p:sp>
      <p:sp>
        <p:nvSpPr>
          <p:cNvPr id="3" name="Text Placeholder 2"/>
          <p:cNvSpPr>
            <a:spLocks noGrp="1"/>
          </p:cNvSpPr>
          <p:nvPr>
            <p:ph type="body" sz="quarter" idx="11"/>
          </p:nvPr>
        </p:nvSpPr>
        <p:spPr/>
        <p:txBody>
          <a:bodyPr/>
          <a:lstStyle/>
          <a:p>
            <a:r>
              <a:rPr lang="en-US" dirty="0"/>
              <a:t>&gt; tree apache</a:t>
            </a:r>
          </a:p>
        </p:txBody>
      </p:sp>
      <p:sp>
        <p:nvSpPr>
          <p:cNvPr id="5" name="Title 4"/>
          <p:cNvSpPr>
            <a:spLocks noGrp="1"/>
          </p:cNvSpPr>
          <p:nvPr>
            <p:ph type="title"/>
          </p:nvPr>
        </p:nvSpPr>
        <p:spPr/>
        <p:txBody>
          <a:bodyPr>
            <a:normAutofit/>
          </a:bodyPr>
          <a:lstStyle/>
          <a:p>
            <a:r>
              <a:rPr lang="en-US" sz="5400" dirty="0"/>
              <a:t>View the Tests in the Generated Cookbook</a:t>
            </a:r>
          </a:p>
        </p:txBody>
      </p:sp>
    </p:spTree>
    <p:extLst>
      <p:ext uri="{BB962C8B-B14F-4D97-AF65-F5344CB8AC3E}">
        <p14:creationId xmlns:p14="http://schemas.microsoft.com/office/powerpoint/2010/main" val="426565975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13349362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RSpec and </a:t>
            </a:r>
            <a:r>
              <a:rPr lang="en-US" dirty="0" err="1"/>
              <a:t>InSpec</a:t>
            </a:r>
            <a:endParaRPr lang="en-US" dirty="0"/>
          </a:p>
        </p:txBody>
      </p:sp>
      <p:sp>
        <p:nvSpPr>
          <p:cNvPr id="3" name="Subtitle 2"/>
          <p:cNvSpPr>
            <a:spLocks noGrp="1"/>
          </p:cNvSpPr>
          <p:nvPr>
            <p:ph type="subTitle" idx="1"/>
          </p:nvPr>
        </p:nvSpPr>
        <p:spPr>
          <a:xfrm>
            <a:off x="1671638" y="3271838"/>
            <a:ext cx="9226211" cy="3346421"/>
          </a:xfrm>
        </p:spPr>
        <p:txBody>
          <a:bodyPr/>
          <a:lstStyle/>
          <a:p>
            <a:r>
              <a:rPr lang="en-US" dirty="0"/>
              <a:t>RSpec is a Domain Specific Language (DSL) that allows you to express and execute expectations. These expectations are expressed in examples that are asserted in different example groups.</a:t>
            </a:r>
          </a:p>
          <a:p>
            <a:endParaRPr lang="en-US" dirty="0"/>
          </a:p>
          <a:p>
            <a:r>
              <a:rPr lang="en-US" dirty="0" err="1"/>
              <a:t>InSpec</a:t>
            </a:r>
            <a:r>
              <a:rPr lang="en-US" dirty="0"/>
              <a:t> provides helpers and tools that allow you to express expectations about the state of infrastructure.</a:t>
            </a:r>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Ruby</a:t>
              </a:r>
              <a:endParaRPr lang="en-US" sz="2400" b="1" dirty="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RSpec</a:t>
              </a:r>
              <a:endParaRPr lang="en-US" sz="2400" b="1" dirty="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err="1">
                  <a:gradFill>
                    <a:gsLst>
                      <a:gs pos="0">
                        <a:srgbClr val="FFFFFF"/>
                      </a:gs>
                      <a:gs pos="100000">
                        <a:srgbClr val="FFFFFF"/>
                      </a:gs>
                    </a:gsLst>
                    <a:lin ang="5400000" scaled="0"/>
                  </a:gradFill>
                </a:rPr>
                <a:t>InSpec</a:t>
              </a:r>
              <a:endParaRPr lang="en-US" sz="2400" b="1" dirty="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Chef</a:t>
              </a:r>
              <a:endParaRPr lang="en-US" sz="2400" b="1"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92946300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Auto-generated Spec File in Cookbook</a:t>
            </a:r>
          </a:p>
        </p:txBody>
      </p:sp>
      <p:sp>
        <p:nvSpPr>
          <p:cNvPr id="3" name="Content Placeholder 2"/>
          <p:cNvSpPr>
            <a:spLocks noGrp="1"/>
          </p:cNvSpPr>
          <p:nvPr>
            <p:ph sz="quarter" idx="10"/>
          </p:nvPr>
        </p:nvSpPr>
        <p:spPr/>
        <p:txBody>
          <a:bodyPr>
            <a:normAutofit/>
          </a:bodyPr>
          <a:lstStyle/>
          <a:p>
            <a:r>
              <a:rPr lang="en-US" dirty="0"/>
              <a:t>unless </a:t>
            </a:r>
            <a:r>
              <a:rPr lang="en-US" dirty="0" err="1"/>
              <a:t>os.windows</a:t>
            </a:r>
            <a:r>
              <a:rPr lang="en-US" dirty="0"/>
              <a:t>?</a:t>
            </a:r>
          </a:p>
          <a:p>
            <a:r>
              <a:rPr lang="en-US" dirty="0"/>
              <a:t>  # This is an example test, replace with your own test.</a:t>
            </a:r>
          </a:p>
          <a:p>
            <a:r>
              <a:rPr lang="en-US" dirty="0"/>
              <a:t>  describe user('root'), :skip do</a:t>
            </a:r>
          </a:p>
          <a:p>
            <a:r>
              <a:rPr lang="en-US" dirty="0"/>
              <a:t>    it { should exist }</a:t>
            </a:r>
          </a:p>
          <a:p>
            <a:r>
              <a:rPr lang="en-US" dirty="0"/>
              <a:t>  end</a:t>
            </a:r>
          </a:p>
          <a:p>
            <a:r>
              <a:rPr lang="en-US" dirty="0"/>
              <a:t>end</a:t>
            </a:r>
          </a:p>
          <a:p>
            <a:endParaRPr lang="en-US" dirty="0"/>
          </a:p>
          <a:p>
            <a:r>
              <a:rPr lang="en-US" dirty="0"/>
              <a:t># This is an example test, replace it with your own test.</a:t>
            </a:r>
          </a:p>
          <a:p>
            <a:r>
              <a:rPr lang="en-US" dirty="0"/>
              <a:t>describe port(80), :skip do</a:t>
            </a:r>
          </a:p>
          <a:p>
            <a:r>
              <a:rPr lang="en-US" dirty="0"/>
              <a:t>  it { </a:t>
            </a:r>
            <a:r>
              <a:rPr lang="en-US" dirty="0" err="1"/>
              <a:t>should_not</a:t>
            </a:r>
            <a:r>
              <a:rPr lang="en-US" dirty="0"/>
              <a:t> </a:t>
            </a:r>
            <a:r>
              <a:rPr lang="en-US" dirty="0" err="1"/>
              <a:t>be_listening</a:t>
            </a:r>
            <a:r>
              <a:rPr lang="en-US" dirty="0"/>
              <a:t> }</a:t>
            </a:r>
          </a:p>
          <a:p>
            <a:r>
              <a:rPr lang="en-US" dirty="0"/>
              <a:t>end</a:t>
            </a:r>
          </a:p>
        </p:txBody>
      </p:sp>
      <p:sp>
        <p:nvSpPr>
          <p:cNvPr id="7" name="Text Placeholder 6"/>
          <p:cNvSpPr>
            <a:spLocks noGrp="1"/>
          </p:cNvSpPr>
          <p:nvPr>
            <p:ph type="body" sz="quarter" idx="11"/>
          </p:nvPr>
        </p:nvSpPr>
        <p:spPr/>
        <p:txBody>
          <a:bodyPr/>
          <a:lstStyle/>
          <a:p>
            <a:r>
              <a:rPr lang="en-US" dirty="0"/>
              <a:t>~/apache/test/smoke/default/</a:t>
            </a:r>
            <a:r>
              <a:rPr lang="en-US" dirty="0" err="1"/>
              <a:t>default_test.rb</a:t>
            </a:r>
            <a:endParaRPr lang="en-US" dirty="0"/>
          </a:p>
        </p:txBody>
      </p:sp>
    </p:spTree>
    <p:extLst>
      <p:ext uri="{BB962C8B-B14F-4D97-AF65-F5344CB8AC3E}">
        <p14:creationId xmlns:p14="http://schemas.microsoft.com/office/powerpoint/2010/main" val="38383743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Where do Tests Live?</a:t>
            </a:r>
          </a:p>
        </p:txBody>
      </p:sp>
      <p:sp>
        <p:nvSpPr>
          <p:cNvPr id="3" name="Subtitle 2"/>
          <p:cNvSpPr>
            <a:spLocks noGrp="1"/>
          </p:cNvSpPr>
          <p:nvPr>
            <p:ph type="subTitle" idx="1"/>
          </p:nvPr>
        </p:nvSpPr>
        <p:spPr>
          <a:xfrm>
            <a:off x="1671638" y="4080446"/>
            <a:ext cx="12319000" cy="2789911"/>
          </a:xfrm>
        </p:spPr>
        <p:txBody>
          <a:bodyPr/>
          <a:lstStyle/>
          <a:p>
            <a:r>
              <a:rPr lang="en-US" dirty="0"/>
              <a:t>Test Kitchen will look for tests to run under this directory. This corresponds to the value specified in the Test Kitchen configuration file (.</a:t>
            </a:r>
            <a:r>
              <a:rPr lang="en-US" dirty="0" err="1"/>
              <a:t>kitchen.yml</a:t>
            </a:r>
            <a:r>
              <a:rPr lang="en-US" dirty="0"/>
              <a:t>) in the suites section.</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a:latin typeface="Courier New" panose="02070309020205020404" pitchFamily="49" charset="0"/>
                <a:cs typeface="Courier New" panose="02070309020205020404" pitchFamily="49" charset="0"/>
              </a:rPr>
              <a:t>~/apache/test/smoke/default/</a:t>
            </a:r>
            <a:r>
              <a:rPr lang="en-US" sz="2667" b="1" dirty="0" err="1">
                <a:latin typeface="Courier New" panose="02070309020205020404" pitchFamily="49" charset="0"/>
                <a:cs typeface="Courier New" panose="02070309020205020404" pitchFamily="49" charset="0"/>
              </a:rPr>
              <a:t>default_test.rb</a:t>
            </a:r>
            <a:endParaRPr lang="en-US" sz="2667" b="1" dirty="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3364009" y="3407918"/>
            <a:ext cx="3862413"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413620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Where do Tests Live?</a:t>
            </a:r>
          </a:p>
        </p:txBody>
      </p:sp>
      <p:sp>
        <p:nvSpPr>
          <p:cNvPr id="3" name="Subtitle 2"/>
          <p:cNvSpPr>
            <a:spLocks noGrp="1"/>
          </p:cNvSpPr>
          <p:nvPr>
            <p:ph type="subTitle" idx="1"/>
          </p:nvPr>
        </p:nvSpPr>
        <p:spPr>
          <a:xfrm>
            <a:off x="1671638" y="4080446"/>
            <a:ext cx="12319000" cy="2789911"/>
          </a:xfrm>
        </p:spPr>
        <p:txBody>
          <a:bodyPr/>
          <a:lstStyle/>
          <a:p>
            <a:r>
              <a:rPr lang="en-US" dirty="0"/>
              <a:t>The </a:t>
            </a:r>
            <a:r>
              <a:rPr lang="en-US" dirty="0" err="1"/>
              <a:t>default_test.rb</a:t>
            </a:r>
            <a:r>
              <a:rPr lang="en-US" dirty="0"/>
              <a:t> file is a Ruby file that contains the tests that we want to run when we spin up a test instance.</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a:latin typeface="Courier New" panose="02070309020205020404" pitchFamily="49" charset="0"/>
                <a:cs typeface="Courier New" panose="02070309020205020404" pitchFamily="49" charset="0"/>
              </a:rPr>
              <a:t>~/apache/test/smoke/default/</a:t>
            </a:r>
            <a:r>
              <a:rPr lang="en-US" sz="2667" b="1" dirty="0" err="1">
                <a:latin typeface="Courier New" panose="02070309020205020404" pitchFamily="49" charset="0"/>
                <a:cs typeface="Courier New" panose="02070309020205020404" pitchFamily="49" charset="0"/>
              </a:rPr>
              <a:t>default_test.rb</a:t>
            </a:r>
            <a:endParaRPr lang="en-US" sz="2667" b="1" dirty="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7253055" y="3407918"/>
            <a:ext cx="3348269"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7406215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a:t>
            </a:r>
            <a:r>
              <a:rPr lang="en-US" dirty="0" err="1"/>
              <a:t>InSpec</a:t>
            </a:r>
            <a:r>
              <a:rPr lang="en-US" dirty="0"/>
              <a:t> Example</a:t>
            </a:r>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describe user('root'), :skip do</a:t>
            </a:r>
          </a:p>
          <a:p>
            <a:r>
              <a:rPr lang="en-US" dirty="0"/>
              <a:t>    it { should exist }</a:t>
            </a:r>
          </a:p>
          <a:p>
            <a:r>
              <a:rPr lang="en-US" dirty="0"/>
              <a:t>  end</a:t>
            </a:r>
          </a:p>
          <a:p>
            <a:r>
              <a:rPr lang="en-US" dirty="0"/>
              <a:t>end</a:t>
            </a:r>
          </a:p>
        </p:txBody>
      </p:sp>
      <p:sp>
        <p:nvSpPr>
          <p:cNvPr id="7" name="Content Placeholder 3"/>
          <p:cNvSpPr txBox="1">
            <a:spLocks/>
          </p:cNvSpPr>
          <p:nvPr/>
        </p:nvSpPr>
        <p:spPr bwMode="white">
          <a:xfrm>
            <a:off x="11585417" y="225324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a:solidFill>
                  <a:schemeClr val="bg1"/>
                </a:solidFill>
              </a:rPr>
              <a:t>InSpec</a:t>
            </a:r>
            <a:r>
              <a:rPr lang="en-US" dirty="0">
                <a:solidFill>
                  <a:schemeClr val="bg1"/>
                </a:solidFill>
              </a:rPr>
              <a:t> resource</a:t>
            </a:r>
          </a:p>
        </p:txBody>
      </p:sp>
      <p:sp>
        <p:nvSpPr>
          <p:cNvPr id="8" name="Content Placeholder 3"/>
          <p:cNvSpPr txBox="1">
            <a:spLocks/>
          </p:cNvSpPr>
          <p:nvPr/>
        </p:nvSpPr>
        <p:spPr bwMode="white">
          <a:xfrm>
            <a:off x="9868614" y="11323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OS conditional</a:t>
            </a:r>
          </a:p>
        </p:txBody>
      </p:sp>
      <p:sp>
        <p:nvSpPr>
          <p:cNvPr id="10" name="Content Placeholder 3"/>
          <p:cNvSpPr txBox="1">
            <a:spLocks/>
          </p:cNvSpPr>
          <p:nvPr/>
        </p:nvSpPr>
        <p:spPr bwMode="white">
          <a:xfrm>
            <a:off x="11557374" y="3530584"/>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expectation</a:t>
            </a:r>
          </a:p>
        </p:txBody>
      </p:sp>
      <p:cxnSp>
        <p:nvCxnSpPr>
          <p:cNvPr id="13" name="Straight Connector 12"/>
          <p:cNvCxnSpPr>
            <a:endCxn id="8" idx="1"/>
          </p:cNvCxnSpPr>
          <p:nvPr/>
        </p:nvCxnSpPr>
        <p:spPr>
          <a:xfrm flipV="1">
            <a:off x="4471835" y="1426198"/>
            <a:ext cx="5396779" cy="411385"/>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a:endCxn id="7" idx="1"/>
          </p:cNvCxnSpPr>
          <p:nvPr/>
        </p:nvCxnSpPr>
        <p:spPr>
          <a:xfrm>
            <a:off x="9717438" y="2355743"/>
            <a:ext cx="1867979" cy="19185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729544" y="1820392"/>
            <a:ext cx="3796332"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973092" y="2329253"/>
            <a:ext cx="6744346" cy="2649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a:endCxn id="10" idx="1"/>
          </p:cNvCxnSpPr>
          <p:nvPr/>
        </p:nvCxnSpPr>
        <p:spPr>
          <a:xfrm>
            <a:off x="3458580" y="2959048"/>
            <a:ext cx="8098794" cy="865882"/>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1592645" y="2938610"/>
            <a:ext cx="3973507" cy="2043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Content Placeholder 13"/>
          <p:cNvSpPr>
            <a:spLocks noGrp="1"/>
          </p:cNvSpPr>
          <p:nvPr>
            <p:ph sz="quarter" idx="12"/>
          </p:nvPr>
        </p:nvSpPr>
        <p:spPr/>
        <p:txBody>
          <a:bodyPr/>
          <a:lstStyle/>
          <a:p>
            <a:r>
              <a:rPr lang="en-US" dirty="0"/>
              <a:t>When not on Windows, I expect the user named 'root', to exist.</a:t>
            </a:r>
          </a:p>
        </p:txBody>
      </p:sp>
    </p:spTree>
    <p:extLst>
      <p:ext uri="{BB962C8B-B14F-4D97-AF65-F5344CB8AC3E}">
        <p14:creationId xmlns:p14="http://schemas.microsoft.com/office/powerpoint/2010/main" val="30115971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a:t>
            </a:r>
            <a:r>
              <a:rPr lang="en-US" dirty="0" err="1"/>
              <a:t>InSpec</a:t>
            </a:r>
            <a:r>
              <a:rPr lang="en-US" dirty="0"/>
              <a:t> Example</a:t>
            </a:r>
          </a:p>
        </p:txBody>
      </p:sp>
      <p:sp>
        <p:nvSpPr>
          <p:cNvPr id="3" name="Content Placeholder 2"/>
          <p:cNvSpPr>
            <a:spLocks noGrp="1"/>
          </p:cNvSpPr>
          <p:nvPr>
            <p:ph sz="quarter" idx="10"/>
          </p:nvPr>
        </p:nvSpPr>
        <p:spPr/>
        <p:txBody>
          <a:bodyPr/>
          <a:lstStyle/>
          <a:p>
            <a:r>
              <a:rPr lang="en-US" dirty="0"/>
              <a:t>describe port(80), :skip do</a:t>
            </a:r>
          </a:p>
          <a:p>
            <a:r>
              <a:rPr lang="en-US" dirty="0"/>
              <a:t>  it { </a:t>
            </a:r>
            <a:r>
              <a:rPr lang="en-US" dirty="0" err="1"/>
              <a:t>should_not</a:t>
            </a:r>
            <a:r>
              <a:rPr lang="en-US" dirty="0"/>
              <a:t> </a:t>
            </a:r>
            <a:r>
              <a:rPr lang="en-US" dirty="0" err="1"/>
              <a:t>be_listening</a:t>
            </a:r>
            <a:r>
              <a:rPr lang="en-US" dirty="0"/>
              <a:t> }</a:t>
            </a:r>
          </a:p>
          <a:p>
            <a:r>
              <a:rPr lang="en-US" dirty="0"/>
              <a:t>end</a:t>
            </a:r>
          </a:p>
        </p:txBody>
      </p:sp>
      <p:sp>
        <p:nvSpPr>
          <p:cNvPr id="7" name="Content Placeholder 3"/>
          <p:cNvSpPr txBox="1">
            <a:spLocks/>
          </p:cNvSpPr>
          <p:nvPr/>
        </p:nvSpPr>
        <p:spPr bwMode="white">
          <a:xfrm>
            <a:off x="11544887" y="1564156"/>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a:solidFill>
                  <a:schemeClr val="bg1"/>
                </a:solidFill>
              </a:rPr>
              <a:t>InSpec</a:t>
            </a:r>
            <a:r>
              <a:rPr lang="en-US" dirty="0">
                <a:solidFill>
                  <a:schemeClr val="bg1"/>
                </a:solidFill>
              </a:rPr>
              <a:t> resource</a:t>
            </a:r>
          </a:p>
        </p:txBody>
      </p:sp>
      <p:cxnSp>
        <p:nvCxnSpPr>
          <p:cNvPr id="18" name="Straight Connector 17"/>
          <p:cNvCxnSpPr>
            <a:endCxn id="7" idx="1"/>
          </p:cNvCxnSpPr>
          <p:nvPr/>
        </p:nvCxnSpPr>
        <p:spPr>
          <a:xfrm flipV="1">
            <a:off x="3391029" y="1858502"/>
            <a:ext cx="8153858" cy="7366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567790" y="1937415"/>
            <a:ext cx="1741925" cy="6842"/>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3796332" y="2472629"/>
            <a:ext cx="8098794" cy="865882"/>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1119792" y="2425168"/>
            <a:ext cx="6378301" cy="3395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Content Placeholder 13"/>
          <p:cNvSpPr>
            <a:spLocks noGrp="1"/>
          </p:cNvSpPr>
          <p:nvPr>
            <p:ph sz="quarter" idx="12"/>
          </p:nvPr>
        </p:nvSpPr>
        <p:spPr/>
        <p:txBody>
          <a:bodyPr/>
          <a:lstStyle/>
          <a:p>
            <a:r>
              <a:rPr lang="en-US" dirty="0"/>
              <a:t>When on any platform, I expect the port 80 </a:t>
            </a:r>
            <a:r>
              <a:rPr lang="en-US" b="1" dirty="0"/>
              <a:t>not</a:t>
            </a:r>
            <a:r>
              <a:rPr lang="en-US" dirty="0"/>
              <a:t> to be listening for incoming connections.</a:t>
            </a:r>
          </a:p>
        </p:txBody>
      </p:sp>
      <p:sp>
        <p:nvSpPr>
          <p:cNvPr id="10" name="Content Placeholder 3"/>
          <p:cNvSpPr txBox="1">
            <a:spLocks/>
          </p:cNvSpPr>
          <p:nvPr/>
        </p:nvSpPr>
        <p:spPr bwMode="white">
          <a:xfrm>
            <a:off x="11557374" y="301714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expectation</a:t>
            </a:r>
          </a:p>
        </p:txBody>
      </p:sp>
    </p:spTree>
    <p:extLst>
      <p:ext uri="{BB962C8B-B14F-4D97-AF65-F5344CB8AC3E}">
        <p14:creationId xmlns:p14="http://schemas.microsoft.com/office/powerpoint/2010/main" val="147258552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Test Driven Development</a:t>
            </a:r>
          </a:p>
        </p:txBody>
      </p:sp>
      <p:sp>
        <p:nvSpPr>
          <p:cNvPr id="5" name="Subtitle 4"/>
          <p:cNvSpPr>
            <a:spLocks noGrp="1"/>
          </p:cNvSpPr>
          <p:nvPr>
            <p:ph type="subTitle" idx="1"/>
          </p:nvPr>
        </p:nvSpPr>
        <p:spPr/>
        <p:txBody>
          <a:bodyPr/>
          <a:lstStyle/>
          <a:p>
            <a:pPr marL="514350" indent="-514350">
              <a:buFont typeface="+mj-lt"/>
              <a:buAutoNum type="arabicPeriod"/>
            </a:pPr>
            <a:r>
              <a:rPr lang="en-US" dirty="0"/>
              <a:t>Define a test set for the unit first</a:t>
            </a:r>
          </a:p>
          <a:p>
            <a:pPr marL="514350" indent="-514350">
              <a:buFont typeface="+mj-lt"/>
              <a:buAutoNum type="arabicPeriod"/>
            </a:pPr>
            <a:r>
              <a:rPr lang="en-US" dirty="0"/>
              <a:t>Then implement the unit</a:t>
            </a:r>
          </a:p>
          <a:p>
            <a:pPr marL="514350" indent="-514350">
              <a:buFont typeface="+mj-lt"/>
              <a:buAutoNum type="arabicPeriod"/>
            </a:pPr>
            <a:r>
              <a:rPr lang="en-US" dirty="0"/>
              <a:t>Finally verify that the implementation of the unit makes the tests </a:t>
            </a:r>
            <a:r>
              <a:rPr lang="en-US"/>
              <a:t>succeed.</a:t>
            </a:r>
          </a:p>
          <a:p>
            <a:pPr marL="514350" indent="-514350">
              <a:buFont typeface="+mj-lt"/>
              <a:buAutoNum type="arabicPeriod"/>
            </a:pPr>
            <a:r>
              <a:rPr lang="en-US"/>
              <a:t>Refactor</a:t>
            </a:r>
            <a:endParaRPr lang="en-US" dirty="0"/>
          </a:p>
        </p:txBody>
      </p:sp>
    </p:spTree>
    <p:extLst>
      <p:ext uri="{BB962C8B-B14F-4D97-AF65-F5344CB8AC3E}">
        <p14:creationId xmlns:p14="http://schemas.microsoft.com/office/powerpoint/2010/main" val="122988740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Test for the root User</a:t>
            </a:r>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 This is an example test, replace with your own test.</a:t>
            </a:r>
          </a:p>
          <a:p>
            <a:r>
              <a:rPr lang="en-US" dirty="0"/>
              <a:t>  describe user('root'), :skip do</a:t>
            </a:r>
          </a:p>
          <a:p>
            <a:r>
              <a:rPr lang="en-US" dirty="0"/>
              <a:t>    it { should exist }</a:t>
            </a:r>
          </a:p>
          <a:p>
            <a:r>
              <a:rPr lang="en-US" dirty="0"/>
              <a:t>  end</a:t>
            </a:r>
          </a:p>
          <a:p>
            <a:r>
              <a:rPr lang="en-US" dirty="0"/>
              <a:t>end</a:t>
            </a:r>
          </a:p>
          <a:p>
            <a:endParaRPr lang="en-US" dirty="0"/>
          </a:p>
          <a:p>
            <a:r>
              <a:rPr lang="en-US" dirty="0"/>
              <a:t># This is an example test, replace it with your own test.</a:t>
            </a:r>
          </a:p>
          <a:p>
            <a:r>
              <a:rPr lang="en-US" dirty="0"/>
              <a:t>describe port(80), :skip do</a:t>
            </a:r>
          </a:p>
          <a:p>
            <a:r>
              <a:rPr lang="en-US" dirty="0"/>
              <a:t>  it { </a:t>
            </a:r>
            <a:r>
              <a:rPr lang="en-US" dirty="0" err="1"/>
              <a:t>should_not</a:t>
            </a:r>
            <a:r>
              <a:rPr lang="en-US" dirty="0"/>
              <a:t> </a:t>
            </a:r>
            <a:r>
              <a:rPr lang="en-US" dirty="0" err="1"/>
              <a:t>be_listening</a:t>
            </a:r>
            <a:r>
              <a:rPr lang="en-US" dirty="0"/>
              <a:t> }</a:t>
            </a:r>
          </a:p>
          <a:p>
            <a:r>
              <a:rPr lang="en-US" dirty="0"/>
              <a:t>end</a:t>
            </a:r>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
        <p:nvSpPr>
          <p:cNvPr id="5" name="Text Placeholder 4"/>
          <p:cNvSpPr>
            <a:spLocks noGrp="1"/>
          </p:cNvSpPr>
          <p:nvPr>
            <p:ph type="body" sz="quarter" idx="12"/>
          </p:nvPr>
        </p:nvSpPr>
        <p:spPr>
          <a:xfrm>
            <a:off x="1124446" y="2139081"/>
            <a:ext cx="14404273" cy="3279085"/>
          </a:xfrm>
        </p:spPr>
        <p:txBody>
          <a:bodyPr/>
          <a:lstStyle/>
          <a:p>
            <a:r>
              <a:rPr lang="en-US" dirty="0"/>
              <a:t>-</a:t>
            </a:r>
          </a:p>
        </p:txBody>
      </p:sp>
    </p:spTree>
    <p:extLst>
      <p:ext uri="{BB962C8B-B14F-4D97-AF65-F5344CB8AC3E}">
        <p14:creationId xmlns:p14="http://schemas.microsoft.com/office/powerpoint/2010/main" val="3946657038"/>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Test for Port 80</a:t>
            </a:r>
          </a:p>
        </p:txBody>
      </p:sp>
      <p:sp>
        <p:nvSpPr>
          <p:cNvPr id="3" name="Content Placeholder 2"/>
          <p:cNvSpPr>
            <a:spLocks noGrp="1"/>
          </p:cNvSpPr>
          <p:nvPr>
            <p:ph sz="quarter" idx="10"/>
          </p:nvPr>
        </p:nvSpPr>
        <p:spPr>
          <a:xfrm>
            <a:off x="1121104" y="2113747"/>
            <a:ext cx="14423693" cy="5951611"/>
          </a:xfrm>
        </p:spPr>
        <p:txBody>
          <a:bodyPr/>
          <a:lstStyle/>
          <a:p>
            <a:r>
              <a:rPr lang="en-US" dirty="0"/>
              <a:t># ... FIRST EXAMPLE DELETED ...</a:t>
            </a:r>
          </a:p>
          <a:p>
            <a:endParaRPr lang="en-US" dirty="0"/>
          </a:p>
          <a:p>
            <a:r>
              <a:rPr lang="en-US" dirty="0"/>
              <a:t># This is an example test, replace it with your own test.</a:t>
            </a:r>
          </a:p>
          <a:p>
            <a:r>
              <a:rPr lang="en-US" dirty="0"/>
              <a:t>describe port(80), :skip do</a:t>
            </a:r>
          </a:p>
          <a:p>
            <a:r>
              <a:rPr lang="en-US" dirty="0"/>
              <a:t>  it { should </a:t>
            </a:r>
            <a:r>
              <a:rPr lang="en-US" dirty="0" err="1"/>
              <a:t>be_listening</a:t>
            </a:r>
            <a:r>
              <a:rPr lang="en-US" dirty="0"/>
              <a:t> }</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
        <p:nvSpPr>
          <p:cNvPr id="6" name="Text Placeholder 5"/>
          <p:cNvSpPr>
            <a:spLocks noGrp="1"/>
          </p:cNvSpPr>
          <p:nvPr>
            <p:ph type="body" sz="quarter" idx="13"/>
          </p:nvPr>
        </p:nvSpPr>
        <p:spPr>
          <a:xfrm>
            <a:off x="1139359" y="4213348"/>
            <a:ext cx="14404273" cy="536816"/>
          </a:xfrm>
        </p:spPr>
        <p:txBody>
          <a:bodyPr/>
          <a:lstStyle/>
          <a:p>
            <a:endParaRPr lang="en-US" dirty="0"/>
          </a:p>
        </p:txBody>
      </p:sp>
      <p:sp>
        <p:nvSpPr>
          <p:cNvPr id="7" name="Text Placeholder 6"/>
          <p:cNvSpPr>
            <a:spLocks noGrp="1"/>
          </p:cNvSpPr>
          <p:nvPr>
            <p:ph type="body" sz="quarter" idx="12"/>
          </p:nvPr>
        </p:nvSpPr>
        <p:spPr>
          <a:xfrm>
            <a:off x="4854421" y="3672883"/>
            <a:ext cx="1565564" cy="536817"/>
          </a:xfrm>
        </p:spPr>
        <p:txBody>
          <a:bodyPr/>
          <a:lstStyle/>
          <a:p>
            <a:endParaRPr lang="en-US" dirty="0"/>
          </a:p>
        </p:txBody>
      </p:sp>
      <p:sp>
        <p:nvSpPr>
          <p:cNvPr id="9" name="Rectangle 8">
            <a:extLst>
              <a:ext uri="{FF2B5EF4-FFF2-40B4-BE49-F238E27FC236}">
                <a16:creationId xmlns:a16="http://schemas.microsoft.com/office/drawing/2014/main" id="{DA253EF1-A6B1-451B-AA17-64FE7C7B7D61}"/>
              </a:ext>
            </a:extLst>
          </p:cNvPr>
          <p:cNvSpPr/>
          <p:nvPr/>
        </p:nvSpPr>
        <p:spPr bwMode="auto">
          <a:xfrm>
            <a:off x="1139359" y="3130594"/>
            <a:ext cx="12271841" cy="540465"/>
          </a:xfrm>
          <a:prstGeom prst="rect">
            <a:avLst/>
          </a:prstGeom>
          <a:solidFill>
            <a:srgbClr val="FF0000">
              <a:alpha val="25098"/>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9116621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Test to Validate a Working Website</a:t>
            </a:r>
          </a:p>
        </p:txBody>
      </p:sp>
      <p:sp>
        <p:nvSpPr>
          <p:cNvPr id="3" name="Content Placeholder 2"/>
          <p:cNvSpPr>
            <a:spLocks noGrp="1"/>
          </p:cNvSpPr>
          <p:nvPr>
            <p:ph sz="quarter" idx="10"/>
          </p:nvPr>
        </p:nvSpPr>
        <p:spPr/>
        <p:txBody>
          <a:bodyPr/>
          <a:lstStyle/>
          <a:p>
            <a:r>
              <a:rPr lang="en-US" dirty="0"/>
              <a:t>describe port(80) do</a:t>
            </a:r>
          </a:p>
          <a:p>
            <a:r>
              <a:rPr lang="en-US" dirty="0"/>
              <a:t>  it { should </a:t>
            </a:r>
            <a:r>
              <a:rPr lang="en-US" dirty="0" err="1"/>
              <a:t>be_listening</a:t>
            </a:r>
            <a:r>
              <a:rPr lang="en-US" dirty="0"/>
              <a:t> }</a:t>
            </a:r>
          </a:p>
          <a:p>
            <a:r>
              <a:rPr lang="en-US" dirty="0"/>
              <a:t>end</a:t>
            </a:r>
          </a:p>
          <a:p>
            <a:endParaRPr lang="en-US" dirty="0"/>
          </a:p>
          <a:p>
            <a:r>
              <a:rPr lang="en-US" dirty="0"/>
              <a:t>describe command('curl http://</a:t>
            </a:r>
            <a:r>
              <a:rPr lang="en-US" dirty="0" err="1"/>
              <a:t>localhost</a:t>
            </a:r>
            <a:r>
              <a:rPr lang="en-US" dirty="0"/>
              <a:t>') do</a:t>
            </a:r>
          </a:p>
          <a:p>
            <a:r>
              <a:rPr lang="en-US" dirty="0"/>
              <a:t>  its(:</a:t>
            </a:r>
            <a:r>
              <a:rPr lang="en-US" dirty="0" err="1"/>
              <a:t>stdout</a:t>
            </a:r>
            <a:r>
              <a:rPr lang="en-US" dirty="0"/>
              <a:t>) { should match(/Welcome Home/) }</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
        <p:nvSpPr>
          <p:cNvPr id="6" name="Text Placeholder 5"/>
          <p:cNvSpPr>
            <a:spLocks noGrp="1"/>
          </p:cNvSpPr>
          <p:nvPr>
            <p:ph type="body" sz="quarter" idx="13"/>
          </p:nvPr>
        </p:nvSpPr>
        <p:spPr>
          <a:xfrm>
            <a:off x="1135042" y="4162959"/>
            <a:ext cx="14404273" cy="1738000"/>
          </a:xfrm>
        </p:spPr>
        <p:txBody>
          <a:bodyPr/>
          <a:lstStyle/>
          <a:p>
            <a:r>
              <a:rPr lang="en-US" dirty="0"/>
              <a:t>+</a:t>
            </a:r>
          </a:p>
        </p:txBody>
      </p:sp>
    </p:spTree>
    <p:extLst>
      <p:ext uri="{BB962C8B-B14F-4D97-AF65-F5344CB8AC3E}">
        <p14:creationId xmlns:p14="http://schemas.microsoft.com/office/powerpoint/2010/main" val="3342686900"/>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225070500"/>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a:t>&gt; cd apache</a:t>
            </a:r>
          </a:p>
        </p:txBody>
      </p:sp>
      <p:sp>
        <p:nvSpPr>
          <p:cNvPr id="5" name="Title 4"/>
          <p:cNvSpPr>
            <a:spLocks noGrp="1"/>
          </p:cNvSpPr>
          <p:nvPr>
            <p:ph type="title"/>
          </p:nvPr>
        </p:nvSpPr>
        <p:spPr/>
        <p:txBody>
          <a:bodyPr/>
          <a:lstStyle/>
          <a:p>
            <a:r>
              <a:rPr lang="en-US" dirty="0"/>
              <a:t>Move into the Cookbook Directory</a:t>
            </a:r>
          </a:p>
        </p:txBody>
      </p:sp>
    </p:spTree>
    <p:extLst>
      <p:ext uri="{BB962C8B-B14F-4D97-AF65-F5344CB8AC3E}">
        <p14:creationId xmlns:p14="http://schemas.microsoft.com/office/powerpoint/2010/main" val="217898126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r>
              <a:rPr lang="en-US" dirty="0"/>
              <a:t>  # You may wish to disable always updating cookbooks in CI or...</a:t>
            </a:r>
          </a:p>
          <a:p>
            <a:r>
              <a:rPr lang="en-US" dirty="0"/>
              <a:t>  # For example:</a:t>
            </a:r>
          </a:p>
          <a:p>
            <a:r>
              <a:rPr lang="en-US" dirty="0"/>
              <a:t>  #   </a:t>
            </a:r>
            <a:r>
              <a:rPr lang="en-US" dirty="0" err="1"/>
              <a:t>always_update_cookbooks</a:t>
            </a:r>
            <a:r>
              <a:rPr lang="en-US" dirty="0"/>
              <a:t>: &lt;%= !ENV['CI'] %&gt;</a:t>
            </a:r>
          </a:p>
          <a:p>
            <a:r>
              <a:rPr lang="en-US" dirty="0"/>
              <a:t>  </a:t>
            </a:r>
            <a:r>
              <a:rPr lang="en-US" dirty="0" err="1"/>
              <a:t>always_update_cookbooks</a:t>
            </a:r>
            <a:r>
              <a:rPr lang="en-US" dirty="0"/>
              <a:t>: true</a:t>
            </a:r>
          </a:p>
        </p:txBody>
      </p:sp>
      <p:sp>
        <p:nvSpPr>
          <p:cNvPr id="3" name="Text Placeholder 2"/>
          <p:cNvSpPr>
            <a:spLocks noGrp="1"/>
          </p:cNvSpPr>
          <p:nvPr>
            <p:ph type="body" sz="quarter" idx="11"/>
          </p:nvPr>
        </p:nvSpPr>
        <p:spPr/>
        <p:txBody>
          <a:bodyPr/>
          <a:lstStyle/>
          <a:p>
            <a:r>
              <a:rPr lang="en-US" dirty="0"/>
              <a:t>&gt; cat .</a:t>
            </a:r>
            <a:r>
              <a:rPr lang="en-US" dirty="0" err="1"/>
              <a:t>kitchen.yml</a:t>
            </a:r>
            <a:endParaRPr lang="en-US" dirty="0"/>
          </a:p>
        </p:txBody>
      </p:sp>
      <p:sp>
        <p:nvSpPr>
          <p:cNvPr id="5" name="Title 4"/>
          <p:cNvSpPr>
            <a:spLocks noGrp="1"/>
          </p:cNvSpPr>
          <p:nvPr>
            <p:ph type="title"/>
          </p:nvPr>
        </p:nvSpPr>
        <p:spPr/>
        <p:txBody>
          <a:bodyPr>
            <a:normAutofit fontScale="90000"/>
          </a:bodyPr>
          <a:lstStyle/>
          <a:p>
            <a:r>
              <a:rPr lang="en-US" dirty="0"/>
              <a:t>Review the Existing Kitchen Configuration</a:t>
            </a:r>
          </a:p>
        </p:txBody>
      </p:sp>
    </p:spTree>
    <p:extLst>
      <p:ext uri="{BB962C8B-B14F-4D97-AF65-F5344CB8AC3E}">
        <p14:creationId xmlns:p14="http://schemas.microsoft.com/office/powerpoint/2010/main" val="896727035"/>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Driver</a:t>
            </a:r>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centos-7.3</a:t>
            </a:r>
          </a:p>
        </p:txBody>
      </p:sp>
      <p:sp>
        <p:nvSpPr>
          <p:cNvPr id="4" name="Content Placeholder 3"/>
          <p:cNvSpPr>
            <a:spLocks noGrp="1"/>
          </p:cNvSpPr>
          <p:nvPr>
            <p:ph sz="quarter" idx="12"/>
          </p:nvPr>
        </p:nvSpPr>
        <p:spPr/>
        <p:txBody>
          <a:bodyPr/>
          <a:lstStyle/>
          <a:p>
            <a:r>
              <a:rPr lang="en-US" dirty="0"/>
              <a:t>The driver is responsible for creating a machine that we'll use to test our cookbook.</a:t>
            </a:r>
          </a:p>
          <a:p>
            <a:endParaRPr lang="en-US" dirty="0"/>
          </a:p>
          <a:p>
            <a:r>
              <a:rPr lang="en-US" dirty="0"/>
              <a:t>Example Drivers:</a:t>
            </a:r>
          </a:p>
          <a:p>
            <a:pPr marL="609585" indent="-609585">
              <a:buFont typeface="Arial"/>
              <a:buChar char="•"/>
            </a:pPr>
            <a:r>
              <a:rPr lang="en-US" dirty="0" err="1"/>
              <a:t>docker</a:t>
            </a:r>
            <a:r>
              <a:rPr lang="en-US" dirty="0"/>
              <a:t> </a:t>
            </a:r>
          </a:p>
          <a:p>
            <a:pPr marL="609585" indent="-609585">
              <a:buFont typeface="Arial"/>
              <a:buChar char="•"/>
            </a:pPr>
            <a:r>
              <a:rPr lang="en-US" dirty="0"/>
              <a:t>vagrant</a:t>
            </a:r>
          </a:p>
          <a:p>
            <a:endParaRPr lang="en-US" dirty="0"/>
          </a:p>
        </p:txBody>
      </p:sp>
      <p:sp>
        <p:nvSpPr>
          <p:cNvPr id="7" name="Rectangle 6"/>
          <p:cNvSpPr/>
          <p:nvPr/>
        </p:nvSpPr>
        <p:spPr bwMode="auto">
          <a:xfrm>
            <a:off x="609600" y="2329103"/>
            <a:ext cx="7311251" cy="484435"/>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41169283"/>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a:t>
            </a:r>
            <a:r>
              <a:rPr lang="en-US" dirty="0" err="1"/>
              <a:t>Provisioner</a:t>
            </a:r>
            <a:endParaRPr lang="en-US" dirty="0"/>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centos-7.3</a:t>
            </a:r>
          </a:p>
        </p:txBody>
      </p:sp>
      <p:sp>
        <p:nvSpPr>
          <p:cNvPr id="4" name="Content Placeholder 3"/>
          <p:cNvSpPr>
            <a:spLocks noGrp="1"/>
          </p:cNvSpPr>
          <p:nvPr>
            <p:ph sz="quarter" idx="12"/>
          </p:nvPr>
        </p:nvSpPr>
        <p:spPr/>
        <p:txBody>
          <a:bodyPr/>
          <a:lstStyle/>
          <a:p>
            <a:r>
              <a:rPr lang="en-US" dirty="0"/>
              <a:t>This tells Test Kitchen how to run Chef, to apply the code in our cookbook to the machine under test.</a:t>
            </a:r>
          </a:p>
          <a:p>
            <a:endParaRPr lang="en-US" dirty="0"/>
          </a:p>
          <a:p>
            <a:r>
              <a:rPr lang="en-US" dirty="0"/>
              <a:t>The default and simplest approach is to use </a:t>
            </a:r>
            <a:r>
              <a:rPr lang="en-US" dirty="0" err="1">
                <a:cs typeface="Courier New" panose="02070309020205020404" pitchFamily="49" charset="0"/>
              </a:rPr>
              <a:t>chef_zero</a:t>
            </a:r>
            <a:r>
              <a:rPr lang="en-US" dirty="0"/>
              <a:t>.</a:t>
            </a:r>
            <a:endParaRPr lang="en-US" dirty="0">
              <a:cs typeface="Courier New" panose="02070309020205020404" pitchFamily="49" charset="0"/>
            </a:endParaRPr>
          </a:p>
        </p:txBody>
      </p:sp>
      <p:sp>
        <p:nvSpPr>
          <p:cNvPr id="7" name="Rectangle 6"/>
          <p:cNvSpPr/>
          <p:nvPr/>
        </p:nvSpPr>
        <p:spPr bwMode="auto">
          <a:xfrm>
            <a:off x="609600" y="3767161"/>
            <a:ext cx="7311251" cy="546931"/>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00789644"/>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Verifier</a:t>
            </a:r>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centos-7.3</a:t>
            </a:r>
          </a:p>
        </p:txBody>
      </p:sp>
      <p:sp>
        <p:nvSpPr>
          <p:cNvPr id="4" name="Content Placeholder 3"/>
          <p:cNvSpPr>
            <a:spLocks noGrp="1"/>
          </p:cNvSpPr>
          <p:nvPr>
            <p:ph sz="quarter" idx="12"/>
          </p:nvPr>
        </p:nvSpPr>
        <p:spPr/>
        <p:txBody>
          <a:bodyPr/>
          <a:lstStyle/>
          <a:p>
            <a:r>
              <a:rPr lang="en-US" dirty="0"/>
              <a:t>This is the framework that is used to verify the state of the system meets the expectations defined.</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5191715"/>
            <a:ext cx="7311251" cy="552593"/>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414978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Platforms</a:t>
            </a:r>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a:t>
            </a:r>
          </a:p>
        </p:txBody>
      </p:sp>
      <p:sp>
        <p:nvSpPr>
          <p:cNvPr id="4" name="Content Placeholder 3"/>
          <p:cNvSpPr>
            <a:spLocks noGrp="1"/>
          </p:cNvSpPr>
          <p:nvPr>
            <p:ph sz="quarter" idx="12"/>
          </p:nvPr>
        </p:nvSpPr>
        <p:spPr/>
        <p:txBody>
          <a:bodyPr/>
          <a:lstStyle/>
          <a:p>
            <a:r>
              <a:rPr lang="en-US" dirty="0"/>
              <a:t>This is a list of platforms on which we want to apply our recipes.</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6705018"/>
            <a:ext cx="7311251" cy="1090705"/>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511984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Behavior Driven Development (BDD)</a:t>
            </a:r>
          </a:p>
        </p:txBody>
      </p:sp>
      <p:sp>
        <p:nvSpPr>
          <p:cNvPr id="3" name="Subtitle 2"/>
          <p:cNvSpPr>
            <a:spLocks noGrp="1"/>
          </p:cNvSpPr>
          <p:nvPr>
            <p:ph type="subTitle" idx="1"/>
          </p:nvPr>
        </p:nvSpPr>
        <p:spPr>
          <a:xfrm>
            <a:off x="1671638" y="3271839"/>
            <a:ext cx="12319000" cy="3919376"/>
          </a:xfrm>
        </p:spPr>
        <p:txBody>
          <a:bodyPr/>
          <a:lstStyle/>
          <a:p>
            <a:r>
              <a:rPr lang="en-US" dirty="0"/>
              <a:t>Behavior-driven development (BDD) specifies that tests of any unit of software should be specified in terms of the desired behavior of the unit.</a:t>
            </a:r>
            <a:endParaRPr lang="en-US" baseline="30000" dirty="0"/>
          </a:p>
          <a:p>
            <a:endParaRPr lang="en-US" baseline="30000" dirty="0"/>
          </a:p>
          <a:p>
            <a:r>
              <a:rPr lang="en-US" dirty="0"/>
              <a:t>Borrowing from </a:t>
            </a:r>
            <a:r>
              <a:rPr lang="en-US" dirty="0">
                <a:hlinkClick r:id="rId3" tooltip="Agile software development"/>
              </a:rPr>
              <a:t>agile software development</a:t>
            </a:r>
            <a:r>
              <a:rPr lang="en-US" dirty="0"/>
              <a:t> the "desired behavior" in this case consists of the requirements set by the business — that is, the desired behavior that has </a:t>
            </a:r>
            <a:r>
              <a:rPr lang="en-US" dirty="0">
                <a:hlinkClick r:id="rId4" tooltip="Business value"/>
              </a:rPr>
              <a:t>business value</a:t>
            </a:r>
            <a:r>
              <a:rPr lang="en-US" dirty="0"/>
              <a:t> for whatever entity commissioned the software unit under construction.</a:t>
            </a:r>
            <a:endParaRPr lang="en-US" baseline="30000" dirty="0"/>
          </a:p>
          <a:p>
            <a:endParaRPr lang="en-US" baseline="30000" dirty="0"/>
          </a:p>
          <a:p>
            <a:r>
              <a:rPr lang="en-US" dirty="0"/>
              <a:t>Within BDD practice, this is referred to as BDD being an "outside-in" activity.</a:t>
            </a:r>
          </a:p>
        </p:txBody>
      </p:sp>
    </p:spTree>
    <p:extLst>
      <p:ext uri="{BB962C8B-B14F-4D97-AF65-F5344CB8AC3E}">
        <p14:creationId xmlns:p14="http://schemas.microsoft.com/office/powerpoint/2010/main" val="53209722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Suites</a:t>
            </a:r>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centos-7.3</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recipe[apache::default]</a:t>
            </a:r>
          </a:p>
          <a:p>
            <a:r>
              <a:rPr lang="en-US" dirty="0"/>
              <a:t>    verifier:</a:t>
            </a:r>
          </a:p>
          <a:p>
            <a:r>
              <a:rPr lang="en-US" dirty="0"/>
              <a:t>      </a:t>
            </a:r>
            <a:r>
              <a:rPr lang="en-US" dirty="0" err="1"/>
              <a:t>inspec_tests</a:t>
            </a:r>
            <a:r>
              <a:rPr lang="en-US" dirty="0"/>
              <a:t>:</a:t>
            </a:r>
          </a:p>
          <a:p>
            <a:r>
              <a:rPr lang="en-US" dirty="0"/>
              <a:t>        - test/smoke/default</a:t>
            </a:r>
          </a:p>
          <a:p>
            <a:r>
              <a:rPr lang="en-US" dirty="0"/>
              <a:t>    attributes:</a:t>
            </a:r>
          </a:p>
        </p:txBody>
      </p:sp>
      <p:sp>
        <p:nvSpPr>
          <p:cNvPr id="4" name="Content Placeholder 3"/>
          <p:cNvSpPr>
            <a:spLocks noGrp="1"/>
          </p:cNvSpPr>
          <p:nvPr>
            <p:ph sz="quarter" idx="12"/>
          </p:nvPr>
        </p:nvSpPr>
        <p:spPr/>
        <p:txBody>
          <a:bodyPr/>
          <a:lstStyle/>
          <a:p>
            <a:r>
              <a:rPr lang="en-US" dirty="0"/>
              <a:t>This section defines what we want to test. It includes the Chef run-list of recipes that we want to test.</a:t>
            </a:r>
          </a:p>
          <a:p>
            <a:endParaRPr lang="en-US" dirty="0"/>
          </a:p>
          <a:p>
            <a:r>
              <a:rPr lang="en-US" dirty="0"/>
              <a:t>We define a single suite named "default".</a:t>
            </a:r>
          </a:p>
        </p:txBody>
      </p:sp>
      <p:sp>
        <p:nvSpPr>
          <p:cNvPr id="7" name="Rectangle 6"/>
          <p:cNvSpPr/>
          <p:nvPr/>
        </p:nvSpPr>
        <p:spPr bwMode="auto">
          <a:xfrm>
            <a:off x="609600" y="4187560"/>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698353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Suites' Run List</a:t>
            </a:r>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centos-7.3</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recipe[apache::default]</a:t>
            </a:r>
          </a:p>
          <a:p>
            <a:r>
              <a:rPr lang="en-US" dirty="0"/>
              <a:t>    verifier:</a:t>
            </a:r>
          </a:p>
          <a:p>
            <a:r>
              <a:rPr lang="en-US" dirty="0"/>
              <a:t>      </a:t>
            </a:r>
            <a:r>
              <a:rPr lang="en-US" dirty="0" err="1"/>
              <a:t>inspec_tests</a:t>
            </a:r>
            <a:r>
              <a:rPr lang="en-US" dirty="0"/>
              <a:t>:</a:t>
            </a:r>
          </a:p>
          <a:p>
            <a:r>
              <a:rPr lang="en-US" dirty="0"/>
              <a:t>        - test/smoke/default</a:t>
            </a:r>
          </a:p>
          <a:p>
            <a:r>
              <a:rPr lang="en-US" dirty="0"/>
              <a:t>    attributes:</a:t>
            </a:r>
          </a:p>
        </p:txBody>
      </p:sp>
      <p:sp>
        <p:nvSpPr>
          <p:cNvPr id="4" name="Content Placeholder 3"/>
          <p:cNvSpPr>
            <a:spLocks noGrp="1"/>
          </p:cNvSpPr>
          <p:nvPr>
            <p:ph sz="quarter" idx="12"/>
          </p:nvPr>
        </p:nvSpPr>
        <p:spPr/>
        <p:txBody>
          <a:bodyPr/>
          <a:lstStyle/>
          <a:p>
            <a:r>
              <a:rPr lang="en-US" dirty="0"/>
              <a:t>The suite named </a:t>
            </a:r>
            <a:r>
              <a:rPr lang="en-US" dirty="0">
                <a:cs typeface="Courier New" panose="02070309020205020404" pitchFamily="49" charset="0"/>
              </a:rPr>
              <a:t>"default" </a:t>
            </a:r>
            <a:r>
              <a:rPr lang="en-US" dirty="0"/>
              <a:t>defines a </a:t>
            </a:r>
            <a:r>
              <a:rPr lang="en-US" dirty="0" err="1"/>
              <a:t>run_list</a:t>
            </a:r>
            <a:r>
              <a:rPr lang="en-US" dirty="0"/>
              <a:t>.</a:t>
            </a:r>
          </a:p>
          <a:p>
            <a:endParaRPr lang="en-US" dirty="0"/>
          </a:p>
          <a:p>
            <a:r>
              <a:rPr lang="en-US" dirty="0"/>
              <a:t>Run the </a:t>
            </a:r>
            <a:r>
              <a:rPr lang="en-US" dirty="0">
                <a:cs typeface="Courier New" panose="02070309020205020404" pitchFamily="49" charset="0"/>
              </a:rPr>
              <a:t>"apache"</a:t>
            </a:r>
            <a:r>
              <a:rPr lang="en-US" dirty="0"/>
              <a:t> cookbook's </a:t>
            </a:r>
            <a:r>
              <a:rPr lang="en-US" dirty="0">
                <a:cs typeface="Courier New" panose="02070309020205020404" pitchFamily="49" charset="0"/>
              </a:rPr>
              <a:t>"default"</a:t>
            </a:r>
            <a:r>
              <a:rPr lang="en-US" dirty="0"/>
              <a:t> recipe file.</a:t>
            </a:r>
          </a:p>
          <a:p>
            <a:endParaRPr lang="en-US" dirty="0"/>
          </a:p>
        </p:txBody>
      </p:sp>
      <p:sp>
        <p:nvSpPr>
          <p:cNvPr id="7" name="Rectangle 6"/>
          <p:cNvSpPr/>
          <p:nvPr/>
        </p:nvSpPr>
        <p:spPr bwMode="auto">
          <a:xfrm>
            <a:off x="609600" y="5175929"/>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263101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Suites' Tests</a:t>
            </a:r>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centos-7.3</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recipe[apache::default]</a:t>
            </a:r>
          </a:p>
          <a:p>
            <a:r>
              <a:rPr lang="en-US" dirty="0"/>
              <a:t>    verifier:</a:t>
            </a:r>
          </a:p>
          <a:p>
            <a:r>
              <a:rPr lang="en-US" dirty="0"/>
              <a:t>      </a:t>
            </a:r>
            <a:r>
              <a:rPr lang="en-US" dirty="0" err="1"/>
              <a:t>inspec_tests</a:t>
            </a:r>
            <a:r>
              <a:rPr lang="en-US" dirty="0"/>
              <a:t>:</a:t>
            </a:r>
          </a:p>
          <a:p>
            <a:r>
              <a:rPr lang="en-US" dirty="0"/>
              <a:t>        - test/smoke/default</a:t>
            </a:r>
          </a:p>
          <a:p>
            <a:r>
              <a:rPr lang="en-US" dirty="0"/>
              <a:t>    attributes:</a:t>
            </a:r>
          </a:p>
        </p:txBody>
      </p:sp>
      <p:sp>
        <p:nvSpPr>
          <p:cNvPr id="4" name="Content Placeholder 3"/>
          <p:cNvSpPr>
            <a:spLocks noGrp="1"/>
          </p:cNvSpPr>
          <p:nvPr>
            <p:ph sz="quarter" idx="12"/>
          </p:nvPr>
        </p:nvSpPr>
        <p:spPr/>
        <p:txBody>
          <a:bodyPr/>
          <a:lstStyle/>
          <a:p>
            <a:r>
              <a:rPr lang="en-US" dirty="0"/>
              <a:t>This is the path where the </a:t>
            </a:r>
            <a:r>
              <a:rPr lang="en-US" dirty="0" err="1"/>
              <a:t>InSpec</a:t>
            </a:r>
            <a:r>
              <a:rPr lang="en-US" dirty="0"/>
              <a:t> tests can be found.</a:t>
            </a:r>
          </a:p>
        </p:txBody>
      </p:sp>
      <p:sp>
        <p:nvSpPr>
          <p:cNvPr id="7" name="Rectangle 6"/>
          <p:cNvSpPr/>
          <p:nvPr/>
        </p:nvSpPr>
        <p:spPr bwMode="auto">
          <a:xfrm>
            <a:off x="609600" y="6658632"/>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11267167"/>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Remove Settings from the Kitchen Configuration</a:t>
            </a:r>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a:t>
            </a:r>
          </a:p>
        </p:txBody>
      </p:sp>
      <p:sp>
        <p:nvSpPr>
          <p:cNvPr id="4" name="Text Placeholder 3"/>
          <p:cNvSpPr>
            <a:spLocks noGrp="1"/>
          </p:cNvSpPr>
          <p:nvPr>
            <p:ph type="body" sz="quarter" idx="11"/>
          </p:nvPr>
        </p:nvSpPr>
        <p:spPr/>
        <p:txBody>
          <a:bodyPr/>
          <a:lstStyle/>
          <a:p>
            <a:r>
              <a:rPr lang="en-US" dirty="0"/>
              <a:t>~/apache/.</a:t>
            </a:r>
            <a:r>
              <a:rPr lang="en-US" dirty="0" err="1"/>
              <a:t>kitchen.yml</a:t>
            </a:r>
            <a:endParaRPr lang="en-US" dirty="0"/>
          </a:p>
        </p:txBody>
      </p:sp>
      <p:sp>
        <p:nvSpPr>
          <p:cNvPr id="7" name="Text Placeholder 4"/>
          <p:cNvSpPr>
            <a:spLocks noGrp="1"/>
          </p:cNvSpPr>
          <p:nvPr>
            <p:ph type="body" sz="quarter" idx="12"/>
          </p:nvPr>
        </p:nvSpPr>
        <p:spPr>
          <a:xfrm>
            <a:off x="1123950" y="2985810"/>
            <a:ext cx="14404975" cy="658813"/>
          </a:xfrm>
        </p:spPr>
        <p:txBody>
          <a:bodyPr/>
          <a:lstStyle/>
          <a:p>
            <a:r>
              <a:rPr lang="en-US" dirty="0"/>
              <a:t>-</a:t>
            </a:r>
          </a:p>
        </p:txBody>
      </p:sp>
      <p:sp>
        <p:nvSpPr>
          <p:cNvPr id="8" name="Rectangle 7"/>
          <p:cNvSpPr/>
          <p:nvPr/>
        </p:nvSpPr>
        <p:spPr bwMode="auto">
          <a:xfrm>
            <a:off x="1128943" y="7080098"/>
            <a:ext cx="14394028" cy="985312"/>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4720" dirty="0">
                <a:solidFill>
                  <a:schemeClr val="tx2"/>
                </a:solidFill>
                <a:latin typeface="Courier New"/>
                <a:cs typeface="Courier New"/>
              </a:rPr>
              <a:t>-</a:t>
            </a:r>
          </a:p>
        </p:txBody>
      </p:sp>
    </p:spTree>
    <p:extLst>
      <p:ext uri="{BB962C8B-B14F-4D97-AF65-F5344CB8AC3E}">
        <p14:creationId xmlns:p14="http://schemas.microsoft.com/office/powerpoint/2010/main" val="2536396625"/>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Settings to the Kitchen Configuration</a:t>
            </a:r>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centos-6.9</a:t>
            </a:r>
          </a:p>
        </p:txBody>
      </p:sp>
      <p:sp>
        <p:nvSpPr>
          <p:cNvPr id="4" name="Text Placeholder 3"/>
          <p:cNvSpPr>
            <a:spLocks noGrp="1"/>
          </p:cNvSpPr>
          <p:nvPr>
            <p:ph type="body" sz="quarter" idx="11"/>
          </p:nvPr>
        </p:nvSpPr>
        <p:spPr/>
        <p:txBody>
          <a:bodyPr/>
          <a:lstStyle/>
          <a:p>
            <a:r>
              <a:rPr lang="en-US" dirty="0"/>
              <a:t>~/apache/.</a:t>
            </a:r>
            <a:r>
              <a:rPr lang="en-US" dirty="0" err="1"/>
              <a:t>kitchen.yml</a:t>
            </a:r>
            <a:endParaRPr lang="en-US" dirty="0"/>
          </a:p>
        </p:txBody>
      </p:sp>
      <p:sp>
        <p:nvSpPr>
          <p:cNvPr id="12" name="Text Placeholder 5"/>
          <p:cNvSpPr>
            <a:spLocks noGrp="1"/>
          </p:cNvSpPr>
          <p:nvPr>
            <p:ph type="body" sz="quarter" idx="13"/>
          </p:nvPr>
        </p:nvSpPr>
        <p:spPr>
          <a:xfrm>
            <a:off x="1112838" y="3008634"/>
            <a:ext cx="14404975" cy="627063"/>
          </a:xfrm>
        </p:spPr>
        <p:txBody>
          <a:bodyPr/>
          <a:lstStyle/>
          <a:p>
            <a:endParaRPr lang="en-US" dirty="0"/>
          </a:p>
        </p:txBody>
      </p:sp>
      <p:sp>
        <p:nvSpPr>
          <p:cNvPr id="13" name="Rectangle 12"/>
          <p:cNvSpPr/>
          <p:nvPr/>
        </p:nvSpPr>
        <p:spPr bwMode="auto">
          <a:xfrm>
            <a:off x="1142453" y="7104432"/>
            <a:ext cx="14394028" cy="642784"/>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9589653"/>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List</a:t>
            </a:r>
          </a:p>
        </p:txBody>
      </p:sp>
      <p:sp>
        <p:nvSpPr>
          <p:cNvPr id="3" name="Content Placeholder 2"/>
          <p:cNvSpPr>
            <a:spLocks noGrp="1"/>
          </p:cNvSpPr>
          <p:nvPr>
            <p:ph type="subTitle" idx="1"/>
          </p:nvPr>
        </p:nvSpPr>
        <p:spPr>
          <a:xfrm>
            <a:off x="1671638" y="3271838"/>
            <a:ext cx="12319000" cy="4553028"/>
          </a:xfrm>
        </p:spPr>
        <p:txBody>
          <a:bodyPr/>
          <a:lstStyle/>
          <a:p>
            <a:r>
              <a:rPr lang="en-US" dirty="0"/>
              <a:t>Kitchen defines a list of instances, or test matrix, based on the </a:t>
            </a:r>
            <a:r>
              <a:rPr lang="en-US" b="1" dirty="0"/>
              <a:t>platforms</a:t>
            </a:r>
            <a:r>
              <a:rPr lang="en-US" dirty="0"/>
              <a:t> multiplied by the </a:t>
            </a:r>
            <a:r>
              <a:rPr lang="en-US" b="1" dirty="0"/>
              <a:t>suites</a:t>
            </a:r>
            <a:r>
              <a:rPr lang="en-US" dirty="0"/>
              <a:t>.</a:t>
            </a:r>
          </a:p>
          <a:p>
            <a:endParaRPr lang="en-US" dirty="0"/>
          </a:p>
          <a:p>
            <a:pPr algn="ctr"/>
            <a:r>
              <a:rPr lang="en-US" dirty="0">
                <a:cs typeface="Courier New" panose="02070309020205020404" pitchFamily="49" charset="0"/>
              </a:rPr>
              <a:t>PLATFORMS x SUITES</a:t>
            </a:r>
          </a:p>
          <a:p>
            <a:pPr algn="ct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Running </a:t>
            </a:r>
            <a:r>
              <a:rPr lang="en-US" b="1" dirty="0">
                <a:latin typeface="Courier New" charset="0"/>
                <a:ea typeface="Courier New" charset="0"/>
                <a:cs typeface="Courier New" charset="0"/>
              </a:rPr>
              <a:t>kitchen list</a:t>
            </a:r>
            <a:r>
              <a:rPr lang="en-US" dirty="0">
                <a:cs typeface="Courier New" panose="02070309020205020404" pitchFamily="49" charset="0"/>
              </a:rPr>
              <a:t> will show that matrix.</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4079630"/>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    La</a:t>
            </a:r>
          </a:p>
          <a:p>
            <a:r>
              <a:rPr lang="en-US" sz="2400" dirty="0"/>
              <a:t>default-centos-69  Docker  </a:t>
            </a:r>
            <a:r>
              <a:rPr lang="en-US" sz="2400" dirty="0" err="1"/>
              <a:t>ChefZero</a:t>
            </a:r>
            <a:r>
              <a:rPr lang="en-US" sz="2400" dirty="0"/>
              <a:t>     </a:t>
            </a:r>
            <a:r>
              <a:rPr lang="en-US" sz="2400" dirty="0" err="1"/>
              <a:t>InSpec</a:t>
            </a:r>
            <a:r>
              <a:rPr lang="en-US" sz="2400" dirty="0"/>
              <a:t>    </a:t>
            </a:r>
            <a:r>
              <a:rPr lang="en-US" sz="2400" dirty="0" err="1"/>
              <a:t>Ssh</a:t>
            </a:r>
            <a:r>
              <a:rPr lang="en-US" sz="2400" dirty="0"/>
              <a:t>        &lt;Not Created&gt;  &lt;N</a:t>
            </a:r>
          </a:p>
        </p:txBody>
      </p:sp>
      <p:sp>
        <p:nvSpPr>
          <p:cNvPr id="3" name="Text Placeholder 2"/>
          <p:cNvSpPr>
            <a:spLocks noGrp="1"/>
          </p:cNvSpPr>
          <p:nvPr>
            <p:ph type="body" sz="quarter" idx="11"/>
          </p:nvPr>
        </p:nvSpPr>
        <p:spPr/>
        <p:txBody>
          <a:bodyPr/>
          <a:lstStyle/>
          <a:p>
            <a:r>
              <a:rPr lang="en-US" dirty="0"/>
              <a:t>&gt; kitchen list</a:t>
            </a:r>
          </a:p>
        </p:txBody>
      </p:sp>
      <p:sp>
        <p:nvSpPr>
          <p:cNvPr id="4" name="Content Placeholder 3"/>
          <p:cNvSpPr>
            <a:spLocks noGrp="1"/>
          </p:cNvSpPr>
          <p:nvPr>
            <p:ph sz="quarter" idx="12"/>
          </p:nvPr>
        </p:nvSpPr>
        <p:spPr>
          <a:xfrm>
            <a:off x="1105603" y="2738309"/>
            <a:ext cx="14420850" cy="557213"/>
          </a:xfrm>
        </p:spPr>
        <p:txBody>
          <a:bodyPr/>
          <a:lstStyle/>
          <a:p>
            <a:endParaRPr lang="en-US" dirty="0"/>
          </a:p>
        </p:txBody>
      </p:sp>
      <p:sp>
        <p:nvSpPr>
          <p:cNvPr id="5" name="Title 4"/>
          <p:cNvSpPr>
            <a:spLocks noGrp="1"/>
          </p:cNvSpPr>
          <p:nvPr>
            <p:ph type="title"/>
          </p:nvPr>
        </p:nvSpPr>
        <p:spPr/>
        <p:txBody>
          <a:bodyPr/>
          <a:lstStyle/>
          <a:p>
            <a:r>
              <a:rPr lang="en-US" dirty="0"/>
              <a:t>View the Test Matrix for Test Kitchen</a:t>
            </a:r>
          </a:p>
        </p:txBody>
      </p:sp>
    </p:spTree>
    <p:extLst>
      <p:ext uri="{BB962C8B-B14F-4D97-AF65-F5344CB8AC3E}">
        <p14:creationId xmlns:p14="http://schemas.microsoft.com/office/powerpoint/2010/main" val="3652329642"/>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Create</a:t>
            </a: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create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b="1"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one or more instances.</a:t>
            </a:r>
          </a:p>
        </p:txBody>
      </p:sp>
    </p:spTree>
    <p:extLst>
      <p:ext uri="{BB962C8B-B14F-4D97-AF65-F5344CB8AC3E}">
        <p14:creationId xmlns:p14="http://schemas.microsoft.com/office/powerpoint/2010/main" val="2010651341"/>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Converge</a:t>
            </a: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converge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the instance (if necessary) and then apply</a:t>
            </a:r>
          </a:p>
          <a:p>
            <a:r>
              <a:rPr lang="en-US" b="1" dirty="0">
                <a:latin typeface="Courier New" panose="02070309020205020404" pitchFamily="49" charset="0"/>
                <a:cs typeface="Courier New" panose="02070309020205020404" pitchFamily="49" charset="0"/>
              </a:rPr>
              <a:t>the run list to one or more instances.</a:t>
            </a:r>
          </a:p>
        </p:txBody>
      </p:sp>
      <p:sp>
        <p:nvSpPr>
          <p:cNvPr id="9" name="Rounded Rectangle 8"/>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0" name="Rounded Rectangle 9"/>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4" name="Right Arrow 13"/>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5" name="Right Arrow 14"/>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37968610"/>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Verify</a:t>
            </a: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verify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converge, and verify one or more </a:t>
            </a:r>
          </a:p>
          <a:p>
            <a:r>
              <a:rPr lang="en-US" b="1" dirty="0">
                <a:latin typeface="Courier New" panose="02070309020205020404" pitchFamily="49" charset="0"/>
                <a:cs typeface="Courier New" panose="02070309020205020404" pitchFamily="49" charset="0"/>
              </a:rPr>
              <a:t>instances.</a:t>
            </a:r>
          </a:p>
        </p:txBody>
      </p:sp>
      <p:sp>
        <p:nvSpPr>
          <p:cNvPr id="7" name="Rounded Rectangle 6"/>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8" name="Rounded Rectangle 7"/>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739539" y="7081537"/>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Right Arrow 9"/>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2" name="Right Arrow 11"/>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12360956" y="7066751"/>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482571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TDD and BDD</a:t>
            </a:r>
          </a:p>
        </p:txBody>
      </p:sp>
      <p:sp>
        <p:nvSpPr>
          <p:cNvPr id="3" name="Subtitle 2"/>
          <p:cNvSpPr>
            <a:spLocks noGrp="1"/>
          </p:cNvSpPr>
          <p:nvPr>
            <p:ph type="subTitle" idx="1"/>
          </p:nvPr>
        </p:nvSpPr>
        <p:spPr/>
        <p:txBody>
          <a:bodyPr/>
          <a:lstStyle/>
          <a:p>
            <a:r>
              <a:rPr lang="en-US" sz="3200" b="1" dirty="0"/>
              <a:t>TDD </a:t>
            </a:r>
            <a:r>
              <a:rPr lang="en-US" sz="3200" dirty="0"/>
              <a:t>is a workflow process.</a:t>
            </a:r>
          </a:p>
          <a:p>
            <a:endParaRPr lang="en-US" sz="3200" b="1" dirty="0"/>
          </a:p>
          <a:p>
            <a:r>
              <a:rPr lang="en-US" sz="3200" b="1" dirty="0"/>
              <a:t>BDD </a:t>
            </a:r>
            <a:r>
              <a:rPr lang="en-US" sz="3200" dirty="0"/>
              <a:t>influences the language we use to write tests and how we focus on the tests that matter.</a:t>
            </a:r>
          </a:p>
        </p:txBody>
      </p:sp>
    </p:spTree>
    <p:extLst>
      <p:ext uri="{BB962C8B-B14F-4D97-AF65-F5344CB8AC3E}">
        <p14:creationId xmlns:p14="http://schemas.microsoft.com/office/powerpoint/2010/main" val="337108220"/>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(v1.19.2)</a:t>
            </a:r>
          </a:p>
          <a:p>
            <a:r>
              <a:rPr lang="en-US" dirty="0"/>
              <a:t>-----&gt; Creating &lt;default-centos-69&gt;...</a:t>
            </a:r>
          </a:p>
          <a:p>
            <a:r>
              <a:rPr lang="en-US" dirty="0"/>
              <a:t>       Sending build context to </a:t>
            </a:r>
            <a:r>
              <a:rPr lang="en-US" dirty="0" err="1"/>
              <a:t>Docker</a:t>
            </a:r>
            <a:r>
              <a:rPr lang="en-US" dirty="0"/>
              <a:t> daemon   193 </a:t>
            </a:r>
            <a:r>
              <a:rPr lang="en-US" dirty="0" err="1"/>
              <a:t>kB</a:t>
            </a:r>
            <a:endParaRPr lang="en-US" dirty="0"/>
          </a:p>
          <a:p>
            <a:r>
              <a:rPr lang="en-US" dirty="0"/>
              <a:t>       Sending build context to </a:t>
            </a:r>
            <a:r>
              <a:rPr lang="en-US" dirty="0" err="1"/>
              <a:t>Docker</a:t>
            </a:r>
            <a:r>
              <a:rPr lang="en-US" dirty="0"/>
              <a:t> daemon</a:t>
            </a:r>
          </a:p>
          <a:p>
            <a:r>
              <a:rPr lang="en-US" dirty="0"/>
              <a:t>       Step 0 : FROM centos:centos6</a:t>
            </a:r>
          </a:p>
          <a:p>
            <a:r>
              <a:rPr lang="en-US" dirty="0"/>
              <a:t>       centos6: Pulling from centos</a:t>
            </a:r>
          </a:p>
          <a:p>
            <a:r>
              <a:rPr lang="en-US" dirty="0"/>
              <a:t>       3690474eb5b4: Pulling </a:t>
            </a:r>
            <a:r>
              <a:rPr lang="en-US" dirty="0" err="1"/>
              <a:t>fs</a:t>
            </a:r>
            <a:r>
              <a:rPr lang="en-US" dirty="0"/>
              <a:t> layer</a:t>
            </a:r>
          </a:p>
          <a:p>
            <a:r>
              <a:rPr lang="en-US" dirty="0"/>
              <a:t>       c12ea02d7eb2: Pulling </a:t>
            </a:r>
            <a:r>
              <a:rPr lang="en-US" dirty="0" err="1"/>
              <a:t>fs</a:t>
            </a:r>
            <a:r>
              <a:rPr lang="en-US" dirty="0"/>
              <a:t> layer</a:t>
            </a:r>
          </a:p>
          <a:p>
            <a:r>
              <a:rPr lang="en-US" dirty="0"/>
              <a:t>       334af8693ca8: Verifying Checksum</a:t>
            </a:r>
          </a:p>
          <a:p>
            <a:r>
              <a:rPr lang="en-US" dirty="0"/>
              <a:t>       334af8693ca8: Download complete</a:t>
            </a:r>
          </a:p>
          <a:p>
            <a:r>
              <a:rPr lang="en-US" dirty="0"/>
              <a:t>       273a1eca2d3a: Verifying Checksum</a:t>
            </a:r>
          </a:p>
        </p:txBody>
      </p:sp>
      <p:sp>
        <p:nvSpPr>
          <p:cNvPr id="3" name="Text Placeholder 2"/>
          <p:cNvSpPr>
            <a:spLocks noGrp="1"/>
          </p:cNvSpPr>
          <p:nvPr>
            <p:ph type="body" sz="quarter" idx="11"/>
          </p:nvPr>
        </p:nvSpPr>
        <p:spPr/>
        <p:txBody>
          <a:bodyPr/>
          <a:lstStyle/>
          <a:p>
            <a:r>
              <a:rPr lang="en-US" dirty="0"/>
              <a:t>&gt; kitchen create</a:t>
            </a:r>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a:t>Create the Virtual Instance</a:t>
            </a:r>
          </a:p>
        </p:txBody>
      </p:sp>
    </p:spTree>
    <p:extLst>
      <p:ext uri="{BB962C8B-B14F-4D97-AF65-F5344CB8AC3E}">
        <p14:creationId xmlns:p14="http://schemas.microsoft.com/office/powerpoint/2010/main" val="204879877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Last login: Fri Mar 23 15:48:26 2018 from 172.17.42.1</a:t>
            </a:r>
          </a:p>
          <a:p>
            <a:r>
              <a:rPr lang="en-US" dirty="0"/>
              <a:t>[kitchen@bc530336220c ~]$</a:t>
            </a:r>
          </a:p>
        </p:txBody>
      </p:sp>
      <p:sp>
        <p:nvSpPr>
          <p:cNvPr id="3" name="Text Placeholder 2"/>
          <p:cNvSpPr>
            <a:spLocks noGrp="1"/>
          </p:cNvSpPr>
          <p:nvPr>
            <p:ph type="body" sz="quarter" idx="11"/>
          </p:nvPr>
        </p:nvSpPr>
        <p:spPr/>
        <p:txBody>
          <a:bodyPr/>
          <a:lstStyle/>
          <a:p>
            <a:r>
              <a:rPr lang="en-US" dirty="0"/>
              <a:t>&gt; kitchen login</a:t>
            </a:r>
          </a:p>
        </p:txBody>
      </p:sp>
      <p:sp>
        <p:nvSpPr>
          <p:cNvPr id="4" name="Content Placeholder 3"/>
          <p:cNvSpPr>
            <a:spLocks noGrp="1"/>
          </p:cNvSpPr>
          <p:nvPr>
            <p:ph sz="quarter" idx="12"/>
          </p:nvPr>
        </p:nvSpPr>
        <p:spPr>
          <a:xfrm>
            <a:off x="1122782" y="2842591"/>
            <a:ext cx="14420850" cy="576470"/>
          </a:xfrm>
        </p:spPr>
        <p:txBody>
          <a:bodyPr/>
          <a:lstStyle/>
          <a:p>
            <a:endParaRPr lang="en-US" dirty="0"/>
          </a:p>
        </p:txBody>
      </p:sp>
      <p:sp>
        <p:nvSpPr>
          <p:cNvPr id="5" name="Title 4"/>
          <p:cNvSpPr>
            <a:spLocks noGrp="1"/>
          </p:cNvSpPr>
          <p:nvPr>
            <p:ph type="title"/>
          </p:nvPr>
        </p:nvSpPr>
        <p:spPr/>
        <p:txBody>
          <a:bodyPr/>
          <a:lstStyle/>
          <a:p>
            <a:r>
              <a:rPr lang="en-US" dirty="0"/>
              <a:t>Inspect the Virtual Instance</a:t>
            </a:r>
          </a:p>
        </p:txBody>
      </p:sp>
    </p:spTree>
    <p:extLst>
      <p:ext uri="{BB962C8B-B14F-4D97-AF65-F5344CB8AC3E}">
        <p14:creationId xmlns:p14="http://schemas.microsoft.com/office/powerpoint/2010/main" val="1988847085"/>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logout</a:t>
            </a:r>
          </a:p>
          <a:p>
            <a:r>
              <a:rPr lang="en-US" dirty="0"/>
              <a:t>Connection to </a:t>
            </a:r>
            <a:r>
              <a:rPr lang="en-US" dirty="0" err="1"/>
              <a:t>localhost</a:t>
            </a:r>
            <a:r>
              <a:rPr lang="en-US" dirty="0"/>
              <a:t> closed.</a:t>
            </a:r>
          </a:p>
          <a:p>
            <a:r>
              <a:rPr lang="en-US" dirty="0"/>
              <a:t>[chef@ip-172-31-14-170 apache]$</a:t>
            </a:r>
          </a:p>
        </p:txBody>
      </p:sp>
      <p:sp>
        <p:nvSpPr>
          <p:cNvPr id="3" name="Text Placeholder 2"/>
          <p:cNvSpPr>
            <a:spLocks noGrp="1"/>
          </p:cNvSpPr>
          <p:nvPr>
            <p:ph type="body" sz="quarter" idx="11"/>
          </p:nvPr>
        </p:nvSpPr>
        <p:spPr/>
        <p:txBody>
          <a:bodyPr/>
          <a:lstStyle/>
          <a:p>
            <a:r>
              <a:rPr lang="en-US" dirty="0"/>
              <a:t>[kitchen@4eae2dd9e741 ~]$ exit</a:t>
            </a:r>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a:t>Exit the Virtual Instance</a:t>
            </a:r>
          </a:p>
        </p:txBody>
      </p:sp>
    </p:spTree>
    <p:extLst>
      <p:ext uri="{BB962C8B-B14F-4D97-AF65-F5344CB8AC3E}">
        <p14:creationId xmlns:p14="http://schemas.microsoft.com/office/powerpoint/2010/main" val="190289703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(v1.19.2)</a:t>
            </a:r>
          </a:p>
          <a:p>
            <a:r>
              <a:rPr lang="en-US" dirty="0"/>
              <a:t>-----&gt; Converging &lt;default-centos-69&gt;...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&lt;default-centos-69&gt;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a:t>Converge the Virtual Instance</a:t>
            </a:r>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6860316"/>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(v1.19.2)</a:t>
            </a:r>
          </a:p>
          <a:p>
            <a:r>
              <a:rPr lang="en-US" dirty="0"/>
              <a:t>-----&gt; Setting up &lt;default-centos-69&gt;...</a:t>
            </a:r>
          </a:p>
          <a:p>
            <a:r>
              <a:rPr lang="en-US" dirty="0"/>
              <a:t>-----&gt; Verifying &lt;default-centos-69&gt;...</a:t>
            </a:r>
          </a:p>
          <a:p>
            <a:r>
              <a:rPr lang="en-US" dirty="0"/>
              <a:t>       Use `/home/chef/apache/test/smoke/default` for testing</a:t>
            </a:r>
          </a:p>
          <a:p>
            <a:endParaRPr lang="en-US" dirty="0"/>
          </a:p>
          <a:p>
            <a:r>
              <a:rPr lang="en-US" dirty="0"/>
              <a:t>Target:  </a:t>
            </a:r>
            <a:r>
              <a:rPr lang="en-US" dirty="0" err="1"/>
              <a:t>ssh</a:t>
            </a:r>
            <a:r>
              <a:rPr lang="en-US" dirty="0"/>
              <a:t>://kitchen@localhost:32768</a:t>
            </a:r>
          </a:p>
          <a:p>
            <a:endParaRPr lang="en-US" dirty="0"/>
          </a:p>
          <a:p>
            <a:r>
              <a:rPr lang="en-US" dirty="0"/>
              <a:t>  ✖  Port 80 should be listening (expected `Port 80.listening?...</a:t>
            </a:r>
          </a:p>
          <a:p>
            <a:r>
              <a:rPr lang="en-US" dirty="0"/>
              <a:t>  ✖  Command curl </a:t>
            </a:r>
            <a:r>
              <a:rPr lang="en-US" dirty="0" err="1"/>
              <a:t>localhost</a:t>
            </a:r>
            <a:r>
              <a:rPr lang="en-US" dirty="0"/>
              <a:t> </a:t>
            </a:r>
            <a:r>
              <a:rPr lang="en-US" dirty="0" err="1"/>
              <a:t>stdout</a:t>
            </a:r>
            <a:r>
              <a:rPr lang="en-US" dirty="0"/>
              <a:t> should match /Hello, world/...</a:t>
            </a:r>
          </a:p>
        </p:txBody>
      </p:sp>
      <p:sp>
        <p:nvSpPr>
          <p:cNvPr id="3" name="Text Placeholder 2"/>
          <p:cNvSpPr>
            <a:spLocks noGrp="1"/>
          </p:cNvSpPr>
          <p:nvPr>
            <p:ph type="body" sz="quarter" idx="11"/>
          </p:nvPr>
        </p:nvSpPr>
        <p:spPr/>
        <p:txBody>
          <a:bodyPr/>
          <a:lstStyle/>
          <a:p>
            <a:r>
              <a:rPr lang="en-US" dirty="0"/>
              <a:t>&gt; kitchen verify</a:t>
            </a:r>
          </a:p>
        </p:txBody>
      </p:sp>
      <p:sp>
        <p:nvSpPr>
          <p:cNvPr id="4" name="Content Placeholder 3"/>
          <p:cNvSpPr>
            <a:spLocks noGrp="1"/>
          </p:cNvSpPr>
          <p:nvPr>
            <p:ph sz="quarter" idx="12"/>
          </p:nvPr>
        </p:nvSpPr>
        <p:spPr>
          <a:xfrm>
            <a:off x="1127883" y="334352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Execute the Tests Against the Virtual Instance</a:t>
            </a:r>
          </a:p>
        </p:txBody>
      </p:sp>
    </p:spTree>
    <p:extLst>
      <p:ext uri="{BB962C8B-B14F-4D97-AF65-F5344CB8AC3E}">
        <p14:creationId xmlns:p14="http://schemas.microsoft.com/office/powerpoint/2010/main" val="602460490"/>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Failure Message</a:t>
            </a:r>
          </a:p>
        </p:txBody>
      </p:sp>
      <p:sp>
        <p:nvSpPr>
          <p:cNvPr id="3" name="Content Placeholder 2"/>
          <p:cNvSpPr>
            <a:spLocks noGrp="1"/>
          </p:cNvSpPr>
          <p:nvPr>
            <p:ph sz="quarter" idx="10"/>
          </p:nvPr>
        </p:nvSpPr>
        <p:spPr>
          <a:xfrm>
            <a:off x="609914" y="1348277"/>
            <a:ext cx="14934855" cy="6532350"/>
          </a:xfrm>
        </p:spPr>
        <p:txBody>
          <a:bodyPr>
            <a:noAutofit/>
          </a:bodyPr>
          <a:lstStyle/>
          <a:p>
            <a:r>
              <a:rPr lang="en-US" sz="2000" dirty="0"/>
              <a:t>Target:  </a:t>
            </a:r>
            <a:r>
              <a:rPr lang="en-US" sz="2000" dirty="0" err="1"/>
              <a:t>ssh</a:t>
            </a:r>
            <a:r>
              <a:rPr lang="en-US" sz="2000" dirty="0"/>
              <a:t>://kitchen@localhost:32768</a:t>
            </a:r>
          </a:p>
          <a:p>
            <a:endParaRPr lang="en-US" sz="2000" dirty="0">
              <a:solidFill>
                <a:srgbClr val="FF0000"/>
              </a:solidFill>
            </a:endParaRPr>
          </a:p>
          <a:p>
            <a:r>
              <a:rPr lang="en-US" sz="2000" dirty="0"/>
              <a:t>  Port 80</a:t>
            </a:r>
          </a:p>
          <a:p>
            <a:r>
              <a:rPr lang="en-US" sz="2000" dirty="0">
                <a:solidFill>
                  <a:srgbClr val="FF0000"/>
                </a:solidFill>
              </a:rPr>
              <a:t>     </a:t>
            </a:r>
            <a:r>
              <a:rPr lang="en-US" sz="2000" dirty="0">
                <a:solidFill>
                  <a:srgbClr val="FF8700"/>
                </a:solidFill>
              </a:rPr>
              <a:t>∅  should be listening</a:t>
            </a:r>
          </a:p>
          <a:p>
            <a:r>
              <a:rPr lang="en-US" sz="2000" dirty="0">
                <a:solidFill>
                  <a:srgbClr val="FF8700"/>
                </a:solidFill>
              </a:rPr>
              <a:t>     expected `Port 80.listening?` to return true, got false</a:t>
            </a:r>
          </a:p>
          <a:p>
            <a:r>
              <a:rPr lang="en-US" sz="2000" dirty="0"/>
              <a:t>  Command curl</a:t>
            </a:r>
          </a:p>
          <a:p>
            <a:r>
              <a:rPr lang="en-US" sz="2000" dirty="0">
                <a:solidFill>
                  <a:srgbClr val="FF8700"/>
                </a:solidFill>
              </a:rPr>
              <a:t>     ∅  localhost </a:t>
            </a:r>
            <a:r>
              <a:rPr lang="en-US" sz="2000" dirty="0" err="1">
                <a:solidFill>
                  <a:srgbClr val="FF8700"/>
                </a:solidFill>
              </a:rPr>
              <a:t>stdout</a:t>
            </a:r>
            <a:r>
              <a:rPr lang="en-US" sz="2000" dirty="0">
                <a:solidFill>
                  <a:srgbClr val="FF8700"/>
                </a:solidFill>
              </a:rPr>
              <a:t> should match /Welcome Home/</a:t>
            </a:r>
          </a:p>
          <a:p>
            <a:r>
              <a:rPr lang="en-US" sz="2000" dirty="0">
                <a:solidFill>
                  <a:srgbClr val="FF8700"/>
                </a:solidFill>
              </a:rPr>
              <a:t>     expected "" to match /</a:t>
            </a:r>
            <a:r>
              <a:rPr lang="en-US" sz="2000" dirty="0" err="1">
                <a:solidFill>
                  <a:srgbClr val="FF8700"/>
                </a:solidFill>
              </a:rPr>
              <a:t>Welchome</a:t>
            </a:r>
            <a:r>
              <a:rPr lang="en-US" sz="2000" dirty="0">
                <a:solidFill>
                  <a:srgbClr val="FF8700"/>
                </a:solidFill>
              </a:rPr>
              <a:t> home/</a:t>
            </a:r>
          </a:p>
          <a:p>
            <a:r>
              <a:rPr lang="en-US" sz="2000" dirty="0">
                <a:solidFill>
                  <a:srgbClr val="FF8700"/>
                </a:solidFill>
              </a:rPr>
              <a:t>     Diff:     @@ -1,2 +1,2 @@</a:t>
            </a:r>
          </a:p>
          <a:p>
            <a:r>
              <a:rPr lang="en-US" sz="2000" dirty="0">
                <a:solidFill>
                  <a:srgbClr val="FF8700"/>
                </a:solidFill>
              </a:rPr>
              <a:t>     -/Hello, world/</a:t>
            </a:r>
          </a:p>
          <a:p>
            <a:r>
              <a:rPr lang="en-US" sz="2000" dirty="0">
                <a:solidFill>
                  <a:srgbClr val="FF8700"/>
                </a:solidFill>
              </a:rPr>
              <a:t>     +""</a:t>
            </a:r>
          </a:p>
          <a:p>
            <a:r>
              <a:rPr lang="en-US" sz="2000" dirty="0"/>
              <a:t>Test Summary:</a:t>
            </a:r>
            <a:r>
              <a:rPr lang="en-US" sz="2000" dirty="0">
                <a:solidFill>
                  <a:srgbClr val="FDB714"/>
                </a:solidFill>
              </a:rPr>
              <a:t> 0 successful</a:t>
            </a:r>
            <a:r>
              <a:rPr lang="en-US" sz="2000" dirty="0">
                <a:solidFill>
                  <a:srgbClr val="FF0000"/>
                </a:solidFill>
              </a:rPr>
              <a:t>, </a:t>
            </a:r>
            <a:r>
              <a:rPr lang="en-US" sz="2000" dirty="0">
                <a:solidFill>
                  <a:srgbClr val="CB4B15"/>
                </a:solidFill>
              </a:rPr>
              <a:t>2 failures</a:t>
            </a:r>
            <a:r>
              <a:rPr lang="en-US" sz="2000" dirty="0"/>
              <a:t>, 0 skipped</a:t>
            </a:r>
          </a:p>
          <a:p>
            <a:r>
              <a:rPr lang="en-US" sz="2000" dirty="0">
                <a:solidFill>
                  <a:srgbClr val="DD312E"/>
                </a:solidFill>
              </a:rPr>
              <a:t>&gt;&gt;&gt;&gt;&gt;&gt; ------Exception-------</a:t>
            </a:r>
          </a:p>
          <a:p>
            <a:r>
              <a:rPr lang="en-US" sz="2000" dirty="0">
                <a:solidFill>
                  <a:srgbClr val="DD312E"/>
                </a:solidFill>
              </a:rPr>
              <a:t>&gt;&gt;&gt;&gt;&gt;&gt; Class: Kitchen::</a:t>
            </a:r>
            <a:r>
              <a:rPr lang="en-US" sz="2000" dirty="0" err="1">
                <a:solidFill>
                  <a:srgbClr val="DD312E"/>
                </a:solidFill>
              </a:rPr>
              <a:t>ActionFailed</a:t>
            </a:r>
            <a:endParaRPr lang="en-US" sz="2000" dirty="0">
              <a:solidFill>
                <a:srgbClr val="DD312E"/>
              </a:solidFill>
            </a:endParaRPr>
          </a:p>
          <a:p>
            <a:r>
              <a:rPr lang="en-US" sz="2000" dirty="0">
                <a:solidFill>
                  <a:srgbClr val="DD312E"/>
                </a:solidFill>
              </a:rPr>
              <a:t>&gt;&gt;&gt;&gt;&gt;&gt; Message: 1 actions failed.</a:t>
            </a:r>
          </a:p>
          <a:p>
            <a:r>
              <a:rPr lang="en-US" sz="2000" dirty="0">
                <a:solidFill>
                  <a:srgbClr val="DD312E"/>
                </a:solidFill>
              </a:rPr>
              <a:t>&gt;&gt;&gt;&gt;&gt;&gt;     Verify failed on instance &lt;default-centos-69&gt;.  Please see .kitchen/logs/</a:t>
            </a:r>
            <a:r>
              <a:rPr lang="en-US" sz="2000" dirty="0" err="1">
                <a:solidFill>
                  <a:srgbClr val="DD312E"/>
                </a:solidFill>
              </a:rPr>
              <a:t>defau</a:t>
            </a:r>
            <a:r>
              <a:rPr lang="en-US" sz="2000" dirty="0">
                <a:solidFill>
                  <a:srgbClr val="DD312E"/>
                </a:solidFill>
              </a:rPr>
              <a:t>...</a:t>
            </a:r>
            <a:endParaRPr lang="en-US" sz="2000" b="1" dirty="0">
              <a:solidFill>
                <a:srgbClr val="DD312E"/>
              </a:solidFill>
            </a:endParaRPr>
          </a:p>
        </p:txBody>
      </p:sp>
    </p:spTree>
    <p:extLst>
      <p:ext uri="{BB962C8B-B14F-4D97-AF65-F5344CB8AC3E}">
        <p14:creationId xmlns:p14="http://schemas.microsoft.com/office/powerpoint/2010/main" val="1792867581"/>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ontent Placeholder 3"/>
          <p:cNvSpPr>
            <a:spLocks noGrp="1"/>
          </p:cNvSpPr>
          <p:nvPr>
            <p:ph sz="quarter" idx="12"/>
          </p:nvPr>
        </p:nvSpPr>
        <p:spPr>
          <a:xfrm>
            <a:off x="609913" y="5750948"/>
            <a:ext cx="14934888" cy="2129679"/>
          </a:xfrm>
        </p:spPr>
        <p:txBody>
          <a:bodyPr/>
          <a:lstStyle/>
          <a:p>
            <a:endParaRPr lang="en-US" dirty="0"/>
          </a:p>
        </p:txBody>
      </p:sp>
      <p:sp>
        <p:nvSpPr>
          <p:cNvPr id="2" name="Title 1"/>
          <p:cNvSpPr>
            <a:spLocks noGrp="1"/>
          </p:cNvSpPr>
          <p:nvPr>
            <p:ph type="title"/>
          </p:nvPr>
        </p:nvSpPr>
        <p:spPr/>
        <p:txBody>
          <a:bodyPr/>
          <a:lstStyle/>
          <a:p>
            <a:r>
              <a:rPr lang="en-US" dirty="0"/>
              <a:t>Examine Failure #1</a:t>
            </a:r>
          </a:p>
        </p:txBody>
      </p:sp>
      <p:sp>
        <p:nvSpPr>
          <p:cNvPr id="3" name="Content Placeholder 2"/>
          <p:cNvSpPr>
            <a:spLocks noGrp="1"/>
          </p:cNvSpPr>
          <p:nvPr>
            <p:ph sz="quarter" idx="10"/>
          </p:nvPr>
        </p:nvSpPr>
        <p:spPr>
          <a:xfrm>
            <a:off x="609914" y="1348276"/>
            <a:ext cx="14934855" cy="4186773"/>
          </a:xfrm>
        </p:spPr>
        <p:txBody>
          <a:bodyPr>
            <a:normAutofit fontScale="92500" lnSpcReduction="10000"/>
          </a:bodyPr>
          <a:lstStyle/>
          <a:p>
            <a:r>
              <a:rPr lang="en-US" dirty="0"/>
              <a:t> Port 80</a:t>
            </a:r>
          </a:p>
          <a:p>
            <a:r>
              <a:rPr lang="en-US" dirty="0">
                <a:solidFill>
                  <a:srgbClr val="FF0000"/>
                </a:solidFill>
              </a:rPr>
              <a:t>     </a:t>
            </a:r>
            <a:r>
              <a:rPr lang="en-US" dirty="0">
                <a:solidFill>
                  <a:srgbClr val="FF8700"/>
                </a:solidFill>
              </a:rPr>
              <a:t>∅  should be listening</a:t>
            </a:r>
          </a:p>
          <a:p>
            <a:r>
              <a:rPr lang="en-US" dirty="0">
                <a:solidFill>
                  <a:srgbClr val="FF8700"/>
                </a:solidFill>
              </a:rPr>
              <a:t>     expected `Port 80.listening?` to return true, got false</a:t>
            </a:r>
          </a:p>
          <a:p>
            <a:r>
              <a:rPr lang="en-US" dirty="0"/>
              <a:t>  Command curl</a:t>
            </a:r>
          </a:p>
          <a:p>
            <a:r>
              <a:rPr lang="en-US" dirty="0">
                <a:solidFill>
                  <a:srgbClr val="FF8700"/>
                </a:solidFill>
              </a:rPr>
              <a:t>     ∅  localhost </a:t>
            </a:r>
            <a:r>
              <a:rPr lang="en-US" dirty="0" err="1">
                <a:solidFill>
                  <a:srgbClr val="FF8700"/>
                </a:solidFill>
              </a:rPr>
              <a:t>stdout</a:t>
            </a:r>
            <a:r>
              <a:rPr lang="en-US" dirty="0">
                <a:solidFill>
                  <a:srgbClr val="FF8700"/>
                </a:solidFill>
              </a:rPr>
              <a:t> should match /Hello, world/</a:t>
            </a:r>
          </a:p>
          <a:p>
            <a:r>
              <a:rPr lang="en-US" dirty="0">
                <a:solidFill>
                  <a:srgbClr val="FF8700"/>
                </a:solidFill>
              </a:rPr>
              <a:t>     expected "" to match /Welcome Home/</a:t>
            </a:r>
          </a:p>
          <a:p>
            <a:r>
              <a:rPr lang="en-US" dirty="0">
                <a:solidFill>
                  <a:srgbClr val="FF8700"/>
                </a:solidFill>
              </a:rPr>
              <a:t>     Diff:     @@ -1,2 +1,2 @@</a:t>
            </a:r>
          </a:p>
          <a:p>
            <a:r>
              <a:rPr lang="en-US" dirty="0">
                <a:solidFill>
                  <a:srgbClr val="FF8700"/>
                </a:solidFill>
              </a:rPr>
              <a:t>     -/Hello, world/</a:t>
            </a:r>
          </a:p>
          <a:p>
            <a:r>
              <a:rPr lang="en-US" dirty="0">
                <a:solidFill>
                  <a:srgbClr val="FF8700"/>
                </a:solidFill>
              </a:rPr>
              <a:t>     +""</a:t>
            </a:r>
            <a:endParaRPr lang="en-US" dirty="0">
              <a:solidFill>
                <a:srgbClr val="FF0000"/>
              </a:solidFill>
            </a:endParaRPr>
          </a:p>
        </p:txBody>
      </p:sp>
      <p:sp>
        <p:nvSpPr>
          <p:cNvPr id="5" name="Content Placeholder 3"/>
          <p:cNvSpPr txBox="1">
            <a:spLocks/>
          </p:cNvSpPr>
          <p:nvPr/>
        </p:nvSpPr>
        <p:spPr bwMode="white">
          <a:xfrm>
            <a:off x="11217110" y="3703692"/>
            <a:ext cx="3959352" cy="588691"/>
          </a:xfrm>
          <a:prstGeom prst="rect">
            <a:avLst/>
          </a:prstGeom>
          <a:solidFill>
            <a:schemeClr val="accent4"/>
          </a:solidFill>
          <a:ln>
            <a:solidFill>
              <a:schemeClr val="accent4"/>
            </a:solidFill>
          </a:ln>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actual results</a:t>
            </a:r>
          </a:p>
        </p:txBody>
      </p:sp>
      <p:sp>
        <p:nvSpPr>
          <p:cNvPr id="6" name="Content Placeholder 3"/>
          <p:cNvSpPr txBox="1">
            <a:spLocks/>
          </p:cNvSpPr>
          <p:nvPr/>
        </p:nvSpPr>
        <p:spPr bwMode="white">
          <a:xfrm>
            <a:off x="11213908" y="4617701"/>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difference</a:t>
            </a:r>
          </a:p>
        </p:txBody>
      </p:sp>
      <p:cxnSp>
        <p:nvCxnSpPr>
          <p:cNvPr id="26" name="Straight Connector 25"/>
          <p:cNvCxnSpPr>
            <a:cxnSpLocks/>
            <a:endCxn id="5" idx="1"/>
          </p:cNvCxnSpPr>
          <p:nvPr/>
        </p:nvCxnSpPr>
        <p:spPr>
          <a:xfrm flipV="1">
            <a:off x="2214563" y="3998038"/>
            <a:ext cx="9002547" cy="135449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cxnSpLocks/>
            <a:endCxn id="6" idx="1"/>
          </p:cNvCxnSpPr>
          <p:nvPr/>
        </p:nvCxnSpPr>
        <p:spPr>
          <a:xfrm>
            <a:off x="7664824" y="4912047"/>
            <a:ext cx="354908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1825765" y="5352528"/>
            <a:ext cx="403086"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78" name="Right Bracket 77"/>
          <p:cNvSpPr/>
          <p:nvPr/>
        </p:nvSpPr>
        <p:spPr>
          <a:xfrm>
            <a:off x="7229559" y="4171312"/>
            <a:ext cx="433952" cy="1186501"/>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7" name="Straight Connector 26"/>
          <p:cNvCxnSpPr>
            <a:cxnSpLocks/>
            <a:endCxn id="5" idx="1"/>
          </p:cNvCxnSpPr>
          <p:nvPr/>
        </p:nvCxnSpPr>
        <p:spPr>
          <a:xfrm flipH="1">
            <a:off x="11217110" y="2643546"/>
            <a:ext cx="741528" cy="1354492"/>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11600942" y="2643546"/>
            <a:ext cx="993386"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995004"/>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 the Test Summary</a:t>
            </a:r>
          </a:p>
        </p:txBody>
      </p:sp>
      <p:sp>
        <p:nvSpPr>
          <p:cNvPr id="3" name="Content Placeholder 2"/>
          <p:cNvSpPr>
            <a:spLocks noGrp="1"/>
          </p:cNvSpPr>
          <p:nvPr>
            <p:ph sz="quarter" idx="10"/>
          </p:nvPr>
        </p:nvSpPr>
        <p:spPr/>
        <p:txBody>
          <a:bodyPr>
            <a:normAutofit fontScale="62500" lnSpcReduction="20000"/>
          </a:bodyPr>
          <a:lstStyle/>
          <a:p>
            <a:r>
              <a:rPr lang="en-US" dirty="0"/>
              <a:t> Port 80</a:t>
            </a:r>
          </a:p>
          <a:p>
            <a:r>
              <a:rPr lang="en-US" dirty="0">
                <a:solidFill>
                  <a:srgbClr val="FF0000"/>
                </a:solidFill>
              </a:rPr>
              <a:t>     </a:t>
            </a:r>
            <a:r>
              <a:rPr lang="en-US" dirty="0">
                <a:solidFill>
                  <a:srgbClr val="FF8700"/>
                </a:solidFill>
              </a:rPr>
              <a:t>∅  should be listening</a:t>
            </a:r>
          </a:p>
          <a:p>
            <a:r>
              <a:rPr lang="en-US" dirty="0">
                <a:solidFill>
                  <a:srgbClr val="FF8700"/>
                </a:solidFill>
              </a:rPr>
              <a:t>     expected `Port 80.listening?` to return true, got false</a:t>
            </a:r>
          </a:p>
          <a:p>
            <a:r>
              <a:rPr lang="en-US" dirty="0"/>
              <a:t>  Command curl</a:t>
            </a:r>
          </a:p>
          <a:p>
            <a:r>
              <a:rPr lang="en-US" dirty="0">
                <a:solidFill>
                  <a:srgbClr val="FF8700"/>
                </a:solidFill>
              </a:rPr>
              <a:t>     ∅  localhost </a:t>
            </a:r>
            <a:r>
              <a:rPr lang="en-US" dirty="0" err="1">
                <a:solidFill>
                  <a:srgbClr val="FF8700"/>
                </a:solidFill>
              </a:rPr>
              <a:t>stdout</a:t>
            </a:r>
            <a:r>
              <a:rPr lang="en-US" dirty="0">
                <a:solidFill>
                  <a:srgbClr val="FF8700"/>
                </a:solidFill>
              </a:rPr>
              <a:t> should match /Welcome Home/</a:t>
            </a:r>
          </a:p>
          <a:p>
            <a:r>
              <a:rPr lang="en-US" dirty="0">
                <a:solidFill>
                  <a:srgbClr val="FF8700"/>
                </a:solidFill>
              </a:rPr>
              <a:t>     expected "" to match /Welcome Home/</a:t>
            </a:r>
          </a:p>
          <a:p>
            <a:r>
              <a:rPr lang="en-US" dirty="0">
                <a:solidFill>
                  <a:srgbClr val="FF8700"/>
                </a:solidFill>
              </a:rPr>
              <a:t>     Diff:     @@ -1,2 +1,2 @@</a:t>
            </a:r>
          </a:p>
          <a:p>
            <a:r>
              <a:rPr lang="en-US" dirty="0">
                <a:solidFill>
                  <a:srgbClr val="FF8700"/>
                </a:solidFill>
              </a:rPr>
              <a:t>     -/Hello, world/</a:t>
            </a:r>
          </a:p>
          <a:p>
            <a:r>
              <a:rPr lang="en-US" dirty="0">
                <a:solidFill>
                  <a:srgbClr val="FF8700"/>
                </a:solidFill>
              </a:rPr>
              <a:t>     +""</a:t>
            </a:r>
          </a:p>
          <a:p>
            <a:r>
              <a:rPr lang="en-US" dirty="0"/>
              <a:t>Test Summary:</a:t>
            </a:r>
            <a:r>
              <a:rPr lang="en-US" dirty="0">
                <a:solidFill>
                  <a:srgbClr val="FDB714"/>
                </a:solidFill>
              </a:rPr>
              <a:t> 0 successful</a:t>
            </a:r>
            <a:r>
              <a:rPr lang="en-US" dirty="0">
                <a:solidFill>
                  <a:srgbClr val="FF0000"/>
                </a:solidFill>
              </a:rPr>
              <a:t>, </a:t>
            </a:r>
            <a:r>
              <a:rPr lang="en-US" dirty="0">
                <a:solidFill>
                  <a:srgbClr val="CB4B15"/>
                </a:solidFill>
              </a:rPr>
              <a:t>2 failures</a:t>
            </a:r>
            <a:r>
              <a:rPr lang="en-US" dirty="0"/>
              <a:t>, 0 skipped</a:t>
            </a:r>
            <a:endParaRPr lang="en-US" dirty="0">
              <a:solidFill>
                <a:srgbClr val="FF0000"/>
              </a:solidFill>
            </a:endParaRPr>
          </a:p>
        </p:txBody>
      </p:sp>
      <p:sp>
        <p:nvSpPr>
          <p:cNvPr id="4" name="Content Placeholder 3"/>
          <p:cNvSpPr>
            <a:spLocks noGrp="1"/>
          </p:cNvSpPr>
          <p:nvPr>
            <p:ph sz="quarter" idx="12"/>
          </p:nvPr>
        </p:nvSpPr>
        <p:spPr/>
        <p:txBody>
          <a:bodyPr/>
          <a:lstStyle/>
          <a:p>
            <a:r>
              <a:rPr lang="en-US" dirty="0"/>
              <a:t>A final summary contains the length of execution time with the results shows that RSpec verified 2 examples and found 2 failures.</a:t>
            </a:r>
          </a:p>
        </p:txBody>
      </p:sp>
    </p:spTree>
    <p:extLst>
      <p:ext uri="{BB962C8B-B14F-4D97-AF65-F5344CB8AC3E}">
        <p14:creationId xmlns:p14="http://schemas.microsoft.com/office/powerpoint/2010/main" val="2421917063"/>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556402984"/>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Default Recipe for the Cookbook</a:t>
            </a:r>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apache</a:t>
            </a:r>
          </a:p>
          <a:p>
            <a:r>
              <a:rPr lang="en-US" dirty="0"/>
              <a:t># Recipe:: default</a:t>
            </a:r>
          </a:p>
          <a:p>
            <a:r>
              <a:rPr lang="en-US" dirty="0"/>
              <a:t>#</a:t>
            </a:r>
          </a:p>
          <a:p>
            <a:r>
              <a:rPr lang="en-US" dirty="0"/>
              <a:t># Copyright (c) 2018 The Authors, All Rights Reserved.</a:t>
            </a:r>
          </a:p>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167962"/>
            <a:ext cx="14404273" cy="3897395"/>
          </a:xfrm>
        </p:spPr>
        <p:txBody>
          <a:bodyPr/>
          <a:lstStyle/>
          <a:p>
            <a:endParaRPr lang="en-US" dirty="0"/>
          </a:p>
        </p:txBody>
      </p:sp>
    </p:spTree>
    <p:extLst>
      <p:ext uri="{BB962C8B-B14F-4D97-AF65-F5344CB8AC3E}">
        <p14:creationId xmlns:p14="http://schemas.microsoft.com/office/powerpoint/2010/main" val="398624702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Write an integration test</a:t>
            </a:r>
          </a:p>
          <a:p>
            <a:pPr marL="457200" indent="-457200">
              <a:buFont typeface="Wingdings" charset="2"/>
              <a:buChar char="Ø"/>
            </a:pPr>
            <a:r>
              <a:rPr lang="en-US" dirty="0"/>
              <a:t>Use Test Kitchen to create, converge, and verify a recipe</a:t>
            </a:r>
          </a:p>
          <a:p>
            <a:pPr marL="457200" indent="-457200">
              <a:buFont typeface="Wingdings" charset="2"/>
              <a:buChar char="Ø"/>
            </a:pPr>
            <a:r>
              <a:rPr lang="en-US" dirty="0"/>
              <a:t>Develop a cookbook with a test-driven approach</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(v1.19.2)</a:t>
            </a:r>
          </a:p>
          <a:p>
            <a:r>
              <a:rPr lang="en-US" dirty="0"/>
              <a:t>       Converging 3 resources</a:t>
            </a:r>
          </a:p>
          <a:p>
            <a:r>
              <a:rPr lang="en-US" dirty="0"/>
              <a:t>       Recipe: apache::default</a:t>
            </a:r>
          </a:p>
          <a:p>
            <a:r>
              <a:rPr lang="en-US" dirty="0"/>
              <a:t>         * package[</a:t>
            </a:r>
            <a:r>
              <a:rPr lang="en-US" dirty="0" err="1"/>
              <a:t>httpd</a:t>
            </a:r>
            <a:r>
              <a:rPr lang="en-US" dirty="0"/>
              <a:t>] action install</a:t>
            </a:r>
          </a:p>
          <a:p>
            <a:r>
              <a:rPr lang="en-US" dirty="0"/>
              <a:t>           - install version 2.2.15-47.el6.centos of package </a:t>
            </a:r>
            <a:r>
              <a:rPr lang="en-US" dirty="0" err="1"/>
              <a:t>httpd</a:t>
            </a:r>
            <a:endParaRPr lang="en-US" dirty="0"/>
          </a:p>
          <a:p>
            <a:r>
              <a:rPr lang="en-US" dirty="0"/>
              <a:t>         * file[/</a:t>
            </a:r>
            <a:r>
              <a:rPr lang="en-US" dirty="0" err="1"/>
              <a:t>var</a:t>
            </a:r>
            <a:r>
              <a:rPr lang="en-US" dirty="0"/>
              <a:t>/www/html/</a:t>
            </a:r>
            <a:r>
              <a:rPr lang="en-US" dirty="0" err="1"/>
              <a:t>index.html</a:t>
            </a:r>
            <a:r>
              <a:rPr lang="en-US" dirty="0"/>
              <a:t>] action create</a:t>
            </a:r>
          </a:p>
          <a:p>
            <a:r>
              <a:rPr lang="en-US" dirty="0"/>
              <a:t>           - ...</a:t>
            </a:r>
          </a:p>
          <a:p>
            <a:r>
              <a:rPr lang="en-US" dirty="0"/>
              <a:t>         * service[</a:t>
            </a:r>
            <a:r>
              <a:rPr lang="en-US" dirty="0" err="1"/>
              <a:t>httpd</a:t>
            </a:r>
            <a:r>
              <a:rPr lang="en-US" dirty="0"/>
              <a:t>] action enable</a:t>
            </a:r>
          </a:p>
          <a:p>
            <a:r>
              <a:rPr lang="en-US" dirty="0"/>
              <a:t>           - enable service service[</a:t>
            </a:r>
            <a:r>
              <a:rPr lang="en-US" dirty="0" err="1"/>
              <a:t>httpd</a:t>
            </a:r>
            <a:r>
              <a:rPr lang="en-US" dirty="0"/>
              <a:t>]</a:t>
            </a:r>
          </a:p>
          <a:p>
            <a:r>
              <a:rPr lang="en-US" dirty="0"/>
              <a:t>         * service[</a:t>
            </a:r>
            <a:r>
              <a:rPr lang="en-US" dirty="0" err="1"/>
              <a:t>httpd</a:t>
            </a:r>
            <a:r>
              <a:rPr lang="en-US" dirty="0"/>
              <a:t>] action start</a:t>
            </a:r>
          </a:p>
          <a:p>
            <a:r>
              <a:rPr lang="en-US" dirty="0"/>
              <a:t>           - start service service[</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a:t>&gt; kitchen converge</a:t>
            </a:r>
          </a:p>
        </p:txBody>
      </p:sp>
      <p:sp>
        <p:nvSpPr>
          <p:cNvPr id="7" name="Content Placeholder 6"/>
          <p:cNvSpPr>
            <a:spLocks noGrp="1"/>
          </p:cNvSpPr>
          <p:nvPr>
            <p:ph sz="quarter" idx="12"/>
          </p:nvPr>
        </p:nvSpPr>
        <p:spPr>
          <a:xfrm>
            <a:off x="1127883" y="3865330"/>
            <a:ext cx="14420850" cy="4031113"/>
          </a:xfrm>
        </p:spPr>
        <p:txBody>
          <a:bodyPr/>
          <a:lstStyle/>
          <a:p>
            <a:endParaRPr lang="en-US"/>
          </a:p>
        </p:txBody>
      </p:sp>
      <p:sp>
        <p:nvSpPr>
          <p:cNvPr id="5" name="Title 4"/>
          <p:cNvSpPr>
            <a:spLocks noGrp="1"/>
          </p:cNvSpPr>
          <p:nvPr>
            <p:ph type="title"/>
          </p:nvPr>
        </p:nvSpPr>
        <p:spPr/>
        <p:txBody>
          <a:bodyPr/>
          <a:lstStyle/>
          <a:p>
            <a:r>
              <a:rPr lang="en-US" dirty="0"/>
              <a:t>Re-Converge the Virtual Instance</a:t>
            </a:r>
          </a:p>
        </p:txBody>
      </p:sp>
    </p:spTree>
    <p:extLst>
      <p:ext uri="{BB962C8B-B14F-4D97-AF65-F5344CB8AC3E}">
        <p14:creationId xmlns:p14="http://schemas.microsoft.com/office/powerpoint/2010/main" val="2139065047"/>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663590745"/>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-----&gt; Starting Kitchen (v1.19.2)</a:t>
            </a:r>
          </a:p>
          <a:p>
            <a:r>
              <a:rPr lang="en-US" sz="2400" dirty="0">
                <a:solidFill>
                  <a:schemeClr val="accent5"/>
                </a:solidFill>
              </a:rPr>
              <a:t>-----&gt; Verifying &lt;default-centos-69&gt;...</a:t>
            </a:r>
          </a:p>
          <a:p>
            <a:r>
              <a:rPr lang="en-US" sz="2400" dirty="0">
                <a:solidFill>
                  <a:schemeClr val="accent5"/>
                </a:solidFill>
              </a:rPr>
              <a:t>       Use `/home/chef/apache/test/smoke/default` for testing</a:t>
            </a:r>
          </a:p>
          <a:p>
            <a:r>
              <a:rPr lang="en-US" sz="2400" dirty="0"/>
              <a:t>...</a:t>
            </a:r>
          </a:p>
          <a:p>
            <a:r>
              <a:rPr lang="en-US" sz="2400" dirty="0"/>
              <a:t>Target:  </a:t>
            </a:r>
            <a:r>
              <a:rPr lang="en-US" sz="2400" dirty="0" err="1"/>
              <a:t>ssh</a:t>
            </a:r>
            <a:r>
              <a:rPr lang="en-US" sz="2400" dirty="0"/>
              <a:t>://kitchen@localhost:32768</a:t>
            </a:r>
          </a:p>
          <a:p>
            <a:endParaRPr lang="en-US" sz="2400" dirty="0"/>
          </a:p>
          <a:p>
            <a:r>
              <a:rPr lang="en-US" sz="2400" dirty="0">
                <a:solidFill>
                  <a:schemeClr val="accent6"/>
                </a:solidFill>
              </a:rPr>
              <a:t>  </a:t>
            </a:r>
            <a:r>
              <a:rPr lang="en-US" sz="2400" dirty="0">
                <a:solidFill>
                  <a:schemeClr val="bg1"/>
                </a:solidFill>
              </a:rPr>
              <a:t>Port 80</a:t>
            </a:r>
          </a:p>
          <a:p>
            <a:r>
              <a:rPr lang="en-US" sz="2400" dirty="0">
                <a:solidFill>
                  <a:schemeClr val="accent6"/>
                </a:solidFill>
              </a:rPr>
              <a:t>     </a:t>
            </a:r>
            <a:r>
              <a:rPr lang="en-US" sz="2400" dirty="0">
                <a:solidFill>
                  <a:srgbClr val="01D75F"/>
                </a:solidFill>
              </a:rPr>
              <a:t>✔  should be listening</a:t>
            </a:r>
          </a:p>
          <a:p>
            <a:r>
              <a:rPr lang="en-US" sz="2400" dirty="0">
                <a:solidFill>
                  <a:schemeClr val="bg1"/>
                </a:solidFill>
              </a:rPr>
              <a:t>  Command curl</a:t>
            </a:r>
          </a:p>
          <a:p>
            <a:r>
              <a:rPr lang="en-US" sz="2400" dirty="0">
                <a:solidFill>
                  <a:schemeClr val="accent6"/>
                </a:solidFill>
              </a:rPr>
              <a:t>     </a:t>
            </a:r>
            <a:r>
              <a:rPr lang="en-US" sz="2400" dirty="0">
                <a:solidFill>
                  <a:srgbClr val="01D75F"/>
                </a:solidFill>
              </a:rPr>
              <a:t>✔  Command curl localhost </a:t>
            </a:r>
            <a:r>
              <a:rPr lang="en-US" sz="2400" dirty="0" err="1">
                <a:solidFill>
                  <a:srgbClr val="01D75F"/>
                </a:solidFill>
              </a:rPr>
              <a:t>stdout</a:t>
            </a:r>
            <a:r>
              <a:rPr lang="en-US" sz="2400" dirty="0">
                <a:solidFill>
                  <a:srgbClr val="01D75F"/>
                </a:solidFill>
              </a:rPr>
              <a:t> should match /Welcome Home/</a:t>
            </a:r>
          </a:p>
          <a:p>
            <a:endParaRPr lang="en-US" sz="2400" dirty="0">
              <a:solidFill>
                <a:schemeClr val="accent6"/>
              </a:solidFill>
            </a:endParaRPr>
          </a:p>
          <a:p>
            <a:r>
              <a:rPr lang="en-US" sz="2400" dirty="0">
                <a:solidFill>
                  <a:schemeClr val="bg1"/>
                </a:solidFill>
              </a:rPr>
              <a:t>Summary: </a:t>
            </a:r>
            <a:r>
              <a:rPr lang="en-US" sz="2400" dirty="0">
                <a:solidFill>
                  <a:srgbClr val="01D75F"/>
                </a:solidFill>
              </a:rPr>
              <a:t>2 successful</a:t>
            </a:r>
            <a:r>
              <a:rPr lang="en-US" sz="2400" dirty="0">
                <a:solidFill>
                  <a:schemeClr val="bg1"/>
                </a:solidFill>
              </a:rPr>
              <a:t>,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Content Placeholder 5"/>
          <p:cNvSpPr>
            <a:spLocks noGrp="1"/>
          </p:cNvSpPr>
          <p:nvPr>
            <p:ph sz="quarter" idx="12"/>
          </p:nvPr>
        </p:nvSpPr>
        <p:spPr>
          <a:xfrm>
            <a:off x="1121104" y="7339230"/>
            <a:ext cx="14420850" cy="557213"/>
          </a:xfrm>
        </p:spPr>
        <p:txBody>
          <a:bodyPr/>
          <a:lstStyle/>
          <a:p>
            <a:endParaRPr lang="en-US" dirty="0"/>
          </a:p>
        </p:txBody>
      </p:sp>
      <p:sp>
        <p:nvSpPr>
          <p:cNvPr id="5" name="Title 4"/>
          <p:cNvSpPr>
            <a:spLocks noGrp="1"/>
          </p:cNvSpPr>
          <p:nvPr>
            <p:ph type="title"/>
          </p:nvPr>
        </p:nvSpPr>
        <p:spPr/>
        <p:txBody>
          <a:bodyPr/>
          <a:lstStyle/>
          <a:p>
            <a:r>
              <a:rPr lang="en-US" dirty="0"/>
              <a:t>Re-Verify the </a:t>
            </a:r>
            <a:r>
              <a:rPr lang="en-US"/>
              <a:t>Virtual Instance</a:t>
            </a:r>
            <a:endParaRPr lang="en-US" dirty="0"/>
          </a:p>
        </p:txBody>
      </p:sp>
    </p:spTree>
    <p:extLst>
      <p:ext uri="{BB962C8B-B14F-4D97-AF65-F5344CB8AC3E}">
        <p14:creationId xmlns:p14="http://schemas.microsoft.com/office/powerpoint/2010/main" val="2754902543"/>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4231435762"/>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value is there is writing the tests before writing the recipes?</a:t>
            </a:r>
          </a:p>
          <a:p>
            <a:endParaRPr lang="en-US" dirty="0"/>
          </a:p>
          <a:p>
            <a:r>
              <a:rPr lang="en-US" dirty="0"/>
              <a:t>Why is it hard to write the tests before you write the recipe?</a:t>
            </a:r>
          </a:p>
          <a:p>
            <a:endParaRPr lang="en-US" dirty="0"/>
          </a:p>
          <a:p>
            <a:endParaRPr lang="en-US" dirty="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Introduction</a:t>
            </a:r>
          </a:p>
          <a:p>
            <a:r>
              <a:rPr lang="en-US" dirty="0"/>
              <a:t>Why Write Tests? Why is that Hard?</a:t>
            </a:r>
          </a:p>
          <a:p>
            <a:r>
              <a:rPr lang="en-US" dirty="0"/>
              <a:t>Writing a Test First</a:t>
            </a:r>
          </a:p>
          <a:p>
            <a:r>
              <a:rPr lang="en-US" b="1" dirty="0"/>
              <a:t>Refactoring Cookbooks with Tests</a:t>
            </a:r>
          </a:p>
          <a:p>
            <a:endParaRPr lang="en-US" dirty="0"/>
          </a:p>
        </p:txBody>
      </p:sp>
      <p:sp>
        <p:nvSpPr>
          <p:cNvPr id="3" name="Content Placeholder 2"/>
          <p:cNvSpPr>
            <a:spLocks noGrp="1"/>
          </p:cNvSpPr>
          <p:nvPr>
            <p:ph sz="quarter" idx="12"/>
          </p:nvPr>
        </p:nvSpPr>
        <p:spPr/>
        <p:txBody>
          <a:bodyPr/>
          <a:lstStyle/>
          <a:p>
            <a:r>
              <a:rPr lang="en-US" dirty="0"/>
              <a:t>Faster Feedback with Unit Testing</a:t>
            </a:r>
          </a:p>
          <a:p>
            <a:r>
              <a:rPr lang="en-US" dirty="0"/>
              <a:t>Testing Resources in Recipes</a:t>
            </a:r>
          </a:p>
          <a:p>
            <a:r>
              <a:rPr lang="en-US" dirty="0"/>
              <a:t>Refactoring to Attributes</a:t>
            </a:r>
          </a:p>
          <a:p>
            <a:r>
              <a:rPr lang="en-US" dirty="0"/>
              <a:t>Refactoring to Multiple Platforms</a:t>
            </a:r>
          </a:p>
        </p:txBody>
      </p:sp>
      <p:sp>
        <p:nvSpPr>
          <p:cNvPr id="4" name="Text Placeholder 3"/>
          <p:cNvSpPr>
            <a:spLocks noGrp="1"/>
          </p:cNvSpPr>
          <p:nvPr>
            <p:ph type="body" sz="quarter" idx="15"/>
          </p:nvPr>
        </p:nvSpPr>
        <p:spPr/>
        <p:txBody>
          <a:bodyPr/>
          <a:lstStyle/>
          <a:p>
            <a:r>
              <a:rPr lang="en-US" dirty="0"/>
              <a:t>Morning</a:t>
            </a:r>
          </a:p>
        </p:txBody>
      </p:sp>
      <p:sp>
        <p:nvSpPr>
          <p:cNvPr id="5" name="Text Placeholder 4"/>
          <p:cNvSpPr>
            <a:spLocks noGrp="1"/>
          </p:cNvSpPr>
          <p:nvPr>
            <p:ph type="body" sz="quarter" idx="16"/>
          </p:nvPr>
        </p:nvSpPr>
        <p:spPr/>
        <p:txBody>
          <a:bodyPr/>
          <a:lstStyle/>
          <a:p>
            <a:r>
              <a:rPr lang="en-US" dirty="0"/>
              <a:t>Afternoon</a:t>
            </a:r>
          </a:p>
        </p:txBody>
      </p:sp>
    </p:spTree>
    <p:extLst>
      <p:ext uri="{BB962C8B-B14F-4D97-AF65-F5344CB8AC3E}">
        <p14:creationId xmlns:p14="http://schemas.microsoft.com/office/powerpoint/2010/main" val="1120191871"/>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Web Server</a:t>
            </a:r>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sz="4800" dirty="0"/>
              <a:t>Install the </a:t>
            </a:r>
            <a:r>
              <a:rPr lang="en-US" sz="4800" dirty="0" err="1"/>
              <a:t>httpd</a:t>
            </a:r>
            <a:r>
              <a:rPr lang="en-US" sz="4800" dirty="0"/>
              <a:t> package</a:t>
            </a:r>
          </a:p>
          <a:p>
            <a:pPr marL="514350" indent="-514350">
              <a:buFont typeface="+mj-lt"/>
              <a:buAutoNum type="arabicPeriod"/>
            </a:pPr>
            <a:r>
              <a:rPr lang="en-US" sz="4800" dirty="0"/>
              <a:t>Write out a test page</a:t>
            </a:r>
          </a:p>
          <a:p>
            <a:pPr marL="514350" indent="-514350">
              <a:buFont typeface="+mj-lt"/>
              <a:buAutoNum type="arabicPeriod"/>
            </a:pPr>
            <a:r>
              <a:rPr lang="en-US" sz="4800" dirty="0"/>
              <a:t>Start and enable the </a:t>
            </a:r>
            <a:r>
              <a:rPr lang="en-US" sz="4800" dirty="0" err="1"/>
              <a:t>httpd</a:t>
            </a:r>
            <a:r>
              <a:rPr lang="en-US" sz="4800" dirty="0"/>
              <a:t> service</a:t>
            </a:r>
          </a:p>
          <a:p>
            <a:pPr marL="514350" indent="-514350">
              <a:buFont typeface="+mj-lt"/>
              <a:buAutoNum type="arabicPeriod"/>
            </a:pPr>
            <a:endParaRPr lang="en-US" sz="4800" dirty="0"/>
          </a:p>
        </p:txBody>
      </p:sp>
    </p:spTree>
    <p:extLst>
      <p:ext uri="{BB962C8B-B14F-4D97-AF65-F5344CB8AC3E}">
        <p14:creationId xmlns:p14="http://schemas.microsoft.com/office/powerpoint/2010/main" val="125374809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Scenarios</a:t>
            </a:r>
          </a:p>
        </p:txBody>
      </p:sp>
      <p:sp>
        <p:nvSpPr>
          <p:cNvPr id="3" name="Text Placeholder 2"/>
          <p:cNvSpPr>
            <a:spLocks noGrp="1"/>
          </p:cNvSpPr>
          <p:nvPr>
            <p:ph type="body" sz="quarter" idx="12"/>
          </p:nvPr>
        </p:nvSpPr>
        <p:spPr/>
        <p:txBody>
          <a:bodyPr/>
          <a:lstStyle/>
          <a:p>
            <a:r>
              <a:rPr lang="en-US" sz="4800" b="1" dirty="0"/>
              <a:t>Given </a:t>
            </a:r>
            <a:r>
              <a:rPr lang="en-US" sz="4800" dirty="0"/>
              <a:t>SOME CONDITIONS</a:t>
            </a:r>
          </a:p>
          <a:p>
            <a:r>
              <a:rPr lang="en-US" sz="4800" b="1" dirty="0"/>
              <a:t>When an </a:t>
            </a:r>
            <a:r>
              <a:rPr lang="en-US" sz="4800" dirty="0"/>
              <a:t>EVENT OCCURS</a:t>
            </a:r>
          </a:p>
          <a:p>
            <a:r>
              <a:rPr lang="en-US" sz="4800" b="1" dirty="0"/>
              <a:t>Then I should </a:t>
            </a:r>
            <a:r>
              <a:rPr lang="en-US" sz="4800" dirty="0"/>
              <a:t>EXPECT THIS RESULT</a:t>
            </a:r>
          </a:p>
        </p:txBody>
      </p:sp>
    </p:spTree>
    <p:extLst>
      <p:ext uri="{BB962C8B-B14F-4D97-AF65-F5344CB8AC3E}">
        <p14:creationId xmlns:p14="http://schemas.microsoft.com/office/powerpoint/2010/main" val="13501481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Why Stack?</a:t>
            </a:r>
          </a:p>
        </p:txBody>
      </p:sp>
      <p:sp>
        <p:nvSpPr>
          <p:cNvPr id="3" name="Text Placeholder 2"/>
          <p:cNvSpPr>
            <a:spLocks noGrp="1"/>
          </p:cNvSpPr>
          <p:nvPr>
            <p:ph type="body" sz="quarter" idx="12"/>
          </p:nvPr>
        </p:nvSpPr>
        <p:spPr/>
        <p:txBody>
          <a:bodyPr/>
          <a:lstStyle/>
          <a:p>
            <a:r>
              <a:rPr lang="en-US" dirty="0"/>
              <a:t>You should discuss...the feature and </a:t>
            </a:r>
            <a:r>
              <a:rPr lang="en-US" dirty="0">
                <a:hlinkClick r:id="rId3"/>
              </a:rPr>
              <a:t>pop the why stack</a:t>
            </a:r>
            <a:r>
              <a:rPr lang="en-US" dirty="0"/>
              <a:t> max 5 times (ask why recursively) until you end up with one of the following business values:</a:t>
            </a:r>
          </a:p>
          <a:p>
            <a:pPr marL="514350" indent="-514350">
              <a:buFont typeface="Arial" charset="0"/>
              <a:buChar char="•"/>
            </a:pPr>
            <a:r>
              <a:rPr lang="en-US" dirty="0"/>
              <a:t>Protect revenue</a:t>
            </a:r>
          </a:p>
          <a:p>
            <a:pPr marL="514350" indent="-514350">
              <a:buFont typeface="Arial" charset="0"/>
              <a:buChar char="•"/>
            </a:pPr>
            <a:r>
              <a:rPr lang="en-US" dirty="0"/>
              <a:t>Increase revenue</a:t>
            </a:r>
          </a:p>
          <a:p>
            <a:pPr marL="514350" indent="-514350">
              <a:buFont typeface="Arial" charset="0"/>
              <a:buChar char="•"/>
            </a:pPr>
            <a:r>
              <a:rPr lang="en-US" dirty="0"/>
              <a:t>Manage cost</a:t>
            </a:r>
          </a:p>
          <a:p>
            <a:r>
              <a:rPr lang="en-US" dirty="0"/>
              <a:t>If you’re about to implement a feature that doesn’t support one of those values, chances are you’re about to implement a non-valuable feature. Consider tossing it altogether or pushing it down in your backlog.</a:t>
            </a:r>
          </a:p>
          <a:p>
            <a:pPr algn="r"/>
            <a:r>
              <a:rPr lang="en-US" dirty="0"/>
              <a:t>- Aslak Hellesøy, creator of Cucumber</a:t>
            </a:r>
          </a:p>
        </p:txBody>
      </p:sp>
    </p:spTree>
    <p:extLst>
      <p:ext uri="{BB962C8B-B14F-4D97-AF65-F5344CB8AC3E}">
        <p14:creationId xmlns:p14="http://schemas.microsoft.com/office/powerpoint/2010/main" val="46813742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Potential User </a:t>
            </a:r>
            <a:r>
              <a:rPr lang="en-US"/>
              <a:t>Visits Website</a:t>
            </a:r>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user</a:t>
            </a:r>
          </a:p>
          <a:p>
            <a:r>
              <a:rPr lang="en-US" sz="4800" dirty="0"/>
              <a:t>When </a:t>
            </a:r>
            <a:r>
              <a:rPr lang="en-US" sz="4800" b="1" dirty="0"/>
              <a:t>I visit the company website in my browser</a:t>
            </a:r>
          </a:p>
          <a:p>
            <a:r>
              <a:rPr lang="en-US" sz="4800" dirty="0"/>
              <a:t>Then I should </a:t>
            </a:r>
            <a:r>
              <a:rPr lang="en-US" sz="4800" b="1" dirty="0"/>
              <a:t>see a welcome message</a:t>
            </a:r>
          </a:p>
        </p:txBody>
      </p:sp>
    </p:spTree>
    <p:extLst>
      <p:ext uri="{BB962C8B-B14F-4D97-AF65-F5344CB8AC3E}">
        <p14:creationId xmlns:p14="http://schemas.microsoft.com/office/powerpoint/2010/main" val="1333665095"/>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16155</TotalTime>
  <Words>6842</Words>
  <Application>Microsoft Macintosh PowerPoint</Application>
  <PresentationFormat>Custom</PresentationFormat>
  <Paragraphs>766</Paragraphs>
  <Slides>57</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57</vt:i4>
      </vt:variant>
    </vt:vector>
  </HeadingPairs>
  <TitlesOfParts>
    <vt:vector size="63" baseType="lpstr">
      <vt:lpstr>ＭＳ Ｐゴシック</vt:lpstr>
      <vt:lpstr>Arial</vt:lpstr>
      <vt:lpstr>Courier New</vt:lpstr>
      <vt:lpstr>Wingdings</vt:lpstr>
      <vt:lpstr>Template</vt:lpstr>
      <vt:lpstr>Interaction</vt:lpstr>
      <vt:lpstr>Writing a Test First</vt:lpstr>
      <vt:lpstr>Test Driven Development</vt:lpstr>
      <vt:lpstr>Behavior Driven Development (BDD)</vt:lpstr>
      <vt:lpstr>TDD and BDD</vt:lpstr>
      <vt:lpstr>Objectives</vt:lpstr>
      <vt:lpstr>Building a Web Server</vt:lpstr>
      <vt:lpstr>Defining Scenarios</vt:lpstr>
      <vt:lpstr>The Why Stack?</vt:lpstr>
      <vt:lpstr>Scenario: Potential User Visits Website</vt:lpstr>
      <vt:lpstr>Build a Reliable Cookbook</vt:lpstr>
      <vt:lpstr>Let's Start this Journey in the Home Directory</vt:lpstr>
      <vt:lpstr>View the Tests in the Generated Cookbook</vt:lpstr>
      <vt:lpstr>Build a Reliable Cookbook</vt:lpstr>
      <vt:lpstr>RSpec and InSpec</vt:lpstr>
      <vt:lpstr>Auto-generated Spec File in Cookbook</vt:lpstr>
      <vt:lpstr>Where do Tests Live?</vt:lpstr>
      <vt:lpstr>Where do Tests Live?</vt:lpstr>
      <vt:lpstr>Components of a InSpec Example</vt:lpstr>
      <vt:lpstr>Components of a InSpec Example</vt:lpstr>
      <vt:lpstr>Remove the Test for the root User</vt:lpstr>
      <vt:lpstr>Update the Test for Port 80</vt:lpstr>
      <vt:lpstr>Add a Test to Validate a Working Website</vt:lpstr>
      <vt:lpstr>Build a Reliable Cookbook</vt:lpstr>
      <vt:lpstr>Move into the Cookbook Directory</vt:lpstr>
      <vt:lpstr>Review the Existing Kitchen Configuration</vt:lpstr>
      <vt:lpstr>The Kitchen Driver</vt:lpstr>
      <vt:lpstr>The Kitchen Provisioner</vt:lpstr>
      <vt:lpstr>The Kitchen Verifier</vt:lpstr>
      <vt:lpstr>The Kitchen Platforms</vt:lpstr>
      <vt:lpstr>The Kitchen Suites</vt:lpstr>
      <vt:lpstr>The Kitchen Suites' Run List</vt:lpstr>
      <vt:lpstr>The Kitchen Suites' Tests</vt:lpstr>
      <vt:lpstr>Remove Settings from the Kitchen Configuration</vt:lpstr>
      <vt:lpstr>Add Settings to the Kitchen Configuration</vt:lpstr>
      <vt:lpstr>Kitchen List</vt:lpstr>
      <vt:lpstr>View the Test Matrix for Test Kitchen</vt:lpstr>
      <vt:lpstr>Kitchen Create</vt:lpstr>
      <vt:lpstr>Kitchen Converge</vt:lpstr>
      <vt:lpstr>Kitchen Verify</vt:lpstr>
      <vt:lpstr>Create the Virtual Instance</vt:lpstr>
      <vt:lpstr>Inspect the Virtual Instance</vt:lpstr>
      <vt:lpstr>Exit the Virtual Instance</vt:lpstr>
      <vt:lpstr>Converge the Virtual Instance</vt:lpstr>
      <vt:lpstr>Execute the Tests Against the Virtual Instance</vt:lpstr>
      <vt:lpstr>Understanding the Failure Message</vt:lpstr>
      <vt:lpstr>Examine Failure #1</vt:lpstr>
      <vt:lpstr>Examine the Test Summary</vt:lpstr>
      <vt:lpstr>Build a Reliable Cookbook</vt:lpstr>
      <vt:lpstr>Write the Default Recipe for the Cookbook</vt:lpstr>
      <vt:lpstr>Re-Converge the Virtual Instance</vt:lpstr>
      <vt:lpstr>Build a Reliable Cookbook</vt:lpstr>
      <vt:lpstr>Re-Verify the Virtual Instance</vt:lpstr>
      <vt:lpstr>Build a Reliable Cookbook</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Microsoft Office User</cp:lastModifiedBy>
  <cp:revision>2391</cp:revision>
  <cp:lastPrinted>2016-02-19T17:32:26Z</cp:lastPrinted>
  <dcterms:created xsi:type="dcterms:W3CDTF">2012-09-13T17:36:07Z</dcterms:created>
  <dcterms:modified xsi:type="dcterms:W3CDTF">2018-03-26T19:27:57Z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