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1"/>
  </p:notesMasterIdLst>
  <p:handoutMasterIdLst>
    <p:handoutMasterId r:id="rId42"/>
  </p:handoutMasterIdLst>
  <p:sldIdLst>
    <p:sldId id="256" r:id="rId7"/>
    <p:sldId id="257" r:id="rId8"/>
    <p:sldId id="277" r:id="rId9"/>
    <p:sldId id="280" r:id="rId10"/>
    <p:sldId id="282" r:id="rId11"/>
    <p:sldId id="281" r:id="rId12"/>
    <p:sldId id="303" r:id="rId13"/>
    <p:sldId id="299" r:id="rId14"/>
    <p:sldId id="283" r:id="rId15"/>
    <p:sldId id="284" r:id="rId16"/>
    <p:sldId id="297" r:id="rId17"/>
    <p:sldId id="285" r:id="rId18"/>
    <p:sldId id="278" r:id="rId19"/>
    <p:sldId id="286" r:id="rId20"/>
    <p:sldId id="287" r:id="rId21"/>
    <p:sldId id="288" r:id="rId22"/>
    <p:sldId id="289" r:id="rId23"/>
    <p:sldId id="290" r:id="rId24"/>
    <p:sldId id="279" r:id="rId25"/>
    <p:sldId id="291" r:id="rId26"/>
    <p:sldId id="300" r:id="rId27"/>
    <p:sldId id="304" r:id="rId28"/>
    <p:sldId id="292" r:id="rId29"/>
    <p:sldId id="293" r:id="rId30"/>
    <p:sldId id="296" r:id="rId31"/>
    <p:sldId id="301" r:id="rId32"/>
    <p:sldId id="305" r:id="rId33"/>
    <p:sldId id="302" r:id="rId34"/>
    <p:sldId id="294" r:id="rId35"/>
    <p:sldId id="295" r:id="rId36"/>
    <p:sldId id="275" r:id="rId37"/>
    <p:sldId id="276" r:id="rId38"/>
    <p:sldId id="298" r:id="rId39"/>
    <p:sldId id="267" r:id="rId4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312E"/>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089"/>
    <p:restoredTop sz="78974"/>
  </p:normalViewPr>
  <p:slideViewPr>
    <p:cSldViewPr snapToGrid="0">
      <p:cViewPr varScale="1">
        <p:scale>
          <a:sx n="39" d="100"/>
          <a:sy n="39" d="100"/>
        </p:scale>
        <p:origin x="176" y="2128"/>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41371"/>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a good example we found in the documentation we can return to the example and define the example. In our case we want to assert that the the chef run installs the package '</a:t>
            </a:r>
            <a:r>
              <a:rPr lang="en-US" baseline="0" dirty="0" err="1"/>
              <a:t>httpd</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47941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a:p>
          <a:p>
            <a:r>
              <a:rPr lang="en-US" baseline="0" dirty="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a:p>
          <a:p>
            <a:r>
              <a:rPr lang="en-US" baseline="0" dirty="0"/>
              <a:t>Using the parenthesis is passing the '</a:t>
            </a:r>
            <a:r>
              <a:rPr lang="en-US" baseline="0" dirty="0" err="1"/>
              <a:t>chef_run</a:t>
            </a:r>
            <a:r>
              <a:rPr lang="en-US" baseline="0" dirty="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02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are done writing this expectation and execute the test suite we see that we now have 2 examples that both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0003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an expectation that expresses the state for the install recipe. But before we declare victory it is time to verify that the expectations truly are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377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a:p>
          <a:p>
            <a:r>
              <a:rPr lang="en-US" baseline="0" dirty="0"/>
              <a:t>To do that it is time for us to return to the recipe and modify it, mutate it, to ensure that the test fails.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391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simple mutation is to</a:t>
            </a:r>
            <a:r>
              <a:rPr lang="en-US" baseline="0" dirty="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10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to restore</a:t>
            </a:r>
            <a:r>
              <a:rPr lang="en-US" baseline="0" dirty="0"/>
              <a:t> the mutation we introduced.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6102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a:t>
            </a:r>
            <a:r>
              <a:rPr lang="en-US" baseline="0" dirty="0"/>
              <a:t> that all the examples complete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5343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walked through ensuring this recipe has the necessary expectations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035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a:t>
            </a:r>
            <a:r>
              <a:rPr lang="en-US" baseline="0" dirty="0"/>
              <a:t> will learn how to test resources within a recipe using </a:t>
            </a:r>
            <a:r>
              <a:rPr lang="en-US" baseline="0" dirty="0" err="1"/>
              <a:t>ChefSpec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Using the same strategy it is time to address the remaining recipes within the cookbook.</a:t>
            </a:r>
            <a:endParaRPr lang="en-US" dirty="0"/>
          </a:p>
          <a:p>
            <a:endParaRPr lang="en-US" dirty="0"/>
          </a:p>
          <a:p>
            <a:r>
              <a:rPr lang="en-US" dirty="0"/>
              <a:t>Instructor Note: Allow 15 minutes to</a:t>
            </a:r>
            <a:r>
              <a:rPr lang="en-US" baseline="0" dirty="0"/>
              <a:t>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57713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9214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552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service recipe. We defined two examples. One that states the expectation that the necessary service has been started. The other states the expectation that the necessary service has been enabled.</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758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Verifying</a:t>
            </a:r>
            <a:r>
              <a:rPr lang="en-US" baseline="0" dirty="0"/>
              <a:t> the examples we see three passing examples.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5794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Congratulations. Now you have completed writing unit tests for the remaining resources across all our recipes.</a:t>
            </a:r>
          </a:p>
          <a:p>
            <a:endParaRPr lang="en-US" baseline="0" dirty="0"/>
          </a:p>
          <a:p>
            <a:r>
              <a:rPr lang="en-US" baseline="0" dirty="0"/>
              <a:t>Instructor Note: We did not review the configuration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2318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93739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3859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configuration recipe. We defined an example that states we expect the chef run to render a file (either through a file, template, or </a:t>
            </a:r>
            <a:r>
              <a:rPr lang="en-US" baseline="0" dirty="0" err="1"/>
              <a:t>cookbook_file</a:t>
            </a:r>
            <a:r>
              <a:rPr lang="en-US" baseline="0" dirty="0"/>
              <a:t>) with the correct content.</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07785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a:t>
            </a:r>
            <a:r>
              <a:rPr lang="en-US" baseline="0" dirty="0" err="1"/>
              <a:t>rspec</a:t>
            </a:r>
            <a:r>
              <a:rPr lang="en-US" baseline="0" dirty="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a:t>rspec</a:t>
            </a:r>
            <a:r>
              <a:rPr lang="en-US" baseline="0" dirty="0"/>
              <a:t>' with no paths it will automatically find all specification files defined in the 'spec' directory.</a:t>
            </a:r>
          </a:p>
          <a:p>
            <a:endParaRPr lang="en-US" baseline="0" dirty="0"/>
          </a:p>
          <a:p>
            <a:r>
              <a:rPr lang="en-US" baseline="0" dirty="0"/>
              <a:t>It is important to note that all specification files must end with an '_</a:t>
            </a:r>
            <a:r>
              <a:rPr lang="en-US" baseline="0" dirty="0" err="1"/>
              <a:t>spec.rb</a:t>
            </a:r>
            <a:r>
              <a:rPr lang="en-US" baseline="0" dirty="0"/>
              <a:t>' for them to found by RSpec.</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624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9855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verify every example across all the recipe specification files. In this output we see '</a:t>
            </a:r>
            <a:r>
              <a:rPr lang="en-US" baseline="0" dirty="0" err="1"/>
              <a:t>rspec</a:t>
            </a:r>
            <a:r>
              <a:rPr lang="en-US" baseline="0" dirty="0"/>
              <a:t>' found 8 examples found all of them passing all within 4.29 seconds.</a:t>
            </a:r>
          </a:p>
          <a:p>
            <a:endParaRPr lang="en-US" baseline="0" dirty="0"/>
          </a:p>
          <a:p>
            <a:r>
              <a:rPr lang="en-US" baseline="0" dirty="0"/>
              <a:t>The execution time of RSpec varies based on the specifications, the version of </a:t>
            </a:r>
            <a:r>
              <a:rPr lang="en-US" baseline="0" dirty="0" err="1"/>
              <a:t>ChefSpec</a:t>
            </a:r>
            <a:r>
              <a:rPr lang="en-US" baseline="0" dirty="0"/>
              <a:t>, the power of the workstation, and the platform.</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Let's have a discussion.</a:t>
            </a:r>
          </a:p>
          <a:p>
            <a:endParaRPr lang="en-US" baseline="0" dirty="0"/>
          </a:p>
          <a:p>
            <a:r>
              <a:rPr lang="en-US" baseline="0" dirty="0"/>
              <a:t>Instructor Note: This output was generated on a Amazon Web Services t1.micro running CentOS 6.9 installed with Chef DK 0.11.0.</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7802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6965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417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All of the resources within our recipes have expectations. Now it is time to see the value of the examples that we have defined by returning to the recipes we wrote and introduce a new requirement: using node attributes.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4324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when we generated the recipe with the</a:t>
            </a:r>
            <a:r>
              <a:rPr lang="en-US" baseline="0" dirty="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rspec</a:t>
            </a:r>
            <a:r>
              <a:rPr lang="en-US" dirty="0"/>
              <a:t>'</a:t>
            </a:r>
            <a:r>
              <a:rPr lang="en-US" baseline="0" dirty="0"/>
              <a:t> we can verify that the one example completes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it is important that</a:t>
            </a:r>
            <a:r>
              <a:rPr lang="en-US" baseline="0" dirty="0"/>
              <a:t> your tests describe the current system that this recipe is working on. Especially if you </a:t>
            </a:r>
            <a:r>
              <a:rPr lang="en-US" baseline="0"/>
              <a:t>build your cookbook to support multiple platforms.</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it is important that</a:t>
            </a:r>
            <a:r>
              <a:rPr lang="en-US" baseline="0" dirty="0"/>
              <a:t> your tests describe the current system that this recipe is working on. Especially if you </a:t>
            </a:r>
            <a:r>
              <a:rPr lang="en-US" baseline="0"/>
              <a:t>build your cookbook to support multiple platforms.</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2454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dirty="0"/>
              <a:t>install</a:t>
            </a:r>
            <a:r>
              <a:rPr lang="en-US" baseline="0" dirty="0"/>
              <a:t> recipe installs the necessary the necessary software for the webserver. We can start by writing a pending example.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4564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time returned to the documentation. Again, the </a:t>
            </a:r>
            <a:r>
              <a:rPr lang="en-US" baseline="0" dirty="0" err="1"/>
              <a:t>ChefSpec</a:t>
            </a:r>
            <a:r>
              <a:rPr lang="en-US" baseline="0" dirty="0"/>
              <a:t> documentation contains a lot of examples in the README and the examples directory. Using either of those find an example of an expectation expressing that a packaged is installed.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7206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17122354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hefspec/chefspec/tree/master/examples/package"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0.62738 seconds (files took 1.84 seconds to load) </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216784089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It's Quiet. Too Quiet.</a:t>
            </a:r>
          </a:p>
        </p:txBody>
      </p:sp>
      <p:sp>
        <p:nvSpPr>
          <p:cNvPr id="3" name="Subtitle 2"/>
          <p:cNvSpPr>
            <a:spLocks noGrp="1"/>
          </p:cNvSpPr>
          <p:nvPr>
            <p:ph type="subTitle" idx="1"/>
          </p:nvPr>
        </p:nvSpPr>
        <p:spPr/>
        <p:txBody>
          <a:bodyPr/>
          <a:lstStyle/>
          <a:p>
            <a:r>
              <a:rPr lang="en-US" dirty="0"/>
              <a:t>When a test passes immediately without having to write code (or if the code has already been written) it is time to be concerned. This is one of those moments we should ensure that the tests are working by mutating that code.</a:t>
            </a:r>
          </a:p>
        </p:txBody>
      </p:sp>
    </p:spTree>
    <p:extLst>
      <p:ext uri="{BB962C8B-B14F-4D97-AF65-F5344CB8AC3E}">
        <p14:creationId xmlns:p14="http://schemas.microsoft.com/office/powerpoint/2010/main" val="230836983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Out the Resource</a:t>
            </a:r>
          </a:p>
        </p:txBody>
      </p:sp>
      <p:sp>
        <p:nvSpPr>
          <p:cNvPr id="3" name="Content Placeholder 2"/>
          <p:cNvSpPr>
            <a:spLocks noGrp="1"/>
          </p:cNvSpPr>
          <p:nvPr>
            <p:ph sz="quarter" idx="10"/>
          </p:nvPr>
        </p:nvSpPr>
        <p:spPr/>
        <p:txBody>
          <a:bodyPr/>
          <a:lstStyle/>
          <a:p>
            <a:r>
              <a:rPr lang="en-US" dirty="0"/>
              <a:t>#</a:t>
            </a:r>
          </a:p>
          <a:p>
            <a:r>
              <a:rPr lang="en-US" dirty="0"/>
              <a:t># Cookbook::apache</a:t>
            </a:r>
          </a:p>
          <a:p>
            <a:r>
              <a:rPr lang="en-US" dirty="0"/>
              <a:t># Recipe:: install</a:t>
            </a:r>
          </a:p>
          <a:p>
            <a:r>
              <a:rPr lang="en-US" dirty="0"/>
              <a:t>#</a:t>
            </a:r>
          </a:p>
          <a:p>
            <a:r>
              <a:rPr lang="en-US" dirty="0"/>
              <a:t># Copyright:: 2018,The Authors, All Rights Reserved.</a:t>
            </a:r>
          </a:p>
          <a:p>
            <a:r>
              <a:rPr lang="en-US" dirty="0"/>
              <a:t># 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apache::install When all attributes are default, on CentOS 6.9 installs the appropriate package</a:t>
            </a:r>
          </a:p>
          <a:p>
            <a:r>
              <a:rPr lang="en-US" dirty="0"/>
              <a:t>     </a:t>
            </a:r>
            <a:r>
              <a:rPr lang="en-US" dirty="0">
                <a:solidFill>
                  <a:srgbClr val="DD312E"/>
                </a:solidFill>
              </a:rPr>
              <a:t>Failure/Error:</a:t>
            </a:r>
            <a:r>
              <a:rPr lang="en-US" dirty="0"/>
              <a:t> expect(</a:t>
            </a:r>
            <a:r>
              <a:rPr lang="en-US" dirty="0" err="1"/>
              <a:t>chef_run</a:t>
            </a:r>
            <a:r>
              <a:rPr lang="en-US" dirty="0"/>
              <a:t>).to </a:t>
            </a:r>
            <a:r>
              <a:rPr lang="en-US" dirty="0" err="1"/>
              <a:t>install_package</a:t>
            </a:r>
            <a:r>
              <a:rPr lang="en-US" dirty="0"/>
              <a:t>(</a:t>
            </a:r>
            <a:r>
              <a:rPr lang="en-US" dirty="0">
                <a:solidFill>
                  <a:srgbClr val="DD312E"/>
                </a:solidFill>
              </a:rPr>
              <a:t>'</a:t>
            </a:r>
            <a:r>
              <a:rPr lang="en-US" dirty="0" err="1">
                <a:solidFill>
                  <a:srgbClr val="DD312E"/>
                </a:solidFill>
              </a:rPr>
              <a:t>httpd</a:t>
            </a:r>
            <a:r>
              <a:rPr lang="en-US" dirty="0">
                <a:solidFill>
                  <a:srgbClr val="DD312E"/>
                </a:solidFill>
              </a:rPr>
              <a:t>'</a:t>
            </a:r>
            <a:r>
              <a:rPr lang="en-US" dirty="0"/>
              <a:t>)</a:t>
            </a:r>
          </a:p>
          <a:p>
            <a:r>
              <a:rPr lang="en-US" dirty="0"/>
              <a:t>       </a:t>
            </a:r>
            <a:r>
              <a:rPr lang="en-US" dirty="0">
                <a:solidFill>
                  <a:srgbClr val="DD312E"/>
                </a:solidFill>
              </a:rPr>
              <a:t>expected "package[</a:t>
            </a:r>
            <a:r>
              <a:rPr lang="en-US" dirty="0" err="1">
                <a:solidFill>
                  <a:srgbClr val="DD312E"/>
                </a:solidFill>
              </a:rPr>
              <a:t>httpd</a:t>
            </a:r>
            <a:r>
              <a:rPr lang="en-US" dirty="0">
                <a:solidFill>
                  <a:srgbClr val="DD312E"/>
                </a:solidFill>
              </a:rPr>
              <a:t>]" with action :install to be in Chef run. Other package resources: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Fail</a:t>
            </a:r>
          </a:p>
        </p:txBody>
      </p:sp>
    </p:spTree>
    <p:extLst>
      <p:ext uri="{BB962C8B-B14F-4D97-AF65-F5344CB8AC3E}">
        <p14:creationId xmlns:p14="http://schemas.microsoft.com/office/powerpoint/2010/main" val="300310081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Out the Resource</a:t>
            </a:r>
          </a:p>
        </p:txBody>
      </p:sp>
      <p:sp>
        <p:nvSpPr>
          <p:cNvPr id="3" name="Content Placeholder 2"/>
          <p:cNvSpPr>
            <a:spLocks noGrp="1"/>
          </p:cNvSpPr>
          <p:nvPr>
            <p:ph sz="quarter" idx="10"/>
          </p:nvPr>
        </p:nvSpPr>
        <p:spPr/>
        <p:txBody>
          <a:bodyPr/>
          <a:lstStyle/>
          <a:p>
            <a:r>
              <a:rPr lang="en-US" dirty="0"/>
              <a:t>#</a:t>
            </a:r>
          </a:p>
          <a:p>
            <a:r>
              <a:rPr lang="en-US" dirty="0"/>
              <a:t># Cookbook::apache</a:t>
            </a:r>
          </a:p>
          <a:p>
            <a:r>
              <a:rPr lang="en-US" dirty="0"/>
              <a:t># Recipe:: install</a:t>
            </a:r>
          </a:p>
          <a:p>
            <a:r>
              <a:rPr lang="en-US" dirty="0"/>
              <a:t>#</a:t>
            </a:r>
          </a:p>
          <a:p>
            <a:r>
              <a:rPr lang="en-US" dirty="0"/>
              <a:t># Copyright:: 2018,The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301030923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ü"/>
            </a:pPr>
            <a:r>
              <a:rPr lang="en-US" dirty="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Test resources within a recipe using </a:t>
            </a:r>
            <a:r>
              <a:rPr lang="en-US" dirty="0" err="1"/>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the Remaining Recipes</a:t>
            </a:r>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a:t>Write a pending example</a:t>
            </a:r>
          </a:p>
          <a:p>
            <a:pPr>
              <a:lnSpc>
                <a:spcPct val="150000"/>
              </a:lnSpc>
            </a:pPr>
            <a:r>
              <a:rPr lang="en-US" dirty="0"/>
              <a:t>Find the </a:t>
            </a:r>
            <a:r>
              <a:rPr lang="en-US" dirty="0" err="1"/>
              <a:t>ChefSpec</a:t>
            </a:r>
            <a:r>
              <a:rPr lang="en-US" dirty="0"/>
              <a:t> implementation</a:t>
            </a:r>
          </a:p>
          <a:p>
            <a:pPr>
              <a:lnSpc>
                <a:spcPct val="150000"/>
              </a:lnSpc>
            </a:pPr>
            <a:r>
              <a:rPr lang="en-US" dirty="0"/>
              <a:t>Verify that the new example passes</a:t>
            </a:r>
          </a:p>
          <a:p>
            <a:pPr>
              <a:lnSpc>
                <a:spcPct val="150000"/>
              </a:lnSpc>
            </a:pPr>
            <a:r>
              <a:rPr lang="en-US" dirty="0"/>
              <a:t>Mutate the recipe to generate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08906998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context for Ubuntu</a:t>
            </a:r>
          </a:p>
        </p:txBody>
      </p:sp>
      <p:sp>
        <p:nvSpPr>
          <p:cNvPr id="3" name="Content Placeholder 2"/>
          <p:cNvSpPr>
            <a:spLocks noGrp="1"/>
          </p:cNvSpPr>
          <p:nvPr>
            <p:ph sz="quarter" idx="10"/>
          </p:nvPr>
        </p:nvSpPr>
        <p:spPr/>
        <p:txBody>
          <a:bodyPr>
            <a:normAutofit fontScale="77500" lnSpcReduction="20000"/>
          </a:bodyPr>
          <a:lstStyle/>
          <a:p>
            <a:r>
              <a:rPr lang="en-US" dirty="0"/>
              <a:t>require '</a:t>
            </a:r>
            <a:r>
              <a:rPr lang="en-US" dirty="0" err="1"/>
              <a:t>spec_helper</a:t>
            </a:r>
            <a:r>
              <a:rPr lang="en-US" dirty="0"/>
              <a:t>'</a:t>
            </a:r>
          </a:p>
          <a:p>
            <a:endParaRPr lang="en-US" dirty="0"/>
          </a:p>
          <a:p>
            <a:r>
              <a:rPr lang="en-US" dirty="0"/>
              <a:t>describe 'apache::service' do</a:t>
            </a:r>
          </a:p>
          <a:p>
            <a:r>
              <a:rPr lang="en-US" dirty="0"/>
              <a:t> context 'When all attributes are default, on Ubuntu 16.04' do</a:t>
            </a:r>
          </a:p>
          <a:p>
            <a:r>
              <a:rPr lang="en-US" dirty="0"/>
              <a:t>    let(:</a:t>
            </a:r>
            <a:r>
              <a:rPr lang="en-US" dirty="0" err="1"/>
              <a:t>chef_run</a:t>
            </a:r>
            <a:r>
              <a:rPr lang="en-US" dirty="0"/>
              <a:t>) do</a:t>
            </a:r>
          </a:p>
          <a:p>
            <a:r>
              <a:rPr lang="en-US" dirty="0"/>
              <a:t>      # for a complete list of available platforms and versions see:</a:t>
            </a:r>
          </a:p>
          <a:p>
            <a:r>
              <a:rPr lang="en-US" dirty="0"/>
              <a:t>      # https://github.com/customink/fauxhai/blob/master/PLATFORMS.md</a:t>
            </a:r>
          </a:p>
          <a:p>
            <a:r>
              <a:rPr lang="en-US" dirty="0"/>
              <a:t>      runner = </a:t>
            </a:r>
            <a:r>
              <a:rPr lang="en-US" dirty="0" err="1"/>
              <a:t>ChefSpec</a:t>
            </a:r>
            <a:r>
              <a:rPr lang="en-US" dirty="0"/>
              <a:t>::</a:t>
            </a:r>
            <a:r>
              <a:rPr lang="en-US" dirty="0" err="1"/>
              <a:t>ServerRunner.new</a:t>
            </a:r>
            <a:r>
              <a:rPr lang="en-US" dirty="0"/>
              <a:t>(platform: 'ubuntu', 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7" name="Text Placeholder 5"/>
          <p:cNvSpPr>
            <a:spLocks noGrp="1"/>
          </p:cNvSpPr>
          <p:nvPr>
            <p:ph type="body" sz="quarter" idx="13"/>
          </p:nvPr>
        </p:nvSpPr>
        <p:spPr>
          <a:xfrm>
            <a:off x="1135042" y="3238500"/>
            <a:ext cx="14404273" cy="4381500"/>
          </a:xfrm>
          <a:solidFill>
            <a:srgbClr val="FF0000">
              <a:alpha val="25000"/>
            </a:srgbClr>
          </a:solidFill>
        </p:spPr>
        <p:txBody>
          <a:bodyPr/>
          <a:lstStyle/>
          <a:p>
            <a:r>
              <a:rPr lang="en-US" dirty="0"/>
              <a:t>+</a:t>
            </a:r>
          </a:p>
        </p:txBody>
      </p:sp>
    </p:spTree>
    <p:extLst>
      <p:ext uri="{BB962C8B-B14F-4D97-AF65-F5344CB8AC3E}">
        <p14:creationId xmlns:p14="http://schemas.microsoft.com/office/powerpoint/2010/main" val="12608425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'apache::service' do</a:t>
            </a:r>
          </a:p>
          <a:p>
            <a:r>
              <a:rPr lang="en-US" dirty="0"/>
              <a:t>  context 'When all attributes are default, on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237174765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Service</a:t>
            </a:r>
          </a:p>
        </p:txBody>
      </p:sp>
      <p:sp>
        <p:nvSpPr>
          <p:cNvPr id="3" name="Content Placeholder 2"/>
          <p:cNvSpPr>
            <a:spLocks noGrp="1"/>
          </p:cNvSpPr>
          <p:nvPr>
            <p:ph sz="quarter" idx="10"/>
          </p:nvPr>
        </p:nvSpPr>
        <p:spPr/>
        <p:txBody>
          <a:bodyPr/>
          <a:lstStyle/>
          <a:p>
            <a:r>
              <a:rPr lang="en-US" dirty="0"/>
              <a:t> # ... START OF THE SPEC FILE ...</a:t>
            </a:r>
          </a:p>
          <a:p>
            <a:endParaRPr lang="en-US" dirty="0"/>
          </a:p>
          <a:p>
            <a:r>
              <a:rPr lang="en-US" dirty="0"/>
              <a:t>    it 'starts the necessary service' do</a:t>
            </a:r>
          </a:p>
          <a:p>
            <a:r>
              <a:rPr lang="en-US" dirty="0"/>
              <a:t>      expect(</a:t>
            </a:r>
            <a:r>
              <a:rPr lang="en-US" dirty="0" err="1"/>
              <a:t>chef_run</a:t>
            </a:r>
            <a:r>
              <a:rPr lang="en-US" dirty="0"/>
              <a:t>).to </a:t>
            </a:r>
            <a:r>
              <a:rPr lang="en-US" dirty="0" err="1"/>
              <a:t>start_service</a:t>
            </a:r>
            <a:r>
              <a:rPr lang="en-US" dirty="0"/>
              <a:t>('</a:t>
            </a:r>
            <a:r>
              <a:rPr lang="en-US" dirty="0" err="1"/>
              <a:t>httpd</a:t>
            </a:r>
            <a:r>
              <a:rPr lang="en-US" dirty="0"/>
              <a:t>')</a:t>
            </a:r>
          </a:p>
          <a:p>
            <a:r>
              <a:rPr lang="en-US" dirty="0"/>
              <a:t>    end</a:t>
            </a:r>
          </a:p>
          <a:p>
            <a:endParaRPr lang="en-US" dirty="0"/>
          </a:p>
          <a:p>
            <a:r>
              <a:rPr lang="en-US" dirty="0"/>
              <a:t>    it 'enables the necessary service' do</a:t>
            </a:r>
          </a:p>
          <a:p>
            <a:r>
              <a:rPr lang="en-US" dirty="0"/>
              <a:t>      expect(</a:t>
            </a:r>
            <a:r>
              <a:rPr lang="en-US" dirty="0" err="1"/>
              <a:t>chef_run</a:t>
            </a:r>
            <a:r>
              <a:rPr lang="en-US" dirty="0"/>
              <a:t>).to </a:t>
            </a:r>
            <a:r>
              <a:rPr lang="en-US" dirty="0" err="1"/>
              <a:t>enable_service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0.6329 seconds (files took 1.85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a:t>
            </a:r>
            <a:r>
              <a:rPr lang="en-US"/>
              <a:t>the Tests to </a:t>
            </a:r>
            <a:r>
              <a:rPr lang="en-US" dirty="0"/>
              <a:t>See it Pass</a:t>
            </a:r>
          </a:p>
        </p:txBody>
      </p:sp>
    </p:spTree>
    <p:extLst>
      <p:ext uri="{BB962C8B-B14F-4D97-AF65-F5344CB8AC3E}">
        <p14:creationId xmlns:p14="http://schemas.microsoft.com/office/powerpoint/2010/main" val="4143050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the Remaining Recipes</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pending example</a:t>
            </a:r>
          </a:p>
          <a:p>
            <a:pPr>
              <a:lnSpc>
                <a:spcPct val="150000"/>
              </a:lnSpc>
              <a:buFont typeface="Wingdings" charset="2"/>
              <a:buChar char="ü"/>
            </a:pPr>
            <a:r>
              <a:rPr lang="en-US" dirty="0"/>
              <a:t>Find the </a:t>
            </a:r>
            <a:r>
              <a:rPr lang="en-US" dirty="0" err="1"/>
              <a:t>ChefSpec</a:t>
            </a:r>
            <a:r>
              <a:rPr lang="en-US" dirty="0"/>
              <a:t> implementation</a:t>
            </a:r>
          </a:p>
          <a:p>
            <a:pPr>
              <a:lnSpc>
                <a:spcPct val="150000"/>
              </a:lnSpc>
              <a:buFont typeface="Wingdings" charset="2"/>
              <a:buChar char="ü"/>
            </a:pPr>
            <a:r>
              <a:rPr lang="en-US" dirty="0"/>
              <a:t>Verify that the new example passes</a:t>
            </a:r>
          </a:p>
          <a:p>
            <a:pPr>
              <a:lnSpc>
                <a:spcPct val="150000"/>
              </a:lnSpc>
              <a:buFont typeface="Wingdings" charset="2"/>
              <a:buChar char="ü"/>
            </a:pPr>
            <a:r>
              <a:rPr lang="en-US" dirty="0"/>
              <a:t>Mutate the recipe to generate a failure</a:t>
            </a:r>
          </a:p>
          <a:p>
            <a:pPr>
              <a:lnSpc>
                <a:spcPct val="150000"/>
              </a:lnSpc>
              <a:buFont typeface="Wingdings" charset="2"/>
              <a:buChar char="ü"/>
            </a:pPr>
            <a:r>
              <a:rPr lang="en-US" dirty="0"/>
              <a:t>Restore the code in the recipe</a:t>
            </a:r>
          </a:p>
          <a:p>
            <a:pPr>
              <a:lnSpc>
                <a:spcPct val="150000"/>
              </a:lnSpc>
              <a:buFont typeface="Wingdings" charset="2"/>
              <a:buChar char="ü"/>
            </a:pPr>
            <a:r>
              <a:rPr lang="en-US" dirty="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114064728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context for Ubuntu</a:t>
            </a:r>
          </a:p>
        </p:txBody>
      </p:sp>
      <p:sp>
        <p:nvSpPr>
          <p:cNvPr id="3" name="Content Placeholder 2"/>
          <p:cNvSpPr>
            <a:spLocks noGrp="1"/>
          </p:cNvSpPr>
          <p:nvPr>
            <p:ph sz="quarter" idx="10"/>
          </p:nvPr>
        </p:nvSpPr>
        <p:spPr/>
        <p:txBody>
          <a:bodyPr>
            <a:normAutofit fontScale="77500" lnSpcReduction="20000"/>
          </a:bodyPr>
          <a:lstStyle/>
          <a:p>
            <a:r>
              <a:rPr lang="en-US" dirty="0"/>
              <a:t>require '</a:t>
            </a:r>
            <a:r>
              <a:rPr lang="en-US" dirty="0" err="1"/>
              <a:t>spec_helper</a:t>
            </a:r>
            <a:r>
              <a:rPr lang="en-US" dirty="0"/>
              <a:t>'</a:t>
            </a:r>
          </a:p>
          <a:p>
            <a:endParaRPr lang="en-US" dirty="0"/>
          </a:p>
          <a:p>
            <a:r>
              <a:rPr lang="en-US" dirty="0"/>
              <a:t>describe 'apache::configuration' do</a:t>
            </a:r>
          </a:p>
          <a:p>
            <a:r>
              <a:rPr lang="en-US" dirty="0"/>
              <a:t> context 'When all attributes are default, on Ubuntu 16.04' do</a:t>
            </a:r>
          </a:p>
          <a:p>
            <a:r>
              <a:rPr lang="en-US" dirty="0"/>
              <a:t>    let(:</a:t>
            </a:r>
            <a:r>
              <a:rPr lang="en-US" dirty="0" err="1"/>
              <a:t>chef_run</a:t>
            </a:r>
            <a:r>
              <a:rPr lang="en-US" dirty="0"/>
              <a:t>) do</a:t>
            </a:r>
          </a:p>
          <a:p>
            <a:r>
              <a:rPr lang="en-US" dirty="0"/>
              <a:t>      # for a complete list of available platforms and versions see:</a:t>
            </a:r>
          </a:p>
          <a:p>
            <a:r>
              <a:rPr lang="en-US" dirty="0"/>
              <a:t>      # https://github.com/customink/fauxhai/blob/master/PLATFORMS.md</a:t>
            </a:r>
          </a:p>
          <a:p>
            <a:r>
              <a:rPr lang="en-US" dirty="0"/>
              <a:t>      runner = </a:t>
            </a:r>
            <a:r>
              <a:rPr lang="en-US" dirty="0" err="1"/>
              <a:t>ChefSpec</a:t>
            </a:r>
            <a:r>
              <a:rPr lang="en-US" dirty="0"/>
              <a:t>::</a:t>
            </a:r>
            <a:r>
              <a:rPr lang="en-US" dirty="0" err="1"/>
              <a:t>ServerRunner.new</a:t>
            </a:r>
            <a:r>
              <a:rPr lang="en-US" dirty="0"/>
              <a:t>(platform: 'ubuntu', 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7" name="Text Placeholder 5"/>
          <p:cNvSpPr>
            <a:spLocks noGrp="1"/>
          </p:cNvSpPr>
          <p:nvPr>
            <p:ph type="body" sz="quarter" idx="13"/>
          </p:nvPr>
        </p:nvSpPr>
        <p:spPr>
          <a:xfrm>
            <a:off x="1135042" y="3238500"/>
            <a:ext cx="14404273" cy="4381500"/>
          </a:xfrm>
          <a:solidFill>
            <a:srgbClr val="FF0000">
              <a:alpha val="25000"/>
            </a:srgbClr>
          </a:solidFill>
        </p:spPr>
        <p:txBody>
          <a:bodyPr/>
          <a:lstStyle/>
          <a:p>
            <a:r>
              <a:rPr lang="en-US" dirty="0"/>
              <a:t>+</a:t>
            </a:r>
          </a:p>
        </p:txBody>
      </p:sp>
    </p:spTree>
    <p:extLst>
      <p:ext uri="{BB962C8B-B14F-4D97-AF65-F5344CB8AC3E}">
        <p14:creationId xmlns:p14="http://schemas.microsoft.com/office/powerpoint/2010/main" val="99947046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'apache::configuration' do</a:t>
            </a:r>
          </a:p>
          <a:p>
            <a:r>
              <a:rPr lang="en-US" dirty="0"/>
              <a:t>  context 'When all attributes are default, on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93249322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Configuration</a:t>
            </a:r>
          </a:p>
        </p:txBody>
      </p:sp>
      <p:sp>
        <p:nvSpPr>
          <p:cNvPr id="3" name="Content Placeholder 2"/>
          <p:cNvSpPr>
            <a:spLocks noGrp="1"/>
          </p:cNvSpPr>
          <p:nvPr>
            <p:ph sz="quarter" idx="10"/>
          </p:nvPr>
        </p:nvSpPr>
        <p:spPr/>
        <p:txBody>
          <a:bodyPr>
            <a:normAutofit/>
          </a:bodyPr>
          <a:lstStyle/>
          <a:p>
            <a:r>
              <a:rPr lang="en-US" sz="1800" dirty="0"/>
              <a:t> # ... START OF THE SPEC FILE ...</a:t>
            </a:r>
          </a:p>
          <a:p>
            <a:endParaRPr lang="en-US" sz="1800" dirty="0"/>
          </a:p>
          <a:p>
            <a:r>
              <a:rPr lang="en-US" sz="1800" dirty="0"/>
              <a:t>    it 'creates the index.html' do</a:t>
            </a:r>
          </a:p>
          <a:p>
            <a:r>
              <a:rPr lang="en-US" sz="1800" dirty="0"/>
              <a:t>      expect(</a:t>
            </a:r>
            <a:r>
              <a:rPr lang="en-US" sz="1800" dirty="0" err="1"/>
              <a:t>chef_run</a:t>
            </a:r>
            <a:r>
              <a:rPr lang="en-US" sz="1800" dirty="0"/>
              <a:t>).to </a:t>
            </a:r>
            <a:r>
              <a:rPr lang="en-US" sz="1800" dirty="0" err="1"/>
              <a:t>render_file</a:t>
            </a:r>
            <a:r>
              <a:rPr lang="en-US" sz="1800" dirty="0"/>
              <a:t>('/</a:t>
            </a:r>
            <a:r>
              <a:rPr lang="en-US" sz="1800" dirty="0" err="1"/>
              <a:t>var</a:t>
            </a:r>
            <a:r>
              <a:rPr lang="en-US" sz="1800" dirty="0"/>
              <a:t>/www/html/index.html').</a:t>
            </a:r>
            <a:r>
              <a:rPr lang="en-US" sz="1800" dirty="0" err="1"/>
              <a:t>with_content</a:t>
            </a:r>
            <a:r>
              <a:rPr lang="en-US" sz="1800" dirty="0"/>
              <a:t>('&lt;h1&gt;Welcome Home!&lt;/h1&gt;')</a:t>
            </a:r>
          </a:p>
          <a:p>
            <a:r>
              <a:rPr lang="en-US" sz="1800" dirty="0"/>
              <a:t>    end</a:t>
            </a:r>
          </a:p>
          <a:p>
            <a:r>
              <a:rPr lang="en-US" sz="1800" dirty="0"/>
              <a:t>  end</a:t>
            </a:r>
          </a:p>
          <a:p>
            <a:r>
              <a:rPr lang="en-US" sz="1800"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6" name="Text Placeholder 5"/>
          <p:cNvSpPr>
            <a:spLocks noGrp="1"/>
          </p:cNvSpPr>
          <p:nvPr>
            <p:ph type="body" sz="quarter" idx="13"/>
          </p:nvPr>
        </p:nvSpPr>
        <p:spPr>
          <a:xfrm>
            <a:off x="1139359" y="2884911"/>
            <a:ext cx="14404273" cy="1110619"/>
          </a:xfrm>
        </p:spPr>
        <p:txBody>
          <a:bodyPr/>
          <a:lstStyle/>
          <a:p>
            <a:endParaRPr lang="en-US" dirty="0"/>
          </a:p>
        </p:txBody>
      </p:sp>
    </p:spTree>
    <p:extLst>
      <p:ext uri="{BB962C8B-B14F-4D97-AF65-F5344CB8AC3E}">
        <p14:creationId xmlns:p14="http://schemas.microsoft.com/office/powerpoint/2010/main" val="1850138728"/>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rspec</a:t>
            </a:r>
            <a:endParaRPr lang="en-US" dirty="0"/>
          </a:p>
        </p:txBody>
      </p:sp>
      <p:sp>
        <p:nvSpPr>
          <p:cNvPr id="3" name="Subtitle 2"/>
          <p:cNvSpPr>
            <a:spLocks noGrp="1"/>
          </p:cNvSpPr>
          <p:nvPr>
            <p:ph type="subTitle" idx="1"/>
          </p:nvPr>
        </p:nvSpPr>
        <p:spPr/>
        <p:txBody>
          <a:bodyPr/>
          <a:lstStyle/>
          <a:p>
            <a:r>
              <a:rPr lang="en-US" dirty="0"/>
              <a:t>When you run </a:t>
            </a:r>
            <a:r>
              <a:rPr lang="en-US" b="1" dirty="0" err="1">
                <a:latin typeface="Courier New"/>
                <a:cs typeface="Courier New"/>
              </a:rPr>
              <a:t>rspec</a:t>
            </a:r>
            <a:r>
              <a:rPr lang="en-US" dirty="0"/>
              <a:t> without any paths it will automatically find and execute all the </a:t>
            </a:r>
            <a:r>
              <a:rPr lang="en-US" i="1" dirty="0"/>
              <a:t>"_</a:t>
            </a:r>
            <a:r>
              <a:rPr lang="en-US" i="1" dirty="0" err="1"/>
              <a:t>spec.rb</a:t>
            </a:r>
            <a:r>
              <a:rPr lang="en-US" i="1" dirty="0"/>
              <a:t>"</a:t>
            </a:r>
            <a:r>
              <a:rPr lang="en-US" dirty="0"/>
              <a:t> files within the '</a:t>
            </a:r>
            <a:r>
              <a:rPr lang="en-US" i="1" dirty="0"/>
              <a:t>spec</a:t>
            </a:r>
            <a:r>
              <a:rPr lang="en-US" dirty="0"/>
              <a:t>' directory.</a:t>
            </a:r>
          </a:p>
        </p:txBody>
      </p:sp>
    </p:spTree>
    <p:extLst>
      <p:ext uri="{BB962C8B-B14F-4D97-AF65-F5344CB8AC3E}">
        <p14:creationId xmlns:p14="http://schemas.microsoft.com/office/powerpoint/2010/main" val="142031871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a:t>Finished in 2.27 seconds (files took 1.82 seconds to load) </a:t>
            </a:r>
          </a:p>
          <a:p>
            <a:r>
              <a:rPr lang="en-US"/>
              <a:t>11 </a:t>
            </a:r>
            <a:r>
              <a:rPr lang="en-US"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All the Tests in the </a:t>
            </a:r>
            <a:r>
              <a:rPr lang="en-US"/>
              <a:t>Spec Directory</a:t>
            </a:r>
          </a:p>
        </p:txBody>
      </p:sp>
    </p:spTree>
    <p:extLst>
      <p:ext uri="{BB962C8B-B14F-4D97-AF65-F5344CB8AC3E}">
        <p14:creationId xmlns:p14="http://schemas.microsoft.com/office/powerpoint/2010/main" val="3067141347"/>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does it bring to validate that the resources take the appropriate action?</a:t>
            </a:r>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653257375"/>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t>Introduction</a:t>
            </a:r>
          </a:p>
          <a:p>
            <a:r>
              <a:rPr lang="en-US"/>
              <a:t>Why Write Tests? Why is that Hard?</a:t>
            </a:r>
          </a:p>
          <a:p>
            <a:r>
              <a:rPr lang="en-US"/>
              <a:t>Writing a Test First</a:t>
            </a:r>
          </a:p>
          <a:p>
            <a:r>
              <a:rPr lang="en-US"/>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b="1"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1455687394"/>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a:t>Generated Recipes Also Generate Specs</a:t>
            </a:r>
          </a:p>
        </p:txBody>
      </p:sp>
    </p:spTree>
    <p:extLst>
      <p:ext uri="{BB962C8B-B14F-4D97-AF65-F5344CB8AC3E}">
        <p14:creationId xmlns:p14="http://schemas.microsoft.com/office/powerpoint/2010/main" val="406725804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Install Specification</a:t>
            </a:r>
          </a:p>
        </p:txBody>
      </p:sp>
    </p:spTree>
    <p:extLst>
      <p:ext uri="{BB962C8B-B14F-4D97-AF65-F5344CB8AC3E}">
        <p14:creationId xmlns:p14="http://schemas.microsoft.com/office/powerpoint/2010/main" val="7057183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context for Ubuntu</a:t>
            </a:r>
          </a:p>
        </p:txBody>
      </p:sp>
      <p:sp>
        <p:nvSpPr>
          <p:cNvPr id="3" name="Content Placeholder 2"/>
          <p:cNvSpPr>
            <a:spLocks noGrp="1"/>
          </p:cNvSpPr>
          <p:nvPr>
            <p:ph sz="quarter" idx="10"/>
          </p:nvPr>
        </p:nvSpPr>
        <p:spPr/>
        <p:txBody>
          <a:bodyPr>
            <a:normAutofit fontScale="77500" lnSpcReduction="20000"/>
          </a:bodyPr>
          <a:lstStyle/>
          <a:p>
            <a:r>
              <a:rPr lang="en-US" dirty="0"/>
              <a:t>require '</a:t>
            </a:r>
            <a:r>
              <a:rPr lang="en-US" dirty="0" err="1"/>
              <a:t>spec_helper</a:t>
            </a:r>
            <a:r>
              <a:rPr lang="en-US" dirty="0"/>
              <a:t>'</a:t>
            </a:r>
          </a:p>
          <a:p>
            <a:endParaRPr lang="en-US" dirty="0"/>
          </a:p>
          <a:p>
            <a:r>
              <a:rPr lang="en-US" dirty="0"/>
              <a:t>describe 'apache::install' do</a:t>
            </a:r>
          </a:p>
          <a:p>
            <a:r>
              <a:rPr lang="en-US" dirty="0"/>
              <a:t> context 'When all attributes are default, on Ubuntu 16.04' do</a:t>
            </a:r>
          </a:p>
          <a:p>
            <a:r>
              <a:rPr lang="en-US" dirty="0"/>
              <a:t>    let(:</a:t>
            </a:r>
            <a:r>
              <a:rPr lang="en-US" dirty="0" err="1"/>
              <a:t>chef_run</a:t>
            </a:r>
            <a:r>
              <a:rPr lang="en-US" dirty="0"/>
              <a:t>) do</a:t>
            </a:r>
          </a:p>
          <a:p>
            <a:r>
              <a:rPr lang="en-US" dirty="0"/>
              <a:t>      # for a complete list of available platforms and versions see:</a:t>
            </a:r>
          </a:p>
          <a:p>
            <a:r>
              <a:rPr lang="en-US" dirty="0"/>
              <a:t>      # https://github.com/customink/fauxhai/blob/master/PLATFORMS.md</a:t>
            </a:r>
          </a:p>
          <a:p>
            <a:r>
              <a:rPr lang="en-US" dirty="0"/>
              <a:t>      runner = </a:t>
            </a:r>
            <a:r>
              <a:rPr lang="en-US" dirty="0" err="1"/>
              <a:t>ChefSpec</a:t>
            </a:r>
            <a:r>
              <a:rPr lang="en-US" dirty="0"/>
              <a:t>::</a:t>
            </a:r>
            <a:r>
              <a:rPr lang="en-US" dirty="0" err="1"/>
              <a:t>ServerRunner.new</a:t>
            </a:r>
            <a:r>
              <a:rPr lang="en-US" dirty="0"/>
              <a:t>(platform: 'ubuntu', 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8" name="Text Placeholder 7">
            <a:extLst>
              <a:ext uri="{FF2B5EF4-FFF2-40B4-BE49-F238E27FC236}">
                <a16:creationId xmlns:a16="http://schemas.microsoft.com/office/drawing/2014/main" id="{D78CB3A6-20B2-4E5B-ABFE-754BB7090143}"/>
              </a:ext>
            </a:extLst>
          </p:cNvPr>
          <p:cNvSpPr>
            <a:spLocks noGrp="1"/>
          </p:cNvSpPr>
          <p:nvPr>
            <p:ph type="body" sz="quarter" idx="13"/>
          </p:nvPr>
        </p:nvSpPr>
        <p:spPr>
          <a:xfrm>
            <a:off x="1135042" y="3149600"/>
            <a:ext cx="14404273" cy="4657250"/>
          </a:xfrm>
          <a:solidFill>
            <a:srgbClr val="FF0000">
              <a:alpha val="25000"/>
            </a:srgbClr>
          </a:solidFill>
        </p:spPr>
        <p:txBody>
          <a:bodyPr/>
          <a:lstStyle/>
          <a:p>
            <a:endParaRPr lang="en-US" dirty="0"/>
          </a:p>
        </p:txBody>
      </p:sp>
    </p:spTree>
    <p:extLst>
      <p:ext uri="{BB962C8B-B14F-4D97-AF65-F5344CB8AC3E}">
        <p14:creationId xmlns:p14="http://schemas.microsoft.com/office/powerpoint/2010/main" val="35982463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'apache::install' do</a:t>
            </a:r>
          </a:p>
          <a:p>
            <a:r>
              <a:rPr lang="en-US" dirty="0"/>
              <a:t>  context 'When all attributes are default, on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225400034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Pending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a:t>+</a:t>
            </a:r>
          </a:p>
        </p:txBody>
      </p:sp>
    </p:spTree>
    <p:extLst>
      <p:ext uri="{BB962C8B-B14F-4D97-AF65-F5344CB8AC3E}">
        <p14:creationId xmlns:p14="http://schemas.microsoft.com/office/powerpoint/2010/main" val="183535489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packages</a:t>
            </a:r>
          </a:p>
        </p:txBody>
      </p:sp>
      <p:sp>
        <p:nvSpPr>
          <p:cNvPr id="4" name="Content Placeholder 3"/>
          <p:cNvSpPr>
            <a:spLocks noGrp="1"/>
          </p:cNvSpPr>
          <p:nvPr>
            <p:ph sz="quarter" idx="13"/>
          </p:nvPr>
        </p:nvSpPr>
        <p:spPr>
          <a:xfrm>
            <a:off x="3110754" y="7164200"/>
            <a:ext cx="10034492" cy="524133"/>
          </a:xfrm>
        </p:spPr>
        <p:txBody>
          <a:bodyPr/>
          <a:lstStyle/>
          <a:p>
            <a:r>
              <a:rPr lang="en-US" dirty="0">
                <a:hlinkClick r:id="rId3"/>
              </a:rPr>
              <a:t>https://github.com/chefspec/chefspec/tree/master/examples/package</a:t>
            </a:r>
            <a:endParaRPr lang="en-US" dirty="0"/>
          </a:p>
        </p:txBody>
      </p:sp>
    </p:spTree>
    <p:extLst>
      <p:ext uri="{BB962C8B-B14F-4D97-AF65-F5344CB8AC3E}">
        <p14:creationId xmlns:p14="http://schemas.microsoft.com/office/powerpoint/2010/main" val="1174766988"/>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15650</TotalTime>
  <Words>3378</Words>
  <Application>Microsoft Macintosh PowerPoint</Application>
  <PresentationFormat>Custom</PresentationFormat>
  <Paragraphs>406</Paragraphs>
  <Slides>34</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ＭＳ Ｐゴシック</vt:lpstr>
      <vt:lpstr>Arial</vt:lpstr>
      <vt:lpstr>Courier New</vt:lpstr>
      <vt:lpstr>Wingdings</vt: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Delete context for Ubuntu</vt:lpstr>
      <vt:lpstr>Update the ChefSpec Platform</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Delete context for Ubuntu</vt:lpstr>
      <vt:lpstr>Update the ChefSpec Platform</vt:lpstr>
      <vt:lpstr>Write the Tests to Verify the Service</vt:lpstr>
      <vt:lpstr>Execute the Tests to See it Pass</vt:lpstr>
      <vt:lpstr>Test the Remaining Recipes</vt:lpstr>
      <vt:lpstr>Delete context for Ubuntu</vt:lpstr>
      <vt:lpstr>Update the ChefSpec Platform</vt:lpstr>
      <vt:lpstr>Write the Tests to Verify the Configuration</vt:lpstr>
      <vt:lpstr>rspec</vt:lpstr>
      <vt:lpstr>Execute All the Tests in the Spec Directory</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Microsoft Office User</cp:lastModifiedBy>
  <cp:revision>2149</cp:revision>
  <cp:lastPrinted>2015-02-07T23:49:10Z</cp:lastPrinted>
  <dcterms:created xsi:type="dcterms:W3CDTF">2012-09-13T17:36:07Z</dcterms:created>
  <dcterms:modified xsi:type="dcterms:W3CDTF">2018-03-26T20:14:02Z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