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0"/>
  </p:notesMasterIdLst>
  <p:handoutMasterIdLst>
    <p:handoutMasterId r:id="rId31"/>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7" r:id="rId20"/>
    <p:sldId id="281" r:id="rId21"/>
    <p:sldId id="278" r:id="rId22"/>
    <p:sldId id="277" r:id="rId23"/>
    <p:sldId id="279" r:id="rId24"/>
    <p:sldId id="282" r:id="rId25"/>
    <p:sldId id="280" r:id="rId26"/>
    <p:sldId id="283" r:id="rId27"/>
    <p:sldId id="266" r:id="rId28"/>
    <p:sldId id="265" r:id="rId2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9967"/>
  </p:normalViewPr>
  <p:slideViewPr>
    <p:cSldViewPr snapToGrid="0">
      <p:cViewPr varScale="1">
        <p:scale>
          <a:sx n="82" d="100"/>
          <a:sy n="82" d="100"/>
        </p:scale>
        <p:origin x="2272" y="168"/>
      </p:cViewPr>
      <p:guideLst>
        <p:guide orient="horz" pos="1392"/>
        <p:guide pos="5096"/>
      </p:guideLst>
    </p:cSldViewPr>
  </p:slideViewPr>
  <p:notesTextViewPr>
    <p:cViewPr>
      <p:scale>
        <a:sx n="125" d="100"/>
        <a:sy n="12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19746"/>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19746"/>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331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22093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504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3516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356709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2293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38680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69993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75798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88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82712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71670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79805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5224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82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4609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13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5118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code for chef-client cookbook: https://github.com/chef-cookbooks/chef-client</a:t>
            </a:r>
          </a:p>
          <a:p>
            <a:r>
              <a:rPr lang="en-US" dirty="0"/>
              <a:t>Link to chef-client::</a:t>
            </a:r>
            <a:r>
              <a:rPr lang="en-US" dirty="0" err="1"/>
              <a:t>config.rb</a:t>
            </a:r>
            <a:r>
              <a:rPr lang="en-US" dirty="0"/>
              <a:t> https://github.com/chef-cookbooks/chef-client/blob/master/recipes/config.rb</a:t>
            </a:r>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206363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40792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Tree>
    <p:extLst>
      <p:ext uri="{BB962C8B-B14F-4D97-AF65-F5344CB8AC3E}">
        <p14:creationId xmlns:p14="http://schemas.microsoft.com/office/powerpoint/2010/main" val="116129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hef-cookbooks/ohai"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ef-cookbooks/chef-client/blob/master/templates/default/client.rb.erb"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chef.io/ohai.html#whitelist-attributes"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ermarket.chef.io/cookbooks/chef-client"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Tuning </a:t>
            </a:r>
            <a:r>
              <a:rPr lang="en-US" dirty="0" err="1"/>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Not all Node Plugins are Executed</a:t>
            </a:r>
          </a:p>
        </p:txBody>
      </p:sp>
      <p:sp>
        <p:nvSpPr>
          <p:cNvPr id="3" name="Subtitle 2"/>
          <p:cNvSpPr>
            <a:spLocks noGrp="1"/>
          </p:cNvSpPr>
          <p:nvPr>
            <p:ph type="subTitle" idx="1"/>
          </p:nvPr>
        </p:nvSpPr>
        <p:spPr/>
        <p:txBody>
          <a:bodyPr/>
          <a:lstStyle/>
          <a:p>
            <a:r>
              <a:rPr lang="en-US" dirty="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Ohai</a:t>
            </a:r>
            <a:r>
              <a:rPr lang="en-US" dirty="0"/>
              <a:t> Hints</a:t>
            </a:r>
          </a:p>
        </p:txBody>
      </p:sp>
      <p:sp>
        <p:nvSpPr>
          <p:cNvPr id="3" name="Subtitle 2"/>
          <p:cNvSpPr>
            <a:spLocks noGrp="1"/>
          </p:cNvSpPr>
          <p:nvPr>
            <p:ph type="subTitle" idx="1"/>
          </p:nvPr>
        </p:nvSpPr>
        <p:spPr/>
        <p:txBody>
          <a:bodyPr/>
          <a:lstStyle/>
          <a:p>
            <a:r>
              <a:rPr lang="en-US" dirty="0"/>
              <a:t>For those plugins that are not executed you can leave them a hint file that will ensure they are executed.</a:t>
            </a:r>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The Work</a:t>
            </a:r>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a:t>ohai</a:t>
            </a:r>
            <a:r>
              <a:rPr lang="en-US" dirty="0"/>
              <a:t> cookbook to your cookbook collection</a:t>
            </a:r>
          </a:p>
          <a:p>
            <a:pPr marL="457200" indent="-457200">
              <a:buFont typeface="Arial" charset="0"/>
              <a:buChar char="•"/>
            </a:pPr>
            <a:r>
              <a:rPr lang="en-US" dirty="0"/>
              <a:t>Define a recipe that uses the </a:t>
            </a:r>
            <a:r>
              <a:rPr lang="en-US" dirty="0" err="1"/>
              <a:t>ohai</a:t>
            </a:r>
            <a:r>
              <a:rPr lang="en-US" dirty="0"/>
              <a:t> cookbook's </a:t>
            </a:r>
            <a:r>
              <a:rPr lang="en-US" dirty="0" err="1"/>
              <a:t>ohai_hint</a:t>
            </a:r>
            <a:r>
              <a:rPr lang="en-US" dirty="0"/>
              <a:t> resource</a:t>
            </a:r>
          </a:p>
          <a:p>
            <a:pPr marL="457200" indent="-457200">
              <a:buFont typeface="Arial" charset="0"/>
              <a:buChar char="•"/>
            </a:pPr>
            <a:r>
              <a:rPr lang="en-US" dirty="0"/>
              <a:t>Add this recipe to every node's run list</a:t>
            </a:r>
          </a:p>
        </p:txBody>
      </p:sp>
      <p:sp>
        <p:nvSpPr>
          <p:cNvPr id="2" name="TextBox 1">
            <a:extLst>
              <a:ext uri="{FF2B5EF4-FFF2-40B4-BE49-F238E27FC236}">
                <a16:creationId xmlns:a16="http://schemas.microsoft.com/office/drawing/2014/main" id="{5525A3D1-CCA3-44F7-8421-5D16B9488552}"/>
              </a:ext>
            </a:extLst>
          </p:cNvPr>
          <p:cNvSpPr txBox="1"/>
          <p:nvPr/>
        </p:nvSpPr>
        <p:spPr bwMode="white">
          <a:xfrm>
            <a:off x="4718050" y="7467600"/>
            <a:ext cx="6819900" cy="514350"/>
          </a:xfrm>
          <a:prstGeom prst="rect">
            <a:avLst/>
          </a:prstGeom>
        </p:spPr>
        <p:txBody>
          <a:bodyPr vert="horz" wrap="square" lIns="91440" tIns="91440" rIns="91440" bIns="91440" rtlCol="0">
            <a:normAutofit lnSpcReduction="10000"/>
          </a:bodyPr>
          <a:lstStyle/>
          <a:p>
            <a:pPr algn="ctr"/>
            <a:r>
              <a:rPr lang="en-US" dirty="0">
                <a:hlinkClick r:id="rId3"/>
              </a:rPr>
              <a:t>https://github.com/chef-cookbooks/ohai</a:t>
            </a:r>
            <a:endParaRPr lang="en-US" dirty="0"/>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 </a:t>
            </a:r>
          </a:p>
        </p:txBody>
      </p:sp>
      <p:sp>
        <p:nvSpPr>
          <p:cNvPr id="5" name="Subtitle 4"/>
          <p:cNvSpPr>
            <a:spLocks noGrp="1"/>
          </p:cNvSpPr>
          <p:nvPr>
            <p:ph type="subTitle" idx="1"/>
          </p:nvPr>
        </p:nvSpPr>
        <p:spPr/>
        <p:txBody>
          <a:bodyPr/>
          <a:lstStyle/>
          <a:p>
            <a:r>
              <a:rPr lang="en-US" dirty="0"/>
              <a:t> </a:t>
            </a:r>
          </a:p>
        </p:txBody>
      </p:sp>
      <p:pic>
        <p:nvPicPr>
          <p:cNvPr id="3" name="Picture 2">
            <a:extLst>
              <a:ext uri="{FF2B5EF4-FFF2-40B4-BE49-F238E27FC236}">
                <a16:creationId xmlns:a16="http://schemas.microsoft.com/office/drawing/2014/main" id="{EE303063-E7CB-49DE-826F-7BC93ED02751}"/>
              </a:ext>
            </a:extLst>
          </p:cNvPr>
          <p:cNvPicPr>
            <a:picLocks noChangeAspect="1"/>
          </p:cNvPicPr>
          <p:nvPr/>
        </p:nvPicPr>
        <p:blipFill>
          <a:blip r:embed="rId3"/>
          <a:stretch>
            <a:fillRect/>
          </a:stretch>
        </p:blipFill>
        <p:spPr>
          <a:xfrm>
            <a:off x="3668713" y="2720974"/>
            <a:ext cx="9285288" cy="5432425"/>
          </a:xfrm>
          <a:prstGeom prst="rect">
            <a:avLst/>
          </a:prstGeom>
        </p:spPr>
      </p:pic>
    </p:spTree>
    <p:extLst>
      <p:ext uri="{BB962C8B-B14F-4D97-AF65-F5344CB8AC3E}">
        <p14:creationId xmlns:p14="http://schemas.microsoft.com/office/powerpoint/2010/main" val="128687966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a:t>~/cookbooks/chef-client/templates/default/client.rb.erb</a:t>
            </a:r>
            <a:endParaRPr lang="en-US" dirty="0"/>
          </a:p>
        </p:txBody>
      </p:sp>
      <p:sp>
        <p:nvSpPr>
          <p:cNvPr id="7" name="Rectangle 6"/>
          <p:cNvSpPr/>
          <p:nvPr/>
        </p:nvSpPr>
        <p:spPr bwMode="auto">
          <a:xfrm>
            <a:off x="1121104" y="3573072"/>
            <a:ext cx="14422528" cy="1760928"/>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2" name="TextBox 1">
            <a:extLst>
              <a:ext uri="{FF2B5EF4-FFF2-40B4-BE49-F238E27FC236}">
                <a16:creationId xmlns:a16="http://schemas.microsoft.com/office/drawing/2014/main" id="{9E36522E-40C8-4073-8961-046BA22FBE6B}"/>
              </a:ext>
            </a:extLst>
          </p:cNvPr>
          <p:cNvSpPr txBox="1"/>
          <p:nvPr/>
        </p:nvSpPr>
        <p:spPr bwMode="white">
          <a:xfrm>
            <a:off x="2051050" y="7440358"/>
            <a:ext cx="12153900" cy="625000"/>
          </a:xfrm>
          <a:prstGeom prst="rect">
            <a:avLst/>
          </a:prstGeom>
        </p:spPr>
        <p:txBody>
          <a:bodyPr vert="horz" wrap="square" lIns="91440" tIns="91440" rIns="91440" bIns="91440" rtlCol="0">
            <a:noAutofit/>
          </a:bodyPr>
          <a:lstStyle/>
          <a:p>
            <a:pPr algn="ctr"/>
            <a:r>
              <a:rPr lang="en-US" dirty="0">
                <a:hlinkClick r:id="rId3"/>
              </a:rPr>
              <a:t>https://github.com/chef-cookbooks/chef-client/blob/master/templates/default/client.rb.erb</a:t>
            </a:r>
            <a:endParaRPr lang="en-US" dirty="0"/>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400" b="1" dirty="0">
                <a:latin typeface="Courier New" charset="0"/>
                <a:ea typeface="Courier New" charset="0"/>
                <a:cs typeface="Courier New" charset="0"/>
              </a:rPr>
              <a:t>template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conf_dir</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client.rb</a:t>
            </a:r>
            <a:r>
              <a:rPr lang="en-US" sz="2400" b="1" dirty="0">
                <a:latin typeface="Courier New" charset="0"/>
                <a:ea typeface="Courier New" charset="0"/>
                <a:cs typeface="Courier New" charset="0"/>
              </a:rPr>
              <a:t>" do</a:t>
            </a:r>
          </a:p>
          <a:p>
            <a:r>
              <a:rPr lang="en-US" sz="2400" b="1" dirty="0">
                <a:latin typeface="Courier New" charset="0"/>
                <a:ea typeface="Courier New" charset="0"/>
                <a:cs typeface="Courier New" charset="0"/>
              </a:rPr>
              <a:t>  source '</a:t>
            </a:r>
            <a:r>
              <a:rPr lang="en-US" sz="2400" b="1" dirty="0" err="1">
                <a:latin typeface="Courier New" charset="0"/>
                <a:ea typeface="Courier New" charset="0"/>
                <a:cs typeface="Courier New" charset="0"/>
              </a:rPr>
              <a:t>client.rb.erb</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owner </a:t>
            </a:r>
            <a:r>
              <a:rPr lang="en-US" sz="2400" b="1" dirty="0" err="1">
                <a:latin typeface="Courier New" charset="0"/>
                <a:ea typeface="Courier New" charset="0"/>
                <a:cs typeface="Courier New" charset="0"/>
              </a:rPr>
              <a:t>d_owner</a:t>
            </a:r>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group node['</a:t>
            </a:r>
            <a:r>
              <a:rPr lang="en-US" sz="2400" b="1" dirty="0" err="1">
                <a:latin typeface="Courier New" charset="0"/>
                <a:ea typeface="Courier New" charset="0"/>
                <a:cs typeface="Courier New" charset="0"/>
              </a:rPr>
              <a:t>root_group</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mode '0644'</a:t>
            </a:r>
          </a:p>
          <a:p>
            <a:r>
              <a:rPr lang="en-US" sz="2400" b="1" dirty="0">
                <a:latin typeface="Courier New" charset="0"/>
                <a:ea typeface="Courier New" charset="0"/>
                <a:cs typeface="Courier New" charset="0"/>
              </a:rPr>
              <a:t>  variables(</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chef_config</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chef_requires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ohai_disabled_plugins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start_handlers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report_handlers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 node['</a:t>
            </a:r>
            <a:r>
              <a:rPr lang="en-US" sz="2400" b="1" dirty="0" err="1">
                <a:latin typeface="Courier New" charset="0"/>
                <a:ea typeface="Courier New" charset="0"/>
                <a:cs typeface="Courier New" charset="0"/>
              </a:rPr>
              <a:t>chef_client</a:t>
            </a:r>
            <a:r>
              <a:rPr lang="en-US" sz="2400" b="1" dirty="0">
                <a:latin typeface="Courier New" charset="0"/>
                <a:ea typeface="Courier New" charset="0"/>
                <a:cs typeface="Courier New" charset="0"/>
              </a:rPr>
              <a:t>']['config']['</a:t>
            </a:r>
            <a:r>
              <a:rPr lang="en-US" sz="2400" b="1" dirty="0" err="1">
                <a:latin typeface="Courier New" charset="0"/>
                <a:ea typeface="Courier New" charset="0"/>
                <a:cs typeface="Courier New" charset="0"/>
              </a:rPr>
              <a:t>exception_handlers</a:t>
            </a:r>
            <a:r>
              <a:rPr lang="en-US" sz="2400" b="1" dirty="0">
                <a:latin typeface="Courier New" charset="0"/>
                <a:ea typeface="Courier New" charset="0"/>
                <a:cs typeface="Courier New" charset="0"/>
              </a:rPr>
              <a:t>']</a:t>
            </a:r>
          </a:p>
          <a:p>
            <a:r>
              <a:rPr lang="en-US" sz="24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5867400"/>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Select attributes you want to remove</a:t>
            </a:r>
          </a:p>
          <a:p>
            <a:pPr marL="457200" indent="-457200">
              <a:buFont typeface="Arial" charset="0"/>
              <a:buChar char="•"/>
            </a:pPr>
            <a:r>
              <a:rPr lang="en-US" dirty="0"/>
              <a:t>Find the name of the plugin that provides those attributes</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endParaRPr lang="en-US" dirty="0"/>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Describe how you configure the node to automatically load </a:t>
            </a:r>
            <a:r>
              <a:rPr lang="en-US" dirty="0" err="1"/>
              <a:t>ohai</a:t>
            </a:r>
            <a:r>
              <a:rPr lang="en-US" dirty="0"/>
              <a:t> plugins</a:t>
            </a:r>
          </a:p>
          <a:p>
            <a:pPr marL="457200" indent="-457200">
              <a:buFont typeface="Wingdings" charset="2"/>
              <a:buChar char="Ø"/>
            </a:pPr>
            <a:r>
              <a:rPr lang="en-US" dirty="0"/>
              <a:t>Describe how to enable </a:t>
            </a:r>
            <a:r>
              <a:rPr lang="en-US" dirty="0" err="1"/>
              <a:t>ohai</a:t>
            </a:r>
            <a:r>
              <a:rPr lang="en-US" dirty="0"/>
              <a:t> hints</a:t>
            </a:r>
          </a:p>
          <a:p>
            <a:pPr marL="457200" indent="-457200">
              <a:buFont typeface="Wingdings" charset="2"/>
              <a:buChar char="Ø"/>
            </a:pPr>
            <a:r>
              <a:rPr lang="en-US" dirty="0"/>
              <a:t>Describe how to remove plugins that you do not want executed</a:t>
            </a:r>
          </a:p>
          <a:p>
            <a:pPr marL="457200" indent="-457200">
              <a:buFont typeface="Wingdings" charset="2"/>
              <a:buChar char="Ø"/>
            </a:pPr>
            <a:r>
              <a:rPr lang="en-US" dirty="0"/>
              <a:t>Describe where you can fine more information about better </a:t>
            </a:r>
            <a:r>
              <a:rPr lang="en-US" dirty="0" err="1"/>
              <a:t>Ohai</a:t>
            </a:r>
            <a:r>
              <a:rPr lang="en-US" dirty="0"/>
              <a:t> performance</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Whitelist Node Attributes</a:t>
            </a:r>
          </a:p>
        </p:txBody>
      </p:sp>
      <p:sp>
        <p:nvSpPr>
          <p:cNvPr id="5" name="Subtitle 4"/>
          <p:cNvSpPr>
            <a:spLocks noGrp="1"/>
          </p:cNvSpPr>
          <p:nvPr>
            <p:ph type="subTitle" idx="1"/>
          </p:nvPr>
        </p:nvSpPr>
        <p:spPr/>
        <p:txBody>
          <a:bodyPr/>
          <a:lstStyle/>
          <a:p>
            <a:r>
              <a:rPr lang="en-US" dirty="0"/>
              <a:t>When it seems like you are disabling far too many plugins and you want to consider attacking it from the other side:</a:t>
            </a:r>
          </a:p>
          <a:p>
            <a:endParaRPr lang="en-US" dirty="0"/>
          </a:p>
          <a:p>
            <a:endParaRPr lang="en-US" dirty="0"/>
          </a:p>
          <a:p>
            <a:pPr algn="ctr"/>
            <a:r>
              <a:rPr lang="en-US" b="1" u="heavy" dirty="0">
                <a:cs typeface="Arial"/>
                <a:hlinkClick r:id="rId3"/>
              </a:rPr>
              <a:t>https://docs.chef.io/ohai.html#whitelist-attributes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a:t>Configure the node to automatically load </a:t>
            </a:r>
            <a:r>
              <a:rPr lang="en-US" dirty="0" err="1"/>
              <a:t>ohai</a:t>
            </a:r>
            <a:r>
              <a:rPr lang="en-US" dirty="0"/>
              <a:t> plugins</a:t>
            </a:r>
          </a:p>
          <a:p>
            <a:pPr marL="457200" indent="-457200">
              <a:buFont typeface="Wingdings" charset="2"/>
              <a:buChar char="ü"/>
            </a:pPr>
            <a:r>
              <a:rPr lang="en-US" dirty="0"/>
              <a:t>Enable </a:t>
            </a:r>
            <a:r>
              <a:rPr lang="en-US" dirty="0" err="1"/>
              <a:t>ohai</a:t>
            </a:r>
            <a:r>
              <a:rPr lang="en-US" dirty="0"/>
              <a:t> hints</a:t>
            </a:r>
          </a:p>
          <a:p>
            <a:pPr marL="457200" indent="-457200">
              <a:buFont typeface="Wingdings" charset="2"/>
              <a:buChar char="ü"/>
            </a:pPr>
            <a:r>
              <a:rPr lang="en-US" dirty="0"/>
              <a:t>Remove plugins that you do not want executed</a:t>
            </a:r>
          </a:p>
          <a:p>
            <a:pPr marL="457200" indent="-457200">
              <a:buFont typeface="Wingdings" charset="2"/>
              <a:buChar char="ü"/>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Run </a:t>
            </a:r>
            <a:r>
              <a:rPr lang="en-US" dirty="0" err="1"/>
              <a:t>Ohai</a:t>
            </a:r>
            <a:r>
              <a:rPr lang="en-US" dirty="0"/>
              <a:t> Smoother</a:t>
            </a:r>
          </a:p>
        </p:txBody>
      </p:sp>
      <p:sp>
        <p:nvSpPr>
          <p:cNvPr id="3" name="Content Placeholder 2"/>
          <p:cNvSpPr>
            <a:spLocks noGrp="1"/>
          </p:cNvSpPr>
          <p:nvPr>
            <p:ph sz="quarter" idx="11"/>
          </p:nvPr>
        </p:nvSpPr>
        <p:spPr/>
        <p:txBody>
          <a:bodyPr/>
          <a:lstStyle/>
          <a:p>
            <a:r>
              <a:rPr lang="en-US" dirty="0"/>
              <a:t>There are a few more things to learn about </a:t>
            </a:r>
            <a:r>
              <a:rPr lang="en-US" dirty="0" err="1"/>
              <a:t>Ohai</a:t>
            </a:r>
            <a:r>
              <a:rPr lang="en-US" dirty="0"/>
              <a:t> that could help increase performance.</a:t>
            </a:r>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a:t>Configure the node to automatically load </a:t>
            </a:r>
            <a:r>
              <a:rPr lang="en-US" dirty="0" err="1"/>
              <a:t>ohai</a:t>
            </a:r>
            <a:r>
              <a:rPr lang="en-US" dirty="0"/>
              <a:t> plugins</a:t>
            </a:r>
          </a:p>
          <a:p>
            <a:pPr marL="457200" indent="-457200">
              <a:buFont typeface="Wingdings" charset="2"/>
              <a:buChar char="q"/>
            </a:pPr>
            <a:r>
              <a:rPr lang="en-US" dirty="0"/>
              <a:t>Enable </a:t>
            </a:r>
            <a:r>
              <a:rPr lang="en-US" dirty="0" err="1"/>
              <a:t>ohai</a:t>
            </a:r>
            <a:r>
              <a:rPr lang="en-US" dirty="0"/>
              <a:t> hints</a:t>
            </a:r>
          </a:p>
          <a:p>
            <a:pPr marL="457200" indent="-457200">
              <a:buFont typeface="Wingdings" charset="2"/>
              <a:buChar char="q"/>
            </a:pPr>
            <a:r>
              <a:rPr lang="en-US" dirty="0"/>
              <a:t>Remove plugins that you do not want executed</a:t>
            </a:r>
          </a:p>
          <a:p>
            <a:pPr marL="457200" indent="-457200">
              <a:buFont typeface="Wingdings" charset="2"/>
              <a:buChar char="q"/>
            </a:pPr>
            <a:r>
              <a:rPr lang="en-US" dirty="0"/>
              <a:t>Choose only the plugins you want executed</a:t>
            </a:r>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Configuration File</a:t>
            </a:r>
          </a:p>
        </p:txBody>
      </p:sp>
      <p:sp>
        <p:nvSpPr>
          <p:cNvPr id="3" name="Subtitle 2"/>
          <p:cNvSpPr>
            <a:spLocks noGrp="1"/>
          </p:cNvSpPr>
          <p:nvPr>
            <p:ph type="subTitle" idx="1"/>
          </p:nvPr>
        </p:nvSpPr>
        <p:spPr/>
        <p:txBody>
          <a:bodyPr/>
          <a:lstStyle/>
          <a:p>
            <a:r>
              <a:rPr lang="en-US" dirty="0"/>
              <a:t>All nodes have a configuration file that contain details about node, overrides, and other data. This is the </a:t>
            </a:r>
            <a:r>
              <a:rPr lang="en-US" dirty="0" err="1"/>
              <a:t>client.rb</a:t>
            </a:r>
            <a:r>
              <a:rPr lang="en-US" dirty="0"/>
              <a:t> file on the node.</a:t>
            </a:r>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a:t>The Anatomy of a chef-client Run</a:t>
            </a:r>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chef-client cookbook</a:t>
            </a:r>
          </a:p>
        </p:txBody>
      </p:sp>
      <p:sp>
        <p:nvSpPr>
          <p:cNvPr id="3" name="Subtitle 2"/>
          <p:cNvSpPr>
            <a:spLocks noGrp="1"/>
          </p:cNvSpPr>
          <p:nvPr>
            <p:ph type="subTitle" idx="1"/>
          </p:nvPr>
        </p:nvSpPr>
        <p:spPr>
          <a:xfrm>
            <a:off x="1671638" y="3271838"/>
            <a:ext cx="12319000" cy="3931067"/>
          </a:xfrm>
        </p:spPr>
        <p:txBody>
          <a:bodyPr/>
          <a:lstStyle/>
          <a:p>
            <a:r>
              <a:rPr lang="en-US" dirty="0"/>
              <a:t>The chef-client cookbook contains a number of useful recipes:</a:t>
            </a:r>
          </a:p>
          <a:p>
            <a:endParaRPr lang="en-US" dirty="0"/>
          </a:p>
          <a:p>
            <a:pPr marL="457200" indent="-457200">
              <a:buFont typeface="Arial" charset="0"/>
              <a:buChar char="•"/>
            </a:pPr>
            <a:r>
              <a:rPr lang="en-US" dirty="0"/>
              <a:t>service (default)</a:t>
            </a:r>
          </a:p>
          <a:p>
            <a:r>
              <a:rPr lang="en-US" dirty="0"/>
              <a:t>	</a:t>
            </a:r>
            <a:r>
              <a:rPr lang="en-US" sz="2400" dirty="0">
                <a:solidFill>
                  <a:schemeClr val="bg1">
                    <a:lumMod val="50000"/>
                  </a:schemeClr>
                </a:solidFill>
              </a:rPr>
              <a:t>Run chef-client as a service, converging at a periodic interval</a:t>
            </a:r>
          </a:p>
          <a:p>
            <a:pPr marL="457200" indent="-457200">
              <a:buFont typeface="Arial" charset="0"/>
              <a:buChar char="•"/>
            </a:pPr>
            <a:r>
              <a:rPr lang="en-US" dirty="0" err="1"/>
              <a:t>delete_validation</a:t>
            </a:r>
            <a:endParaRPr lang="en-US" dirty="0"/>
          </a:p>
          <a:p>
            <a:r>
              <a:rPr lang="en-US" dirty="0"/>
              <a:t>	</a:t>
            </a:r>
            <a:r>
              <a:rPr lang="en-US" sz="2400" dirty="0">
                <a:solidFill>
                  <a:schemeClr val="bg1">
                    <a:lumMod val="50000"/>
                  </a:schemeClr>
                </a:solidFill>
              </a:rPr>
              <a:t>Remove the organization validation key [SECURITY ISSUE]</a:t>
            </a:r>
          </a:p>
          <a:p>
            <a:pPr marL="457200" indent="-457200">
              <a:buFont typeface="Arial" charset="0"/>
              <a:buChar char="•"/>
            </a:pPr>
            <a:r>
              <a:rPr lang="en-US" dirty="0" err="1"/>
              <a:t>config</a:t>
            </a:r>
            <a:endParaRPr lang="en-US" dirty="0"/>
          </a:p>
          <a:p>
            <a:r>
              <a:rPr lang="en-US" dirty="0"/>
              <a:t>	</a:t>
            </a:r>
            <a:r>
              <a:rPr lang="en-US" sz="2400" dirty="0">
                <a:solidFill>
                  <a:schemeClr val="bg1">
                    <a:lumMod val="50000"/>
                  </a:schemeClr>
                </a:solidFill>
              </a:rPr>
              <a:t>Define node configuration</a:t>
            </a:r>
          </a:p>
          <a:p>
            <a:endParaRPr lang="en-US" dirty="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hlinkClick r:id="rId3"/>
              </a:rPr>
              <a:t>https://supermarket.chef.io/cookbooks/chef-client</a:t>
            </a:r>
            <a:endParaRPr lang="en-US" b="1" dirty="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chef-client </a:t>
            </a:r>
            <a:r>
              <a:rPr lang="en-US" dirty="0" err="1"/>
              <a:t>config</a:t>
            </a:r>
            <a:r>
              <a:rPr lang="en-US" dirty="0"/>
              <a:t> Recipe</a:t>
            </a:r>
          </a:p>
        </p:txBody>
      </p:sp>
      <p:sp>
        <p:nvSpPr>
          <p:cNvPr id="3" name="Content Placeholder 2"/>
          <p:cNvSpPr>
            <a:spLocks noGrp="1"/>
          </p:cNvSpPr>
          <p:nvPr>
            <p:ph sz="quarter" idx="10"/>
          </p:nvPr>
        </p:nvSpPr>
        <p:spPr/>
        <p:txBody>
          <a:bodyPr>
            <a:noAutofit/>
          </a:bodyPr>
          <a:lstStyle/>
          <a:p>
            <a:r>
              <a:rPr lang="en-US" sz="2000" b="1" dirty="0">
                <a:latin typeface="Courier New" charset="0"/>
                <a:ea typeface="Courier New" charset="0"/>
                <a:cs typeface="Courier New" charset="0"/>
              </a:rPr>
              <a:t># ... OTHER RESOURCES ...</a:t>
            </a:r>
          </a:p>
          <a:p>
            <a:r>
              <a:rPr lang="en-US" sz="2000" b="1" dirty="0">
                <a:latin typeface="Courier New" charset="0"/>
                <a:ea typeface="Courier New" charset="0"/>
                <a:cs typeface="Courier New" charset="0"/>
              </a:rPr>
              <a:t>template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conf_dir</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client.rb</a:t>
            </a:r>
            <a:r>
              <a:rPr lang="en-US" sz="2000" b="1" dirty="0">
                <a:latin typeface="Courier New" charset="0"/>
                <a:ea typeface="Courier New" charset="0"/>
                <a:cs typeface="Courier New" charset="0"/>
              </a:rPr>
              <a:t>" do</a:t>
            </a:r>
          </a:p>
          <a:p>
            <a:r>
              <a:rPr lang="en-US" sz="2000" b="1" dirty="0">
                <a:latin typeface="Courier New" charset="0"/>
                <a:ea typeface="Courier New" charset="0"/>
                <a:cs typeface="Courier New" charset="0"/>
              </a:rPr>
              <a:t>  source '</a:t>
            </a:r>
            <a:r>
              <a:rPr lang="en-US" sz="2000" b="1" dirty="0" err="1">
                <a:latin typeface="Courier New" charset="0"/>
                <a:ea typeface="Courier New" charset="0"/>
                <a:cs typeface="Courier New" charset="0"/>
              </a:rPr>
              <a:t>client.rb.erb</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owner </a:t>
            </a:r>
            <a:r>
              <a:rPr lang="en-US" sz="2000" b="1" dirty="0" err="1">
                <a:latin typeface="Courier New" charset="0"/>
                <a:ea typeface="Courier New" charset="0"/>
                <a:cs typeface="Courier New" charset="0"/>
              </a:rPr>
              <a:t>d_owner</a:t>
            </a:r>
            <a:endParaRPr lang="en-US" sz="2000" b="1" dirty="0">
              <a:latin typeface="Courier New" charset="0"/>
              <a:ea typeface="Courier New" charset="0"/>
              <a:cs typeface="Courier New" charset="0"/>
            </a:endParaRPr>
          </a:p>
          <a:p>
            <a:r>
              <a:rPr lang="en-US" sz="2000" b="1" dirty="0">
                <a:latin typeface="Courier New" charset="0"/>
                <a:ea typeface="Courier New" charset="0"/>
                <a:cs typeface="Courier New" charset="0"/>
              </a:rPr>
              <a:t>  group node['</a:t>
            </a:r>
            <a:r>
              <a:rPr lang="en-US" sz="2000" b="1" dirty="0" err="1">
                <a:latin typeface="Courier New" charset="0"/>
                <a:ea typeface="Courier New" charset="0"/>
                <a:cs typeface="Courier New" charset="0"/>
              </a:rPr>
              <a:t>root_group</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mode '0644'</a:t>
            </a:r>
          </a:p>
          <a:p>
            <a:r>
              <a:rPr lang="en-US" sz="2000" b="1" dirty="0">
                <a:latin typeface="Courier New" charset="0"/>
                <a:ea typeface="Courier New" charset="0"/>
                <a:cs typeface="Courier New" charset="0"/>
              </a:rPr>
              <a:t>  variables(</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chef_config</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chef_requires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ohai_disabled_plugins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ohai</a:t>
            </a:r>
            <a:r>
              <a:rPr lang="en-US" sz="2000" b="1" dirty="0">
                <a:latin typeface="Courier New" charset="0"/>
                <a:ea typeface="Courier New" charset="0"/>
                <a:cs typeface="Courier New" charset="0"/>
              </a:rPr>
              <a:t>']['</a:t>
            </a:r>
            <a:r>
              <a:rPr lang="en-US" sz="2000" b="1" dirty="0" err="1">
                <a:latin typeface="Courier New" charset="0"/>
                <a:ea typeface="Courier New" charset="0"/>
                <a:cs typeface="Courier New" charset="0"/>
              </a:rPr>
              <a:t>disabled_plugins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start_handlers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report_handlers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 node['</a:t>
            </a:r>
            <a:r>
              <a:rPr lang="en-US" sz="2000" b="1" dirty="0" err="1">
                <a:latin typeface="Courier New" charset="0"/>
                <a:ea typeface="Courier New" charset="0"/>
                <a:cs typeface="Courier New" charset="0"/>
              </a:rPr>
              <a:t>chef_client</a:t>
            </a:r>
            <a:r>
              <a:rPr lang="en-US" sz="2000" b="1" dirty="0">
                <a:latin typeface="Courier New" charset="0"/>
                <a:ea typeface="Courier New" charset="0"/>
                <a:cs typeface="Courier New" charset="0"/>
              </a:rPr>
              <a:t>']['config']['</a:t>
            </a:r>
            <a:r>
              <a:rPr lang="en-US" sz="2000" b="1" dirty="0" err="1">
                <a:latin typeface="Courier New" charset="0"/>
                <a:ea typeface="Courier New" charset="0"/>
                <a:cs typeface="Courier New" charset="0"/>
              </a:rPr>
              <a:t>exception_handlers</a:t>
            </a:r>
            <a:r>
              <a:rPr lang="en-US" sz="2000" b="1" dirty="0">
                <a:latin typeface="Courier New" charset="0"/>
                <a:ea typeface="Courier New" charset="0"/>
                <a:cs typeface="Courier New" charset="0"/>
              </a:rPr>
              <a:t>']</a:t>
            </a:r>
          </a:p>
          <a:p>
            <a:r>
              <a:rPr lang="en-US" sz="2000" b="1" dirty="0">
                <a:latin typeface="Courier New" charset="0"/>
                <a:ea typeface="Courier New" charset="0"/>
                <a:cs typeface="Courier New" charset="0"/>
              </a:rPr>
              <a:t>  )</a:t>
            </a:r>
          </a:p>
        </p:txBody>
      </p:sp>
      <p:sp>
        <p:nvSpPr>
          <p:cNvPr id="4" name="Text Placeholder 3"/>
          <p:cNvSpPr>
            <a:spLocks noGrp="1"/>
          </p:cNvSpPr>
          <p:nvPr>
            <p:ph type="body" sz="quarter" idx="11"/>
          </p:nvPr>
        </p:nvSpPr>
        <p:spPr/>
        <p:txBody>
          <a:bodyPr/>
          <a:lstStyle/>
          <a:p>
            <a:r>
              <a:rPr lang="en-US" dirty="0"/>
              <a:t>~/cookbooks/chef-client/recipes/</a:t>
            </a:r>
            <a:r>
              <a:rPr lang="en-US" dirty="0" err="1"/>
              <a:t>config.rb</a:t>
            </a:r>
            <a:endParaRPr lang="en-US" dirty="0"/>
          </a:p>
        </p:txBody>
      </p:sp>
      <p:sp>
        <p:nvSpPr>
          <p:cNvPr id="7" name="Rectangle 6"/>
          <p:cNvSpPr/>
          <p:nvPr/>
        </p:nvSpPr>
        <p:spPr bwMode="auto">
          <a:xfrm>
            <a:off x="1121104" y="2884911"/>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unless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"].nil? -%&gt;</a:t>
            </a:r>
          </a:p>
          <a:p>
            <a:r>
              <a:rPr lang="en-US" sz="2400" b="1" dirty="0" err="1">
                <a:latin typeface="Courier New" charset="0"/>
                <a:ea typeface="Courier New" charset="0"/>
                <a:cs typeface="Courier New" charset="0"/>
              </a:rPr>
              <a:t>ohai.plugin_path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err="1">
                <a:latin typeface="Courier New" charset="0"/>
                <a:ea typeface="Courier New" charset="0"/>
                <a:cs typeface="Courier New" charset="0"/>
              </a:rPr>
              <a:t>k.match</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k.gsub</a:t>
            </a:r>
            <a:r>
              <a:rPr lang="en-US" sz="2400" b="1" dirty="0">
                <a:latin typeface="Courier New" charset="0"/>
                <a:ea typeface="Courier New" charset="0"/>
                <a:cs typeface="Courier New" charset="0"/>
              </a:rPr>
              <a:t>(/^:/, '').</a:t>
            </a:r>
            <a:r>
              <a:rPr lang="en-US" sz="2400" b="1" dirty="0" err="1">
                <a:latin typeface="Courier New" charset="0"/>
                <a:ea typeface="Courier New" charset="0"/>
                <a:cs typeface="Courier New" charset="0"/>
              </a:rPr>
              <a:t>to_sym.inspect</a:t>
            </a:r>
            <a:r>
              <a:rPr lang="en-US" sz="2400" b="1" dirty="0">
                <a:latin typeface="Courier New" charset="0"/>
                <a:ea typeface="Courier New" charset="0"/>
                <a:cs typeface="Courier New" charset="0"/>
              </a:rPr>
              <a:t> : </a:t>
            </a:r>
            <a:r>
              <a:rPr lang="en-US" sz="2400" b="1" dirty="0" err="1">
                <a:latin typeface="Courier New" charset="0"/>
                <a:ea typeface="Courier New" charset="0"/>
                <a:cs typeface="Courier New" charset="0"/>
              </a:rPr>
              <a:t>k.inspect</a:t>
            </a:r>
            <a:r>
              <a:rPr lang="en-US" sz="2400" b="1" dirty="0">
                <a:latin typeface="Courier New" charset="0"/>
                <a:ea typeface="Courier New" charset="0"/>
                <a:cs typeface="Courier New" charset="0"/>
              </a:rPr>
              <a:t> }.join(",") %&gt;]</a:t>
            </a: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 ... OTHER STATEMENTS ...</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a:t>~/cookbooks/chef-client/templates/default/</a:t>
            </a:r>
            <a:r>
              <a:rPr lang="en-US" dirty="0" err="1"/>
              <a:t>client.rb.erb</a:t>
            </a:r>
            <a:endParaRPr lang="en-US" dirty="0"/>
          </a:p>
        </p:txBody>
      </p:sp>
      <p:sp>
        <p:nvSpPr>
          <p:cNvPr id="7" name="Rectangle 6"/>
          <p:cNvSpPr/>
          <p:nvPr/>
        </p:nvSpPr>
        <p:spPr bwMode="auto">
          <a:xfrm>
            <a:off x="1121104" y="3438364"/>
            <a:ext cx="14422528" cy="61928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t>The Work</a:t>
            </a:r>
          </a:p>
        </p:txBody>
      </p:sp>
      <p:sp>
        <p:nvSpPr>
          <p:cNvPr id="8" name="Subtitle 7"/>
          <p:cNvSpPr>
            <a:spLocks noGrp="1"/>
          </p:cNvSpPr>
          <p:nvPr>
            <p:ph type="subTitle" idx="1"/>
          </p:nvPr>
        </p:nvSpPr>
        <p:spPr/>
        <p:txBody>
          <a:bodyPr/>
          <a:lstStyle/>
          <a:p>
            <a:pPr marL="457200" indent="-457200">
              <a:buFont typeface="Arial" charset="0"/>
              <a:buChar char="•"/>
            </a:pPr>
            <a:r>
              <a:rPr lang="en-US" dirty="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plugin_path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15453</TotalTime>
  <Words>1317</Words>
  <Application>Microsoft Macintosh PowerPoint</Application>
  <PresentationFormat>Custom</PresentationFormat>
  <Paragraphs>184</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ＭＳ Ｐゴシック</vt:lpstr>
      <vt:lpstr>Arial</vt:lpstr>
      <vt:lpstr>Courier New</vt:lpstr>
      <vt:lpstr>Wingdings</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PowerPoint Presentation</vt:lpstr>
      <vt:lpstr>The Work</vt:lpstr>
      <vt:lpstr>Run Ohai Smoother</vt:lpstr>
      <vt:lpstr>Not all Node Plugins are Executed</vt:lpstr>
      <vt:lpstr>Ohai Hints</vt:lpstr>
      <vt:lpstr>The Work</vt:lpstr>
      <vt:lpstr> </vt:lpstr>
      <vt:lpstr>Run Ohai Smoother</vt:lpstr>
      <vt:lpstr>PowerPoint Presentation</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2148</cp:revision>
  <cp:lastPrinted>2015-02-07T23:49:10Z</cp:lastPrinted>
  <dcterms:created xsi:type="dcterms:W3CDTF">2012-09-13T17:36:07Z</dcterms:created>
  <dcterms:modified xsi:type="dcterms:W3CDTF">2018-03-26T20:37:54Z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