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6" r:id="rId3"/>
    <p:sldId id="257" r:id="rId4"/>
    <p:sldId id="258" r:id="rId5"/>
    <p:sldId id="259" r:id="rId6"/>
    <p:sldId id="260" r:id="rId7"/>
    <p:sldId id="262" r:id="rId8"/>
    <p:sldId id="263" r:id="rId9"/>
    <p:sldId id="264" r:id="rId10"/>
    <p:sldId id="265" r:id="rId11"/>
    <p:sldId id="266" r:id="rId12"/>
    <p:sldId id="272" r:id="rId13"/>
    <p:sldId id="267" r:id="rId14"/>
    <p:sldId id="274" r:id="rId15"/>
    <p:sldId id="268" r:id="rId16"/>
    <p:sldId id="269" r:id="rId17"/>
    <p:sldId id="277" r:id="rId18"/>
    <p:sldId id="275" r:id="rId19"/>
    <p:sldId id="270"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5"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dirty="0"/>
          </a:p>
        </p:txBody>
      </p:sp>
      <p:sp>
        <p:nvSpPr>
          <p:cNvPr id="15" name="Date Placeholder 14"/>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16" name="Slide Number Placeholder 15"/>
          <p:cNvSpPr>
            <a:spLocks noGrp="1"/>
          </p:cNvSpPr>
          <p:nvPr>
            <p:ph type="sldNum" sz="quarter" idx="11"/>
          </p:nvPr>
        </p:nvSpPr>
        <p:spPr/>
        <p:txBody>
          <a:bodyPr/>
          <a:lstStyle/>
          <a:p>
            <a:fld id="{B6F15528-21DE-4FAA-801E-634DDDAF4B2B}" type="slidenum">
              <a:rPr lang="en-US" smtClean="0"/>
              <a:pPr/>
              <a:t>‹#›</a:t>
            </a:fld>
            <a:endParaRPr lang="en-US" dirty="0"/>
          </a:p>
        </p:txBody>
      </p:sp>
      <p:sp>
        <p:nvSpPr>
          <p:cNvPr id="17" name="Footer Placeholder 16"/>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10/6/2023</a:t>
            </a:fld>
            <a:endParaRPr lang="en-US" dirty="0"/>
          </a:p>
        </p:txBody>
      </p:sp>
      <p:sp>
        <p:nvSpPr>
          <p:cNvPr id="15" name="Slide Number Placeholder 14"/>
          <p:cNvSpPr>
            <a:spLocks noGrp="1"/>
          </p:cNvSpPr>
          <p:nvPr>
            <p:ph type="sldNum" sz="quarter" idx="15"/>
          </p:nvPr>
        </p:nvSpPr>
        <p:spPr/>
        <p:txBody>
          <a:bodyPr/>
          <a:lstStyle>
            <a:lvl1pPr algn="ctr">
              <a:defRPr/>
            </a:lvl1pPr>
          </a:lstStyle>
          <a:p>
            <a:fld id="{B6F15528-21DE-4FAA-801E-634DDDAF4B2B}" type="slidenum">
              <a:rPr lang="en-US" smtClean="0"/>
              <a:pPr/>
              <a:t>‹#›</a:t>
            </a:fld>
            <a:endParaRPr lang="en-US" dirty="0"/>
          </a:p>
        </p:txBody>
      </p:sp>
      <p:sp>
        <p:nvSpPr>
          <p:cNvPr id="16" name="Footer Placeholder 15"/>
          <p:cNvSpPr>
            <a:spLocks noGrp="1"/>
          </p:cNvSpPr>
          <p:nvPr>
            <p:ph type="ftr" sz="quarter" idx="16"/>
          </p:nvPr>
        </p:nvSpPr>
        <p:spPr/>
        <p:txBody>
          <a:bodyPr/>
          <a:lstStyle/>
          <a:p>
            <a:endParaRPr lang="en-US" dirty="0"/>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1D8BD707-D9CF-40AE-B4C6-C98DA3205C09}" type="datetimeFigureOut">
              <a:rPr lang="en-US" smtClean="0"/>
              <a:pPr/>
              <a:t>10/6/2023</a:t>
            </a:fld>
            <a:endParaRPr lang="en-US" dirty="0"/>
          </a:p>
        </p:txBody>
      </p:sp>
      <p:sp>
        <p:nvSpPr>
          <p:cNvPr id="9" name="Slide Number Placeholder 8"/>
          <p:cNvSpPr>
            <a:spLocks noGrp="1"/>
          </p:cNvSpPr>
          <p:nvPr>
            <p:ph type="sldNum" sz="quarter" idx="15"/>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6"/>
          </p:nvPr>
        </p:nvSpPr>
        <p:spPr/>
        <p:txBody>
          <a:body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10/6/2023</a:t>
            </a:fld>
            <a:endParaRPr lang="en-US" dirty="0"/>
          </a:p>
        </p:txBody>
      </p:sp>
      <p:sp>
        <p:nvSpPr>
          <p:cNvPr id="9" name="Slide Number Placeholder 8"/>
          <p:cNvSpPr>
            <a:spLocks noGrp="1"/>
          </p:cNvSpPr>
          <p:nvPr>
            <p:ph type="sldNum" sz="quarter" idx="11"/>
          </p:nvPr>
        </p:nvSpPr>
        <p:spPr/>
        <p:txBody>
          <a:bodyPr/>
          <a:lstStyle/>
          <a:p>
            <a:fld id="{B6F15528-21DE-4FAA-801E-634DDDAF4B2B}"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10/6/2023</a:t>
            </a:fld>
            <a:endParaRPr lang="en-US" dirty="0"/>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dirty="0"/>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6F15528-21DE-4FAA-801E-634DDDAF4B2B}" type="slidenum">
              <a:rPr lang="en-US" smtClean="0"/>
              <a:pPr/>
              <a:t>‹#›</a:t>
            </a:fld>
            <a:endParaRPr lang="en-US" dirty="0"/>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
        <p:nvSpPr>
          <p:cNvPr id="7" name="Rectangle 6"/>
          <p:cNvSpPr/>
          <p:nvPr/>
        </p:nvSpPr>
        <p:spPr>
          <a:xfrm>
            <a:off x="1447800" y="2819400"/>
            <a:ext cx="6403035"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Python Collections</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3200400" y="3962400"/>
            <a:ext cx="1944379"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Day 4</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smtClean="0"/>
              <a:t>Python </a:t>
            </a:r>
            <a:r>
              <a:rPr lang="en-US" sz="2000" dirty="0" err="1" smtClean="0"/>
              <a:t>Tuple</a:t>
            </a:r>
            <a:r>
              <a:rPr lang="en-US" sz="2000" dirty="0" smtClean="0"/>
              <a:t> is a collection of objects separated by commas. In some ways, a </a:t>
            </a:r>
            <a:r>
              <a:rPr lang="en-US" sz="2000" dirty="0" err="1" smtClean="0"/>
              <a:t>tuple</a:t>
            </a:r>
            <a:r>
              <a:rPr lang="en-US" sz="2000" dirty="0" smtClean="0"/>
              <a:t> is similar to a Python list in terms of indexing, nested objects, and repetition but the main difference between both is Python </a:t>
            </a:r>
            <a:r>
              <a:rPr lang="en-US" sz="2000" dirty="0" err="1" smtClean="0"/>
              <a:t>tuple</a:t>
            </a:r>
            <a:r>
              <a:rPr lang="en-US" sz="2000" dirty="0" smtClean="0"/>
              <a:t> is immutable, unlike the Python list which is mutable.</a:t>
            </a:r>
          </a:p>
          <a:p>
            <a:r>
              <a:rPr lang="en-US" sz="2000" dirty="0" smtClean="0"/>
              <a:t>Features of  </a:t>
            </a:r>
            <a:r>
              <a:rPr lang="en-US" sz="2000" dirty="0" err="1" smtClean="0"/>
              <a:t>Tuple</a:t>
            </a:r>
            <a:endParaRPr lang="en-US" sz="2000" dirty="0" smtClean="0"/>
          </a:p>
          <a:p>
            <a:pPr marL="342900" indent="-342900">
              <a:buFont typeface="+mj-lt"/>
              <a:buAutoNum type="arabicPeriod"/>
            </a:pPr>
            <a:r>
              <a:rPr lang="en-US" sz="2000" dirty="0" smtClean="0"/>
              <a:t>Ordered:- When we say that </a:t>
            </a:r>
            <a:r>
              <a:rPr lang="en-US" sz="2000" dirty="0" err="1" smtClean="0"/>
              <a:t>tuples</a:t>
            </a:r>
            <a:r>
              <a:rPr lang="en-US" sz="2000" dirty="0" smtClean="0"/>
              <a:t> are ordered, it means that the items have a defined order, and that order will not change.</a:t>
            </a:r>
          </a:p>
          <a:p>
            <a:pPr marL="342900" indent="-342900">
              <a:buFont typeface="+mj-lt"/>
              <a:buAutoNum type="arabicPeriod"/>
            </a:pPr>
            <a:r>
              <a:rPr lang="en-US" sz="2000" dirty="0" smtClean="0"/>
              <a:t>Unchangeable:- </a:t>
            </a:r>
            <a:r>
              <a:rPr lang="en-US" sz="2000" dirty="0" err="1" smtClean="0"/>
              <a:t>Tuples</a:t>
            </a:r>
            <a:r>
              <a:rPr lang="en-US" sz="2000" dirty="0" smtClean="0"/>
              <a:t> are unchangeable, meaning that we cannot change, add or remove items after the </a:t>
            </a:r>
            <a:r>
              <a:rPr lang="en-US" sz="2000" dirty="0" err="1" smtClean="0"/>
              <a:t>tuple</a:t>
            </a:r>
            <a:r>
              <a:rPr lang="en-US" sz="2000" dirty="0" smtClean="0"/>
              <a:t> has been created.</a:t>
            </a:r>
          </a:p>
          <a:p>
            <a:pPr marL="342900" indent="-342900">
              <a:buFont typeface="+mj-lt"/>
              <a:buAutoNum type="arabicPeriod"/>
            </a:pPr>
            <a:r>
              <a:rPr lang="en-US" sz="2000" dirty="0" smtClean="0"/>
              <a:t>Allow Duplicates:- Since </a:t>
            </a:r>
            <a:r>
              <a:rPr lang="en-US" sz="2000" dirty="0" err="1" smtClean="0"/>
              <a:t>tuples</a:t>
            </a:r>
            <a:r>
              <a:rPr lang="en-US" sz="2000" dirty="0" smtClean="0"/>
              <a:t> are indexed, they can have items with the same value.</a:t>
            </a:r>
          </a:p>
          <a:p>
            <a:pPr marL="342900" indent="-342900">
              <a:buFont typeface="+mj-lt"/>
              <a:buAutoNum type="arabicPeriod"/>
            </a:pPr>
            <a:endParaRPr lang="en-US" sz="1600" dirty="0" smtClean="0"/>
          </a:p>
          <a:p>
            <a:pPr marL="342900" indent="-342900">
              <a:buFont typeface="+mj-lt"/>
              <a:buAutoNum type="arabicPeriod"/>
            </a:pPr>
            <a:endParaRPr lang="en-US" sz="1600" dirty="0" smtClean="0"/>
          </a:p>
          <a:p>
            <a:pPr>
              <a:buNone/>
            </a:pPr>
            <a:endParaRPr lang="en-US" sz="1600" dirty="0" smtClean="0"/>
          </a:p>
          <a:p>
            <a:pPr>
              <a:buNone/>
            </a:pPr>
            <a:endParaRPr lang="en-US" sz="1600" dirty="0"/>
          </a:p>
        </p:txBody>
      </p:sp>
      <p:sp>
        <p:nvSpPr>
          <p:cNvPr id="3" name="Title 2"/>
          <p:cNvSpPr>
            <a:spLocks noGrp="1"/>
          </p:cNvSpPr>
          <p:nvPr>
            <p:ph type="title"/>
          </p:nvPr>
        </p:nvSpPr>
        <p:spPr/>
        <p:txBody>
          <a:bodyPr/>
          <a:lstStyle/>
          <a:p>
            <a:r>
              <a:rPr smtClean="0"/>
              <a:t>Python Tuple</a:t>
            </a:r>
            <a:endParaRPr lang="en-US" dirty="0"/>
          </a:p>
        </p:txBody>
      </p:sp>
      <p:sp>
        <p:nvSpPr>
          <p:cNvPr id="4" name="TextBox 3"/>
          <p:cNvSpPr txBox="1"/>
          <p:nvPr/>
        </p:nvSpPr>
        <p:spPr>
          <a:xfrm>
            <a:off x="990600" y="5715000"/>
            <a:ext cx="7137018" cy="369332"/>
          </a:xfrm>
          <a:prstGeom prst="rect">
            <a:avLst/>
          </a:prstGeom>
          <a:noFill/>
        </p:spPr>
        <p:txBody>
          <a:bodyPr wrap="none" rtlCol="0">
            <a:spAutoFit/>
          </a:bodyPr>
          <a:lstStyle/>
          <a:p>
            <a:r>
              <a:rPr lang="en-US" u="sng" dirty="0" smtClean="0"/>
              <a:t>Lets  take  a  look at some </a:t>
            </a:r>
            <a:r>
              <a:rPr lang="en-US" u="sng" dirty="0" err="1" smtClean="0"/>
              <a:t>tuple</a:t>
            </a:r>
            <a:r>
              <a:rPr lang="en-US" u="sng" dirty="0" smtClean="0"/>
              <a:t> function to understand more clearly.</a:t>
            </a:r>
            <a:endParaRPr lang="en-US" u="sng" dirty="0"/>
          </a:p>
        </p:txBody>
      </p:sp>
      <p:pic>
        <p:nvPicPr>
          <p:cNvPr id="5" name="Picture 4"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4953000"/>
          </a:xfrm>
        </p:spPr>
        <p:txBody>
          <a:bodyPr>
            <a:normAutofit/>
          </a:bodyPr>
          <a:lstStyle/>
          <a:p>
            <a:r>
              <a:rPr lang="en-US" sz="2000" dirty="0" smtClean="0"/>
              <a:t>Dictionaries stores data categorically maintaining a proper catalogue.</a:t>
            </a:r>
          </a:p>
          <a:p>
            <a:r>
              <a:rPr lang="en-US" sz="2000" dirty="0" smtClean="0"/>
              <a:t>Dictionaries are used to store data values in </a:t>
            </a:r>
            <a:r>
              <a:rPr lang="en-US" sz="2000" dirty="0" err="1" smtClean="0"/>
              <a:t>key:value</a:t>
            </a:r>
            <a:r>
              <a:rPr lang="en-US" sz="2000" dirty="0" smtClean="0"/>
              <a:t> pairs</a:t>
            </a:r>
          </a:p>
          <a:p>
            <a:r>
              <a:rPr lang="en-US" sz="2000" dirty="0" smtClean="0"/>
              <a:t>We have to print the dictionary to print the values inside it.</a:t>
            </a:r>
          </a:p>
          <a:p>
            <a:r>
              <a:rPr lang="en-US" sz="2000" dirty="0" smtClean="0"/>
              <a:t>Dictionary items are ordered, changeable, and does not allow duplicates.</a:t>
            </a:r>
          </a:p>
          <a:p>
            <a:r>
              <a:rPr lang="en-US" sz="2000" dirty="0" smtClean="0"/>
              <a:t>We can use </a:t>
            </a:r>
            <a:r>
              <a:rPr lang="en-US" sz="2000" dirty="0" err="1" smtClean="0"/>
              <a:t>dict</a:t>
            </a:r>
            <a:r>
              <a:rPr lang="en-US" sz="2000" dirty="0" smtClean="0"/>
              <a:t>() constructor to make a </a:t>
            </a:r>
            <a:r>
              <a:rPr lang="en-US" sz="2000" dirty="0" err="1" smtClean="0"/>
              <a:t>dictiionary</a:t>
            </a:r>
            <a:r>
              <a:rPr lang="en-US" sz="2000" dirty="0" smtClean="0"/>
              <a:t>.</a:t>
            </a:r>
          </a:p>
          <a:p>
            <a:r>
              <a:rPr lang="en-US" sz="2000" dirty="0" smtClean="0"/>
              <a:t> A dictionary within a </a:t>
            </a:r>
            <a:r>
              <a:rPr lang="en-US" sz="2000" dirty="0" err="1" smtClean="0"/>
              <a:t>dictionar</a:t>
            </a:r>
            <a:r>
              <a:rPr lang="en-US" sz="2000" dirty="0" smtClean="0"/>
              <a:t> called nested </a:t>
            </a:r>
            <a:r>
              <a:rPr lang="en-US" sz="2000" dirty="0" err="1" smtClean="0"/>
              <a:t>dictiionary</a:t>
            </a:r>
            <a:r>
              <a:rPr lang="en-US" sz="2000" dirty="0" smtClean="0"/>
              <a:t>.</a:t>
            </a:r>
          </a:p>
          <a:p>
            <a:endParaRPr lang="en-US" sz="2000" dirty="0" smtClean="0"/>
          </a:p>
          <a:p>
            <a:pPr>
              <a:buNone/>
            </a:pPr>
            <a:r>
              <a:rPr lang="en-US" sz="2000" u="sng" dirty="0" smtClean="0"/>
              <a:t> Lets  take  a  look at some dictionary function to understand more clearly.</a:t>
            </a:r>
          </a:p>
          <a:p>
            <a:endParaRPr lang="en-US" sz="2000" dirty="0"/>
          </a:p>
        </p:txBody>
      </p:sp>
      <p:sp>
        <p:nvSpPr>
          <p:cNvPr id="3" name="Title 2"/>
          <p:cNvSpPr>
            <a:spLocks noGrp="1"/>
          </p:cNvSpPr>
          <p:nvPr>
            <p:ph type="title"/>
          </p:nvPr>
        </p:nvSpPr>
        <p:spPr/>
        <p:txBody>
          <a:bodyPr/>
          <a:lstStyle/>
          <a:p>
            <a:r>
              <a:rPr smtClean="0"/>
              <a:t>Python Dictionnary</a:t>
            </a:r>
            <a:endParaRPr lang="en-US" dirty="0"/>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
        <p:nvSpPr>
          <p:cNvPr id="7" name="Rectangle 6"/>
          <p:cNvSpPr/>
          <p:nvPr/>
        </p:nvSpPr>
        <p:spPr>
          <a:xfrm>
            <a:off x="381000" y="533400"/>
            <a:ext cx="8458200" cy="258532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Python Math and Random Modules</a:t>
            </a:r>
          </a:p>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r>
              <a:rPr lang="en-US"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NumPy</a:t>
            </a: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9" name="Rectangle 8"/>
          <p:cNvSpPr/>
          <p:nvPr/>
        </p:nvSpPr>
        <p:spPr>
          <a:xfrm>
            <a:off x="3200400" y="3962400"/>
            <a:ext cx="1905906"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Day 5</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Sometimes when working with some kind of financial or scientific projects it becomes necessary to implement mathematical calculations in the project. Python provides the math module to deal with such calculations. Math module provides functions to deal with both basic operations such as addition(+), subtraction(-), multiplication(*), division(/) and advance operations like trigonometric, logarithmic, exponential functions.</a:t>
            </a:r>
          </a:p>
          <a:p>
            <a:endParaRPr lang="en-US" dirty="0" smtClean="0"/>
          </a:p>
          <a:p>
            <a:r>
              <a:rPr lang="en-US" dirty="0" smtClean="0"/>
              <a:t>Lets take  a look some Random Function examples to know more about  Random</a:t>
            </a:r>
          </a:p>
          <a:p>
            <a:endParaRPr lang="en-US" dirty="0"/>
          </a:p>
        </p:txBody>
      </p:sp>
      <p:sp>
        <p:nvSpPr>
          <p:cNvPr id="3" name="Title 2"/>
          <p:cNvSpPr>
            <a:spLocks noGrp="1"/>
          </p:cNvSpPr>
          <p:nvPr>
            <p:ph type="title"/>
          </p:nvPr>
        </p:nvSpPr>
        <p:spPr/>
        <p:txBody>
          <a:bodyPr/>
          <a:lstStyle/>
          <a:p>
            <a:r>
              <a:rPr smtClean="0"/>
              <a:t>Python Math Module</a:t>
            </a:r>
            <a:endParaRPr lang="en-US" dirty="0"/>
          </a:p>
        </p:txBody>
      </p:sp>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jpg"/>
          <p:cNvPicPr>
            <a:picLocks noChangeAspect="1"/>
          </p:cNvPicPr>
          <p:nvPr/>
        </p:nvPicPr>
        <p:blipFill>
          <a:blip r:embed="rId2"/>
          <a:stretch>
            <a:fillRect/>
          </a:stretch>
        </p:blipFill>
        <p:spPr>
          <a:xfrm>
            <a:off x="8153400" y="6019800"/>
            <a:ext cx="695325" cy="695325"/>
          </a:xfrm>
          <a:prstGeom prst="rect">
            <a:avLst/>
          </a:prstGeom>
        </p:spPr>
      </p:pic>
      <p:sp>
        <p:nvSpPr>
          <p:cNvPr id="3" name="Title 2"/>
          <p:cNvSpPr>
            <a:spLocks noGrp="1"/>
          </p:cNvSpPr>
          <p:nvPr>
            <p:ph type="ctrTitle"/>
          </p:nvPr>
        </p:nvSpPr>
        <p:spPr>
          <a:xfrm>
            <a:off x="533400" y="685800"/>
            <a:ext cx="8305800" cy="824132"/>
          </a:xfrm>
        </p:spPr>
        <p:txBody>
          <a:bodyPr/>
          <a:lstStyle/>
          <a:p>
            <a:r>
              <a:rPr smtClean="0"/>
              <a:t>What is Numpy?</a:t>
            </a:r>
            <a:endParaRPr lang="en-US" dirty="0"/>
          </a:p>
        </p:txBody>
      </p:sp>
      <p:sp>
        <p:nvSpPr>
          <p:cNvPr id="4" name="Subtitle 3"/>
          <p:cNvSpPr>
            <a:spLocks noGrp="1"/>
          </p:cNvSpPr>
          <p:nvPr>
            <p:ph type="subTitle" idx="1"/>
          </p:nvPr>
        </p:nvSpPr>
        <p:spPr>
          <a:xfrm>
            <a:off x="457200" y="2438400"/>
            <a:ext cx="8305800" cy="3505200"/>
          </a:xfrm>
        </p:spPr>
        <p:txBody>
          <a:bodyPr/>
          <a:lstStyle/>
          <a:p>
            <a:r>
              <a:rPr lang="en-US" dirty="0" err="1" smtClean="0"/>
              <a:t>NumPy</a:t>
            </a:r>
            <a:r>
              <a:rPr lang="en-US" dirty="0" smtClean="0"/>
              <a:t> is a Python library used for working with arrays.</a:t>
            </a:r>
          </a:p>
          <a:p>
            <a:r>
              <a:rPr lang="en-US" dirty="0" smtClean="0"/>
              <a:t>It also has functions for working in domain of linear algebra, fourier transform, and matrices.</a:t>
            </a:r>
          </a:p>
          <a:p>
            <a:pPr>
              <a:buFont typeface="Arial" pitchFamily="34" charset="0"/>
              <a:buChar char="•"/>
            </a:pPr>
            <a:r>
              <a:rPr lang="en-US" dirty="0" smtClean="0">
                <a:solidFill>
                  <a:schemeClr val="tx2">
                    <a:lumMod val="75000"/>
                  </a:schemeClr>
                </a:solidFill>
              </a:rPr>
              <a:t>Features of  </a:t>
            </a:r>
            <a:r>
              <a:rPr lang="en-US" dirty="0" err="1" smtClean="0">
                <a:solidFill>
                  <a:schemeClr val="tx2">
                    <a:lumMod val="75000"/>
                  </a:schemeClr>
                </a:solidFill>
              </a:rPr>
              <a:t>Numpy</a:t>
            </a:r>
            <a:endParaRPr lang="en-US" dirty="0" smtClean="0">
              <a:solidFill>
                <a:schemeClr val="tx2">
                  <a:lumMod val="75000"/>
                </a:schemeClr>
              </a:solidFill>
            </a:endParaRPr>
          </a:p>
          <a:p>
            <a:pPr marL="342900" indent="-342900" algn="l">
              <a:buFont typeface="+mj-lt"/>
              <a:buAutoNum type="arabicPeriod"/>
            </a:pPr>
            <a:r>
              <a:rPr lang="en-US" sz="1600" dirty="0" smtClean="0">
                <a:solidFill>
                  <a:srgbClr val="FEFAC9"/>
                </a:solidFill>
              </a:rPr>
              <a:t>In Python we have lists that serve the purpose of arrays, but they are slow to process.</a:t>
            </a:r>
          </a:p>
          <a:p>
            <a:pPr marL="342900" indent="-342900" algn="l">
              <a:buFont typeface="+mj-lt"/>
              <a:buAutoNum type="arabicPeriod"/>
            </a:pPr>
            <a:r>
              <a:rPr lang="en-US" sz="1600" dirty="0" err="1" smtClean="0">
                <a:solidFill>
                  <a:srgbClr val="FEFAC9"/>
                </a:solidFill>
              </a:rPr>
              <a:t>NumPy</a:t>
            </a:r>
            <a:r>
              <a:rPr lang="en-US" sz="1600" dirty="0" smtClean="0">
                <a:solidFill>
                  <a:srgbClr val="FEFAC9"/>
                </a:solidFill>
              </a:rPr>
              <a:t> aims to provide an array object that is up to 50x faster than traditional Python lists.</a:t>
            </a:r>
          </a:p>
          <a:p>
            <a:pPr marL="342900" indent="-342900" algn="l">
              <a:buFont typeface="+mj-lt"/>
              <a:buAutoNum type="arabicPeriod"/>
            </a:pPr>
            <a:r>
              <a:rPr lang="en-US" sz="1600" dirty="0" smtClean="0">
                <a:solidFill>
                  <a:srgbClr val="FEFAC9"/>
                </a:solidFill>
              </a:rPr>
              <a:t>The array object in </a:t>
            </a:r>
            <a:r>
              <a:rPr lang="en-US" sz="1600" dirty="0" err="1" smtClean="0">
                <a:solidFill>
                  <a:srgbClr val="FEFAC9"/>
                </a:solidFill>
              </a:rPr>
              <a:t>NumPy</a:t>
            </a:r>
            <a:r>
              <a:rPr lang="en-US" sz="1600" dirty="0" smtClean="0">
                <a:solidFill>
                  <a:srgbClr val="FEFAC9"/>
                </a:solidFill>
              </a:rPr>
              <a:t> is called </a:t>
            </a:r>
            <a:r>
              <a:rPr lang="en-US" sz="1600" dirty="0" err="1" smtClean="0">
                <a:solidFill>
                  <a:srgbClr val="FEFAC9"/>
                </a:solidFill>
              </a:rPr>
              <a:t>ndarray</a:t>
            </a:r>
            <a:r>
              <a:rPr lang="en-US" sz="1600" dirty="0" smtClean="0">
                <a:solidFill>
                  <a:srgbClr val="FEFAC9"/>
                </a:solidFill>
              </a:rPr>
              <a:t>, it provides a lot of supporting functions that make working with </a:t>
            </a:r>
            <a:r>
              <a:rPr lang="en-US" sz="1600" dirty="0" err="1" smtClean="0">
                <a:solidFill>
                  <a:srgbClr val="FEFAC9"/>
                </a:solidFill>
              </a:rPr>
              <a:t>ndarray</a:t>
            </a:r>
            <a:r>
              <a:rPr lang="en-US" sz="1600" dirty="0" smtClean="0">
                <a:solidFill>
                  <a:srgbClr val="FEFAC9"/>
                </a:solidFill>
              </a:rPr>
              <a:t> very easy.</a:t>
            </a:r>
          </a:p>
          <a:p>
            <a:pPr algn="l">
              <a:buFont typeface="Arial" pitchFamily="34" charset="0"/>
              <a:buChar char="•"/>
            </a:pPr>
            <a:endParaRPr lang="en-US" dirty="0">
              <a:solidFill>
                <a:schemeClr val="tx2">
                  <a:lumMod val="75000"/>
                </a:schemeClr>
              </a:solidFill>
            </a:endParaRPr>
          </a:p>
        </p:txBody>
      </p:sp>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Installation of </a:t>
            </a:r>
            <a:r>
              <a:rPr lang="en-US" dirty="0" err="1" smtClean="0"/>
              <a:t>NumPy</a:t>
            </a:r>
            <a:endParaRPr lang="en-US" dirty="0" smtClean="0"/>
          </a:p>
          <a:p>
            <a:r>
              <a:rPr lang="en-US" dirty="0" smtClean="0"/>
              <a:t>If you have Python and PIP already installed on a system, then installation of </a:t>
            </a:r>
            <a:r>
              <a:rPr lang="en-US" dirty="0" err="1" smtClean="0"/>
              <a:t>NumPy</a:t>
            </a:r>
            <a:r>
              <a:rPr lang="en-US" dirty="0" smtClean="0"/>
              <a:t> is very easy.</a:t>
            </a:r>
          </a:p>
          <a:p>
            <a:endParaRPr lang="en-US" dirty="0" smtClean="0"/>
          </a:p>
          <a:p>
            <a:r>
              <a:rPr lang="en-US" dirty="0" smtClean="0"/>
              <a:t>Install it using this command:</a:t>
            </a:r>
          </a:p>
          <a:p>
            <a:endParaRPr lang="en-US" dirty="0" smtClean="0"/>
          </a:p>
          <a:p>
            <a:r>
              <a:rPr lang="en-US" dirty="0" smtClean="0"/>
              <a:t>C:\Users\Your Name&gt;pip install </a:t>
            </a:r>
            <a:r>
              <a:rPr lang="en-US" dirty="0" err="1" smtClean="0"/>
              <a:t>numpy</a:t>
            </a:r>
            <a:endParaRPr lang="en-US" dirty="0"/>
          </a:p>
        </p:txBody>
      </p:sp>
      <p:sp>
        <p:nvSpPr>
          <p:cNvPr id="3" name="Title 2"/>
          <p:cNvSpPr>
            <a:spLocks noGrp="1"/>
          </p:cNvSpPr>
          <p:nvPr>
            <p:ph type="title"/>
          </p:nvPr>
        </p:nvSpPr>
        <p:spPr/>
        <p:txBody>
          <a:bodyPr/>
          <a:lstStyle/>
          <a:p>
            <a:r>
              <a:rPr smtClean="0"/>
              <a:t>Installation of  Numpy</a:t>
            </a:r>
            <a:endParaRPr lang="en-US" dirty="0"/>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umpy.JPG"/>
          <p:cNvPicPr>
            <a:picLocks noChangeAspect="1"/>
          </p:cNvPicPr>
          <p:nvPr/>
        </p:nvPicPr>
        <p:blipFill>
          <a:blip r:embed="rId2"/>
          <a:stretch>
            <a:fillRect/>
          </a:stretch>
        </p:blipFill>
        <p:spPr>
          <a:xfrm>
            <a:off x="609600" y="838200"/>
            <a:ext cx="7924800" cy="5149516"/>
          </a:xfrm>
          <a:prstGeom prst="rect">
            <a:avLst/>
          </a:prstGeom>
        </p:spPr>
      </p:pic>
      <p:pic>
        <p:nvPicPr>
          <p:cNvPr id="5" name="Picture 4" descr="logo.jpg"/>
          <p:cNvPicPr>
            <a:picLocks noChangeAspect="1"/>
          </p:cNvPicPr>
          <p:nvPr/>
        </p:nvPicPr>
        <p:blipFill>
          <a:blip r:embed="rId3"/>
          <a:stretch>
            <a:fillRect/>
          </a:stretch>
        </p:blipFill>
        <p:spPr>
          <a:xfrm>
            <a:off x="8153400" y="6019800"/>
            <a:ext cx="695325" cy="695325"/>
          </a:xfrm>
          <a:prstGeom prst="rect">
            <a:avLst/>
          </a:prstGeom>
        </p:spPr>
      </p:pic>
    </p:spTree>
  </p:cSld>
  <p:clrMapOvr>
    <a:masterClrMapping/>
  </p:clrMapOvr>
  <p:transition advClick="0" advTm="2000">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91673" y="2967335"/>
            <a:ext cx="5509137" cy="369332"/>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cap="none" spc="0" dirty="0" smtClean="0">
                <a:ln/>
                <a:solidFill>
                  <a:schemeClr val="accent3"/>
                </a:solidFill>
                <a:effectLst/>
              </a:rPr>
              <a:t>Let us see some </a:t>
            </a:r>
            <a:r>
              <a:rPr lang="en-US" b="1" cap="none" spc="0" dirty="0" err="1" smtClean="0">
                <a:ln/>
                <a:solidFill>
                  <a:schemeClr val="accent3"/>
                </a:solidFill>
                <a:effectLst/>
              </a:rPr>
              <a:t>numpy</a:t>
            </a:r>
            <a:r>
              <a:rPr lang="en-US" b="1" cap="none" spc="0" dirty="0" smtClean="0">
                <a:ln/>
                <a:solidFill>
                  <a:schemeClr val="accent3"/>
                </a:solidFill>
                <a:effectLst/>
              </a:rPr>
              <a:t> examples to learn </a:t>
            </a:r>
            <a:r>
              <a:rPr lang="en-US" b="1" dirty="0" err="1" smtClean="0">
                <a:ln/>
                <a:solidFill>
                  <a:schemeClr val="accent3"/>
                </a:solidFill>
              </a:rPr>
              <a:t>N</a:t>
            </a:r>
            <a:r>
              <a:rPr lang="en-US" b="1" cap="none" spc="0" dirty="0" err="1" smtClean="0">
                <a:ln/>
                <a:solidFill>
                  <a:schemeClr val="accent3"/>
                </a:solidFill>
                <a:effectLst/>
              </a:rPr>
              <a:t>umPy</a:t>
            </a:r>
            <a:endParaRPr lang="en-US" b="1" cap="none" spc="0" dirty="0">
              <a:ln/>
              <a:solidFill>
                <a:schemeClr val="accent3"/>
              </a:solidFill>
              <a:effectLst/>
            </a:endParaRP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229600" cy="4572000"/>
          </a:xfrm>
        </p:spPr>
        <p:txBody>
          <a:bodyPr>
            <a:normAutofit lnSpcReduction="10000"/>
          </a:bodyPr>
          <a:lstStyle/>
          <a:p>
            <a:r>
              <a:rPr lang="en-US" dirty="0" smtClean="0"/>
              <a:t>Computers work on programs, and programs are definitive set of instructions. So it means there must be some algorithm to generate a random number as well.</a:t>
            </a:r>
          </a:p>
          <a:p>
            <a:r>
              <a:rPr lang="en-US" dirty="0" smtClean="0"/>
              <a:t>If there is a program to generate random number it can be predicted, thus it is not truly random.</a:t>
            </a:r>
          </a:p>
          <a:p>
            <a:r>
              <a:rPr lang="en-US" dirty="0" smtClean="0"/>
              <a:t>Random numbers generated through a generation algorithm are called </a:t>
            </a:r>
            <a:r>
              <a:rPr lang="en-US" i="1" dirty="0" smtClean="0"/>
              <a:t>pseudo random</a:t>
            </a:r>
            <a:r>
              <a:rPr lang="en-US" dirty="0" smtClean="0"/>
              <a:t>.</a:t>
            </a:r>
          </a:p>
          <a:p>
            <a:endParaRPr lang="en-US" dirty="0" smtClean="0"/>
          </a:p>
          <a:p>
            <a:pPr>
              <a:buNone/>
            </a:pPr>
            <a:r>
              <a:rPr lang="en-US" dirty="0" smtClean="0"/>
              <a:t>Lets take  a look some Random Function examples to know more about  Random</a:t>
            </a:r>
            <a:endParaRPr lang="en-US" dirty="0"/>
          </a:p>
        </p:txBody>
      </p:sp>
      <p:sp>
        <p:nvSpPr>
          <p:cNvPr id="3" name="Title 2"/>
          <p:cNvSpPr>
            <a:spLocks noGrp="1"/>
          </p:cNvSpPr>
          <p:nvPr>
            <p:ph type="title"/>
          </p:nvPr>
        </p:nvSpPr>
        <p:spPr/>
        <p:txBody>
          <a:bodyPr>
            <a:normAutofit fontScale="90000"/>
          </a:bodyPr>
          <a:lstStyle/>
          <a:p>
            <a:r>
              <a:rPr smtClean="0"/>
              <a:t>Pseudo Random and True Random</a:t>
            </a:r>
            <a:br>
              <a:rPr smtClean="0"/>
            </a:br>
            <a:endParaRPr lang="en-US" dirty="0"/>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9600" y="2057400"/>
            <a:ext cx="8001000" cy="4572000"/>
          </a:xfrm>
        </p:spPr>
        <p:txBody>
          <a:bodyPr/>
          <a:lstStyle/>
          <a:p>
            <a:pPr>
              <a:buFont typeface="Arial" pitchFamily="34" charset="0"/>
              <a:buChar char="•"/>
            </a:pPr>
            <a:r>
              <a:rPr lang="en-US" dirty="0" smtClean="0">
                <a:solidFill>
                  <a:srgbClr val="FFFF00"/>
                </a:solidFill>
              </a:rPr>
              <a:t>Conditional  Statements (IF Else,Else IF)</a:t>
            </a:r>
          </a:p>
          <a:p>
            <a:pPr>
              <a:buFont typeface="Arial" pitchFamily="34" charset="0"/>
              <a:buChar char="•"/>
            </a:pPr>
            <a:r>
              <a:rPr lang="en-US" dirty="0" smtClean="0">
                <a:solidFill>
                  <a:srgbClr val="FFFF00"/>
                </a:solidFill>
              </a:rPr>
              <a:t>Python For Loop</a:t>
            </a:r>
          </a:p>
          <a:p>
            <a:pPr>
              <a:buFont typeface="Arial" pitchFamily="34" charset="0"/>
              <a:buChar char="•"/>
            </a:pPr>
            <a:r>
              <a:rPr lang="en-US" dirty="0" smtClean="0">
                <a:solidFill>
                  <a:srgbClr val="FFFF00"/>
                </a:solidFill>
              </a:rPr>
              <a:t>Python  While Loop</a:t>
            </a:r>
          </a:p>
          <a:p>
            <a:pPr>
              <a:buFont typeface="Arial" pitchFamily="34" charset="0"/>
              <a:buChar char="•"/>
            </a:pPr>
            <a:endParaRPr lang="en-US" dirty="0" smtClean="0">
              <a:solidFill>
                <a:srgbClr val="FFFF00"/>
              </a:solidFill>
            </a:endParaRPr>
          </a:p>
        </p:txBody>
      </p:sp>
      <p:sp>
        <p:nvSpPr>
          <p:cNvPr id="2" name="Title 1"/>
          <p:cNvSpPr>
            <a:spLocks noGrp="1"/>
          </p:cNvSpPr>
          <p:nvPr>
            <p:ph type="ctrTitle"/>
          </p:nvPr>
        </p:nvSpPr>
        <p:spPr>
          <a:xfrm>
            <a:off x="0" y="533400"/>
            <a:ext cx="8915400" cy="1470025"/>
          </a:xfrm>
        </p:spPr>
        <p:txBody>
          <a:bodyPr>
            <a:normAutofit/>
          </a:bodyPr>
          <a:lstStyle/>
          <a:p>
            <a:r>
              <a:rPr lang="en-US" dirty="0" smtClean="0"/>
              <a:t>Let Us Revise all the topics covered</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2895600"/>
            <a:ext cx="6818983" cy="369332"/>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b="1" cap="none" spc="0" dirty="0" smtClean="0">
                <a:ln/>
                <a:solidFill>
                  <a:schemeClr val="accent3"/>
                </a:solidFill>
                <a:effectLst/>
              </a:rPr>
              <a:t>Let us see some Random examples to learn Random Function</a:t>
            </a:r>
            <a:endParaRPr lang="en-US" b="1" cap="none" spc="0" dirty="0">
              <a:ln/>
              <a:solidFill>
                <a:schemeClr val="accent3"/>
              </a:solidFill>
              <a:effectLst/>
            </a:endParaRPr>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String  is  nothing but words and sentences that we take as an input to our program. </a:t>
            </a:r>
          </a:p>
          <a:p>
            <a:r>
              <a:rPr lang="en-US" dirty="0" smtClean="0"/>
              <a:t>Basically Strings are the collection of characters.</a:t>
            </a:r>
          </a:p>
          <a:p>
            <a:r>
              <a:rPr lang="en-US" dirty="0" smtClean="0"/>
              <a:t>Generally we use some functions to  do our string operations.</a:t>
            </a:r>
          </a:p>
          <a:p>
            <a:r>
              <a:rPr lang="en-US" dirty="0" smtClean="0"/>
              <a:t>There  is  no as such  data type  in python. Any variable we take it is  generally a string data type.  We have  to convert it into  integer  or  float.  </a:t>
            </a:r>
          </a:p>
          <a:p>
            <a:pPr>
              <a:buNone/>
            </a:pPr>
            <a:endParaRPr lang="en-US" dirty="0" smtClean="0"/>
          </a:p>
        </p:txBody>
      </p:sp>
      <p:sp>
        <p:nvSpPr>
          <p:cNvPr id="3" name="Title 2"/>
          <p:cNvSpPr>
            <a:spLocks noGrp="1"/>
          </p:cNvSpPr>
          <p:nvPr>
            <p:ph type="title"/>
          </p:nvPr>
        </p:nvSpPr>
        <p:spPr/>
        <p:txBody>
          <a:bodyPr/>
          <a:lstStyle/>
          <a:p>
            <a:r>
              <a:rPr smtClean="0"/>
              <a:t>Python String</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676400"/>
            <a:ext cx="8229600" cy="4572000"/>
          </a:xfrm>
        </p:spPr>
        <p:txBody>
          <a:bodyPr/>
          <a:lstStyle/>
          <a:p>
            <a:pPr marL="514350" indent="-514350">
              <a:buFont typeface="+mj-lt"/>
              <a:buAutoNum type="arabicPeriod"/>
            </a:pPr>
            <a:r>
              <a:rPr lang="en-US" sz="2000" dirty="0" smtClean="0">
                <a:solidFill>
                  <a:schemeClr val="tx2">
                    <a:lumMod val="50000"/>
                  </a:schemeClr>
                </a:solidFill>
              </a:rPr>
              <a:t>capitalize()-Converts the first character to upper case.</a:t>
            </a:r>
          </a:p>
          <a:p>
            <a:pPr marL="514350" indent="-514350">
              <a:buFont typeface="+mj-lt"/>
              <a:buAutoNum type="arabicPeriod"/>
            </a:pPr>
            <a:r>
              <a:rPr lang="en-US" sz="2000" dirty="0" smtClean="0">
                <a:solidFill>
                  <a:schemeClr val="tx2">
                    <a:lumMod val="50000"/>
                  </a:schemeClr>
                </a:solidFill>
              </a:rPr>
              <a:t>count()-Returns the number of times a specified value occurs in a string.</a:t>
            </a:r>
          </a:p>
          <a:p>
            <a:pPr marL="514350" indent="-514350">
              <a:buFont typeface="+mj-lt"/>
              <a:buAutoNum type="arabicPeriod"/>
            </a:pPr>
            <a:r>
              <a:rPr lang="en-US" sz="2000" dirty="0" smtClean="0">
                <a:solidFill>
                  <a:schemeClr val="tx2">
                    <a:lumMod val="50000"/>
                  </a:schemeClr>
                </a:solidFill>
              </a:rPr>
              <a:t>find()- Searches the string for a specified value and returns the position of where it was found</a:t>
            </a:r>
          </a:p>
          <a:p>
            <a:pPr marL="514350" indent="-514350">
              <a:buFont typeface="+mj-lt"/>
              <a:buAutoNum type="arabicPeriod"/>
            </a:pPr>
            <a:r>
              <a:rPr lang="en-US" sz="2000" dirty="0" smtClean="0">
                <a:solidFill>
                  <a:schemeClr val="tx2">
                    <a:lumMod val="50000"/>
                  </a:schemeClr>
                </a:solidFill>
              </a:rPr>
              <a:t>replace()-Returns a string where a specified value is replaced with a specified value.</a:t>
            </a:r>
          </a:p>
          <a:p>
            <a:pPr marL="514350" indent="-514350">
              <a:buFont typeface="+mj-lt"/>
              <a:buAutoNum type="arabicPeriod"/>
            </a:pPr>
            <a:r>
              <a:rPr lang="en-US" sz="2000" dirty="0" smtClean="0">
                <a:solidFill>
                  <a:schemeClr val="tx2">
                    <a:lumMod val="50000"/>
                  </a:schemeClr>
                </a:solidFill>
              </a:rPr>
              <a:t>lower()-Converts a string into lower case.</a:t>
            </a:r>
          </a:p>
          <a:p>
            <a:pPr marL="514350" indent="-514350">
              <a:buFont typeface="+mj-lt"/>
              <a:buAutoNum type="arabicPeriod"/>
            </a:pPr>
            <a:r>
              <a:rPr lang="en-US" sz="2000" dirty="0" smtClean="0">
                <a:solidFill>
                  <a:schemeClr val="tx2">
                    <a:lumMod val="50000"/>
                  </a:schemeClr>
                </a:solidFill>
              </a:rPr>
              <a:t>upper()-Converts a string into upper case.</a:t>
            </a:r>
          </a:p>
          <a:p>
            <a:pPr marL="514350" indent="-514350">
              <a:buNone/>
            </a:pPr>
            <a:endParaRPr lang="en-US" sz="2000" dirty="0" smtClean="0"/>
          </a:p>
        </p:txBody>
      </p:sp>
      <p:sp>
        <p:nvSpPr>
          <p:cNvPr id="3" name="Title 2"/>
          <p:cNvSpPr>
            <a:spLocks noGrp="1"/>
          </p:cNvSpPr>
          <p:nvPr>
            <p:ph type="title"/>
          </p:nvPr>
        </p:nvSpPr>
        <p:spPr/>
        <p:txBody>
          <a:bodyPr>
            <a:normAutofit fontScale="90000"/>
          </a:bodyPr>
          <a:lstStyle/>
          <a:p>
            <a:r>
              <a:rPr smtClean="0"/>
              <a:t>Some Important Python String Functions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We can trim or slice  a  string by using string functions.</a:t>
            </a:r>
          </a:p>
          <a:p>
            <a:r>
              <a:rPr lang="en-US" dirty="0" smtClean="0"/>
              <a:t>We have to use split using split() function.</a:t>
            </a:r>
          </a:p>
          <a:p>
            <a:r>
              <a:rPr lang="en-US" dirty="0" smtClean="0"/>
              <a:t>We can CONCATINATE String by using + symbol</a:t>
            </a:r>
          </a:p>
          <a:p>
            <a:r>
              <a:rPr lang="en-US" dirty="0" smtClean="0"/>
              <a:t>To combine text we have to use combine() function.</a:t>
            </a:r>
          </a:p>
          <a:p>
            <a:r>
              <a:rPr lang="en-US" dirty="0" smtClean="0"/>
              <a:t>We can format string by using format() function.</a:t>
            </a:r>
          </a:p>
          <a:p>
            <a:pPr>
              <a:buNone/>
            </a:pPr>
            <a:endParaRPr lang="en-US" dirty="0" smtClean="0"/>
          </a:p>
        </p:txBody>
      </p:sp>
      <p:sp>
        <p:nvSpPr>
          <p:cNvPr id="3" name="Title 2"/>
          <p:cNvSpPr>
            <a:spLocks noGrp="1"/>
          </p:cNvSpPr>
          <p:nvPr>
            <p:ph type="title"/>
          </p:nvPr>
        </p:nvSpPr>
        <p:spPr/>
        <p:txBody>
          <a:bodyPr/>
          <a:lstStyle/>
          <a:p>
            <a:r>
              <a:rPr smtClean="0"/>
              <a:t>Python String Slicing</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 </a:t>
            </a:r>
          </a:p>
          <a:p>
            <a:r>
              <a:rPr lang="en-US" dirty="0" smtClean="0"/>
              <a:t>\\</a:t>
            </a:r>
          </a:p>
          <a:p>
            <a:r>
              <a:rPr lang="en-US" dirty="0" smtClean="0"/>
              <a:t>\n</a:t>
            </a:r>
          </a:p>
          <a:p>
            <a:r>
              <a:rPr lang="en-US" dirty="0" smtClean="0"/>
              <a:t>\r</a:t>
            </a:r>
          </a:p>
          <a:p>
            <a:r>
              <a:rPr lang="en-US" dirty="0" smtClean="0"/>
              <a:t>\t</a:t>
            </a:r>
          </a:p>
          <a:p>
            <a:r>
              <a:rPr lang="en-US" dirty="0" smtClean="0"/>
              <a:t>\b</a:t>
            </a:r>
          </a:p>
          <a:p>
            <a:r>
              <a:rPr lang="en-US" dirty="0" smtClean="0"/>
              <a:t>\f</a:t>
            </a:r>
          </a:p>
          <a:p>
            <a:r>
              <a:rPr lang="en-US" dirty="0" smtClean="0"/>
              <a:t>\</a:t>
            </a:r>
            <a:r>
              <a:rPr lang="en-US" dirty="0" err="1" smtClean="0"/>
              <a:t>ooo</a:t>
            </a:r>
            <a:endParaRPr lang="en-US" dirty="0" smtClean="0"/>
          </a:p>
          <a:p>
            <a:r>
              <a:rPr lang="en-US" dirty="0" smtClean="0"/>
              <a:t>\</a:t>
            </a:r>
            <a:r>
              <a:rPr lang="en-US" dirty="0" err="1" smtClean="0"/>
              <a:t>xhh</a:t>
            </a:r>
            <a:endParaRPr lang="en-US" dirty="0" smtClean="0"/>
          </a:p>
        </p:txBody>
      </p:sp>
      <p:sp>
        <p:nvSpPr>
          <p:cNvPr id="3" name="Title 2"/>
          <p:cNvSpPr>
            <a:spLocks noGrp="1"/>
          </p:cNvSpPr>
          <p:nvPr>
            <p:ph type="title"/>
          </p:nvPr>
        </p:nvSpPr>
        <p:spPr/>
        <p:txBody>
          <a:bodyPr/>
          <a:lstStyle/>
          <a:p>
            <a:r>
              <a:rPr smtClean="0"/>
              <a:t>Python  String Operators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Python Collections</a:t>
            </a:r>
            <a:endParaRPr lang="en-US" dirty="0"/>
          </a:p>
        </p:txBody>
      </p:sp>
      <p:sp>
        <p:nvSpPr>
          <p:cNvPr id="3" name="Content Placeholder 2"/>
          <p:cNvSpPr>
            <a:spLocks noGrp="1"/>
          </p:cNvSpPr>
          <p:nvPr>
            <p:ph idx="1"/>
          </p:nvPr>
        </p:nvSpPr>
        <p:spPr/>
        <p:txBody>
          <a:bodyPr/>
          <a:lstStyle/>
          <a:p>
            <a:r>
              <a:rPr lang="en-US" dirty="0" smtClean="0"/>
              <a:t>Collections are special data types that is present in python. There are a few data type in python that is used for collection rather than array.</a:t>
            </a:r>
          </a:p>
          <a:p>
            <a:pPr>
              <a:buNone/>
            </a:pPr>
            <a:r>
              <a:rPr lang="en-US" dirty="0" smtClean="0"/>
              <a:t>The popular python collections  are</a:t>
            </a:r>
          </a:p>
          <a:p>
            <a:pPr marL="514350" indent="-514350">
              <a:buAutoNum type="arabicPeriod"/>
            </a:pPr>
            <a:r>
              <a:rPr lang="en-US" dirty="0" smtClean="0">
                <a:solidFill>
                  <a:schemeClr val="tx2">
                    <a:lumMod val="75000"/>
                  </a:schemeClr>
                </a:solidFill>
              </a:rPr>
              <a:t>List</a:t>
            </a:r>
          </a:p>
          <a:p>
            <a:pPr marL="514350" indent="-514350">
              <a:buAutoNum type="arabicPeriod"/>
            </a:pPr>
            <a:r>
              <a:rPr lang="en-US" dirty="0" smtClean="0">
                <a:solidFill>
                  <a:schemeClr val="tx2">
                    <a:lumMod val="75000"/>
                  </a:schemeClr>
                </a:solidFill>
              </a:rPr>
              <a:t>Set</a:t>
            </a:r>
          </a:p>
          <a:p>
            <a:pPr marL="514350" indent="-514350">
              <a:buAutoNum type="arabicPeriod"/>
            </a:pPr>
            <a:r>
              <a:rPr lang="en-US" dirty="0" err="1" smtClean="0">
                <a:solidFill>
                  <a:schemeClr val="tx2">
                    <a:lumMod val="75000"/>
                  </a:schemeClr>
                </a:solidFill>
              </a:rPr>
              <a:t>Touple</a:t>
            </a:r>
            <a:endParaRPr lang="en-US" dirty="0" smtClean="0">
              <a:solidFill>
                <a:schemeClr val="tx2">
                  <a:lumMod val="75000"/>
                </a:schemeClr>
              </a:solidFill>
            </a:endParaRPr>
          </a:p>
          <a:p>
            <a:pPr marL="514350" indent="-514350">
              <a:buAutoNum type="arabicPeriod"/>
            </a:pPr>
            <a:r>
              <a:rPr lang="en-US" dirty="0" smtClean="0">
                <a:solidFill>
                  <a:schemeClr val="tx2">
                    <a:lumMod val="75000"/>
                  </a:schemeClr>
                </a:solidFill>
              </a:rPr>
              <a:t>Dictionary</a:t>
            </a:r>
          </a:p>
          <a:p>
            <a:pPr marL="514350" indent="-514350">
              <a:buNone/>
            </a:pPr>
            <a:endParaRPr lang="en-US" dirty="0" smtClean="0">
              <a:solidFill>
                <a:schemeClr val="tx2">
                  <a:lumMod val="75000"/>
                </a:schemeClr>
              </a:solidFill>
            </a:endParaRPr>
          </a:p>
          <a:p>
            <a:pPr marL="514350" indent="-514350">
              <a:buAutoNum type="arabicPeriod"/>
            </a:pPr>
            <a:endParaRPr lang="en-US" dirty="0" smtClean="0">
              <a:solidFill>
                <a:schemeClr val="tx2">
                  <a:lumMod val="75000"/>
                </a:schemeClr>
              </a:solidFill>
            </a:endParaRPr>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572000"/>
          </a:xfrm>
        </p:spPr>
        <p:txBody>
          <a:bodyPr>
            <a:normAutofit fontScale="85000" lnSpcReduction="10000"/>
          </a:bodyPr>
          <a:lstStyle/>
          <a:p>
            <a:r>
              <a:rPr lang="en-US" dirty="0" smtClean="0"/>
              <a:t>Lists are ordered, muteable(copy able), collection that defined into  a third bracket.</a:t>
            </a:r>
          </a:p>
          <a:p>
            <a:r>
              <a:rPr lang="en-US" dirty="0" smtClean="0"/>
              <a:t>Features of Lists</a:t>
            </a:r>
          </a:p>
          <a:p>
            <a:pPr marL="880110" lvl="1" indent="-514350">
              <a:buFont typeface="+mj-lt"/>
              <a:buAutoNum type="arabicPeriod"/>
            </a:pPr>
            <a:r>
              <a:rPr lang="en-US" sz="1800" dirty="0" smtClean="0">
                <a:solidFill>
                  <a:srgbClr val="FF0000"/>
                </a:solidFill>
              </a:rPr>
              <a:t>Ordered: </a:t>
            </a:r>
            <a:r>
              <a:rPr lang="en-US" sz="1800" dirty="0" smtClean="0">
                <a:solidFill>
                  <a:schemeClr val="tx1"/>
                </a:solidFill>
              </a:rPr>
              <a:t>They contain elements or items that are sequentially arranged according to their specific insertion order.</a:t>
            </a:r>
          </a:p>
          <a:p>
            <a:pPr marL="880110" lvl="1" indent="-514350">
              <a:buFont typeface="+mj-lt"/>
              <a:buAutoNum type="arabicPeriod"/>
            </a:pPr>
            <a:r>
              <a:rPr lang="en-US" sz="1800" dirty="0" smtClean="0">
                <a:solidFill>
                  <a:srgbClr val="FF0000"/>
                </a:solidFill>
              </a:rPr>
              <a:t>Zero-based: </a:t>
            </a:r>
            <a:r>
              <a:rPr lang="en-US" sz="1800" dirty="0" smtClean="0">
                <a:solidFill>
                  <a:schemeClr val="tx1"/>
                </a:solidFill>
              </a:rPr>
              <a:t>They allow you to access their elements by indices that start from zero.</a:t>
            </a:r>
          </a:p>
          <a:p>
            <a:pPr marL="880110" lvl="1" indent="-514350">
              <a:buFont typeface="+mj-lt"/>
              <a:buAutoNum type="arabicPeriod"/>
            </a:pPr>
            <a:r>
              <a:rPr lang="en-US" sz="1800" dirty="0" smtClean="0">
                <a:solidFill>
                  <a:srgbClr val="FF0000"/>
                </a:solidFill>
              </a:rPr>
              <a:t>Mutable: </a:t>
            </a:r>
            <a:r>
              <a:rPr lang="en-US" sz="1800" dirty="0" smtClean="0">
                <a:solidFill>
                  <a:schemeClr val="tx1"/>
                </a:solidFill>
              </a:rPr>
              <a:t>They support in-place mutations or changes to their contained elements.</a:t>
            </a:r>
          </a:p>
          <a:p>
            <a:pPr marL="880110" lvl="1" indent="-514350">
              <a:buFont typeface="+mj-lt"/>
              <a:buAutoNum type="arabicPeriod"/>
            </a:pPr>
            <a:r>
              <a:rPr lang="en-US" sz="1800" dirty="0" smtClean="0">
                <a:solidFill>
                  <a:srgbClr val="FF0000"/>
                </a:solidFill>
              </a:rPr>
              <a:t>Heterogeneous: </a:t>
            </a:r>
            <a:r>
              <a:rPr lang="en-US" sz="1800" dirty="0" smtClean="0">
                <a:solidFill>
                  <a:schemeClr val="tx1"/>
                </a:solidFill>
              </a:rPr>
              <a:t>They can store objects of different types.</a:t>
            </a:r>
          </a:p>
          <a:p>
            <a:pPr marL="880110" lvl="1" indent="-514350">
              <a:buFont typeface="+mj-lt"/>
              <a:buAutoNum type="arabicPeriod"/>
            </a:pPr>
            <a:r>
              <a:rPr lang="en-US" sz="1800" dirty="0" smtClean="0">
                <a:solidFill>
                  <a:srgbClr val="FF0000"/>
                </a:solidFill>
              </a:rPr>
              <a:t>Growable and dynamic: </a:t>
            </a:r>
            <a:r>
              <a:rPr lang="en-US" sz="1800" dirty="0" smtClean="0">
                <a:solidFill>
                  <a:schemeClr val="tx1"/>
                </a:solidFill>
              </a:rPr>
              <a:t>They can grow or shrink dynamically, which means that they support the addition, insertion, and removal of elements.</a:t>
            </a:r>
          </a:p>
          <a:p>
            <a:pPr marL="880110" lvl="1" indent="-514350">
              <a:buFont typeface="+mj-lt"/>
              <a:buAutoNum type="arabicPeriod"/>
            </a:pPr>
            <a:r>
              <a:rPr lang="en-US" sz="1800" dirty="0" err="1" smtClean="0">
                <a:solidFill>
                  <a:srgbClr val="FF0000"/>
                </a:solidFill>
              </a:rPr>
              <a:t>Nestable</a:t>
            </a:r>
            <a:r>
              <a:rPr lang="en-US" sz="1800" dirty="0" smtClean="0">
                <a:solidFill>
                  <a:srgbClr val="FF0000"/>
                </a:solidFill>
              </a:rPr>
              <a:t>: </a:t>
            </a:r>
            <a:r>
              <a:rPr lang="en-US" sz="1800" dirty="0" smtClean="0">
                <a:solidFill>
                  <a:schemeClr val="tx1"/>
                </a:solidFill>
              </a:rPr>
              <a:t>They can contain other lists, so you can have lists of lists.</a:t>
            </a:r>
          </a:p>
          <a:p>
            <a:pPr marL="880110" lvl="1" indent="-514350">
              <a:buFont typeface="+mj-lt"/>
              <a:buAutoNum type="arabicPeriod"/>
            </a:pPr>
            <a:r>
              <a:rPr lang="en-US" sz="1800" dirty="0" err="1" smtClean="0">
                <a:solidFill>
                  <a:srgbClr val="FF0000"/>
                </a:solidFill>
              </a:rPr>
              <a:t>Iterable</a:t>
            </a:r>
            <a:r>
              <a:rPr lang="en-US" sz="1800" dirty="0" smtClean="0">
                <a:solidFill>
                  <a:srgbClr val="FF0000"/>
                </a:solidFill>
              </a:rPr>
              <a:t>: </a:t>
            </a:r>
            <a:r>
              <a:rPr lang="en-US" sz="1800" dirty="0" smtClean="0">
                <a:solidFill>
                  <a:schemeClr val="tx1"/>
                </a:solidFill>
              </a:rPr>
              <a:t>They support iteration, so you can traverse them using a loop or comprehension while you perform operations on each of their elements.</a:t>
            </a:r>
          </a:p>
          <a:p>
            <a:pPr marL="880110" lvl="1" indent="-514350">
              <a:buFont typeface="+mj-lt"/>
              <a:buAutoNum type="arabicPeriod"/>
            </a:pPr>
            <a:r>
              <a:rPr lang="en-US" sz="1800" dirty="0" smtClean="0">
                <a:solidFill>
                  <a:srgbClr val="FF0000"/>
                </a:solidFill>
              </a:rPr>
              <a:t>Sliceable: </a:t>
            </a:r>
            <a:r>
              <a:rPr lang="en-US" sz="1800" dirty="0" smtClean="0">
                <a:solidFill>
                  <a:schemeClr val="tx1"/>
                </a:solidFill>
              </a:rPr>
              <a:t>They support slicing operations, meaning that you can extract a series of elements from them.</a:t>
            </a:r>
          </a:p>
          <a:p>
            <a:pPr marL="880110" lvl="1" indent="-514350">
              <a:buFont typeface="+mj-lt"/>
              <a:buAutoNum type="arabicPeriod"/>
            </a:pPr>
            <a:r>
              <a:rPr lang="en-US" sz="1800" dirty="0" smtClean="0">
                <a:solidFill>
                  <a:srgbClr val="FF0000"/>
                </a:solidFill>
              </a:rPr>
              <a:t>Combinable: </a:t>
            </a:r>
            <a:r>
              <a:rPr lang="en-US" sz="1800" dirty="0" smtClean="0">
                <a:solidFill>
                  <a:schemeClr val="tx1"/>
                </a:solidFill>
              </a:rPr>
              <a:t>They support concatenation operations, so you can combine two or more lists using the concatenation operators.</a:t>
            </a:r>
          </a:p>
          <a:p>
            <a:pPr marL="880110" lvl="1" indent="-514350">
              <a:buFont typeface="+mj-lt"/>
              <a:buAutoNum type="arabicPeriod"/>
            </a:pPr>
            <a:r>
              <a:rPr lang="en-US" sz="1800" dirty="0" err="1" smtClean="0">
                <a:solidFill>
                  <a:srgbClr val="FF0000"/>
                </a:solidFill>
              </a:rPr>
              <a:t>Copyable</a:t>
            </a:r>
            <a:r>
              <a:rPr lang="en-US" sz="1800" dirty="0" smtClean="0">
                <a:solidFill>
                  <a:srgbClr val="FF0000"/>
                </a:solidFill>
              </a:rPr>
              <a:t>: </a:t>
            </a:r>
            <a:r>
              <a:rPr lang="en-US" sz="1800" dirty="0" smtClean="0">
                <a:solidFill>
                  <a:schemeClr val="tx1"/>
                </a:solidFill>
              </a:rPr>
              <a:t>They allow you to make copies of their content using various techniques.</a:t>
            </a:r>
          </a:p>
        </p:txBody>
      </p:sp>
      <p:sp>
        <p:nvSpPr>
          <p:cNvPr id="3" name="Title 2"/>
          <p:cNvSpPr>
            <a:spLocks noGrp="1"/>
          </p:cNvSpPr>
          <p:nvPr>
            <p:ph type="title"/>
          </p:nvPr>
        </p:nvSpPr>
        <p:spPr>
          <a:xfrm>
            <a:off x="533400" y="152400"/>
            <a:ext cx="8229600" cy="762000"/>
          </a:xfrm>
        </p:spPr>
        <p:txBody>
          <a:bodyPr/>
          <a:lstStyle/>
          <a:p>
            <a:r>
              <a:rPr smtClean="0"/>
              <a:t>Python Lists</a:t>
            </a:r>
            <a:endParaRPr lang="en-US" dirty="0"/>
          </a:p>
        </p:txBody>
      </p:sp>
      <p:pic>
        <p:nvPicPr>
          <p:cNvPr id="4" name="Picture 3" descr="logo.jpg"/>
          <p:cNvPicPr>
            <a:picLocks noChangeAspect="1"/>
          </p:cNvPicPr>
          <p:nvPr/>
        </p:nvPicPr>
        <p:blipFill>
          <a:blip r:embed="rId2"/>
          <a:stretch>
            <a:fillRect/>
          </a:stretch>
        </p:blipFill>
        <p:spPr>
          <a:xfrm>
            <a:off x="8153400" y="6019800"/>
            <a:ext cx="695325" cy="695325"/>
          </a:xfrm>
          <a:prstGeom prst="rect">
            <a:avLst/>
          </a:prstGeom>
        </p:spPr>
      </p:pic>
      <p:sp>
        <p:nvSpPr>
          <p:cNvPr id="5" name="TextBox 4"/>
          <p:cNvSpPr txBox="1"/>
          <p:nvPr/>
        </p:nvSpPr>
        <p:spPr>
          <a:xfrm>
            <a:off x="533400" y="5562600"/>
            <a:ext cx="8406532" cy="400110"/>
          </a:xfrm>
          <a:prstGeom prst="rect">
            <a:avLst/>
          </a:prstGeom>
          <a:noFill/>
        </p:spPr>
        <p:txBody>
          <a:bodyPr wrap="none" rtlCol="0">
            <a:spAutoFit/>
          </a:bodyPr>
          <a:lstStyle/>
          <a:p>
            <a:r>
              <a:rPr lang="en-US" sz="2000" b="1" u="sng" dirty="0" smtClean="0"/>
              <a:t>Let us look at some LIST Examples to understand List more properly.</a:t>
            </a:r>
            <a:endParaRPr lang="en-US" sz="2000" b="1" u="sng" dirty="0"/>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smtClean="0"/>
              <a:t>A Set in Python programming is an unordered collection data type that is changeable and has no duplicate elements.</a:t>
            </a:r>
          </a:p>
          <a:p>
            <a:r>
              <a:rPr lang="en-US" dirty="0" smtClean="0"/>
              <a:t>Features Of Set</a:t>
            </a:r>
          </a:p>
          <a:p>
            <a:pPr marL="514350" indent="-514350">
              <a:buFont typeface="+mj-lt"/>
              <a:buAutoNum type="arabicPeriod"/>
            </a:pPr>
            <a:r>
              <a:rPr lang="en-US" dirty="0" smtClean="0"/>
              <a:t>Sets are unordered.</a:t>
            </a:r>
          </a:p>
          <a:p>
            <a:pPr marL="514350" indent="-514350">
              <a:buFont typeface="+mj-lt"/>
              <a:buAutoNum type="arabicPeriod"/>
            </a:pPr>
            <a:r>
              <a:rPr lang="en-US" u="sng" dirty="0" smtClean="0"/>
              <a:t>Set elements are unique. Duplicate elements are not allowed.</a:t>
            </a:r>
          </a:p>
          <a:p>
            <a:pPr marL="514350" indent="-514350">
              <a:buFont typeface="+mj-lt"/>
              <a:buAutoNum type="arabicPeriod"/>
            </a:pPr>
            <a:r>
              <a:rPr lang="en-US" dirty="0" smtClean="0"/>
              <a:t>A set itself may be modified, but the elements contained in the set must be of an immutable type.</a:t>
            </a:r>
          </a:p>
          <a:p>
            <a:pPr marL="514350" indent="-514350">
              <a:buFont typeface="+mj-lt"/>
              <a:buAutoNum type="arabicPeriod"/>
            </a:pPr>
            <a:endParaRPr lang="en-US" dirty="0" smtClean="0"/>
          </a:p>
          <a:p>
            <a:pPr marL="514350" indent="-514350">
              <a:buFont typeface="+mj-lt"/>
              <a:buAutoNum type="arabicPeriod"/>
            </a:pPr>
            <a:endParaRPr lang="en-US" dirty="0" smtClean="0"/>
          </a:p>
          <a:p>
            <a:pPr>
              <a:buNone/>
            </a:pPr>
            <a:r>
              <a:rPr lang="en-US" dirty="0" smtClean="0"/>
              <a:t> </a:t>
            </a:r>
            <a:endParaRPr lang="en-US" dirty="0"/>
          </a:p>
        </p:txBody>
      </p:sp>
      <p:sp>
        <p:nvSpPr>
          <p:cNvPr id="3" name="Title 2"/>
          <p:cNvSpPr>
            <a:spLocks noGrp="1"/>
          </p:cNvSpPr>
          <p:nvPr>
            <p:ph type="title"/>
          </p:nvPr>
        </p:nvSpPr>
        <p:spPr/>
        <p:txBody>
          <a:bodyPr/>
          <a:lstStyle/>
          <a:p>
            <a:r>
              <a:rPr smtClean="0"/>
              <a:t>Python Set</a:t>
            </a:r>
            <a:endParaRPr lang="en-US" dirty="0"/>
          </a:p>
        </p:txBody>
      </p:sp>
      <p:sp>
        <p:nvSpPr>
          <p:cNvPr id="4" name="Rectangle 3"/>
          <p:cNvSpPr/>
          <p:nvPr/>
        </p:nvSpPr>
        <p:spPr>
          <a:xfrm>
            <a:off x="609600" y="5791200"/>
            <a:ext cx="8077200" cy="369332"/>
          </a:xfrm>
          <a:prstGeom prst="rect">
            <a:avLst/>
          </a:prstGeom>
        </p:spPr>
        <p:txBody>
          <a:bodyPr wrap="square">
            <a:spAutoFit/>
          </a:bodyPr>
          <a:lstStyle/>
          <a:p>
            <a:r>
              <a:rPr lang="en-US" b="1" u="sng" dirty="0" smtClean="0"/>
              <a:t>Let us look at some Set Examples to understand Set more properly.</a:t>
            </a:r>
            <a:endParaRPr lang="en-US" b="1" u="sng" dirty="0"/>
          </a:p>
        </p:txBody>
      </p:sp>
      <p:pic>
        <p:nvPicPr>
          <p:cNvPr id="5" name="Picture 4" descr="logo.jpg"/>
          <p:cNvPicPr>
            <a:picLocks noChangeAspect="1"/>
          </p:cNvPicPr>
          <p:nvPr/>
        </p:nvPicPr>
        <p:blipFill>
          <a:blip r:embed="rId2"/>
          <a:stretch>
            <a:fillRect/>
          </a:stretch>
        </p:blipFill>
        <p:spPr>
          <a:xfrm>
            <a:off x="8153400" y="6019800"/>
            <a:ext cx="695325" cy="695325"/>
          </a:xfrm>
          <a:prstGeom prst="rect">
            <a:avLst/>
          </a:prstGeom>
        </p:spPr>
      </p:pic>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293</TotalTime>
  <Words>1134</Words>
  <Application>Microsoft Office PowerPoint</Application>
  <PresentationFormat>On-screen Show (4:3)</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Slide 1</vt:lpstr>
      <vt:lpstr>Let Us Revise all the topics covered</vt:lpstr>
      <vt:lpstr>Python String</vt:lpstr>
      <vt:lpstr>Some Important Python String Functions</vt:lpstr>
      <vt:lpstr>Python String Slicing</vt:lpstr>
      <vt:lpstr>Python  String Operators</vt:lpstr>
      <vt:lpstr>Python Collections</vt:lpstr>
      <vt:lpstr>Python Lists</vt:lpstr>
      <vt:lpstr>Python Set</vt:lpstr>
      <vt:lpstr>Python Tuple</vt:lpstr>
      <vt:lpstr>Python Dictionnary</vt:lpstr>
      <vt:lpstr>Slide 12</vt:lpstr>
      <vt:lpstr>Slide 13</vt:lpstr>
      <vt:lpstr>Python Math Module</vt:lpstr>
      <vt:lpstr>What is Numpy?</vt:lpstr>
      <vt:lpstr>Installation of  Numpy</vt:lpstr>
      <vt:lpstr>Slide 17</vt:lpstr>
      <vt:lpstr>Slide 18</vt:lpstr>
      <vt:lpstr>Pseudo Random and True Random </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 Us Revise all the topics covered</dc:title>
  <dc:creator>Sujan Seth</dc:creator>
  <cp:lastModifiedBy>Sujan Seth</cp:lastModifiedBy>
  <cp:revision>50</cp:revision>
  <dcterms:created xsi:type="dcterms:W3CDTF">2006-08-16T00:00:00Z</dcterms:created>
  <dcterms:modified xsi:type="dcterms:W3CDTF">2023-10-06T06:58:50Z</dcterms:modified>
</cp:coreProperties>
</file>