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77" r:id="rId10"/>
    <p:sldId id="278" r:id="rId11"/>
    <p:sldId id="264" r:id="rId12"/>
    <p:sldId id="27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6D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8/24/2023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8/24/2023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8/24/2023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8/24/2023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8/24/2023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8/24/2023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FUNCTIONS</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smtClean="0"/>
              <a:t>In Python, def keyword is used to declare user defined functions. </a:t>
            </a:r>
            <a:br>
              <a:rPr lang="en-US" dirty="0" smtClean="0"/>
            </a:br>
            <a:r>
              <a:rPr lang="en-US" dirty="0" smtClean="0"/>
              <a:t> </a:t>
            </a:r>
          </a:p>
          <a:p>
            <a:pPr fontAlgn="base"/>
            <a:r>
              <a:rPr lang="en-US" dirty="0" smtClean="0"/>
              <a:t>An indented block of statements follows the function name and arguments which contains the body of the function. </a:t>
            </a:r>
          </a:p>
          <a:p>
            <a:r>
              <a:rPr lang="en-US" dirty="0" smtClean="0"/>
              <a:t>User-defined functions help to decompose a large program into small segments which makes program easy to understand, maintain and debug.</a:t>
            </a:r>
          </a:p>
          <a:p>
            <a:r>
              <a:rPr lang="en-US" dirty="0" smtClean="0"/>
              <a:t>If repeated code occurs in a program. Function can be used to include those codes and execute when needed by calling that function.</a:t>
            </a:r>
          </a:p>
          <a:p>
            <a:r>
              <a:rPr lang="en-US" dirty="0" err="1" smtClean="0"/>
              <a:t>Programmars</a:t>
            </a:r>
            <a:r>
              <a:rPr lang="en-US" dirty="0" smtClean="0"/>
              <a:t> working on large project can divide the workload by making different functions.</a:t>
            </a:r>
          </a:p>
          <a:p>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hee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UUSER DEFINED FUNCTIONIN PYTHON</a:t>
            </a:r>
            <a:endParaRPr lang="en-US" dirty="0"/>
          </a:p>
        </p:txBody>
      </p:sp>
      <p:sp>
        <p:nvSpPr>
          <p:cNvPr id="3" name="Content Placeholder 2"/>
          <p:cNvSpPr>
            <a:spLocks noGrp="1"/>
          </p:cNvSpPr>
          <p:nvPr>
            <p:ph idx="1"/>
          </p:nvPr>
        </p:nvSpPr>
        <p:spPr/>
        <p:txBody>
          <a:bodyPr/>
          <a:lstStyle/>
          <a:p>
            <a:r>
              <a:rPr lang="en-US" dirty="0" smtClean="0"/>
              <a:t>UDF (</a:t>
            </a:r>
            <a:r>
              <a:rPr lang="en-US" dirty="0" err="1" smtClean="0"/>
              <a:t>a.k.a</a:t>
            </a:r>
            <a:r>
              <a:rPr lang="en-US" dirty="0" smtClean="0"/>
              <a:t> User Defined Function) is the most useful feature of Spark SQL &amp; </a:t>
            </a:r>
            <a:r>
              <a:rPr lang="en-US" dirty="0" err="1" smtClean="0"/>
              <a:t>DataFrame</a:t>
            </a:r>
            <a:r>
              <a:rPr lang="en-US" dirty="0" smtClean="0"/>
              <a:t> that is used to extend the </a:t>
            </a:r>
            <a:r>
              <a:rPr lang="en-US" dirty="0" err="1" smtClean="0"/>
              <a:t>PySpark</a:t>
            </a:r>
            <a:r>
              <a:rPr lang="en-US" dirty="0" smtClean="0"/>
              <a:t> build in capabilities. In this article, I will explain what is UDF? why do we need it and how to create and use it on </a:t>
            </a:r>
            <a:r>
              <a:rPr lang="en-US" dirty="0" err="1" smtClean="0"/>
              <a:t>DataFrame</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Function </a:t>
            </a:r>
            <a:endParaRPr lang="en-US" dirty="0"/>
          </a:p>
        </p:txBody>
      </p:sp>
      <p:sp>
        <p:nvSpPr>
          <p:cNvPr id="3" name="Content Placeholder 2"/>
          <p:cNvSpPr>
            <a:spLocks noGrp="1"/>
          </p:cNvSpPr>
          <p:nvPr>
            <p:ph idx="1"/>
          </p:nvPr>
        </p:nvSpPr>
        <p:spPr/>
        <p:txBody>
          <a:bodyPr/>
          <a:lstStyle/>
          <a:p>
            <a:r>
              <a:rPr lang="en-US" dirty="0" smtClean="0"/>
              <a:t>Recursive Function is such a function that calls  itself  at runtime.</a:t>
            </a:r>
          </a:p>
          <a:p>
            <a:pPr fontAlgn="base"/>
            <a:r>
              <a:rPr lang="en-US" dirty="0" smtClean="0"/>
              <a:t>A complicated function can be split down into smaller sub-problems utilizing recursion.</a:t>
            </a:r>
          </a:p>
          <a:p>
            <a:pPr fontAlgn="base"/>
            <a:r>
              <a:rPr lang="en-US" dirty="0" smtClean="0"/>
              <a:t>Sequence creation is simpler through recursion than utilizing any nested iteration.</a:t>
            </a:r>
          </a:p>
          <a:p>
            <a:pPr fontAlgn="base"/>
            <a:r>
              <a:rPr lang="en-US" dirty="0" smtClean="0"/>
              <a:t>Recursive functions render the code look simple and effective.</a:t>
            </a:r>
          </a:p>
          <a:p>
            <a:pPr>
              <a:buNone/>
            </a:pP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hee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153400" y="5943600"/>
            <a:ext cx="695325" cy="695325"/>
          </a:xfrm>
          <a:prstGeom prst="rect">
            <a:avLst/>
          </a:prstGeom>
        </p:spPr>
      </p:pic>
      <p:sp>
        <p:nvSpPr>
          <p:cNvPr id="6" name="Rectangle 5"/>
          <p:cNvSpPr/>
          <p:nvPr/>
        </p:nvSpPr>
        <p:spPr>
          <a:xfrm>
            <a:off x="1676400" y="1371600"/>
            <a:ext cx="6234848" cy="369332"/>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cap="all" spc="0" dirty="0" smtClean="0">
                <a:ln/>
                <a:solidFill>
                  <a:srgbClr val="4E16DA"/>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 very much for attending this presentation</a:t>
            </a:r>
            <a:endParaRPr lang="en-US" b="1" cap="all" spc="0" dirty="0">
              <a:ln/>
              <a:solidFill>
                <a:srgbClr val="4E16DA"/>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Rectangle 6"/>
          <p:cNvSpPr/>
          <p:nvPr/>
        </p:nvSpPr>
        <p:spPr>
          <a:xfrm>
            <a:off x="2355463" y="2967335"/>
            <a:ext cx="4626138" cy="369332"/>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If you have any question you are free to ask</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passing in python</a:t>
            </a:r>
            <a:endParaRPr lang="en-US" dirty="0"/>
          </a:p>
        </p:txBody>
      </p:sp>
      <p:sp>
        <p:nvSpPr>
          <p:cNvPr id="3" name="Content Placeholder 2"/>
          <p:cNvSpPr>
            <a:spLocks noGrp="1"/>
          </p:cNvSpPr>
          <p:nvPr>
            <p:ph idx="1"/>
          </p:nvPr>
        </p:nvSpPr>
        <p:spPr/>
        <p:txBody>
          <a:bodyPr/>
          <a:lstStyle/>
          <a:p>
            <a:r>
              <a:rPr lang="en-US" dirty="0" smtClean="0"/>
              <a:t>For each in parameter of a Slice operation, the Python mapping generates a corresponding parameter for the method in the skeleton. In addition, every operation has a trailing parameter of type </a:t>
            </a:r>
            <a:r>
              <a:rPr lang="en-US" dirty="0" err="1" smtClean="0"/>
              <a:t>Ice.Current</a:t>
            </a:r>
            <a:r>
              <a:rPr lang="en-US" dirty="0" smtClean="0"/>
              <a:t>. For example, the name operation of the Node interface has no parameters, but the name method in a Python servant has a current parameter. We will ignore this parameter for now.</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hee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Interface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At a high level, an interface acts as a blueprint for designing classes. Like classes, interfaces define methods. Unlike classes, these methods are abstract. An abstract method is one that the interface simply defines. It doesn’t implement the methods. </a:t>
            </a:r>
          </a:p>
          <a:p>
            <a:r>
              <a:rPr lang="en-US" dirty="0" smtClean="0"/>
              <a:t>Ideally, you would want </a:t>
            </a:r>
            <a:r>
              <a:rPr lang="en-US" dirty="0" err="1" smtClean="0"/>
              <a:t>issubclass</a:t>
            </a:r>
            <a:r>
              <a:rPr lang="en-US" dirty="0" smtClean="0"/>
              <a:t>(</a:t>
            </a:r>
            <a:r>
              <a:rPr lang="en-US" dirty="0" err="1" smtClean="0"/>
              <a:t>EmlParser</a:t>
            </a:r>
            <a:r>
              <a:rPr lang="en-US" dirty="0" smtClean="0"/>
              <a:t>, </a:t>
            </a:r>
            <a:r>
              <a:rPr lang="en-US" dirty="0" err="1" smtClean="0"/>
              <a:t>InformalParserInterface</a:t>
            </a:r>
            <a:r>
              <a:rPr lang="en-US" dirty="0" smtClean="0"/>
              <a:t>) to return False when the implementing class doesn’t define all of the interface’s abstract methods. To do this, you’ll create a </a:t>
            </a:r>
            <a:r>
              <a:rPr lang="en-US" dirty="0" err="1" smtClean="0"/>
              <a:t>metaclass</a:t>
            </a:r>
            <a:r>
              <a:rPr lang="en-US" dirty="0" smtClean="0"/>
              <a:t> called </a:t>
            </a:r>
            <a:r>
              <a:rPr lang="en-US" dirty="0" err="1" smtClean="0"/>
              <a:t>ParserMeta</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hee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Length in Python</a:t>
            </a:r>
            <a:endParaRPr lang="en-US" dirty="0"/>
          </a:p>
        </p:txBody>
      </p:sp>
      <p:sp>
        <p:nvSpPr>
          <p:cNvPr id="3" name="Content Placeholder 2"/>
          <p:cNvSpPr>
            <a:spLocks noGrp="1"/>
          </p:cNvSpPr>
          <p:nvPr>
            <p:ph idx="1"/>
          </p:nvPr>
        </p:nvSpPr>
        <p:spPr/>
        <p:txBody>
          <a:bodyPr/>
          <a:lstStyle/>
          <a:p>
            <a:r>
              <a:rPr lang="en-US" dirty="0" smtClean="0"/>
              <a:t>Variable-length arguments, abbreviated as </a:t>
            </a:r>
            <a:r>
              <a:rPr lang="en-US" dirty="0" err="1" smtClean="0"/>
              <a:t>varargs</a:t>
            </a:r>
            <a:r>
              <a:rPr lang="en-US" dirty="0" smtClean="0"/>
              <a:t>, are defined as arguments that can also accept an unlimited amount of data as input. The developer doesn't have to wrap the data in a list or any other sequence while using them.</a:t>
            </a:r>
          </a:p>
          <a:p>
            <a:r>
              <a:rPr lang="en-US" dirty="0" smtClean="0"/>
              <a:t>There are a few keywords that helps to define and check variable length.</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hee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Keywords</a:t>
            </a:r>
            <a:endParaRPr lang="en-US" dirty="0"/>
          </a:p>
        </p:txBody>
      </p:sp>
      <p:sp>
        <p:nvSpPr>
          <p:cNvPr id="3" name="Content Placeholder 2"/>
          <p:cNvSpPr>
            <a:spLocks noGrp="1"/>
          </p:cNvSpPr>
          <p:nvPr>
            <p:ph idx="1"/>
          </p:nvPr>
        </p:nvSpPr>
        <p:spPr/>
        <p:txBody>
          <a:bodyPr/>
          <a:lstStyle/>
          <a:p>
            <a:r>
              <a:rPr lang="en-US" dirty="0" smtClean="0"/>
              <a:t>Python has a set of keywords that are reserved words that cannot be used as variable names, function names, or any other identifiers:</a:t>
            </a:r>
          </a:p>
          <a:p>
            <a:r>
              <a:rPr lang="en-US" dirty="0" smtClean="0"/>
              <a:t>Let us discuss some keyword in next  slide.</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hee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Popular Python Keywords</a:t>
            </a:r>
            <a:endParaRPr lang="en-US" dirty="0"/>
          </a:p>
        </p:txBody>
      </p:sp>
      <p:sp>
        <p:nvSpPr>
          <p:cNvPr id="3" name="Content Placeholder 2"/>
          <p:cNvSpPr>
            <a:spLocks noGrp="1"/>
          </p:cNvSpPr>
          <p:nvPr>
            <p:ph idx="1"/>
          </p:nvPr>
        </p:nvSpPr>
        <p:spPr>
          <a:xfrm>
            <a:off x="457200" y="1600200"/>
            <a:ext cx="3200400" cy="5257800"/>
          </a:xfrm>
        </p:spPr>
        <p:txBody>
          <a:bodyPr>
            <a:noAutofit/>
          </a:bodyPr>
          <a:lstStyle/>
          <a:p>
            <a:r>
              <a:rPr lang="en-US" sz="1400" dirty="0" smtClean="0"/>
              <a:t>Keyword	Description</a:t>
            </a:r>
          </a:p>
          <a:p>
            <a:r>
              <a:rPr lang="en-US" sz="1400" dirty="0" smtClean="0"/>
              <a:t>and	A logical operator</a:t>
            </a:r>
          </a:p>
          <a:p>
            <a:r>
              <a:rPr lang="en-US" sz="1400" dirty="0" smtClean="0"/>
              <a:t>as	To create an alias</a:t>
            </a:r>
          </a:p>
          <a:p>
            <a:r>
              <a:rPr lang="en-US" sz="1400" dirty="0" smtClean="0"/>
              <a:t>assert	For debugging</a:t>
            </a:r>
          </a:p>
          <a:p>
            <a:r>
              <a:rPr lang="en-US" sz="1400" dirty="0" smtClean="0"/>
              <a:t>break	To break out of a loop</a:t>
            </a:r>
          </a:p>
          <a:p>
            <a:r>
              <a:rPr lang="en-US" sz="1400" dirty="0" smtClean="0"/>
              <a:t>class	To define a class</a:t>
            </a:r>
          </a:p>
          <a:p>
            <a:r>
              <a:rPr lang="en-US" sz="1400" dirty="0" smtClean="0"/>
              <a:t>continue	To continue to the next iteration of a loop</a:t>
            </a:r>
          </a:p>
          <a:p>
            <a:r>
              <a:rPr lang="en-US" sz="1400" dirty="0" smtClean="0"/>
              <a:t>def	To define a function</a:t>
            </a:r>
          </a:p>
          <a:p>
            <a:r>
              <a:rPr lang="en-US" sz="1400" dirty="0" smtClean="0"/>
              <a:t>del	To delete an object</a:t>
            </a:r>
          </a:p>
          <a:p>
            <a:r>
              <a:rPr lang="en-US" sz="1400" dirty="0" err="1" smtClean="0"/>
              <a:t>elif</a:t>
            </a:r>
            <a:r>
              <a:rPr lang="en-US" sz="1400" dirty="0" smtClean="0"/>
              <a:t>	Used in conditional statements, same as else if</a:t>
            </a:r>
          </a:p>
          <a:p>
            <a:r>
              <a:rPr lang="en-US" sz="1400" dirty="0" smtClean="0"/>
              <a:t>else	Used in conditional statements</a:t>
            </a:r>
          </a:p>
          <a:p>
            <a:r>
              <a:rPr lang="en-US" sz="1400" dirty="0" smtClean="0"/>
              <a:t>except	Used with exceptions, what to do when an exception occurs</a:t>
            </a:r>
          </a:p>
          <a:p>
            <a:r>
              <a:rPr lang="en-US" sz="1400" dirty="0" smtClean="0"/>
              <a:t>False	Boolean value, result of comparison operations</a:t>
            </a:r>
          </a:p>
          <a:p>
            <a:r>
              <a:rPr lang="en-US" sz="1400" dirty="0" smtClean="0"/>
              <a:t>finally	Used with exceptions, a block of code that will be executed no matter if there is an exception or not</a:t>
            </a:r>
          </a:p>
          <a:p>
            <a:endParaRPr lang="en-US" sz="1400" dirty="0"/>
          </a:p>
        </p:txBody>
      </p:sp>
      <p:sp>
        <p:nvSpPr>
          <p:cNvPr id="5" name="TextBox 4"/>
          <p:cNvSpPr txBox="1"/>
          <p:nvPr/>
        </p:nvSpPr>
        <p:spPr>
          <a:xfrm>
            <a:off x="4403279" y="1676400"/>
            <a:ext cx="4740721" cy="4401205"/>
          </a:xfrm>
          <a:prstGeom prst="rect">
            <a:avLst/>
          </a:prstGeom>
          <a:noFill/>
        </p:spPr>
        <p:txBody>
          <a:bodyPr wrap="square" rtlCol="0">
            <a:spAutoFit/>
          </a:bodyPr>
          <a:lstStyle/>
          <a:p>
            <a:pPr>
              <a:buFont typeface="Arial" pitchFamily="34" charset="0"/>
              <a:buChar char="•"/>
            </a:pPr>
            <a:r>
              <a:rPr lang="en-US" sz="1400" dirty="0" smtClean="0"/>
              <a:t>for	To create a for loop</a:t>
            </a:r>
          </a:p>
          <a:p>
            <a:pPr>
              <a:buFont typeface="Arial" pitchFamily="34" charset="0"/>
              <a:buChar char="•"/>
            </a:pPr>
            <a:r>
              <a:rPr lang="en-US" sz="1400" dirty="0" smtClean="0"/>
              <a:t>from	To import specific parts of a module</a:t>
            </a:r>
          </a:p>
          <a:p>
            <a:pPr>
              <a:buFont typeface="Arial" pitchFamily="34" charset="0"/>
              <a:buChar char="•"/>
            </a:pPr>
            <a:r>
              <a:rPr lang="en-US" sz="1400" dirty="0" smtClean="0"/>
              <a:t>global	To declare a global variable</a:t>
            </a:r>
          </a:p>
          <a:p>
            <a:pPr>
              <a:buFont typeface="Arial" pitchFamily="34" charset="0"/>
              <a:buChar char="•"/>
            </a:pPr>
            <a:r>
              <a:rPr lang="en-US" sz="1400" dirty="0" smtClean="0"/>
              <a:t>if	To make a conditional statement</a:t>
            </a:r>
          </a:p>
          <a:p>
            <a:pPr>
              <a:buFont typeface="Arial" pitchFamily="34" charset="0"/>
              <a:buChar char="•"/>
            </a:pPr>
            <a:r>
              <a:rPr lang="en-US" sz="1400" dirty="0" smtClean="0"/>
              <a:t>import	To import a module</a:t>
            </a:r>
          </a:p>
          <a:p>
            <a:pPr>
              <a:buFont typeface="Arial" pitchFamily="34" charset="0"/>
              <a:buChar char="•"/>
            </a:pPr>
            <a:r>
              <a:rPr lang="en-US" sz="1400" dirty="0" smtClean="0"/>
              <a:t>in	To check if a value is present in a list, </a:t>
            </a:r>
            <a:r>
              <a:rPr lang="en-US" sz="1400" dirty="0" err="1" smtClean="0"/>
              <a:t>tuple</a:t>
            </a:r>
            <a:r>
              <a:rPr lang="en-US" sz="1400" dirty="0" smtClean="0"/>
              <a:t>, etc.</a:t>
            </a:r>
          </a:p>
          <a:p>
            <a:pPr>
              <a:buFont typeface="Arial" pitchFamily="34" charset="0"/>
              <a:buChar char="•"/>
            </a:pPr>
            <a:r>
              <a:rPr lang="en-US" sz="1400" dirty="0" smtClean="0"/>
              <a:t>is	To test if two variables are equal</a:t>
            </a:r>
          </a:p>
          <a:p>
            <a:pPr>
              <a:buFont typeface="Arial" pitchFamily="34" charset="0"/>
              <a:buChar char="•"/>
            </a:pPr>
            <a:r>
              <a:rPr lang="en-US" sz="1400" dirty="0" smtClean="0"/>
              <a:t>lambda	To create an anonymous function</a:t>
            </a:r>
          </a:p>
          <a:p>
            <a:pPr>
              <a:buFont typeface="Arial" pitchFamily="34" charset="0"/>
              <a:buChar char="•"/>
            </a:pPr>
            <a:r>
              <a:rPr lang="en-US" sz="1400" dirty="0" smtClean="0"/>
              <a:t>None	Represents a null value</a:t>
            </a:r>
          </a:p>
          <a:p>
            <a:pPr>
              <a:buFont typeface="Arial" pitchFamily="34" charset="0"/>
              <a:buChar char="•"/>
            </a:pPr>
            <a:r>
              <a:rPr lang="en-US" sz="1400" dirty="0" smtClean="0"/>
              <a:t>nonlocal	To declare a non-local variable</a:t>
            </a:r>
          </a:p>
          <a:p>
            <a:pPr>
              <a:buFont typeface="Arial" pitchFamily="34" charset="0"/>
              <a:buChar char="•"/>
            </a:pPr>
            <a:r>
              <a:rPr lang="en-US" sz="1400" dirty="0" smtClean="0"/>
              <a:t>not	A logical operator</a:t>
            </a:r>
          </a:p>
          <a:p>
            <a:pPr>
              <a:buFont typeface="Arial" pitchFamily="34" charset="0"/>
              <a:buChar char="•"/>
            </a:pPr>
            <a:r>
              <a:rPr lang="en-US" sz="1400" dirty="0" smtClean="0"/>
              <a:t>or	A logical operator</a:t>
            </a:r>
          </a:p>
          <a:p>
            <a:pPr>
              <a:buFont typeface="Arial" pitchFamily="34" charset="0"/>
              <a:buChar char="•"/>
            </a:pPr>
            <a:r>
              <a:rPr lang="en-US" sz="1400" dirty="0" smtClean="0"/>
              <a:t>pass	A null statement, a statement that will do nothing</a:t>
            </a:r>
          </a:p>
          <a:p>
            <a:pPr>
              <a:buFont typeface="Arial" pitchFamily="34" charset="0"/>
              <a:buChar char="•"/>
            </a:pPr>
            <a:r>
              <a:rPr lang="en-US" sz="1400" dirty="0" smtClean="0"/>
              <a:t>raise	To raise an exception</a:t>
            </a:r>
          </a:p>
          <a:p>
            <a:pPr>
              <a:buFont typeface="Arial" pitchFamily="34" charset="0"/>
              <a:buChar char="•"/>
            </a:pPr>
            <a:r>
              <a:rPr lang="en-US" sz="1400" dirty="0" smtClean="0"/>
              <a:t>return	To exit a function and return a value</a:t>
            </a:r>
          </a:p>
          <a:p>
            <a:pPr>
              <a:buFont typeface="Arial" pitchFamily="34" charset="0"/>
              <a:buChar char="•"/>
            </a:pPr>
            <a:r>
              <a:rPr lang="en-US" sz="1400" dirty="0" smtClean="0"/>
              <a:t>True	Boolean value, result of comparison operations</a:t>
            </a:r>
          </a:p>
          <a:p>
            <a:pPr>
              <a:buFont typeface="Arial" pitchFamily="34" charset="0"/>
              <a:buChar char="•"/>
            </a:pPr>
            <a:r>
              <a:rPr lang="en-US" sz="1400" dirty="0" smtClean="0"/>
              <a:t>try	To make a try...except statement</a:t>
            </a:r>
          </a:p>
          <a:p>
            <a:pPr>
              <a:buFont typeface="Arial" pitchFamily="34" charset="0"/>
              <a:buChar char="•"/>
            </a:pPr>
            <a:r>
              <a:rPr lang="en-US" sz="1400" dirty="0" smtClean="0"/>
              <a:t>while	To create a while loop</a:t>
            </a:r>
          </a:p>
          <a:p>
            <a:pPr>
              <a:buFont typeface="Arial" pitchFamily="34" charset="0"/>
              <a:buChar char="•"/>
            </a:pPr>
            <a:r>
              <a:rPr lang="en-US" sz="1400" dirty="0" smtClean="0"/>
              <a:t>with	Used to simplify exception handling</a:t>
            </a:r>
          </a:p>
          <a:p>
            <a:pPr>
              <a:buFont typeface="Arial" pitchFamily="34" charset="0"/>
              <a:buChar char="•"/>
            </a:pPr>
            <a:r>
              <a:rPr lang="en-US" sz="1400" dirty="0" smtClean="0"/>
              <a:t>yield	To end a function, returns a generator</a:t>
            </a:r>
          </a:p>
        </p:txBody>
      </p:sp>
      <p:pic>
        <p:nvPicPr>
          <p:cNvPr id="6" name="Picture 5" descr="logo.jpg"/>
          <p:cNvPicPr>
            <a:picLocks noChangeAspect="1"/>
          </p:cNvPicPr>
          <p:nvPr/>
        </p:nvPicPr>
        <p:blipFill>
          <a:blip r:embed="rId2"/>
          <a:stretch>
            <a:fillRect/>
          </a:stretch>
        </p:blipFill>
        <p:spPr>
          <a:xfrm>
            <a:off x="8448675" y="6162675"/>
            <a:ext cx="695325" cy="695325"/>
          </a:xfrm>
          <a:prstGeom prst="rect">
            <a:avLst/>
          </a:prstGeom>
        </p:spPr>
      </p:pic>
    </p:spTree>
  </p:cSld>
  <p:clrMapOvr>
    <a:masterClrMapping/>
  </p:clrMapOvr>
  <p:transition>
    <p:whee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457200" y="1600201"/>
            <a:ext cx="8229600" cy="3810000"/>
          </a:xfrm>
        </p:spPr>
        <p:txBody>
          <a:bodyPr>
            <a:normAutofit fontScale="92500"/>
          </a:bodyPr>
          <a:lstStyle/>
          <a:p>
            <a:r>
              <a:rPr lang="en-US" dirty="0" smtClean="0"/>
              <a:t>UDF functions  make our task very easy and reliable. </a:t>
            </a:r>
          </a:p>
          <a:p>
            <a:r>
              <a:rPr lang="en-US" dirty="0" smtClean="0"/>
              <a:t>The Procedure Oriented programming  uses this  system.</a:t>
            </a:r>
          </a:p>
          <a:p>
            <a:r>
              <a:rPr lang="en-US" dirty="0" smtClean="0"/>
              <a:t>Functions can be of  two types</a:t>
            </a:r>
          </a:p>
          <a:p>
            <a:endParaRPr lang="en-US" dirty="0" smtClean="0"/>
          </a:p>
          <a:p>
            <a:r>
              <a:rPr lang="en-US" dirty="0" smtClean="0"/>
              <a:t>Library Functions  and  User Defined function.</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hee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Function</a:t>
            </a:r>
            <a:endParaRPr lang="en-US" dirty="0"/>
          </a:p>
        </p:txBody>
      </p:sp>
      <p:sp>
        <p:nvSpPr>
          <p:cNvPr id="3" name="Content Placeholder 2"/>
          <p:cNvSpPr>
            <a:spLocks noGrp="1"/>
          </p:cNvSpPr>
          <p:nvPr>
            <p:ph idx="1"/>
          </p:nvPr>
        </p:nvSpPr>
        <p:spPr/>
        <p:txBody>
          <a:bodyPr/>
          <a:lstStyle/>
          <a:p>
            <a:r>
              <a:rPr lang="en-US" dirty="0" smtClean="0"/>
              <a:t>There are many types of function</a:t>
            </a:r>
          </a:p>
          <a:p>
            <a:pPr marL="514350" indent="-514350">
              <a:buFont typeface="+mj-lt"/>
              <a:buAutoNum type="arabicPeriod"/>
            </a:pPr>
            <a:r>
              <a:rPr lang="en-US" dirty="0" smtClean="0"/>
              <a:t>Library Function</a:t>
            </a:r>
          </a:p>
          <a:p>
            <a:pPr marL="514350" indent="-514350">
              <a:buFont typeface="+mj-lt"/>
              <a:buAutoNum type="arabicPeriod"/>
            </a:pPr>
            <a:r>
              <a:rPr lang="en-US" dirty="0" smtClean="0"/>
              <a:t>User Defined Function</a:t>
            </a:r>
          </a:p>
          <a:p>
            <a:pPr marL="514350" indent="-514350">
              <a:buFont typeface="+mj-lt"/>
              <a:buAutoNum type="arabicPeriod"/>
            </a:pPr>
            <a:r>
              <a:rPr lang="en-US" dirty="0" smtClean="0"/>
              <a:t>Recursive Function</a:t>
            </a:r>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hee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Library Function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Normally, a library is a collection of books or is a room or place where many books are stored to be used later. Similarly, in the programming world, a library is a collection of precompiled codes that can be used later on in a program for some specific well-defined operations. Other than pre-compiled codes, a library may contain documentation, configuration data, message templates, classes, and values, etc.</a:t>
            </a:r>
          </a:p>
          <a:p>
            <a:endParaRPr lang="en-US" dirty="0" smtClean="0"/>
          </a:p>
          <a:p>
            <a:r>
              <a:rPr lang="en-US" dirty="0" smtClean="0"/>
              <a:t>A Python library is a collection of related modules. It contains bundles of code that can be used repeatedly in different programs. It makes Python Programming simpler and convenient for the programmer. As we don’t need to write the same code again and again for different programs. Python libraries play a very vital role in fields of Machine Learning, Data Science, Data Visualization, etc.</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8"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amond(in)">
                                      <p:cBhvr>
                                        <p:cTn id="13" dur="2000"/>
                                        <p:tgtEl>
                                          <p:spTgt spid="3">
                                            <p:txEl>
                                              <p:pRg st="0" end="0"/>
                                            </p:txEl>
                                          </p:spTgt>
                                        </p:tgtEl>
                                      </p:cBhvr>
                                    </p:animEffect>
                                  </p:childTnLst>
                                </p:cTn>
                              </p:par>
                            </p:childTnLst>
                          </p:cTn>
                        </p:par>
                        <p:par>
                          <p:cTn id="14" fill="hold">
                            <p:stCondLst>
                              <p:cond delay="3000"/>
                            </p:stCondLst>
                            <p:childTnLst>
                              <p:par>
                                <p:cTn id="15" presetID="8" presetClass="entr" presetSubtype="16"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325</TotalTime>
  <Words>564</Words>
  <Application>Microsoft Office PowerPoint</Application>
  <PresentationFormat>On-screen Show (4:3)</PresentationFormat>
  <Paragraphs>77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Trek</vt:lpstr>
      <vt:lpstr>Features Of FUNCTIONS</vt:lpstr>
      <vt:lpstr>Parameter passing in python</vt:lpstr>
      <vt:lpstr>Python Interface</vt:lpstr>
      <vt:lpstr>Variable Length in Python</vt:lpstr>
      <vt:lpstr>Python  Keywords</vt:lpstr>
      <vt:lpstr>Some Popular Python Keywords</vt:lpstr>
      <vt:lpstr>Functions</vt:lpstr>
      <vt:lpstr>Type  of  Function</vt:lpstr>
      <vt:lpstr>Python Library Function</vt:lpstr>
      <vt:lpstr>UUSER DEFINED FUNCTIONIN PYTHON</vt:lpstr>
      <vt:lpstr>Recursive  Function </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Sujan Seth</dc:creator>
  <cp:lastModifiedBy>Sujan Seth</cp:lastModifiedBy>
  <cp:revision>38</cp:revision>
  <dcterms:created xsi:type="dcterms:W3CDTF">2006-08-16T00:00:00Z</dcterms:created>
  <dcterms:modified xsi:type="dcterms:W3CDTF">2023-08-24T07:45:14Z</dcterms:modified>
</cp:coreProperties>
</file>