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8/12/2023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8/12/2023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8/12/2023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8/12/2023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8/12/2023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8/12/2023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8/12/2023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8/12/2023</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8/12/2023</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533400"/>
            <a:ext cx="7772400" cy="1470025"/>
          </a:xfrm>
        </p:spPr>
        <p:txBody>
          <a:bodyPr/>
          <a:lstStyle/>
          <a:p>
            <a:r>
              <a:rPr lang="en-US" dirty="0" err="1" smtClean="0"/>
              <a:t>Tkinter</a:t>
            </a:r>
            <a:r>
              <a:rPr lang="en-US" dirty="0" smtClean="0"/>
              <a:t> in Python</a:t>
            </a:r>
            <a:endParaRPr lang="en-US" dirty="0"/>
          </a:p>
        </p:txBody>
      </p:sp>
      <p:sp>
        <p:nvSpPr>
          <p:cNvPr id="3" name="Subtitle 2"/>
          <p:cNvSpPr>
            <a:spLocks noGrp="1"/>
          </p:cNvSpPr>
          <p:nvPr>
            <p:ph type="subTitle" idx="1"/>
          </p:nvPr>
        </p:nvSpPr>
        <p:spPr>
          <a:xfrm>
            <a:off x="1447800" y="2971800"/>
            <a:ext cx="6400800" cy="1752600"/>
          </a:xfrm>
        </p:spPr>
        <p:txBody>
          <a:bodyPr>
            <a:normAutofit fontScale="62500" lnSpcReduction="20000"/>
          </a:bodyPr>
          <a:lstStyle/>
          <a:p>
            <a:r>
              <a:rPr lang="en-US" dirty="0" smtClean="0"/>
              <a:t>Python offers multiple options for developing GUI (Graphical User Interface). Out of all the GUI methods, </a:t>
            </a:r>
            <a:r>
              <a:rPr lang="en-US" dirty="0" err="1" smtClean="0"/>
              <a:t>tkinter</a:t>
            </a:r>
            <a:r>
              <a:rPr lang="en-US" dirty="0" smtClean="0"/>
              <a:t> is the most commonly used method. It is a standard Python interface to the </a:t>
            </a:r>
            <a:r>
              <a:rPr lang="en-US" dirty="0" err="1" smtClean="0"/>
              <a:t>Tk</a:t>
            </a:r>
            <a:r>
              <a:rPr lang="en-US" dirty="0" smtClean="0"/>
              <a:t> GUI toolkit shipped with Python. Python with </a:t>
            </a:r>
            <a:r>
              <a:rPr lang="en-US" dirty="0" err="1" smtClean="0"/>
              <a:t>tkinter</a:t>
            </a:r>
            <a:r>
              <a:rPr lang="en-US" dirty="0" smtClean="0"/>
              <a:t> is the fastest and easiest way to create the GUI applications. Creating a GUI using </a:t>
            </a:r>
            <a:r>
              <a:rPr lang="en-US" dirty="0" err="1" smtClean="0"/>
              <a:t>tkinter</a:t>
            </a:r>
            <a:r>
              <a:rPr lang="en-US" dirty="0" smtClean="0"/>
              <a:t> is an easy task.</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par>
                          <p:cTn id="8" fill="hold">
                            <p:stCondLst>
                              <p:cond delay="2000"/>
                            </p:stCondLst>
                            <p:childTnLst>
                              <p:par>
                                <p:cTn id="9" presetID="54" presetClass="entr" presetSubtype="0" accel="10000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500" fill="hold"/>
                                        <p:tgtEl>
                                          <p:spTgt spid="3">
                                            <p:txEl>
                                              <p:pRg st="0" end="0"/>
                                            </p:txEl>
                                          </p:spTgt>
                                        </p:tgtEl>
                                        <p:attrNameLst>
                                          <p:attrName>ppt_w</p:attrName>
                                        </p:attrNameLst>
                                      </p:cBhvr>
                                      <p:tavLst>
                                        <p:tav tm="0">
                                          <p:val>
                                            <p:strVal val="#ppt_w*0.05"/>
                                          </p:val>
                                        </p:tav>
                                        <p:tav tm="100000">
                                          <p:val>
                                            <p:strVal val="#ppt_w"/>
                                          </p:val>
                                        </p:tav>
                                      </p:tavLst>
                                    </p:anim>
                                    <p:anim calcmode="lin" valueType="num">
                                      <p:cBhvr>
                                        <p:cTn id="12" dur="5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3"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4"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5"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US" dirty="0" smtClean="0"/>
              <a:t>It refers to the display box where you can put any text or image which can be updated any time as per the code.</a:t>
            </a:r>
            <a:br>
              <a:rPr lang="en-US" dirty="0" smtClean="0"/>
            </a:br>
            <a:r>
              <a:rPr lang="en-US" dirty="0" smtClean="0"/>
              <a:t>The general syntax </a:t>
            </a:r>
            <a:r>
              <a:rPr lang="en-US" dirty="0" err="1" smtClean="0"/>
              <a:t>is:w</a:t>
            </a:r>
            <a:r>
              <a:rPr lang="en-US" dirty="0" smtClean="0"/>
              <a:t>=Label(master, option=value) ,master is the parameter used to represent the parent </a:t>
            </a:r>
            <a:r>
              <a:rPr lang="en-US" dirty="0" err="1" smtClean="0"/>
              <a:t>window.Some</a:t>
            </a:r>
            <a:r>
              <a:rPr lang="en-US" dirty="0" smtClean="0"/>
              <a:t> of them are listed below.</a:t>
            </a:r>
          </a:p>
          <a:p>
            <a:endParaRPr lang="en-US" dirty="0" smtClean="0"/>
          </a:p>
          <a:p>
            <a:pPr fontAlgn="base"/>
            <a:r>
              <a:rPr lang="en-US" b="1" dirty="0" err="1" smtClean="0"/>
              <a:t>bg</a:t>
            </a:r>
            <a:r>
              <a:rPr lang="en-US" dirty="0" smtClean="0"/>
              <a:t>: to set the normal background color.</a:t>
            </a:r>
          </a:p>
          <a:p>
            <a:pPr fontAlgn="base"/>
            <a:r>
              <a:rPr lang="en-US" b="1" dirty="0" err="1" smtClean="0"/>
              <a:t>bg</a:t>
            </a:r>
            <a:r>
              <a:rPr lang="en-US" dirty="0" smtClean="0"/>
              <a:t> to set the normal background color.</a:t>
            </a:r>
          </a:p>
          <a:p>
            <a:pPr fontAlgn="base"/>
            <a:r>
              <a:rPr lang="en-US" b="1" dirty="0" smtClean="0"/>
              <a:t>command</a:t>
            </a:r>
            <a:r>
              <a:rPr lang="en-US" dirty="0" smtClean="0"/>
              <a:t>: to call a function.</a:t>
            </a:r>
          </a:p>
          <a:p>
            <a:pPr fontAlgn="base"/>
            <a:r>
              <a:rPr lang="en-US" b="1" dirty="0" smtClean="0"/>
              <a:t>font</a:t>
            </a:r>
            <a:r>
              <a:rPr lang="en-US" dirty="0" smtClean="0"/>
              <a:t>: to set the font on the button label.</a:t>
            </a:r>
          </a:p>
          <a:p>
            <a:pPr fontAlgn="base"/>
            <a:r>
              <a:rPr lang="en-US" b="1" dirty="0" smtClean="0"/>
              <a:t>image</a:t>
            </a:r>
            <a:r>
              <a:rPr lang="en-US" dirty="0" smtClean="0"/>
              <a:t>: to set the image on the button.</a:t>
            </a:r>
          </a:p>
          <a:p>
            <a:pPr fontAlgn="base"/>
            <a:r>
              <a:rPr lang="en-US" b="1" dirty="0" smtClean="0"/>
              <a:t>width</a:t>
            </a:r>
            <a:r>
              <a:rPr lang="en-US" dirty="0" smtClean="0"/>
              <a:t>: to set the width of the button.</a:t>
            </a:r>
          </a:p>
          <a:p>
            <a:pPr fontAlgn="base"/>
            <a:r>
              <a:rPr lang="en-US" b="1" dirty="0" smtClean="0"/>
              <a:t>height</a:t>
            </a:r>
            <a:r>
              <a:rPr lang="en-US" dirty="0" smtClean="0"/>
              <a:t>” to set the height of the button.</a:t>
            </a:r>
          </a:p>
          <a:p>
            <a:pPr fontAlgn="base"/>
            <a:endParaRPr lang="en-US" dirty="0" smtClean="0"/>
          </a:p>
          <a:p>
            <a:pPr fontAlgn="base">
              <a:buNone/>
            </a:pPr>
            <a:r>
              <a:rPr lang="en-US" dirty="0" smtClean="0"/>
              <a:t> Lets take a look  of some </a:t>
            </a:r>
            <a:r>
              <a:rPr lang="en-US" dirty="0" err="1" smtClean="0"/>
              <a:t>Ttkinter</a:t>
            </a:r>
            <a:r>
              <a:rPr lang="en-US" dirty="0" smtClean="0"/>
              <a:t> Label Example to  learn it  better.</a:t>
            </a:r>
          </a:p>
          <a:p>
            <a:endParaRPr lang="en-US" dirty="0"/>
          </a:p>
        </p:txBody>
      </p:sp>
      <p:sp>
        <p:nvSpPr>
          <p:cNvPr id="2" name="Title 1"/>
          <p:cNvSpPr>
            <a:spLocks noGrp="1"/>
          </p:cNvSpPr>
          <p:nvPr>
            <p:ph type="title"/>
          </p:nvPr>
        </p:nvSpPr>
        <p:spPr/>
        <p:txBody>
          <a:bodyPr/>
          <a:lstStyle/>
          <a:p>
            <a:r>
              <a:rPr lang="en-US" dirty="0" err="1" smtClean="0"/>
              <a:t>Tkinter</a:t>
            </a:r>
            <a:r>
              <a:rPr lang="en-US" dirty="0" smtClean="0"/>
              <a:t> Label</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par>
                          <p:cTn id="8" fill="hold">
                            <p:stCondLst>
                              <p:cond delay="2000"/>
                            </p:stCondLst>
                            <p:childTnLst>
                              <p:par>
                                <p:cTn id="9" presetID="8"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diamond(in)">
                                      <p:cBhvr>
                                        <p:cTn id="11" dur="2000"/>
                                        <p:tgtEl>
                                          <p:spTgt spid="3">
                                            <p:txEl>
                                              <p:pRg st="0" end="0"/>
                                            </p:txEl>
                                          </p:spTgt>
                                        </p:tgtEl>
                                      </p:cBhvr>
                                    </p:animEffect>
                                  </p:childTnLst>
                                </p:cTn>
                              </p:par>
                            </p:childTnLst>
                          </p:cTn>
                        </p:par>
                        <p:par>
                          <p:cTn id="12" fill="hold">
                            <p:stCondLst>
                              <p:cond delay="4000"/>
                            </p:stCondLst>
                            <p:childTnLst>
                              <p:par>
                                <p:cTn id="13" presetID="8" presetClass="entr" presetSubtype="16"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amond(in)">
                                      <p:cBhvr>
                                        <p:cTn id="15" dur="2000"/>
                                        <p:tgtEl>
                                          <p:spTgt spid="3">
                                            <p:txEl>
                                              <p:pRg st="2" end="2"/>
                                            </p:txEl>
                                          </p:spTgt>
                                        </p:tgtEl>
                                      </p:cBhvr>
                                    </p:animEffect>
                                  </p:childTnLst>
                                </p:cTn>
                              </p:par>
                            </p:childTnLst>
                          </p:cTn>
                        </p:par>
                        <p:par>
                          <p:cTn id="16" fill="hold">
                            <p:stCondLst>
                              <p:cond delay="6000"/>
                            </p:stCondLst>
                            <p:childTnLst>
                              <p:par>
                                <p:cTn id="17" presetID="8" presetClass="entr" presetSubtype="16"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diamond(in)">
                                      <p:cBhvr>
                                        <p:cTn id="19" dur="2000"/>
                                        <p:tgtEl>
                                          <p:spTgt spid="3">
                                            <p:txEl>
                                              <p:pRg st="3" end="3"/>
                                            </p:txEl>
                                          </p:spTgt>
                                        </p:tgtEl>
                                      </p:cBhvr>
                                    </p:animEffect>
                                  </p:childTnLst>
                                </p:cTn>
                              </p:par>
                            </p:childTnLst>
                          </p:cTn>
                        </p:par>
                        <p:par>
                          <p:cTn id="20" fill="hold">
                            <p:stCondLst>
                              <p:cond delay="8000"/>
                            </p:stCondLst>
                            <p:childTnLst>
                              <p:par>
                                <p:cTn id="21" presetID="8" presetClass="entr" presetSubtype="16"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amond(in)">
                                      <p:cBhvr>
                                        <p:cTn id="23" dur="2000"/>
                                        <p:tgtEl>
                                          <p:spTgt spid="3">
                                            <p:txEl>
                                              <p:pRg st="4" end="4"/>
                                            </p:txEl>
                                          </p:spTgt>
                                        </p:tgtEl>
                                      </p:cBhvr>
                                    </p:animEffect>
                                  </p:childTnLst>
                                </p:cTn>
                              </p:par>
                            </p:childTnLst>
                          </p:cTn>
                        </p:par>
                        <p:par>
                          <p:cTn id="24" fill="hold">
                            <p:stCondLst>
                              <p:cond delay="10000"/>
                            </p:stCondLst>
                            <p:childTnLst>
                              <p:par>
                                <p:cTn id="25" presetID="8" presetClass="entr" presetSubtype="16"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diamond(in)">
                                      <p:cBhvr>
                                        <p:cTn id="27" dur="2000"/>
                                        <p:tgtEl>
                                          <p:spTgt spid="3">
                                            <p:txEl>
                                              <p:pRg st="5" end="5"/>
                                            </p:txEl>
                                          </p:spTgt>
                                        </p:tgtEl>
                                      </p:cBhvr>
                                    </p:animEffect>
                                  </p:childTnLst>
                                </p:cTn>
                              </p:par>
                            </p:childTnLst>
                          </p:cTn>
                        </p:par>
                        <p:par>
                          <p:cTn id="28" fill="hold">
                            <p:stCondLst>
                              <p:cond delay="12000"/>
                            </p:stCondLst>
                            <p:childTnLst>
                              <p:par>
                                <p:cTn id="29" presetID="8" presetClass="entr" presetSubtype="16"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diamond(in)">
                                      <p:cBhvr>
                                        <p:cTn id="31" dur="2000"/>
                                        <p:tgtEl>
                                          <p:spTgt spid="3">
                                            <p:txEl>
                                              <p:pRg st="6" end="6"/>
                                            </p:txEl>
                                          </p:spTgt>
                                        </p:tgtEl>
                                      </p:cBhvr>
                                    </p:animEffect>
                                  </p:childTnLst>
                                </p:cTn>
                              </p:par>
                            </p:childTnLst>
                          </p:cTn>
                        </p:par>
                        <p:par>
                          <p:cTn id="32" fill="hold">
                            <p:stCondLst>
                              <p:cond delay="14000"/>
                            </p:stCondLst>
                            <p:childTnLst>
                              <p:par>
                                <p:cTn id="33" presetID="8" presetClass="entr" presetSubtype="16"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diamond(in)">
                                      <p:cBhvr>
                                        <p:cTn id="35" dur="2000"/>
                                        <p:tgtEl>
                                          <p:spTgt spid="3">
                                            <p:txEl>
                                              <p:pRg st="7" end="7"/>
                                            </p:txEl>
                                          </p:spTgt>
                                        </p:tgtEl>
                                      </p:cBhvr>
                                    </p:animEffect>
                                  </p:childTnLst>
                                </p:cTn>
                              </p:par>
                            </p:childTnLst>
                          </p:cTn>
                        </p:par>
                        <p:par>
                          <p:cTn id="36" fill="hold">
                            <p:stCondLst>
                              <p:cond delay="16000"/>
                            </p:stCondLst>
                            <p:childTnLst>
                              <p:par>
                                <p:cTn id="37" presetID="8" presetClass="entr" presetSubtype="16"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diamond(in)">
                                      <p:cBhvr>
                                        <p:cTn id="39" dur="2000"/>
                                        <p:tgtEl>
                                          <p:spTgt spid="3">
                                            <p:txEl>
                                              <p:pRg st="8" end="8"/>
                                            </p:txEl>
                                          </p:spTgt>
                                        </p:tgtEl>
                                      </p:cBhvr>
                                    </p:animEffect>
                                  </p:childTnLst>
                                </p:cTn>
                              </p:par>
                            </p:childTnLst>
                          </p:cTn>
                        </p:par>
                        <p:par>
                          <p:cTn id="40" fill="hold">
                            <p:stCondLst>
                              <p:cond delay="18000"/>
                            </p:stCondLst>
                            <p:childTnLst>
                              <p:par>
                                <p:cTn id="41" presetID="8" presetClass="entr" presetSubtype="16" fill="hold" grpId="0" nodeType="after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diamond(in)">
                                      <p:cBhvr>
                                        <p:cTn id="43"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fontAlgn="base">
              <a:buNone/>
            </a:pPr>
            <a:r>
              <a:rPr lang="en-US" dirty="0" smtClean="0"/>
              <a:t>	It offers a list to the user from which the user can accept any number of </a:t>
            </a:r>
            <a:r>
              <a:rPr lang="en-US" dirty="0" err="1" smtClean="0"/>
              <a:t>options.The</a:t>
            </a:r>
            <a:r>
              <a:rPr lang="en-US" dirty="0" smtClean="0"/>
              <a:t> general syntax </a:t>
            </a:r>
            <a:r>
              <a:rPr lang="en-US" dirty="0" err="1" smtClean="0"/>
              <a:t>is:w</a:t>
            </a:r>
            <a:r>
              <a:rPr lang="en-US" dirty="0" smtClean="0"/>
              <a:t> = </a:t>
            </a:r>
            <a:r>
              <a:rPr lang="en-US" dirty="0" err="1" smtClean="0"/>
              <a:t>Listbox</a:t>
            </a:r>
            <a:r>
              <a:rPr lang="en-US" dirty="0" smtClean="0"/>
              <a:t>(master, option=value) master is the parameter used to represent the parent </a:t>
            </a:r>
            <a:r>
              <a:rPr lang="en-US" dirty="0" err="1" smtClean="0"/>
              <a:t>window.There</a:t>
            </a:r>
            <a:r>
              <a:rPr lang="en-US" dirty="0" smtClean="0"/>
              <a:t> are number of options which are used to change the format of the widget. Number of options can be passed as parameters separated by commas. </a:t>
            </a:r>
          </a:p>
          <a:p>
            <a:pPr fontAlgn="base">
              <a:buNone/>
            </a:pPr>
            <a:r>
              <a:rPr lang="en-US" dirty="0" smtClean="0"/>
              <a:t>       Some of them are listed below.</a:t>
            </a:r>
          </a:p>
          <a:p>
            <a:pPr fontAlgn="base"/>
            <a:r>
              <a:rPr lang="en-US" b="1" dirty="0" err="1" smtClean="0"/>
              <a:t>highlightcolor</a:t>
            </a:r>
            <a:r>
              <a:rPr lang="en-US" dirty="0" smtClean="0"/>
              <a:t>: To set the color of the focus highlight when widget has to be focused.</a:t>
            </a:r>
          </a:p>
          <a:p>
            <a:pPr fontAlgn="base"/>
            <a:r>
              <a:rPr lang="en-US" b="1" dirty="0" err="1" smtClean="0"/>
              <a:t>bg</a:t>
            </a:r>
            <a:r>
              <a:rPr lang="en-US" dirty="0" smtClean="0"/>
              <a:t>: to set the normal background color.</a:t>
            </a:r>
          </a:p>
          <a:p>
            <a:pPr fontAlgn="base"/>
            <a:r>
              <a:rPr lang="en-US" b="1" dirty="0" err="1" smtClean="0"/>
              <a:t>bd</a:t>
            </a:r>
            <a:r>
              <a:rPr lang="en-US" dirty="0" smtClean="0"/>
              <a:t>: to set the border width in pixels.</a:t>
            </a:r>
          </a:p>
          <a:p>
            <a:pPr fontAlgn="base"/>
            <a:r>
              <a:rPr lang="en-US" b="1" dirty="0" smtClean="0"/>
              <a:t>font</a:t>
            </a:r>
            <a:r>
              <a:rPr lang="en-US" dirty="0" smtClean="0"/>
              <a:t>: to set the font on the button label.</a:t>
            </a:r>
          </a:p>
          <a:p>
            <a:pPr fontAlgn="base"/>
            <a:r>
              <a:rPr lang="en-US" b="1" dirty="0" smtClean="0"/>
              <a:t>image</a:t>
            </a:r>
            <a:r>
              <a:rPr lang="en-US" dirty="0" smtClean="0"/>
              <a:t>: to set the image on the widget.</a:t>
            </a:r>
          </a:p>
          <a:p>
            <a:pPr fontAlgn="base"/>
            <a:r>
              <a:rPr lang="en-US" b="1" dirty="0" smtClean="0"/>
              <a:t>width</a:t>
            </a:r>
            <a:r>
              <a:rPr lang="en-US" dirty="0" smtClean="0"/>
              <a:t>: to set the width of the widget.</a:t>
            </a:r>
          </a:p>
          <a:p>
            <a:pPr fontAlgn="base"/>
            <a:r>
              <a:rPr lang="en-US" b="1" dirty="0" smtClean="0"/>
              <a:t>height</a:t>
            </a:r>
            <a:r>
              <a:rPr lang="en-US" dirty="0" smtClean="0"/>
              <a:t>: to set the height of the widget.</a:t>
            </a:r>
          </a:p>
          <a:p>
            <a:pPr fontAlgn="base"/>
            <a:endParaRPr lang="en-US" dirty="0" smtClean="0"/>
          </a:p>
          <a:p>
            <a:pPr fontAlgn="base">
              <a:buNone/>
            </a:pPr>
            <a:r>
              <a:rPr lang="en-US" dirty="0" smtClean="0"/>
              <a:t> Lets take a look  of some </a:t>
            </a:r>
            <a:r>
              <a:rPr lang="en-US" dirty="0" err="1" smtClean="0"/>
              <a:t>Ttkinter</a:t>
            </a:r>
            <a:r>
              <a:rPr lang="en-US" dirty="0" smtClean="0"/>
              <a:t> </a:t>
            </a:r>
            <a:r>
              <a:rPr lang="en-US" dirty="0" err="1" smtClean="0"/>
              <a:t>Listbox</a:t>
            </a:r>
            <a:r>
              <a:rPr lang="en-US" dirty="0" smtClean="0"/>
              <a:t> Example to  learn it  better.</a:t>
            </a:r>
          </a:p>
          <a:p>
            <a:endParaRPr lang="en-US" dirty="0"/>
          </a:p>
        </p:txBody>
      </p:sp>
      <p:sp>
        <p:nvSpPr>
          <p:cNvPr id="2" name="Title 1"/>
          <p:cNvSpPr>
            <a:spLocks noGrp="1"/>
          </p:cNvSpPr>
          <p:nvPr>
            <p:ph type="title"/>
          </p:nvPr>
        </p:nvSpPr>
        <p:spPr/>
        <p:txBody>
          <a:bodyPr/>
          <a:lstStyle/>
          <a:p>
            <a:r>
              <a:rPr lang="en-US" dirty="0" err="1" smtClean="0"/>
              <a:t>Tkinter</a:t>
            </a:r>
            <a:r>
              <a:rPr lang="en-US" dirty="0" smtClean="0"/>
              <a:t> </a:t>
            </a:r>
            <a:r>
              <a:rPr lang="en-US" dirty="0" err="1" smtClean="0"/>
              <a:t>Listbox</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pull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1" presetClass="entr" presetSubtype="0" fill="hold" grpId="0" nodeType="afterEffect">
                                  <p:stCondLst>
                                    <p:cond delay="0"/>
                                  </p:stCondLst>
                                  <p:childTnLst>
                                    <p:set>
                                      <p:cBhvr>
                                        <p:cTn id="6" dur="1000">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382000" cy="4724400"/>
          </a:xfrm>
        </p:spPr>
        <p:txBody>
          <a:bodyPr>
            <a:normAutofit fontScale="62500" lnSpcReduction="20000"/>
          </a:bodyPr>
          <a:lstStyle/>
          <a:p>
            <a:pPr fontAlgn="base">
              <a:buNone/>
            </a:pPr>
            <a:r>
              <a:rPr lang="en-US" dirty="0" smtClean="0"/>
              <a:t>      It is a part of top-down menu which stays on the window all the time. Every </a:t>
            </a:r>
            <a:r>
              <a:rPr lang="en-US" dirty="0" err="1" smtClean="0"/>
              <a:t>menubutton</a:t>
            </a:r>
            <a:r>
              <a:rPr lang="en-US" dirty="0" smtClean="0"/>
              <a:t> has its own functionality. The general syntax </a:t>
            </a:r>
            <a:r>
              <a:rPr lang="en-US" dirty="0" err="1" smtClean="0"/>
              <a:t>is:w</a:t>
            </a:r>
            <a:r>
              <a:rPr lang="en-US" dirty="0" smtClean="0"/>
              <a:t> = </a:t>
            </a:r>
            <a:r>
              <a:rPr lang="en-US" dirty="0" err="1" smtClean="0"/>
              <a:t>MenuButton</a:t>
            </a:r>
            <a:r>
              <a:rPr lang="en-US" dirty="0" smtClean="0"/>
              <a:t>(master, option=value) master is the parameter used to represent the parent </a:t>
            </a:r>
            <a:r>
              <a:rPr lang="en-US" dirty="0" err="1" smtClean="0"/>
              <a:t>window.There</a:t>
            </a:r>
            <a:r>
              <a:rPr lang="en-US" dirty="0" smtClean="0"/>
              <a:t> are number of options which are used to change the format of the widget. Number of options can be passed as parameters separated by commas. Some of them are listed below.</a:t>
            </a:r>
          </a:p>
          <a:p>
            <a:pPr fontAlgn="base"/>
            <a:r>
              <a:rPr lang="en-US" b="1" dirty="0" err="1" smtClean="0"/>
              <a:t>activebackground</a:t>
            </a:r>
            <a:r>
              <a:rPr lang="en-US" dirty="0" smtClean="0"/>
              <a:t>: To set the background when mouse is over the widget.</a:t>
            </a:r>
          </a:p>
          <a:p>
            <a:pPr fontAlgn="base"/>
            <a:r>
              <a:rPr lang="en-US" b="1" dirty="0" err="1" smtClean="0"/>
              <a:t>activeforeground</a:t>
            </a:r>
            <a:r>
              <a:rPr lang="en-US" dirty="0" smtClean="0"/>
              <a:t>: To set the foreground when mouse is over the widget.</a:t>
            </a:r>
          </a:p>
          <a:p>
            <a:pPr fontAlgn="base"/>
            <a:r>
              <a:rPr lang="en-US" b="1" dirty="0" err="1" smtClean="0"/>
              <a:t>bg</a:t>
            </a:r>
            <a:r>
              <a:rPr lang="en-US" dirty="0" smtClean="0"/>
              <a:t>: to set the normal background color.</a:t>
            </a:r>
          </a:p>
          <a:p>
            <a:pPr fontAlgn="base"/>
            <a:r>
              <a:rPr lang="en-US" b="1" dirty="0" err="1" smtClean="0"/>
              <a:t>bd</a:t>
            </a:r>
            <a:r>
              <a:rPr lang="en-US" dirty="0" smtClean="0"/>
              <a:t>: to set the size of border around the indicator.</a:t>
            </a:r>
          </a:p>
          <a:p>
            <a:pPr fontAlgn="base"/>
            <a:r>
              <a:rPr lang="en-US" b="1" dirty="0" smtClean="0"/>
              <a:t>cursor</a:t>
            </a:r>
            <a:r>
              <a:rPr lang="en-US" dirty="0" smtClean="0"/>
              <a:t>: To appear the cursor when the mouse over the </a:t>
            </a:r>
            <a:r>
              <a:rPr lang="en-US" dirty="0" err="1" smtClean="0"/>
              <a:t>menubutton</a:t>
            </a:r>
            <a:r>
              <a:rPr lang="en-US" dirty="0" smtClean="0"/>
              <a:t>.</a:t>
            </a:r>
          </a:p>
          <a:p>
            <a:pPr fontAlgn="base"/>
            <a:r>
              <a:rPr lang="en-US" b="1" dirty="0" smtClean="0"/>
              <a:t>image</a:t>
            </a:r>
            <a:r>
              <a:rPr lang="en-US" dirty="0" smtClean="0"/>
              <a:t>: to set the image on the widget.</a:t>
            </a:r>
          </a:p>
          <a:p>
            <a:pPr fontAlgn="base"/>
            <a:r>
              <a:rPr lang="en-US" b="1" dirty="0" smtClean="0"/>
              <a:t>width</a:t>
            </a:r>
            <a:r>
              <a:rPr lang="en-US" dirty="0" smtClean="0"/>
              <a:t>: to set the width of the widget.</a:t>
            </a:r>
          </a:p>
          <a:p>
            <a:pPr fontAlgn="base"/>
            <a:r>
              <a:rPr lang="en-US" b="1" dirty="0" smtClean="0"/>
              <a:t>height</a:t>
            </a:r>
            <a:r>
              <a:rPr lang="en-US" dirty="0" smtClean="0"/>
              <a:t>: to set the height of the widget.</a:t>
            </a:r>
          </a:p>
          <a:p>
            <a:pPr fontAlgn="base"/>
            <a:r>
              <a:rPr lang="en-US" b="1" dirty="0" err="1" smtClean="0"/>
              <a:t>highlightcolor</a:t>
            </a:r>
            <a:r>
              <a:rPr lang="en-US" dirty="0" smtClean="0"/>
              <a:t>: To set the color of the focus highlight when widget has to be focused.</a:t>
            </a:r>
          </a:p>
          <a:p>
            <a:pPr fontAlgn="base">
              <a:buNone/>
            </a:pPr>
            <a:endParaRPr lang="en-US" dirty="0" smtClean="0"/>
          </a:p>
          <a:p>
            <a:pPr fontAlgn="base">
              <a:buNone/>
            </a:pPr>
            <a:r>
              <a:rPr lang="en-US" dirty="0" smtClean="0"/>
              <a:t> Lets take a look  of some </a:t>
            </a:r>
            <a:r>
              <a:rPr lang="en-US" dirty="0" err="1" smtClean="0"/>
              <a:t>Ttkinter</a:t>
            </a:r>
            <a:r>
              <a:rPr lang="en-US" dirty="0" smtClean="0"/>
              <a:t> </a:t>
            </a:r>
            <a:r>
              <a:rPr lang="en-US" dirty="0" err="1" smtClean="0"/>
              <a:t>MenuButton</a:t>
            </a:r>
            <a:r>
              <a:rPr lang="en-US" dirty="0" smtClean="0"/>
              <a:t> Example to  learn it  better.</a:t>
            </a:r>
          </a:p>
          <a:p>
            <a:endParaRPr lang="en-US" dirty="0"/>
          </a:p>
        </p:txBody>
      </p:sp>
      <p:sp>
        <p:nvSpPr>
          <p:cNvPr id="2" name="Title 1"/>
          <p:cNvSpPr>
            <a:spLocks noGrp="1"/>
          </p:cNvSpPr>
          <p:nvPr>
            <p:ph type="title"/>
          </p:nvPr>
        </p:nvSpPr>
        <p:spPr>
          <a:xfrm>
            <a:off x="457200" y="274638"/>
            <a:ext cx="8382000" cy="1143000"/>
          </a:xfrm>
        </p:spPr>
        <p:txBody>
          <a:bodyPr/>
          <a:lstStyle/>
          <a:p>
            <a:r>
              <a:rPr lang="en-US" b="1" dirty="0" err="1" smtClean="0"/>
              <a:t>MenuButton</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1" presetClass="entr" presetSubtype="0" fill="hold" grpId="0" nodeType="afterEffect">
                                  <p:stCondLst>
                                    <p:cond delay="0"/>
                                  </p:stCondLst>
                                  <p:childTnLst>
                                    <p:set>
                                      <p:cBhvr>
                                        <p:cTn id="6" dur="1000">
                                          <p:stCondLst>
                                            <p:cond delay="0"/>
                                          </p:stCondLst>
                                        </p:cTn>
                                        <p:tgtEl>
                                          <p:spTgt spid="2"/>
                                        </p:tgtEl>
                                        <p:attrNameLst>
                                          <p:attrName>style.visibility</p:attrName>
                                        </p:attrNameLst>
                                      </p:cBhvr>
                                      <p:to>
                                        <p:strVal val="visible"/>
                                      </p:to>
                                    </p:set>
                                  </p:childTnLst>
                                </p:cTn>
                              </p:par>
                            </p:childTnLst>
                          </p:cTn>
                        </p:par>
                        <p:par>
                          <p:cTn id="7" fill="hold">
                            <p:stCondLst>
                              <p:cond delay="1000"/>
                            </p:stCondLst>
                            <p:childTnLst>
                              <p:par>
                                <p:cTn id="8" presetID="14" presetClass="entr" presetSubtype="1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childTnLst>
                          </p:cTn>
                        </p:par>
                        <p:par>
                          <p:cTn id="11" fill="hold">
                            <p:stCondLst>
                              <p:cond delay="1500"/>
                            </p:stCondLst>
                            <p:childTnLst>
                              <p:par>
                                <p:cTn id="12" presetID="14" presetClass="entr" presetSubtype="1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childTnLst>
                          </p:cTn>
                        </p:par>
                        <p:par>
                          <p:cTn id="15" fill="hold">
                            <p:stCondLst>
                              <p:cond delay="2000"/>
                            </p:stCondLst>
                            <p:childTnLst>
                              <p:par>
                                <p:cTn id="16" presetID="14" presetClass="entr" presetSubtype="10"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8" dur="500"/>
                                        <p:tgtEl>
                                          <p:spTgt spid="3">
                                            <p:txEl>
                                              <p:pRg st="2" end="2"/>
                                            </p:txEl>
                                          </p:spTgt>
                                        </p:tgtEl>
                                      </p:cBhvr>
                                    </p:animEffect>
                                  </p:childTnLst>
                                </p:cTn>
                              </p:par>
                            </p:childTnLst>
                          </p:cTn>
                        </p:par>
                        <p:par>
                          <p:cTn id="19" fill="hold">
                            <p:stCondLst>
                              <p:cond delay="2500"/>
                            </p:stCondLst>
                            <p:childTnLst>
                              <p:par>
                                <p:cTn id="20" presetID="14" presetClass="entr" presetSubtype="10"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par>
                          <p:cTn id="23" fill="hold">
                            <p:stCondLst>
                              <p:cond delay="3000"/>
                            </p:stCondLst>
                            <p:childTnLst>
                              <p:par>
                                <p:cTn id="24" presetID="14" presetClass="entr" presetSubtype="10"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6" dur="500"/>
                                        <p:tgtEl>
                                          <p:spTgt spid="3">
                                            <p:txEl>
                                              <p:pRg st="4" end="4"/>
                                            </p:txEl>
                                          </p:spTgt>
                                        </p:tgtEl>
                                      </p:cBhvr>
                                    </p:animEffect>
                                  </p:childTnLst>
                                </p:cTn>
                              </p:par>
                            </p:childTnLst>
                          </p:cTn>
                        </p:par>
                        <p:par>
                          <p:cTn id="27" fill="hold">
                            <p:stCondLst>
                              <p:cond delay="3500"/>
                            </p:stCondLst>
                            <p:childTnLst>
                              <p:par>
                                <p:cTn id="28" presetID="14" presetClass="entr" presetSubtype="10" fill="hold" grpId="0"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0" dur="500"/>
                                        <p:tgtEl>
                                          <p:spTgt spid="3">
                                            <p:txEl>
                                              <p:pRg st="5" end="5"/>
                                            </p:txEl>
                                          </p:spTgt>
                                        </p:tgtEl>
                                      </p:cBhvr>
                                    </p:animEffect>
                                  </p:childTnLst>
                                </p:cTn>
                              </p:par>
                            </p:childTnLst>
                          </p:cTn>
                        </p:par>
                        <p:par>
                          <p:cTn id="31" fill="hold">
                            <p:stCondLst>
                              <p:cond delay="4000"/>
                            </p:stCondLst>
                            <p:childTnLst>
                              <p:par>
                                <p:cTn id="32" presetID="14" presetClass="entr" presetSubtype="10" fill="hold" grpId="0" nodeType="after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4" dur="500"/>
                                        <p:tgtEl>
                                          <p:spTgt spid="3">
                                            <p:txEl>
                                              <p:pRg st="6" end="6"/>
                                            </p:txEl>
                                          </p:spTgt>
                                        </p:tgtEl>
                                      </p:cBhvr>
                                    </p:animEffect>
                                  </p:childTnLst>
                                </p:cTn>
                              </p:par>
                            </p:childTnLst>
                          </p:cTn>
                        </p:par>
                        <p:par>
                          <p:cTn id="35" fill="hold">
                            <p:stCondLst>
                              <p:cond delay="4500"/>
                            </p:stCondLst>
                            <p:childTnLst>
                              <p:par>
                                <p:cTn id="36" presetID="14" presetClass="entr" presetSubtype="10" fill="hold" grpId="0" nodeType="after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8" dur="500"/>
                                        <p:tgtEl>
                                          <p:spTgt spid="3">
                                            <p:txEl>
                                              <p:pRg st="7" end="7"/>
                                            </p:txEl>
                                          </p:spTgt>
                                        </p:tgtEl>
                                      </p:cBhvr>
                                    </p:animEffect>
                                  </p:childTnLst>
                                </p:cTn>
                              </p:par>
                            </p:childTnLst>
                          </p:cTn>
                        </p:par>
                        <p:par>
                          <p:cTn id="39" fill="hold">
                            <p:stCondLst>
                              <p:cond delay="5000"/>
                            </p:stCondLst>
                            <p:childTnLst>
                              <p:par>
                                <p:cTn id="40" presetID="14" presetClass="entr" presetSubtype="10" fill="hold" grpId="0" nodeType="after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42" dur="500"/>
                                        <p:tgtEl>
                                          <p:spTgt spid="3">
                                            <p:txEl>
                                              <p:pRg st="8" end="8"/>
                                            </p:txEl>
                                          </p:spTgt>
                                        </p:tgtEl>
                                      </p:cBhvr>
                                    </p:animEffect>
                                  </p:childTnLst>
                                </p:cTn>
                              </p:par>
                            </p:childTnLst>
                          </p:cTn>
                        </p:par>
                        <p:par>
                          <p:cTn id="43" fill="hold">
                            <p:stCondLst>
                              <p:cond delay="5500"/>
                            </p:stCondLst>
                            <p:childTnLst>
                              <p:par>
                                <p:cTn id="44" presetID="14" presetClass="entr" presetSubtype="10" fill="hold" grpId="0" nodeType="after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6" dur="500"/>
                                        <p:tgtEl>
                                          <p:spTgt spid="3">
                                            <p:txEl>
                                              <p:pRg st="9" end="9"/>
                                            </p:txEl>
                                          </p:spTgt>
                                        </p:tgtEl>
                                      </p:cBhvr>
                                    </p:animEffect>
                                  </p:childTnLst>
                                </p:cTn>
                              </p:par>
                            </p:childTnLst>
                          </p:cTn>
                        </p:par>
                        <p:par>
                          <p:cTn id="47" fill="hold">
                            <p:stCondLst>
                              <p:cond delay="6000"/>
                            </p:stCondLst>
                            <p:childTnLst>
                              <p:par>
                                <p:cTn id="48" presetID="14" presetClass="entr" presetSubtype="10" fill="hold" grpId="0" nodeType="after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fontAlgn="base"/>
            <a:r>
              <a:rPr lang="en-US" dirty="0" smtClean="0"/>
              <a:t>It is used to create all kinds of menus used by the application.</a:t>
            </a:r>
            <a:br>
              <a:rPr lang="en-US" dirty="0" smtClean="0"/>
            </a:br>
            <a:endParaRPr lang="en-US" dirty="0" smtClean="0"/>
          </a:p>
          <a:p>
            <a:pPr fontAlgn="base"/>
            <a:r>
              <a:rPr lang="en-US" dirty="0" smtClean="0"/>
              <a:t>The general syntax is	:w = Menu(master, option=value)</a:t>
            </a:r>
          </a:p>
          <a:p>
            <a:pPr fontAlgn="base"/>
            <a:r>
              <a:rPr lang="en-US" dirty="0" smtClean="0"/>
              <a:t> master is the parameter used to represent the parent </a:t>
            </a:r>
            <a:r>
              <a:rPr lang="en-US" dirty="0" err="1" smtClean="0"/>
              <a:t>window.There</a:t>
            </a:r>
            <a:r>
              <a:rPr lang="en-US" dirty="0" smtClean="0"/>
              <a:t> are number of options which are used to change the format of this widget. Number of options can be passed as parameters separated by commas. Some of them are listed below.</a:t>
            </a:r>
          </a:p>
          <a:p>
            <a:pPr fontAlgn="base"/>
            <a:r>
              <a:rPr lang="en-US" b="1" dirty="0" smtClean="0"/>
              <a:t>title</a:t>
            </a:r>
            <a:r>
              <a:rPr lang="en-US" dirty="0" smtClean="0"/>
              <a:t>: To set the title of the widget.</a:t>
            </a:r>
          </a:p>
          <a:p>
            <a:pPr fontAlgn="base"/>
            <a:r>
              <a:rPr lang="en-US" b="1" dirty="0" err="1" smtClean="0"/>
              <a:t>activebackground</a:t>
            </a:r>
            <a:r>
              <a:rPr lang="en-US" dirty="0" smtClean="0"/>
              <a:t>: to set the background color when widget is under the cursor.</a:t>
            </a:r>
          </a:p>
          <a:p>
            <a:pPr fontAlgn="base"/>
            <a:r>
              <a:rPr lang="en-US" b="1" dirty="0" err="1" smtClean="0"/>
              <a:t>activeforeground</a:t>
            </a:r>
            <a:r>
              <a:rPr lang="en-US" dirty="0" smtClean="0"/>
              <a:t>: to set the foreground color when widget is under the cursor.</a:t>
            </a:r>
          </a:p>
          <a:p>
            <a:pPr fontAlgn="base"/>
            <a:r>
              <a:rPr lang="en-US" b="1" dirty="0" err="1" smtClean="0"/>
              <a:t>bg</a:t>
            </a:r>
            <a:r>
              <a:rPr lang="en-US" dirty="0" smtClean="0"/>
              <a:t>: to set the normal background color.</a:t>
            </a:r>
          </a:p>
          <a:p>
            <a:pPr fontAlgn="base"/>
            <a:r>
              <a:rPr lang="en-US" b="1" dirty="0" smtClean="0"/>
              <a:t>command</a:t>
            </a:r>
            <a:r>
              <a:rPr lang="en-US" dirty="0" smtClean="0"/>
              <a:t>: to call a function.</a:t>
            </a:r>
          </a:p>
          <a:p>
            <a:pPr fontAlgn="base"/>
            <a:r>
              <a:rPr lang="en-US" b="1" dirty="0" smtClean="0"/>
              <a:t>font</a:t>
            </a:r>
            <a:r>
              <a:rPr lang="en-US" dirty="0" smtClean="0"/>
              <a:t>: to set the font on the button label.</a:t>
            </a:r>
          </a:p>
          <a:p>
            <a:pPr fontAlgn="base"/>
            <a:r>
              <a:rPr lang="en-US" b="1" dirty="0" smtClean="0"/>
              <a:t>image</a:t>
            </a:r>
            <a:r>
              <a:rPr lang="en-US" dirty="0" smtClean="0"/>
              <a:t>: to set the image on the widget.</a:t>
            </a:r>
          </a:p>
          <a:p>
            <a:pPr>
              <a:buNone/>
            </a:pPr>
            <a:endParaRPr lang="en-US" dirty="0" smtClean="0"/>
          </a:p>
          <a:p>
            <a:pPr>
              <a:buNone/>
            </a:pPr>
            <a:r>
              <a:rPr lang="en-US" dirty="0" smtClean="0"/>
              <a:t>Lets take a look  of some </a:t>
            </a:r>
            <a:r>
              <a:rPr lang="en-US" dirty="0" err="1" smtClean="0"/>
              <a:t>Ttkinter</a:t>
            </a:r>
            <a:r>
              <a:rPr lang="en-US" dirty="0" smtClean="0"/>
              <a:t> Menu Example to  learn it  better.</a:t>
            </a:r>
            <a:endParaRPr lang="en-US" dirty="0"/>
          </a:p>
        </p:txBody>
      </p:sp>
      <p:sp>
        <p:nvSpPr>
          <p:cNvPr id="2" name="Title 1"/>
          <p:cNvSpPr>
            <a:spLocks noGrp="1"/>
          </p:cNvSpPr>
          <p:nvPr>
            <p:ph type="title"/>
          </p:nvPr>
        </p:nvSpPr>
        <p:spPr/>
        <p:txBody>
          <a:bodyPr/>
          <a:lstStyle/>
          <a:p>
            <a:r>
              <a:rPr lang="en-US" dirty="0" smtClean="0"/>
              <a:t>Menu</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par>
                          <p:cTn id="8" fill="hold">
                            <p:stCondLst>
                              <p:cond delay="2000"/>
                            </p:stCondLst>
                            <p:childTnLst>
                              <p:par>
                                <p:cTn id="9" presetID="9"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dissolve">
                                      <p:cBhvr>
                                        <p:cTn id="11" dur="500"/>
                                        <p:tgtEl>
                                          <p:spTgt spid="3">
                                            <p:txEl>
                                              <p:pRg st="0" end="0"/>
                                            </p:txEl>
                                          </p:spTgt>
                                        </p:tgtEl>
                                      </p:cBhvr>
                                    </p:animEffect>
                                  </p:childTnLst>
                                </p:cTn>
                              </p:par>
                            </p:childTnLst>
                          </p:cTn>
                        </p:par>
                        <p:par>
                          <p:cTn id="12" fill="hold">
                            <p:stCondLst>
                              <p:cond delay="2500"/>
                            </p:stCondLst>
                            <p:childTnLst>
                              <p:par>
                                <p:cTn id="13" presetID="9"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par>
                          <p:cTn id="16" fill="hold">
                            <p:stCondLst>
                              <p:cond delay="3000"/>
                            </p:stCondLst>
                            <p:childTnLst>
                              <p:par>
                                <p:cTn id="17" presetID="9"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dissolve">
                                      <p:cBhvr>
                                        <p:cTn id="19" dur="500"/>
                                        <p:tgtEl>
                                          <p:spTgt spid="3">
                                            <p:txEl>
                                              <p:pRg st="2" end="2"/>
                                            </p:txEl>
                                          </p:spTgt>
                                        </p:tgtEl>
                                      </p:cBhvr>
                                    </p:animEffect>
                                  </p:childTnLst>
                                </p:cTn>
                              </p:par>
                            </p:childTnLst>
                          </p:cTn>
                        </p:par>
                        <p:par>
                          <p:cTn id="20" fill="hold">
                            <p:stCondLst>
                              <p:cond delay="3500"/>
                            </p:stCondLst>
                            <p:childTnLst>
                              <p:par>
                                <p:cTn id="21" presetID="9"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ssolve">
                                      <p:cBhvr>
                                        <p:cTn id="23" dur="500"/>
                                        <p:tgtEl>
                                          <p:spTgt spid="3">
                                            <p:txEl>
                                              <p:pRg st="3" end="3"/>
                                            </p:txEl>
                                          </p:spTgt>
                                        </p:tgtEl>
                                      </p:cBhvr>
                                    </p:animEffect>
                                  </p:childTnLst>
                                </p:cTn>
                              </p:par>
                            </p:childTnLst>
                          </p:cTn>
                        </p:par>
                        <p:par>
                          <p:cTn id="24" fill="hold">
                            <p:stCondLst>
                              <p:cond delay="4000"/>
                            </p:stCondLst>
                            <p:childTnLst>
                              <p:par>
                                <p:cTn id="25" presetID="9"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par>
                          <p:cTn id="28" fill="hold">
                            <p:stCondLst>
                              <p:cond delay="4500"/>
                            </p:stCondLst>
                            <p:childTnLst>
                              <p:par>
                                <p:cTn id="29" presetID="9"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dissolve">
                                      <p:cBhvr>
                                        <p:cTn id="31" dur="500"/>
                                        <p:tgtEl>
                                          <p:spTgt spid="3">
                                            <p:txEl>
                                              <p:pRg st="5" end="5"/>
                                            </p:txEl>
                                          </p:spTgt>
                                        </p:tgtEl>
                                      </p:cBhvr>
                                    </p:animEffect>
                                  </p:childTnLst>
                                </p:cTn>
                              </p:par>
                            </p:childTnLst>
                          </p:cTn>
                        </p:par>
                        <p:par>
                          <p:cTn id="32" fill="hold">
                            <p:stCondLst>
                              <p:cond delay="5000"/>
                            </p:stCondLst>
                            <p:childTnLst>
                              <p:par>
                                <p:cTn id="33" presetID="9" presetClass="entr" presetSubtype="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dissolve">
                                      <p:cBhvr>
                                        <p:cTn id="35" dur="500"/>
                                        <p:tgtEl>
                                          <p:spTgt spid="3">
                                            <p:txEl>
                                              <p:pRg st="6" end="6"/>
                                            </p:txEl>
                                          </p:spTgt>
                                        </p:tgtEl>
                                      </p:cBhvr>
                                    </p:animEffect>
                                  </p:childTnLst>
                                </p:cTn>
                              </p:par>
                            </p:childTnLst>
                          </p:cTn>
                        </p:par>
                        <p:par>
                          <p:cTn id="36" fill="hold">
                            <p:stCondLst>
                              <p:cond delay="5500"/>
                            </p:stCondLst>
                            <p:childTnLst>
                              <p:par>
                                <p:cTn id="37" presetID="9" presetClass="entr" presetSubtype="0"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dissolve">
                                      <p:cBhvr>
                                        <p:cTn id="39" dur="500"/>
                                        <p:tgtEl>
                                          <p:spTgt spid="3">
                                            <p:txEl>
                                              <p:pRg st="7" end="7"/>
                                            </p:txEl>
                                          </p:spTgt>
                                        </p:tgtEl>
                                      </p:cBhvr>
                                    </p:animEffect>
                                  </p:childTnLst>
                                </p:cTn>
                              </p:par>
                            </p:childTnLst>
                          </p:cTn>
                        </p:par>
                        <p:par>
                          <p:cTn id="40" fill="hold">
                            <p:stCondLst>
                              <p:cond delay="6000"/>
                            </p:stCondLst>
                            <p:childTnLst>
                              <p:par>
                                <p:cTn id="41" presetID="9" presetClass="entr" presetSubtype="0"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dissolve">
                                      <p:cBhvr>
                                        <p:cTn id="43" dur="500"/>
                                        <p:tgtEl>
                                          <p:spTgt spid="3">
                                            <p:txEl>
                                              <p:pRg st="8" end="8"/>
                                            </p:txEl>
                                          </p:spTgt>
                                        </p:tgtEl>
                                      </p:cBhvr>
                                    </p:animEffect>
                                  </p:childTnLst>
                                </p:cTn>
                              </p:par>
                            </p:childTnLst>
                          </p:cTn>
                        </p:par>
                        <p:par>
                          <p:cTn id="44" fill="hold">
                            <p:stCondLst>
                              <p:cond delay="6500"/>
                            </p:stCondLst>
                            <p:childTnLst>
                              <p:par>
                                <p:cTn id="45" presetID="9" presetClass="entr" presetSubtype="0" fill="hold" grpId="0"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dissolve">
                                      <p:cBhvr>
                                        <p:cTn id="47" dur="500"/>
                                        <p:tgtEl>
                                          <p:spTgt spid="3">
                                            <p:txEl>
                                              <p:pRg st="9" end="9"/>
                                            </p:txEl>
                                          </p:spTgt>
                                        </p:tgtEl>
                                      </p:cBhvr>
                                    </p:animEffect>
                                  </p:childTnLst>
                                </p:cTn>
                              </p:par>
                            </p:childTnLst>
                          </p:cTn>
                        </p:par>
                        <p:par>
                          <p:cTn id="48" fill="hold">
                            <p:stCondLst>
                              <p:cond delay="7000"/>
                            </p:stCondLst>
                            <p:childTnLst>
                              <p:par>
                                <p:cTn id="49" presetID="9" presetClass="entr" presetSubtype="0" fill="hold" grpId="0"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dissolv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fontAlgn="base"/>
            <a:r>
              <a:rPr lang="en-US" dirty="0" smtClean="0"/>
              <a:t>It refers to the multi-line and non-editable text. It works same as that of Label.</a:t>
            </a:r>
          </a:p>
          <a:p>
            <a:pPr fontAlgn="base"/>
            <a:r>
              <a:rPr lang="en-US" dirty="0" smtClean="0"/>
              <a:t>The general syntax is:  w = Message(master, option=value) master is the parameter used to represent the parent window. There are number of options which are used to change the format of the widget. Number of options can be passed as parameters separated by commas. Some of them are listed below.</a:t>
            </a:r>
          </a:p>
          <a:p>
            <a:pPr fontAlgn="base"/>
            <a:r>
              <a:rPr lang="en-US" b="1" dirty="0" err="1" smtClean="0"/>
              <a:t>bd</a:t>
            </a:r>
            <a:r>
              <a:rPr lang="en-US" dirty="0" smtClean="0"/>
              <a:t>: to set the border around the indicator.</a:t>
            </a:r>
          </a:p>
          <a:p>
            <a:pPr fontAlgn="base"/>
            <a:r>
              <a:rPr lang="en-US" b="1" dirty="0" err="1" smtClean="0"/>
              <a:t>bg</a:t>
            </a:r>
            <a:r>
              <a:rPr lang="en-US" dirty="0" smtClean="0"/>
              <a:t>: to set the normal background color.</a:t>
            </a:r>
          </a:p>
          <a:p>
            <a:pPr fontAlgn="base"/>
            <a:r>
              <a:rPr lang="en-US" b="1" dirty="0" smtClean="0"/>
              <a:t>font</a:t>
            </a:r>
            <a:r>
              <a:rPr lang="en-US" dirty="0" smtClean="0"/>
              <a:t>: to set the font on the button label.</a:t>
            </a:r>
          </a:p>
          <a:p>
            <a:pPr fontAlgn="base"/>
            <a:r>
              <a:rPr lang="en-US" b="1" dirty="0" smtClean="0"/>
              <a:t>image</a:t>
            </a:r>
            <a:r>
              <a:rPr lang="en-US" dirty="0" smtClean="0"/>
              <a:t>: to set the image on the widget.</a:t>
            </a:r>
          </a:p>
          <a:p>
            <a:pPr fontAlgn="base"/>
            <a:r>
              <a:rPr lang="en-US" b="1" dirty="0" smtClean="0"/>
              <a:t>width</a:t>
            </a:r>
            <a:r>
              <a:rPr lang="en-US" dirty="0" smtClean="0"/>
              <a:t>: to set the width of the widget.</a:t>
            </a:r>
          </a:p>
          <a:p>
            <a:pPr fontAlgn="base"/>
            <a:r>
              <a:rPr lang="en-US" b="1" dirty="0" smtClean="0"/>
              <a:t>height</a:t>
            </a:r>
            <a:r>
              <a:rPr lang="en-US" dirty="0" smtClean="0"/>
              <a:t>: to set the height of the widget.</a:t>
            </a:r>
          </a:p>
          <a:p>
            <a:pPr>
              <a:buNone/>
            </a:pPr>
            <a:endParaRPr lang="en-US" dirty="0" smtClean="0"/>
          </a:p>
          <a:p>
            <a:pPr>
              <a:buNone/>
            </a:pPr>
            <a:r>
              <a:rPr lang="en-US" dirty="0" smtClean="0"/>
              <a:t>Lets take a look  of some </a:t>
            </a:r>
            <a:r>
              <a:rPr lang="en-US" dirty="0" err="1" smtClean="0"/>
              <a:t>Ttkinter</a:t>
            </a:r>
            <a:r>
              <a:rPr lang="en-US" dirty="0" smtClean="0"/>
              <a:t> Message Example to  learn it  better.</a:t>
            </a:r>
            <a:endParaRPr lang="en-US" dirty="0"/>
          </a:p>
        </p:txBody>
      </p:sp>
      <p:sp>
        <p:nvSpPr>
          <p:cNvPr id="2" name="Title 1"/>
          <p:cNvSpPr>
            <a:spLocks noGrp="1"/>
          </p:cNvSpPr>
          <p:nvPr>
            <p:ph type="title"/>
          </p:nvPr>
        </p:nvSpPr>
        <p:spPr/>
        <p:txBody>
          <a:bodyPr/>
          <a:lstStyle/>
          <a:p>
            <a:r>
              <a:rPr lang="en-US" b="1" dirty="0" smtClean="0"/>
              <a:t>Message</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 calcmode="lin" valueType="num">
                                      <p:cBhvr additive="base">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 calcmode="lin" valueType="num">
                                      <p:cBhvr additive="base">
                                        <p:cTn id="3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grpId="0" nodeType="after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grpId="0" nodeType="after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 calcmode="lin" valueType="num">
                                      <p:cBhvr additive="base">
                                        <p:cTn id="4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2" presetClass="entr" presetSubtype="4" fill="hold" grpId="0" nodeType="after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anim calcmode="lin" valueType="num">
                                      <p:cBhvr additive="base">
                                        <p:cTn id="5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pPr fontAlgn="base"/>
            <a:r>
              <a:rPr lang="en-US" dirty="0" smtClean="0"/>
              <a:t>It is used to offer multi-choice option to the user. It offers several options to the user and the user has to choose one option.</a:t>
            </a:r>
            <a:br>
              <a:rPr lang="en-US" dirty="0" smtClean="0"/>
            </a:br>
            <a:r>
              <a:rPr lang="en-US" dirty="0" smtClean="0"/>
              <a:t>The general syntax is:</a:t>
            </a:r>
          </a:p>
          <a:p>
            <a:pPr fontAlgn="base"/>
            <a:r>
              <a:rPr lang="en-US" dirty="0" smtClean="0"/>
              <a:t>w = </a:t>
            </a:r>
            <a:r>
              <a:rPr lang="en-US" dirty="0" err="1" smtClean="0"/>
              <a:t>RadioButton</a:t>
            </a:r>
            <a:r>
              <a:rPr lang="en-US" dirty="0" smtClean="0"/>
              <a:t>(master, option=value) There are number of options which are used to change the format of this widget. Number of options can be passed as parameters separated by commas. Some of them are listed below.</a:t>
            </a:r>
          </a:p>
          <a:p>
            <a:pPr fontAlgn="base"/>
            <a:r>
              <a:rPr lang="en-US" b="1" dirty="0" err="1" smtClean="0"/>
              <a:t>activebackground</a:t>
            </a:r>
            <a:r>
              <a:rPr lang="en-US" dirty="0" smtClean="0"/>
              <a:t>: to set the background color when widget is under the cursor.</a:t>
            </a:r>
          </a:p>
          <a:p>
            <a:pPr fontAlgn="base"/>
            <a:r>
              <a:rPr lang="en-US" b="1" dirty="0" err="1" smtClean="0"/>
              <a:t>activeforeground</a:t>
            </a:r>
            <a:r>
              <a:rPr lang="en-US" dirty="0" smtClean="0"/>
              <a:t>: to set the foreground color when widget is under the cursor.</a:t>
            </a:r>
          </a:p>
          <a:p>
            <a:pPr fontAlgn="base"/>
            <a:r>
              <a:rPr lang="en-US" b="1" dirty="0" err="1" smtClean="0"/>
              <a:t>bg</a:t>
            </a:r>
            <a:r>
              <a:rPr lang="en-US" dirty="0" smtClean="0"/>
              <a:t>: to set the normal background color.</a:t>
            </a:r>
          </a:p>
          <a:p>
            <a:pPr fontAlgn="base"/>
            <a:r>
              <a:rPr lang="en-US" b="1" dirty="0" smtClean="0"/>
              <a:t>command</a:t>
            </a:r>
            <a:r>
              <a:rPr lang="en-US" dirty="0" smtClean="0"/>
              <a:t>: to call a function.</a:t>
            </a:r>
          </a:p>
          <a:p>
            <a:pPr fontAlgn="base"/>
            <a:r>
              <a:rPr lang="en-US" b="1" dirty="0" smtClean="0"/>
              <a:t>font</a:t>
            </a:r>
            <a:r>
              <a:rPr lang="en-US" dirty="0" smtClean="0"/>
              <a:t>: to set the font on the button label.</a:t>
            </a:r>
          </a:p>
          <a:p>
            <a:pPr fontAlgn="base"/>
            <a:r>
              <a:rPr lang="en-US" b="1" dirty="0" smtClean="0"/>
              <a:t>image</a:t>
            </a:r>
            <a:r>
              <a:rPr lang="en-US" dirty="0" smtClean="0"/>
              <a:t>: to set the image on the widget.</a:t>
            </a:r>
          </a:p>
          <a:p>
            <a:pPr fontAlgn="base"/>
            <a:r>
              <a:rPr lang="en-US" b="1" dirty="0" smtClean="0"/>
              <a:t>width</a:t>
            </a:r>
            <a:r>
              <a:rPr lang="en-US" dirty="0" smtClean="0"/>
              <a:t>: to set the width of the label in characters.</a:t>
            </a:r>
          </a:p>
          <a:p>
            <a:pPr fontAlgn="base"/>
            <a:r>
              <a:rPr lang="en-US" b="1" dirty="0" smtClean="0"/>
              <a:t>height</a:t>
            </a:r>
            <a:r>
              <a:rPr lang="en-US" dirty="0" smtClean="0"/>
              <a:t>: to set the height of the label in characters.</a:t>
            </a:r>
          </a:p>
          <a:p>
            <a:pPr>
              <a:buNone/>
            </a:pPr>
            <a:endParaRPr lang="en-US" dirty="0" smtClean="0"/>
          </a:p>
          <a:p>
            <a:pPr>
              <a:buNone/>
            </a:pPr>
            <a:r>
              <a:rPr lang="en-US" dirty="0" smtClean="0"/>
              <a:t>Lets take a look  of some </a:t>
            </a:r>
            <a:r>
              <a:rPr lang="en-US" dirty="0" err="1" smtClean="0"/>
              <a:t>Ttkinter</a:t>
            </a:r>
            <a:r>
              <a:rPr lang="en-US" dirty="0" smtClean="0"/>
              <a:t> </a:t>
            </a:r>
            <a:r>
              <a:rPr lang="en-US" dirty="0" err="1" smtClean="0"/>
              <a:t>RadioButton</a:t>
            </a:r>
            <a:r>
              <a:rPr lang="en-US" dirty="0" smtClean="0"/>
              <a:t> Example to  learn it  better.</a:t>
            </a:r>
            <a:endParaRPr lang="en-US" dirty="0"/>
          </a:p>
        </p:txBody>
      </p:sp>
      <p:sp>
        <p:nvSpPr>
          <p:cNvPr id="2" name="Title 1"/>
          <p:cNvSpPr>
            <a:spLocks noGrp="1"/>
          </p:cNvSpPr>
          <p:nvPr>
            <p:ph type="title"/>
          </p:nvPr>
        </p:nvSpPr>
        <p:spPr/>
        <p:txBody>
          <a:bodyPr/>
          <a:lstStyle/>
          <a:p>
            <a:r>
              <a:rPr lang="en-US" b="1" dirty="0" err="1" smtClean="0"/>
              <a:t>RadioButton</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dissolve">
                                      <p:cBhvr>
                                        <p:cTn id="11" dur="500"/>
                                        <p:tgtEl>
                                          <p:spTgt spid="3">
                                            <p:txEl>
                                              <p:pRg st="0" end="0"/>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dissolve">
                                      <p:cBhvr>
                                        <p:cTn id="19" dur="500"/>
                                        <p:tgtEl>
                                          <p:spTgt spid="3">
                                            <p:txEl>
                                              <p:pRg st="2" end="2"/>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ssolve">
                                      <p:cBhvr>
                                        <p:cTn id="23" dur="500"/>
                                        <p:tgtEl>
                                          <p:spTgt spid="3">
                                            <p:txEl>
                                              <p:pRg st="3" end="3"/>
                                            </p:txEl>
                                          </p:spTgt>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dissolve">
                                      <p:cBhvr>
                                        <p:cTn id="31" dur="500"/>
                                        <p:tgtEl>
                                          <p:spTgt spid="3">
                                            <p:txEl>
                                              <p:pRg st="5" end="5"/>
                                            </p:txEl>
                                          </p:spTgt>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dissolve">
                                      <p:cBhvr>
                                        <p:cTn id="35" dur="500"/>
                                        <p:tgtEl>
                                          <p:spTgt spid="3">
                                            <p:txEl>
                                              <p:pRg st="6" end="6"/>
                                            </p:txEl>
                                          </p:spTgt>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dissolve">
                                      <p:cBhvr>
                                        <p:cTn id="39" dur="500"/>
                                        <p:tgtEl>
                                          <p:spTgt spid="3">
                                            <p:txEl>
                                              <p:pRg st="7" end="7"/>
                                            </p:txEl>
                                          </p:spTgt>
                                        </p:tgtEl>
                                      </p:cBhvr>
                                    </p:animEffect>
                                  </p:childTnLst>
                                </p:cTn>
                              </p:par>
                            </p:childTnLst>
                          </p:cTn>
                        </p:par>
                        <p:par>
                          <p:cTn id="40" fill="hold">
                            <p:stCondLst>
                              <p:cond delay="4500"/>
                            </p:stCondLst>
                            <p:childTnLst>
                              <p:par>
                                <p:cTn id="41" presetID="9" presetClass="entr" presetSubtype="0"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dissolve">
                                      <p:cBhvr>
                                        <p:cTn id="43" dur="500"/>
                                        <p:tgtEl>
                                          <p:spTgt spid="3">
                                            <p:txEl>
                                              <p:pRg st="8" end="8"/>
                                            </p:txEl>
                                          </p:spTgt>
                                        </p:tgtEl>
                                      </p:cBhvr>
                                    </p:animEffect>
                                  </p:childTnLst>
                                </p:cTn>
                              </p:par>
                            </p:childTnLst>
                          </p:cTn>
                        </p:par>
                        <p:par>
                          <p:cTn id="44" fill="hold">
                            <p:stCondLst>
                              <p:cond delay="5000"/>
                            </p:stCondLst>
                            <p:childTnLst>
                              <p:par>
                                <p:cTn id="45" presetID="9" presetClass="entr" presetSubtype="0" fill="hold" grpId="0"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dissolve">
                                      <p:cBhvr>
                                        <p:cTn id="47" dur="500"/>
                                        <p:tgtEl>
                                          <p:spTgt spid="3">
                                            <p:txEl>
                                              <p:pRg st="9" end="9"/>
                                            </p:txEl>
                                          </p:spTgt>
                                        </p:tgtEl>
                                      </p:cBhvr>
                                    </p:animEffect>
                                  </p:childTnLst>
                                </p:cTn>
                              </p:par>
                            </p:childTnLst>
                          </p:cTn>
                        </p:par>
                        <p:par>
                          <p:cTn id="48" fill="hold">
                            <p:stCondLst>
                              <p:cond delay="5500"/>
                            </p:stCondLst>
                            <p:childTnLst>
                              <p:par>
                                <p:cTn id="49" presetID="9" presetClass="entr" presetSubtype="0" fill="hold" grpId="0"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dissolve">
                                      <p:cBhvr>
                                        <p:cTn id="5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fontAlgn="base"/>
            <a:r>
              <a:rPr lang="en-US" b="1" dirty="0" smtClean="0"/>
              <a:t> </a:t>
            </a:r>
            <a:r>
              <a:rPr lang="en-US" dirty="0" smtClean="0"/>
              <a:t>It is used to provide a graphical slider that allows to select any value from that scale. The general syntax </a:t>
            </a:r>
            <a:r>
              <a:rPr lang="en-US" dirty="0" err="1" smtClean="0"/>
              <a:t>is:w</a:t>
            </a:r>
            <a:r>
              <a:rPr lang="en-US" dirty="0" smtClean="0"/>
              <a:t> = Scale(master, option=value) master is the parameter used to represent the parent window. There are number of options which are used to change the format of the widget. Number of options can be passed as parameters separated by commas. Some of them are listed below.</a:t>
            </a:r>
          </a:p>
          <a:p>
            <a:pPr fontAlgn="base"/>
            <a:r>
              <a:rPr lang="en-US" b="1" dirty="0" smtClean="0"/>
              <a:t>cursor</a:t>
            </a:r>
            <a:r>
              <a:rPr lang="en-US" dirty="0" smtClean="0"/>
              <a:t>: To change the cursor pattern when the mouse is over the widget.</a:t>
            </a:r>
          </a:p>
          <a:p>
            <a:pPr fontAlgn="base"/>
            <a:r>
              <a:rPr lang="en-US" b="1" dirty="0" err="1" smtClean="0"/>
              <a:t>activebackground</a:t>
            </a:r>
            <a:r>
              <a:rPr lang="en-US" dirty="0" smtClean="0"/>
              <a:t>: To set the background of the widget when mouse is over the widget.</a:t>
            </a:r>
          </a:p>
          <a:p>
            <a:pPr fontAlgn="base"/>
            <a:r>
              <a:rPr lang="en-US" b="1" dirty="0" err="1" smtClean="0"/>
              <a:t>bg</a:t>
            </a:r>
            <a:r>
              <a:rPr lang="en-US" dirty="0" smtClean="0"/>
              <a:t>: to set the normal background color.</a:t>
            </a:r>
          </a:p>
          <a:p>
            <a:pPr fontAlgn="base"/>
            <a:r>
              <a:rPr lang="en-US" b="1" dirty="0" smtClean="0"/>
              <a:t>orient</a:t>
            </a:r>
            <a:r>
              <a:rPr lang="en-US" dirty="0" smtClean="0"/>
              <a:t>: Set it to HORIZONTAL or VERTICAL according to the requirement.</a:t>
            </a:r>
          </a:p>
          <a:p>
            <a:pPr fontAlgn="base"/>
            <a:r>
              <a:rPr lang="en-US" b="1" dirty="0" smtClean="0"/>
              <a:t>from_</a:t>
            </a:r>
            <a:r>
              <a:rPr lang="en-US" dirty="0" smtClean="0"/>
              <a:t>: To set the value of one end of the scale range.</a:t>
            </a:r>
          </a:p>
          <a:p>
            <a:pPr fontAlgn="base"/>
            <a:r>
              <a:rPr lang="en-US" b="1" dirty="0" smtClean="0"/>
              <a:t>to</a:t>
            </a:r>
            <a:r>
              <a:rPr lang="en-US" dirty="0" smtClean="0"/>
              <a:t>: To set the value of the other end of the scale range.</a:t>
            </a:r>
          </a:p>
          <a:p>
            <a:pPr fontAlgn="base"/>
            <a:r>
              <a:rPr lang="en-US" b="1" dirty="0" smtClean="0"/>
              <a:t>image</a:t>
            </a:r>
            <a:r>
              <a:rPr lang="en-US" dirty="0" smtClean="0"/>
              <a:t>: to set the image on the widget.</a:t>
            </a:r>
          </a:p>
          <a:p>
            <a:pPr fontAlgn="base"/>
            <a:r>
              <a:rPr lang="en-US" b="1" dirty="0" smtClean="0"/>
              <a:t>width</a:t>
            </a:r>
            <a:r>
              <a:rPr lang="en-US" dirty="0" smtClean="0"/>
              <a:t>: to set the width of the widget.</a:t>
            </a:r>
          </a:p>
          <a:p>
            <a:pPr fontAlgn="base">
              <a:buNone/>
            </a:pPr>
            <a:endParaRPr lang="en-US" dirty="0" smtClean="0"/>
          </a:p>
          <a:p>
            <a:pPr fontAlgn="base">
              <a:buNone/>
            </a:pPr>
            <a:r>
              <a:rPr lang="en-US" dirty="0" smtClean="0"/>
              <a:t>Lets take a look  of some </a:t>
            </a:r>
            <a:r>
              <a:rPr lang="en-US" dirty="0" err="1" smtClean="0"/>
              <a:t>Ttkinter</a:t>
            </a:r>
            <a:r>
              <a:rPr lang="en-US" dirty="0" smtClean="0"/>
              <a:t> Scale Example to  learn it  better.</a:t>
            </a:r>
          </a:p>
          <a:p>
            <a:endParaRPr lang="en-US" dirty="0"/>
          </a:p>
        </p:txBody>
      </p:sp>
      <p:sp>
        <p:nvSpPr>
          <p:cNvPr id="2" name="Title 1"/>
          <p:cNvSpPr>
            <a:spLocks noGrp="1"/>
          </p:cNvSpPr>
          <p:nvPr>
            <p:ph type="title"/>
          </p:nvPr>
        </p:nvSpPr>
        <p:spPr/>
        <p:txBody>
          <a:bodyPr/>
          <a:lstStyle/>
          <a:p>
            <a:r>
              <a:rPr lang="en-US" b="1" dirty="0" smtClean="0"/>
              <a:t>Scale</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par>
                          <p:cTn id="8" fill="hold">
                            <p:stCondLst>
                              <p:cond delay="2000"/>
                            </p:stCondLst>
                            <p:childTnLst>
                              <p:par>
                                <p:cTn id="9" presetID="11" presetClass="entr" presetSubtype="0" fill="hold" grpId="0" nodeType="afterEffect">
                                  <p:stCondLst>
                                    <p:cond delay="0"/>
                                  </p:stCondLst>
                                  <p:childTnLst>
                                    <p:set>
                                      <p:cBhvr>
                                        <p:cTn id="10" dur="1000">
                                          <p:stCondLst>
                                            <p:cond delay="0"/>
                                          </p:stCondLst>
                                        </p:cTn>
                                        <p:tgtEl>
                                          <p:spTgt spid="3">
                                            <p:txEl>
                                              <p:pRg st="0" end="0"/>
                                            </p:txEl>
                                          </p:spTgt>
                                        </p:tgtEl>
                                        <p:attrNameLst>
                                          <p:attrName>style.visibility</p:attrName>
                                        </p:attrNameLst>
                                      </p:cBhvr>
                                      <p:to>
                                        <p:strVal val="visible"/>
                                      </p:to>
                                    </p:set>
                                  </p:childTnLst>
                                </p:cTn>
                              </p:par>
                            </p:childTnLst>
                          </p:cTn>
                        </p:par>
                        <p:par>
                          <p:cTn id="11" fill="hold">
                            <p:stCondLst>
                              <p:cond delay="3000"/>
                            </p:stCondLst>
                            <p:childTnLst>
                              <p:par>
                                <p:cTn id="12" presetID="11" presetClass="entr" presetSubtype="0" fill="hold" grpId="0" nodeType="afterEffect">
                                  <p:stCondLst>
                                    <p:cond delay="0"/>
                                  </p:stCondLst>
                                  <p:childTnLst>
                                    <p:set>
                                      <p:cBhvr>
                                        <p:cTn id="13" dur="1000">
                                          <p:stCondLst>
                                            <p:cond delay="0"/>
                                          </p:stCondLst>
                                        </p:cTn>
                                        <p:tgtEl>
                                          <p:spTgt spid="3">
                                            <p:txEl>
                                              <p:pRg st="1" end="1"/>
                                            </p:txEl>
                                          </p:spTgt>
                                        </p:tgtEl>
                                        <p:attrNameLst>
                                          <p:attrName>style.visibility</p:attrName>
                                        </p:attrNameLst>
                                      </p:cBhvr>
                                      <p:to>
                                        <p:strVal val="visible"/>
                                      </p:to>
                                    </p:set>
                                  </p:childTnLst>
                                </p:cTn>
                              </p:par>
                            </p:childTnLst>
                          </p:cTn>
                        </p:par>
                        <p:par>
                          <p:cTn id="14" fill="hold">
                            <p:stCondLst>
                              <p:cond delay="4000"/>
                            </p:stCondLst>
                            <p:childTnLst>
                              <p:par>
                                <p:cTn id="15" presetID="11" presetClass="entr" presetSubtype="0" fill="hold" grpId="0" nodeType="afterEffect">
                                  <p:stCondLst>
                                    <p:cond delay="0"/>
                                  </p:stCondLst>
                                  <p:childTnLst>
                                    <p:set>
                                      <p:cBhvr>
                                        <p:cTn id="16" dur="1000">
                                          <p:stCondLst>
                                            <p:cond delay="0"/>
                                          </p:stCondLst>
                                        </p:cTn>
                                        <p:tgtEl>
                                          <p:spTgt spid="3">
                                            <p:txEl>
                                              <p:pRg st="2" end="2"/>
                                            </p:txEl>
                                          </p:spTgt>
                                        </p:tgtEl>
                                        <p:attrNameLst>
                                          <p:attrName>style.visibility</p:attrName>
                                        </p:attrNameLst>
                                      </p:cBhvr>
                                      <p:to>
                                        <p:strVal val="visible"/>
                                      </p:to>
                                    </p:set>
                                  </p:childTnLst>
                                </p:cTn>
                              </p:par>
                            </p:childTnLst>
                          </p:cTn>
                        </p:par>
                        <p:par>
                          <p:cTn id="17" fill="hold">
                            <p:stCondLst>
                              <p:cond delay="5000"/>
                            </p:stCondLst>
                            <p:childTnLst>
                              <p:par>
                                <p:cTn id="18" presetID="11" presetClass="entr" presetSubtype="0" fill="hold" grpId="0" nodeType="afterEffect">
                                  <p:stCondLst>
                                    <p:cond delay="0"/>
                                  </p:stCondLst>
                                  <p:childTnLst>
                                    <p:set>
                                      <p:cBhvr>
                                        <p:cTn id="19" dur="1000">
                                          <p:stCondLst>
                                            <p:cond delay="0"/>
                                          </p:stCondLst>
                                        </p:cTn>
                                        <p:tgtEl>
                                          <p:spTgt spid="3">
                                            <p:txEl>
                                              <p:pRg st="3" end="3"/>
                                            </p:txEl>
                                          </p:spTgt>
                                        </p:tgtEl>
                                        <p:attrNameLst>
                                          <p:attrName>style.visibility</p:attrName>
                                        </p:attrNameLst>
                                      </p:cBhvr>
                                      <p:to>
                                        <p:strVal val="visible"/>
                                      </p:to>
                                    </p:set>
                                  </p:childTnLst>
                                </p:cTn>
                              </p:par>
                            </p:childTnLst>
                          </p:cTn>
                        </p:par>
                        <p:par>
                          <p:cTn id="20" fill="hold">
                            <p:stCondLst>
                              <p:cond delay="6000"/>
                            </p:stCondLst>
                            <p:childTnLst>
                              <p:par>
                                <p:cTn id="21" presetID="11" presetClass="entr" presetSubtype="0" fill="hold" grpId="0" nodeType="afterEffect">
                                  <p:stCondLst>
                                    <p:cond delay="0"/>
                                  </p:stCondLst>
                                  <p:childTnLst>
                                    <p:set>
                                      <p:cBhvr>
                                        <p:cTn id="22" dur="1000">
                                          <p:stCondLst>
                                            <p:cond delay="0"/>
                                          </p:stCondLst>
                                        </p:cTn>
                                        <p:tgtEl>
                                          <p:spTgt spid="3">
                                            <p:txEl>
                                              <p:pRg st="4" end="4"/>
                                            </p:txEl>
                                          </p:spTgt>
                                        </p:tgtEl>
                                        <p:attrNameLst>
                                          <p:attrName>style.visibility</p:attrName>
                                        </p:attrNameLst>
                                      </p:cBhvr>
                                      <p:to>
                                        <p:strVal val="visible"/>
                                      </p:to>
                                    </p:set>
                                  </p:childTnLst>
                                </p:cTn>
                              </p:par>
                            </p:childTnLst>
                          </p:cTn>
                        </p:par>
                        <p:par>
                          <p:cTn id="23" fill="hold">
                            <p:stCondLst>
                              <p:cond delay="7000"/>
                            </p:stCondLst>
                            <p:childTnLst>
                              <p:par>
                                <p:cTn id="24" presetID="11" presetClass="entr" presetSubtype="0" fill="hold" grpId="0" nodeType="afterEffect">
                                  <p:stCondLst>
                                    <p:cond delay="0"/>
                                  </p:stCondLst>
                                  <p:childTnLst>
                                    <p:set>
                                      <p:cBhvr>
                                        <p:cTn id="25" dur="1000">
                                          <p:stCondLst>
                                            <p:cond delay="0"/>
                                          </p:stCondLst>
                                        </p:cTn>
                                        <p:tgtEl>
                                          <p:spTgt spid="3">
                                            <p:txEl>
                                              <p:pRg st="5" end="5"/>
                                            </p:txEl>
                                          </p:spTgt>
                                        </p:tgtEl>
                                        <p:attrNameLst>
                                          <p:attrName>style.visibility</p:attrName>
                                        </p:attrNameLst>
                                      </p:cBhvr>
                                      <p:to>
                                        <p:strVal val="visible"/>
                                      </p:to>
                                    </p:set>
                                  </p:childTnLst>
                                </p:cTn>
                              </p:par>
                            </p:childTnLst>
                          </p:cTn>
                        </p:par>
                        <p:par>
                          <p:cTn id="26" fill="hold">
                            <p:stCondLst>
                              <p:cond delay="8000"/>
                            </p:stCondLst>
                            <p:childTnLst>
                              <p:par>
                                <p:cTn id="27" presetID="11" presetClass="entr" presetSubtype="0" fill="hold" grpId="0" nodeType="afterEffect">
                                  <p:stCondLst>
                                    <p:cond delay="0"/>
                                  </p:stCondLst>
                                  <p:childTnLst>
                                    <p:set>
                                      <p:cBhvr>
                                        <p:cTn id="28" dur="1000">
                                          <p:stCondLst>
                                            <p:cond delay="0"/>
                                          </p:stCondLst>
                                        </p:cTn>
                                        <p:tgtEl>
                                          <p:spTgt spid="3">
                                            <p:txEl>
                                              <p:pRg st="6" end="6"/>
                                            </p:txEl>
                                          </p:spTgt>
                                        </p:tgtEl>
                                        <p:attrNameLst>
                                          <p:attrName>style.visibility</p:attrName>
                                        </p:attrNameLst>
                                      </p:cBhvr>
                                      <p:to>
                                        <p:strVal val="visible"/>
                                      </p:to>
                                    </p:set>
                                  </p:childTnLst>
                                </p:cTn>
                              </p:par>
                            </p:childTnLst>
                          </p:cTn>
                        </p:par>
                        <p:par>
                          <p:cTn id="29" fill="hold">
                            <p:stCondLst>
                              <p:cond delay="9000"/>
                            </p:stCondLst>
                            <p:childTnLst>
                              <p:par>
                                <p:cTn id="30" presetID="11" presetClass="entr" presetSubtype="0" fill="hold" grpId="0" nodeType="afterEffect">
                                  <p:stCondLst>
                                    <p:cond delay="0"/>
                                  </p:stCondLst>
                                  <p:childTnLst>
                                    <p:set>
                                      <p:cBhvr>
                                        <p:cTn id="31" dur="1000">
                                          <p:stCondLst>
                                            <p:cond delay="0"/>
                                          </p:stCondLst>
                                        </p:cTn>
                                        <p:tgtEl>
                                          <p:spTgt spid="3">
                                            <p:txEl>
                                              <p:pRg st="7" end="7"/>
                                            </p:txEl>
                                          </p:spTgt>
                                        </p:tgtEl>
                                        <p:attrNameLst>
                                          <p:attrName>style.visibility</p:attrName>
                                        </p:attrNameLst>
                                      </p:cBhvr>
                                      <p:to>
                                        <p:strVal val="visible"/>
                                      </p:to>
                                    </p:set>
                                  </p:childTnLst>
                                </p:cTn>
                              </p:par>
                            </p:childTnLst>
                          </p:cTn>
                        </p:par>
                        <p:par>
                          <p:cTn id="32" fill="hold">
                            <p:stCondLst>
                              <p:cond delay="10000"/>
                            </p:stCondLst>
                            <p:childTnLst>
                              <p:par>
                                <p:cTn id="33" presetID="11" presetClass="entr" presetSubtype="0" fill="hold" grpId="0" nodeType="afterEffect">
                                  <p:stCondLst>
                                    <p:cond delay="0"/>
                                  </p:stCondLst>
                                  <p:childTnLst>
                                    <p:set>
                                      <p:cBhvr>
                                        <p:cTn id="34" dur="1000">
                                          <p:stCondLst>
                                            <p:cond delay="0"/>
                                          </p:stCondLst>
                                        </p:cTn>
                                        <p:tgtEl>
                                          <p:spTgt spid="3">
                                            <p:txEl>
                                              <p:pRg st="8" end="8"/>
                                            </p:txEl>
                                          </p:spTgt>
                                        </p:tgtEl>
                                        <p:attrNameLst>
                                          <p:attrName>style.visibility</p:attrName>
                                        </p:attrNameLst>
                                      </p:cBhvr>
                                      <p:to>
                                        <p:strVal val="visible"/>
                                      </p:to>
                                    </p:set>
                                  </p:childTnLst>
                                </p:cTn>
                              </p:par>
                            </p:childTnLst>
                          </p:cTn>
                        </p:par>
                        <p:par>
                          <p:cTn id="35" fill="hold">
                            <p:stCondLst>
                              <p:cond delay="11000"/>
                            </p:stCondLst>
                            <p:childTnLst>
                              <p:par>
                                <p:cTn id="36" presetID="11" presetClass="entr" presetSubtype="0" fill="hold" grpId="0" nodeType="afterEffect">
                                  <p:stCondLst>
                                    <p:cond delay="0"/>
                                  </p:stCondLst>
                                  <p:childTnLst>
                                    <p:set>
                                      <p:cBhvr>
                                        <p:cTn id="37" dur="1000">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fontAlgn="base"/>
            <a:r>
              <a:rPr lang="en-US" dirty="0" smtClean="0"/>
              <a:t>It refers to the slide controller which will be used to implement listed widgets.</a:t>
            </a:r>
            <a:br>
              <a:rPr lang="en-US" dirty="0" smtClean="0"/>
            </a:br>
            <a:r>
              <a:rPr lang="en-US" dirty="0" smtClean="0"/>
              <a:t>The general syntax </a:t>
            </a:r>
            <a:r>
              <a:rPr lang="en-US" dirty="0" err="1" smtClean="0"/>
              <a:t>is:w</a:t>
            </a:r>
            <a:r>
              <a:rPr lang="en-US" dirty="0" smtClean="0"/>
              <a:t> = Scrollbar(master, option=value) master is the parameter used to represent the parent window. There are number of options which are used to change the format of the widget. Number of options can be passed as parameters separated by commas. Some of them are listed below.</a:t>
            </a:r>
          </a:p>
          <a:p>
            <a:pPr fontAlgn="base"/>
            <a:r>
              <a:rPr lang="en-US" b="1" dirty="0" smtClean="0"/>
              <a:t>width</a:t>
            </a:r>
            <a:r>
              <a:rPr lang="en-US" dirty="0" smtClean="0"/>
              <a:t>: to set the width of the widget.</a:t>
            </a:r>
          </a:p>
          <a:p>
            <a:pPr fontAlgn="base"/>
            <a:r>
              <a:rPr lang="en-US" b="1" dirty="0" err="1" smtClean="0"/>
              <a:t>activebackground</a:t>
            </a:r>
            <a:r>
              <a:rPr lang="en-US" dirty="0" smtClean="0"/>
              <a:t>: To set the background when mouse is over the widget.</a:t>
            </a:r>
          </a:p>
          <a:p>
            <a:pPr fontAlgn="base"/>
            <a:r>
              <a:rPr lang="en-US" b="1" dirty="0" err="1" smtClean="0"/>
              <a:t>bg</a:t>
            </a:r>
            <a:r>
              <a:rPr lang="en-US" dirty="0" smtClean="0"/>
              <a:t>: to set the normal background color.</a:t>
            </a:r>
          </a:p>
          <a:p>
            <a:pPr fontAlgn="base"/>
            <a:r>
              <a:rPr lang="en-US" b="1" dirty="0" err="1" smtClean="0"/>
              <a:t>bd</a:t>
            </a:r>
            <a:r>
              <a:rPr lang="en-US" dirty="0" smtClean="0"/>
              <a:t>: to set the size of border around the indicator.</a:t>
            </a:r>
          </a:p>
          <a:p>
            <a:pPr fontAlgn="base"/>
            <a:r>
              <a:rPr lang="en-US" b="1" dirty="0" smtClean="0"/>
              <a:t>cursor</a:t>
            </a:r>
            <a:r>
              <a:rPr lang="en-US" dirty="0" smtClean="0"/>
              <a:t>: To appear the cursor when the mouse over the </a:t>
            </a:r>
            <a:r>
              <a:rPr lang="en-US" dirty="0" err="1" smtClean="0"/>
              <a:t>menubutton</a:t>
            </a:r>
            <a:r>
              <a:rPr lang="en-US" dirty="0" smtClean="0"/>
              <a:t>.</a:t>
            </a:r>
          </a:p>
          <a:p>
            <a:pPr fontAlgn="base">
              <a:buNone/>
            </a:pPr>
            <a:endParaRPr lang="en-US" dirty="0" smtClean="0"/>
          </a:p>
          <a:p>
            <a:pPr fontAlgn="base">
              <a:buNone/>
            </a:pPr>
            <a:r>
              <a:rPr lang="en-US" dirty="0" smtClean="0"/>
              <a:t>Lets take a look  of some </a:t>
            </a:r>
            <a:r>
              <a:rPr lang="en-US" dirty="0" err="1" smtClean="0"/>
              <a:t>Ttkinter</a:t>
            </a:r>
            <a:r>
              <a:rPr lang="en-US" dirty="0" smtClean="0"/>
              <a:t> Scrollbar Example to  learn it  better.</a:t>
            </a:r>
          </a:p>
          <a:p>
            <a:endParaRPr lang="en-US" dirty="0"/>
          </a:p>
        </p:txBody>
      </p:sp>
      <p:sp>
        <p:nvSpPr>
          <p:cNvPr id="2" name="Title 1"/>
          <p:cNvSpPr>
            <a:spLocks noGrp="1"/>
          </p:cNvSpPr>
          <p:nvPr>
            <p:ph type="title"/>
          </p:nvPr>
        </p:nvSpPr>
        <p:spPr/>
        <p:txBody>
          <a:bodyPr/>
          <a:lstStyle/>
          <a:p>
            <a:r>
              <a:rPr lang="en-US" b="1" dirty="0" smtClean="0"/>
              <a:t>Scrollbar</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dissolve">
                                      <p:cBhvr>
                                        <p:cTn id="11" dur="500"/>
                                        <p:tgtEl>
                                          <p:spTgt spid="3">
                                            <p:txEl>
                                              <p:pRg st="0" end="0"/>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dissolve">
                                      <p:cBhvr>
                                        <p:cTn id="19" dur="500"/>
                                        <p:tgtEl>
                                          <p:spTgt spid="3">
                                            <p:txEl>
                                              <p:pRg st="2" end="2"/>
                                            </p:txEl>
                                          </p:spTgt>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ssolve">
                                      <p:cBhvr>
                                        <p:cTn id="23" dur="500"/>
                                        <p:tgtEl>
                                          <p:spTgt spid="3">
                                            <p:txEl>
                                              <p:pRg st="3" end="3"/>
                                            </p:txEl>
                                          </p:spTgt>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par>
                          <p:cTn id="28" fill="hold">
                            <p:stCondLst>
                              <p:cond delay="3000"/>
                            </p:stCondLst>
                            <p:childTnLst>
                              <p:par>
                                <p:cTn id="29" presetID="9"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dissolve">
                                      <p:cBhvr>
                                        <p:cTn id="31" dur="500"/>
                                        <p:tgtEl>
                                          <p:spTgt spid="3">
                                            <p:txEl>
                                              <p:pRg st="5" end="5"/>
                                            </p:txEl>
                                          </p:spTgt>
                                        </p:tgtEl>
                                      </p:cBhvr>
                                    </p:animEffect>
                                  </p:childTnLst>
                                </p:cTn>
                              </p:par>
                            </p:childTnLst>
                          </p:cTn>
                        </p:par>
                        <p:par>
                          <p:cTn id="32" fill="hold">
                            <p:stCondLst>
                              <p:cond delay="3500"/>
                            </p:stCondLst>
                            <p:childTnLst>
                              <p:par>
                                <p:cTn id="33" presetID="9"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dissolve">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fontAlgn="base"/>
            <a:r>
              <a:rPr lang="en-US" b="1" dirty="0" smtClean="0"/>
              <a:t> </a:t>
            </a:r>
            <a:r>
              <a:rPr lang="en-US" dirty="0" smtClean="0"/>
              <a:t>To edit a multi-line text and format the way it has to be displayed.</a:t>
            </a:r>
            <a:br>
              <a:rPr lang="en-US" dirty="0" smtClean="0"/>
            </a:br>
            <a:r>
              <a:rPr lang="en-US" dirty="0" smtClean="0"/>
              <a:t>The general syntax </a:t>
            </a:r>
            <a:r>
              <a:rPr lang="en-US" dirty="0" err="1" smtClean="0"/>
              <a:t>is:w</a:t>
            </a:r>
            <a:r>
              <a:rPr lang="en-US" dirty="0" smtClean="0"/>
              <a:t> =Text(master, option=value) There are number of options which are used to change the format of the text. Number of options can be passed as parameters separated by commas. Some of them are listed below.</a:t>
            </a:r>
          </a:p>
          <a:p>
            <a:pPr fontAlgn="base"/>
            <a:r>
              <a:rPr lang="en-US" b="1" dirty="0" err="1" smtClean="0"/>
              <a:t>highlightcolor</a:t>
            </a:r>
            <a:r>
              <a:rPr lang="en-US" dirty="0" smtClean="0"/>
              <a:t>: To set the color of the focus highlight when widget has to be focused.</a:t>
            </a:r>
          </a:p>
          <a:p>
            <a:pPr fontAlgn="base"/>
            <a:r>
              <a:rPr lang="en-US" b="1" dirty="0" err="1" smtClean="0"/>
              <a:t>insertbackground</a:t>
            </a:r>
            <a:r>
              <a:rPr lang="en-US" dirty="0" smtClean="0"/>
              <a:t>: To set the </a:t>
            </a:r>
            <a:r>
              <a:rPr lang="en-US" dirty="0" err="1" smtClean="0"/>
              <a:t>ba</a:t>
            </a:r>
            <a:endParaRPr lang="en-US" dirty="0" smtClean="0"/>
          </a:p>
          <a:p>
            <a:pPr fontAlgn="base"/>
            <a:r>
              <a:rPr lang="en-US" dirty="0" err="1" smtClean="0"/>
              <a:t>ckground</a:t>
            </a:r>
            <a:r>
              <a:rPr lang="en-US" dirty="0" smtClean="0"/>
              <a:t> </a:t>
            </a:r>
            <a:r>
              <a:rPr lang="en-US" dirty="0" smtClean="0"/>
              <a:t>of the widget.</a:t>
            </a:r>
          </a:p>
          <a:p>
            <a:pPr fontAlgn="base"/>
            <a:r>
              <a:rPr lang="en-US" b="1" dirty="0" err="1" smtClean="0"/>
              <a:t>bg</a:t>
            </a:r>
            <a:r>
              <a:rPr lang="en-US" dirty="0" smtClean="0"/>
              <a:t>: to set the normal background color.</a:t>
            </a:r>
          </a:p>
          <a:p>
            <a:pPr fontAlgn="base"/>
            <a:r>
              <a:rPr lang="en-US" b="1" dirty="0" smtClean="0"/>
              <a:t>font</a:t>
            </a:r>
            <a:r>
              <a:rPr lang="en-US" dirty="0" smtClean="0"/>
              <a:t>: to set the font on the button label.</a:t>
            </a:r>
          </a:p>
          <a:p>
            <a:pPr fontAlgn="base"/>
            <a:r>
              <a:rPr lang="en-US" b="1" dirty="0" smtClean="0"/>
              <a:t>image</a:t>
            </a:r>
            <a:r>
              <a:rPr lang="en-US" dirty="0" smtClean="0"/>
              <a:t>: to set the image on the widget.</a:t>
            </a:r>
          </a:p>
          <a:p>
            <a:pPr fontAlgn="base"/>
            <a:r>
              <a:rPr lang="en-US" b="1" dirty="0" smtClean="0"/>
              <a:t>width</a:t>
            </a:r>
            <a:r>
              <a:rPr lang="en-US" dirty="0" smtClean="0"/>
              <a:t>: to set the width of the widget.</a:t>
            </a:r>
          </a:p>
          <a:p>
            <a:pPr fontAlgn="base"/>
            <a:r>
              <a:rPr lang="en-US" b="1" dirty="0" smtClean="0"/>
              <a:t>height</a:t>
            </a:r>
            <a:r>
              <a:rPr lang="en-US" dirty="0" smtClean="0"/>
              <a:t>: to set the height of the widget.</a:t>
            </a:r>
          </a:p>
          <a:p>
            <a:pPr fontAlgn="base"/>
            <a:endParaRPr lang="en-US" dirty="0" smtClean="0"/>
          </a:p>
          <a:p>
            <a:pPr fontAlgn="base">
              <a:buNone/>
            </a:pPr>
            <a:r>
              <a:rPr lang="en-US" dirty="0" smtClean="0"/>
              <a:t>Lets take a look  of some </a:t>
            </a:r>
            <a:r>
              <a:rPr lang="en-US" dirty="0" err="1" smtClean="0"/>
              <a:t>Ttkinter</a:t>
            </a:r>
            <a:r>
              <a:rPr lang="en-US" dirty="0" smtClean="0"/>
              <a:t> Text Example to  learn it  better.</a:t>
            </a:r>
          </a:p>
          <a:p>
            <a:endParaRPr lang="en-US" dirty="0"/>
          </a:p>
        </p:txBody>
      </p:sp>
      <p:sp>
        <p:nvSpPr>
          <p:cNvPr id="2" name="Title 1"/>
          <p:cNvSpPr>
            <a:spLocks noGrp="1"/>
          </p:cNvSpPr>
          <p:nvPr>
            <p:ph type="title"/>
          </p:nvPr>
        </p:nvSpPr>
        <p:spPr/>
        <p:txBody>
          <a:bodyPr/>
          <a:lstStyle/>
          <a:p>
            <a:r>
              <a:rPr lang="en-US" b="1" dirty="0" smtClean="0"/>
              <a:t>Text</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par>
                          <p:cTn id="8" fill="hold">
                            <p:stCondLst>
                              <p:cond delay="500"/>
                            </p:stCondLst>
                            <p:childTnLst>
                              <p:par>
                                <p:cTn id="9" presetID="8"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diamond(in)">
                                      <p:cBhvr>
                                        <p:cTn id="11" dur="2000"/>
                                        <p:tgtEl>
                                          <p:spTgt spid="3">
                                            <p:txEl>
                                              <p:pRg st="0" end="0"/>
                                            </p:txEl>
                                          </p:spTgt>
                                        </p:tgtEl>
                                      </p:cBhvr>
                                    </p:animEffect>
                                  </p:childTnLst>
                                </p:cTn>
                              </p:par>
                            </p:childTnLst>
                          </p:cTn>
                        </p:par>
                        <p:par>
                          <p:cTn id="12" fill="hold">
                            <p:stCondLst>
                              <p:cond delay="2500"/>
                            </p:stCondLst>
                            <p:childTnLst>
                              <p:par>
                                <p:cTn id="13" presetID="8" presetClass="entr" presetSubtype="16"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amond(in)">
                                      <p:cBhvr>
                                        <p:cTn id="15" dur="2000"/>
                                        <p:tgtEl>
                                          <p:spTgt spid="3">
                                            <p:txEl>
                                              <p:pRg st="1" end="1"/>
                                            </p:txEl>
                                          </p:spTgt>
                                        </p:tgtEl>
                                      </p:cBhvr>
                                    </p:animEffect>
                                  </p:childTnLst>
                                </p:cTn>
                              </p:par>
                            </p:childTnLst>
                          </p:cTn>
                        </p:par>
                        <p:par>
                          <p:cTn id="16" fill="hold">
                            <p:stCondLst>
                              <p:cond delay="4500"/>
                            </p:stCondLst>
                            <p:childTnLst>
                              <p:par>
                                <p:cTn id="17" presetID="8"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diamond(in)">
                                      <p:cBhvr>
                                        <p:cTn id="19" dur="2000"/>
                                        <p:tgtEl>
                                          <p:spTgt spid="3">
                                            <p:txEl>
                                              <p:pRg st="2" end="2"/>
                                            </p:txEl>
                                          </p:spTgt>
                                        </p:tgtEl>
                                      </p:cBhvr>
                                    </p:animEffect>
                                  </p:childTnLst>
                                </p:cTn>
                              </p:par>
                            </p:childTnLst>
                          </p:cTn>
                        </p:par>
                        <p:par>
                          <p:cTn id="20" fill="hold">
                            <p:stCondLst>
                              <p:cond delay="6500"/>
                            </p:stCondLst>
                            <p:childTnLst>
                              <p:par>
                                <p:cTn id="21" presetID="8" presetClass="entr" presetSubtype="16"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diamond(in)">
                                      <p:cBhvr>
                                        <p:cTn id="23" dur="2000"/>
                                        <p:tgtEl>
                                          <p:spTgt spid="3">
                                            <p:txEl>
                                              <p:pRg st="3" end="3"/>
                                            </p:txEl>
                                          </p:spTgt>
                                        </p:tgtEl>
                                      </p:cBhvr>
                                    </p:animEffect>
                                  </p:childTnLst>
                                </p:cTn>
                              </p:par>
                            </p:childTnLst>
                          </p:cTn>
                        </p:par>
                        <p:par>
                          <p:cTn id="24" fill="hold">
                            <p:stCondLst>
                              <p:cond delay="8500"/>
                            </p:stCondLst>
                            <p:childTnLst>
                              <p:par>
                                <p:cTn id="25" presetID="8" presetClass="entr" presetSubtype="16"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par>
                          <p:cTn id="28" fill="hold">
                            <p:stCondLst>
                              <p:cond delay="10500"/>
                            </p:stCondLst>
                            <p:childTnLst>
                              <p:par>
                                <p:cTn id="29" presetID="8" presetClass="entr" presetSubtype="16"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diamond(in)">
                                      <p:cBhvr>
                                        <p:cTn id="31" dur="2000"/>
                                        <p:tgtEl>
                                          <p:spTgt spid="3">
                                            <p:txEl>
                                              <p:pRg st="5" end="5"/>
                                            </p:txEl>
                                          </p:spTgt>
                                        </p:tgtEl>
                                      </p:cBhvr>
                                    </p:animEffect>
                                  </p:childTnLst>
                                </p:cTn>
                              </p:par>
                            </p:childTnLst>
                          </p:cTn>
                        </p:par>
                        <p:par>
                          <p:cTn id="32" fill="hold">
                            <p:stCondLst>
                              <p:cond delay="12500"/>
                            </p:stCondLst>
                            <p:childTnLst>
                              <p:par>
                                <p:cTn id="33" presetID="8" presetClass="entr" presetSubtype="16"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diamond(in)">
                                      <p:cBhvr>
                                        <p:cTn id="35" dur="2000"/>
                                        <p:tgtEl>
                                          <p:spTgt spid="3">
                                            <p:txEl>
                                              <p:pRg st="6" end="6"/>
                                            </p:txEl>
                                          </p:spTgt>
                                        </p:tgtEl>
                                      </p:cBhvr>
                                    </p:animEffect>
                                  </p:childTnLst>
                                </p:cTn>
                              </p:par>
                            </p:childTnLst>
                          </p:cTn>
                        </p:par>
                        <p:par>
                          <p:cTn id="36" fill="hold">
                            <p:stCondLst>
                              <p:cond delay="14500"/>
                            </p:stCondLst>
                            <p:childTnLst>
                              <p:par>
                                <p:cTn id="37" presetID="8" presetClass="entr" presetSubtype="16"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diamond(in)">
                                      <p:cBhvr>
                                        <p:cTn id="39" dur="2000"/>
                                        <p:tgtEl>
                                          <p:spTgt spid="3">
                                            <p:txEl>
                                              <p:pRg st="7" end="7"/>
                                            </p:txEl>
                                          </p:spTgt>
                                        </p:tgtEl>
                                      </p:cBhvr>
                                    </p:animEffect>
                                  </p:childTnLst>
                                </p:cTn>
                              </p:par>
                            </p:childTnLst>
                          </p:cTn>
                        </p:par>
                        <p:par>
                          <p:cTn id="40" fill="hold">
                            <p:stCondLst>
                              <p:cond delay="16500"/>
                            </p:stCondLst>
                            <p:childTnLst>
                              <p:par>
                                <p:cTn id="41" presetID="8" presetClass="entr" presetSubtype="16"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diamond(in)">
                                      <p:cBhvr>
                                        <p:cTn id="43" dur="2000"/>
                                        <p:tgtEl>
                                          <p:spTgt spid="3">
                                            <p:txEl>
                                              <p:pRg st="8" end="8"/>
                                            </p:txEl>
                                          </p:spTgt>
                                        </p:tgtEl>
                                      </p:cBhvr>
                                    </p:animEffect>
                                  </p:childTnLst>
                                </p:cTn>
                              </p:par>
                            </p:childTnLst>
                          </p:cTn>
                        </p:par>
                        <p:par>
                          <p:cTn id="44" fill="hold">
                            <p:stCondLst>
                              <p:cond delay="18500"/>
                            </p:stCondLst>
                            <p:childTnLst>
                              <p:par>
                                <p:cTn id="45" presetID="8" presetClass="entr" presetSubtype="16" fill="hold" grpId="0"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diamond(in)">
                                      <p:cBhvr>
                                        <p:cTn id="47" dur="20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fontAlgn="base"/>
            <a:r>
              <a:rPr lang="en-US" dirty="0" smtClean="0"/>
              <a:t>This widget is directly controlled by the window manager. It don’t need any parent window to work </a:t>
            </a:r>
            <a:r>
              <a:rPr lang="en-US" dirty="0" err="1" smtClean="0"/>
              <a:t>on.The</a:t>
            </a:r>
            <a:r>
              <a:rPr lang="en-US" dirty="0" smtClean="0"/>
              <a:t> general syntax </a:t>
            </a:r>
            <a:r>
              <a:rPr lang="en-US" dirty="0" err="1" smtClean="0"/>
              <a:t>is:w</a:t>
            </a:r>
            <a:r>
              <a:rPr lang="en-US" dirty="0" smtClean="0"/>
              <a:t> = </a:t>
            </a:r>
            <a:r>
              <a:rPr lang="en-US" dirty="0" err="1" smtClean="0"/>
              <a:t>TopLevel</a:t>
            </a:r>
            <a:r>
              <a:rPr lang="en-US" dirty="0" smtClean="0"/>
              <a:t>(master, option=value) There are number of options which are used to change the format of the widget. Number of options can be passed as parameters separated by commas. Some of them are listed below.</a:t>
            </a:r>
          </a:p>
          <a:p>
            <a:pPr fontAlgn="base"/>
            <a:r>
              <a:rPr lang="en-US" b="1" dirty="0" err="1" smtClean="0"/>
              <a:t>bg</a:t>
            </a:r>
            <a:r>
              <a:rPr lang="en-US" dirty="0" smtClean="0"/>
              <a:t>: to set the normal background color.</a:t>
            </a:r>
          </a:p>
          <a:p>
            <a:pPr fontAlgn="base"/>
            <a:r>
              <a:rPr lang="en-US" b="1" dirty="0" err="1" smtClean="0"/>
              <a:t>bd</a:t>
            </a:r>
            <a:r>
              <a:rPr lang="en-US" dirty="0" smtClean="0"/>
              <a:t>: to set the size of border around the indicator.</a:t>
            </a:r>
          </a:p>
          <a:p>
            <a:pPr fontAlgn="base"/>
            <a:r>
              <a:rPr lang="en-US" b="1" dirty="0" smtClean="0"/>
              <a:t>cursor</a:t>
            </a:r>
            <a:r>
              <a:rPr lang="en-US" dirty="0" smtClean="0"/>
              <a:t>: To appear the cursor when the mouse over the </a:t>
            </a:r>
            <a:r>
              <a:rPr lang="en-US" dirty="0" err="1" smtClean="0"/>
              <a:t>menubutton</a:t>
            </a:r>
            <a:r>
              <a:rPr lang="en-US" dirty="0" smtClean="0"/>
              <a:t>.</a:t>
            </a:r>
          </a:p>
          <a:p>
            <a:pPr fontAlgn="base"/>
            <a:r>
              <a:rPr lang="en-US" b="1" dirty="0" smtClean="0"/>
              <a:t>width</a:t>
            </a:r>
            <a:r>
              <a:rPr lang="en-US" dirty="0" smtClean="0"/>
              <a:t>: to set the width of the widget.</a:t>
            </a:r>
          </a:p>
          <a:p>
            <a:pPr fontAlgn="base"/>
            <a:r>
              <a:rPr lang="en-US" b="1" dirty="0" smtClean="0"/>
              <a:t>height</a:t>
            </a:r>
            <a:r>
              <a:rPr lang="en-US" dirty="0" smtClean="0"/>
              <a:t>: to set the height of the widget.</a:t>
            </a:r>
          </a:p>
          <a:p>
            <a:pPr fontAlgn="base">
              <a:buNone/>
            </a:pPr>
            <a:endParaRPr lang="en-US" dirty="0" smtClean="0"/>
          </a:p>
          <a:p>
            <a:pPr fontAlgn="base">
              <a:buNone/>
            </a:pPr>
            <a:r>
              <a:rPr lang="en-US" dirty="0" smtClean="0"/>
              <a:t>Lets take a look  of some </a:t>
            </a:r>
            <a:r>
              <a:rPr lang="en-US" dirty="0" err="1" smtClean="0"/>
              <a:t>Ttkinter</a:t>
            </a:r>
            <a:r>
              <a:rPr lang="en-US" dirty="0" smtClean="0"/>
              <a:t> </a:t>
            </a:r>
            <a:r>
              <a:rPr lang="en-US" dirty="0" err="1" smtClean="0"/>
              <a:t>Toplevel</a:t>
            </a:r>
            <a:r>
              <a:rPr lang="en-US" dirty="0" smtClean="0"/>
              <a:t> Example to  learn it  better.</a:t>
            </a:r>
          </a:p>
          <a:p>
            <a:endParaRPr lang="en-US" dirty="0"/>
          </a:p>
        </p:txBody>
      </p:sp>
      <p:sp>
        <p:nvSpPr>
          <p:cNvPr id="2" name="Title 1"/>
          <p:cNvSpPr>
            <a:spLocks noGrp="1"/>
          </p:cNvSpPr>
          <p:nvPr>
            <p:ph type="title"/>
          </p:nvPr>
        </p:nvSpPr>
        <p:spPr/>
        <p:txBody>
          <a:bodyPr/>
          <a:lstStyle/>
          <a:p>
            <a:r>
              <a:rPr lang="en-US" b="1" dirty="0" err="1" smtClean="0"/>
              <a:t>TopLevel</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par>
                          <p:cTn id="8" fill="hold">
                            <p:stCondLst>
                              <p:cond delay="500"/>
                            </p:stCondLst>
                            <p:childTnLst>
                              <p:par>
                                <p:cTn id="9" presetID="13" presetClass="entr" presetSubtype="16"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plus(in)">
                                      <p:cBhvr>
                                        <p:cTn id="11" dur="2000"/>
                                        <p:tgtEl>
                                          <p:spTgt spid="3">
                                            <p:txEl>
                                              <p:pRg st="0" end="0"/>
                                            </p:txEl>
                                          </p:spTgt>
                                        </p:tgtEl>
                                      </p:cBhvr>
                                    </p:animEffect>
                                  </p:childTnLst>
                                </p:cTn>
                              </p:par>
                            </p:childTnLst>
                          </p:cTn>
                        </p:par>
                        <p:par>
                          <p:cTn id="12" fill="hold">
                            <p:stCondLst>
                              <p:cond delay="2500"/>
                            </p:stCondLst>
                            <p:childTnLst>
                              <p:par>
                                <p:cTn id="13" presetID="13" presetClass="entr" presetSubtype="16"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plus(in)">
                                      <p:cBhvr>
                                        <p:cTn id="15" dur="2000"/>
                                        <p:tgtEl>
                                          <p:spTgt spid="3">
                                            <p:txEl>
                                              <p:pRg st="1" end="1"/>
                                            </p:txEl>
                                          </p:spTgt>
                                        </p:tgtEl>
                                      </p:cBhvr>
                                    </p:animEffect>
                                  </p:childTnLst>
                                </p:cTn>
                              </p:par>
                            </p:childTnLst>
                          </p:cTn>
                        </p:par>
                        <p:par>
                          <p:cTn id="16" fill="hold">
                            <p:stCondLst>
                              <p:cond delay="4500"/>
                            </p:stCondLst>
                            <p:childTnLst>
                              <p:par>
                                <p:cTn id="17" presetID="13" presetClass="entr" presetSubtype="16"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plus(in)">
                                      <p:cBhvr>
                                        <p:cTn id="19" dur="2000"/>
                                        <p:tgtEl>
                                          <p:spTgt spid="3">
                                            <p:txEl>
                                              <p:pRg st="2" end="2"/>
                                            </p:txEl>
                                          </p:spTgt>
                                        </p:tgtEl>
                                      </p:cBhvr>
                                    </p:animEffect>
                                  </p:childTnLst>
                                </p:cTn>
                              </p:par>
                            </p:childTnLst>
                          </p:cTn>
                        </p:par>
                        <p:par>
                          <p:cTn id="20" fill="hold">
                            <p:stCondLst>
                              <p:cond delay="6500"/>
                            </p:stCondLst>
                            <p:childTnLst>
                              <p:par>
                                <p:cTn id="21" presetID="13" presetClass="entr" presetSubtype="16"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plus(in)">
                                      <p:cBhvr>
                                        <p:cTn id="23" dur="2000"/>
                                        <p:tgtEl>
                                          <p:spTgt spid="3">
                                            <p:txEl>
                                              <p:pRg st="3" end="3"/>
                                            </p:txEl>
                                          </p:spTgt>
                                        </p:tgtEl>
                                      </p:cBhvr>
                                    </p:animEffect>
                                  </p:childTnLst>
                                </p:cTn>
                              </p:par>
                            </p:childTnLst>
                          </p:cTn>
                        </p:par>
                        <p:par>
                          <p:cTn id="24" fill="hold">
                            <p:stCondLst>
                              <p:cond delay="8500"/>
                            </p:stCondLst>
                            <p:childTnLst>
                              <p:par>
                                <p:cTn id="25" presetID="13" presetClass="entr" presetSubtype="16"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plus(in)">
                                      <p:cBhvr>
                                        <p:cTn id="27" dur="2000"/>
                                        <p:tgtEl>
                                          <p:spTgt spid="3">
                                            <p:txEl>
                                              <p:pRg st="4" end="4"/>
                                            </p:txEl>
                                          </p:spTgt>
                                        </p:tgtEl>
                                      </p:cBhvr>
                                    </p:animEffect>
                                  </p:childTnLst>
                                </p:cTn>
                              </p:par>
                            </p:childTnLst>
                          </p:cTn>
                        </p:par>
                        <p:par>
                          <p:cTn id="28" fill="hold">
                            <p:stCondLst>
                              <p:cond delay="10500"/>
                            </p:stCondLst>
                            <p:childTnLst>
                              <p:par>
                                <p:cTn id="29" presetID="13" presetClass="entr" presetSubtype="16"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plus(in)">
                                      <p:cBhvr>
                                        <p:cTn id="31" dur="2000"/>
                                        <p:tgtEl>
                                          <p:spTgt spid="3">
                                            <p:txEl>
                                              <p:pRg st="5" end="5"/>
                                            </p:txEl>
                                          </p:spTgt>
                                        </p:tgtEl>
                                      </p:cBhvr>
                                    </p:animEffect>
                                  </p:childTnLst>
                                </p:cTn>
                              </p:par>
                            </p:childTnLst>
                          </p:cTn>
                        </p:par>
                        <p:par>
                          <p:cTn id="32" fill="hold">
                            <p:stCondLst>
                              <p:cond delay="12500"/>
                            </p:stCondLst>
                            <p:childTnLst>
                              <p:par>
                                <p:cTn id="33" presetID="13" presetClass="entr" presetSubtype="16"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plus(in)">
                                      <p:cBhvr>
                                        <p:cTn id="35"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To create a </a:t>
            </a:r>
            <a:r>
              <a:rPr lang="en-US" dirty="0" err="1" smtClean="0"/>
              <a:t>tkinter</a:t>
            </a:r>
            <a:r>
              <a:rPr lang="en-US" dirty="0" smtClean="0"/>
              <a:t> app:</a:t>
            </a:r>
          </a:p>
          <a:p>
            <a:endParaRPr lang="en-US" dirty="0" smtClean="0"/>
          </a:p>
          <a:p>
            <a:r>
              <a:rPr lang="en-US" dirty="0" smtClean="0"/>
              <a:t>Importing the module – </a:t>
            </a:r>
            <a:r>
              <a:rPr lang="en-US" dirty="0" err="1" smtClean="0"/>
              <a:t>tkinter</a:t>
            </a:r>
            <a:endParaRPr lang="en-US" dirty="0" smtClean="0"/>
          </a:p>
          <a:p>
            <a:r>
              <a:rPr lang="en-US" dirty="0" smtClean="0"/>
              <a:t>Create the main window (container)</a:t>
            </a:r>
          </a:p>
          <a:p>
            <a:r>
              <a:rPr lang="en-US" dirty="0" smtClean="0"/>
              <a:t>Add any number of widgets to the main window</a:t>
            </a:r>
          </a:p>
          <a:p>
            <a:r>
              <a:rPr lang="en-US" dirty="0" smtClean="0"/>
              <a:t>Apply the event Trigger on the widgets.</a:t>
            </a:r>
            <a:endParaRPr lang="en-US" dirty="0"/>
          </a:p>
        </p:txBody>
      </p:sp>
      <p:sp>
        <p:nvSpPr>
          <p:cNvPr id="2" name="Title 1"/>
          <p:cNvSpPr>
            <a:spLocks noGrp="1"/>
          </p:cNvSpPr>
          <p:nvPr>
            <p:ph type="title"/>
          </p:nvPr>
        </p:nvSpPr>
        <p:spPr>
          <a:xfrm>
            <a:off x="457200" y="381000"/>
            <a:ext cx="8229600" cy="1143000"/>
          </a:xfrm>
        </p:spPr>
        <p:txBody>
          <a:bodyPr/>
          <a:lstStyle/>
          <a:p>
            <a:r>
              <a:rPr lang="en-US" dirty="0" smtClean="0"/>
              <a:t>How To Create </a:t>
            </a:r>
            <a:r>
              <a:rPr lang="en-US" dirty="0" err="1" smtClean="0"/>
              <a:t>TKinter</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fontAlgn="base"/>
            <a:r>
              <a:rPr lang="en-US" b="1" dirty="0" smtClean="0"/>
              <a:t> </a:t>
            </a:r>
            <a:r>
              <a:rPr lang="en-US" dirty="0" smtClean="0"/>
              <a:t>It is an entry of ‘Entry’ widget. Here, value can be input by selecting a fixed value of </a:t>
            </a:r>
            <a:r>
              <a:rPr lang="en-US" dirty="0" err="1" smtClean="0"/>
              <a:t>numbers.The</a:t>
            </a:r>
            <a:r>
              <a:rPr lang="en-US" dirty="0" smtClean="0"/>
              <a:t> general syntax </a:t>
            </a:r>
            <a:r>
              <a:rPr lang="en-US" dirty="0" err="1" smtClean="0"/>
              <a:t>is:w</a:t>
            </a:r>
            <a:r>
              <a:rPr lang="en-US" dirty="0" smtClean="0"/>
              <a:t> = </a:t>
            </a:r>
            <a:r>
              <a:rPr lang="en-US" dirty="0" err="1" smtClean="0"/>
              <a:t>SpinBox</a:t>
            </a:r>
            <a:r>
              <a:rPr lang="en-US" dirty="0" smtClean="0"/>
              <a:t>(master, option=value) There are number of options which are used to change the format of the widget. Number of options can be passed as parameters separated by commas. Some of them are listed below.</a:t>
            </a:r>
          </a:p>
          <a:p>
            <a:pPr fontAlgn="base"/>
            <a:r>
              <a:rPr lang="en-US" b="1" dirty="0" err="1" smtClean="0"/>
              <a:t>bg</a:t>
            </a:r>
            <a:r>
              <a:rPr lang="en-US" dirty="0" smtClean="0"/>
              <a:t>: to set the normal background color.</a:t>
            </a:r>
          </a:p>
          <a:p>
            <a:pPr fontAlgn="base"/>
            <a:r>
              <a:rPr lang="en-US" b="1" dirty="0" err="1" smtClean="0"/>
              <a:t>bd</a:t>
            </a:r>
            <a:r>
              <a:rPr lang="en-US" dirty="0" smtClean="0"/>
              <a:t>: to set the size of border around the indicator.</a:t>
            </a:r>
          </a:p>
          <a:p>
            <a:pPr fontAlgn="base"/>
            <a:r>
              <a:rPr lang="en-US" b="1" dirty="0" smtClean="0"/>
              <a:t>cursor</a:t>
            </a:r>
            <a:r>
              <a:rPr lang="en-US" dirty="0" smtClean="0"/>
              <a:t>: To appear the cursor when the mouse over the </a:t>
            </a:r>
            <a:r>
              <a:rPr lang="en-US" dirty="0" err="1" smtClean="0"/>
              <a:t>menubutton</a:t>
            </a:r>
            <a:r>
              <a:rPr lang="en-US" dirty="0" smtClean="0"/>
              <a:t>.</a:t>
            </a:r>
          </a:p>
          <a:p>
            <a:pPr fontAlgn="base"/>
            <a:r>
              <a:rPr lang="en-US" b="1" dirty="0" smtClean="0"/>
              <a:t>command</a:t>
            </a:r>
            <a:r>
              <a:rPr lang="en-US" dirty="0" smtClean="0"/>
              <a:t>: To call a function.</a:t>
            </a:r>
          </a:p>
          <a:p>
            <a:pPr fontAlgn="base"/>
            <a:r>
              <a:rPr lang="en-US" b="1" dirty="0" smtClean="0"/>
              <a:t>width</a:t>
            </a:r>
            <a:r>
              <a:rPr lang="en-US" dirty="0" smtClean="0"/>
              <a:t>: to set the width of the widget.</a:t>
            </a:r>
          </a:p>
          <a:p>
            <a:pPr fontAlgn="base"/>
            <a:r>
              <a:rPr lang="en-US" b="1" dirty="0" err="1" smtClean="0"/>
              <a:t>activebackground</a:t>
            </a:r>
            <a:r>
              <a:rPr lang="en-US" dirty="0" smtClean="0"/>
              <a:t>: To set the background when mouse is over the widget.</a:t>
            </a:r>
          </a:p>
          <a:p>
            <a:pPr fontAlgn="base"/>
            <a:r>
              <a:rPr lang="en-US" b="1" dirty="0" err="1" smtClean="0"/>
              <a:t>disabledbackground</a:t>
            </a:r>
            <a:r>
              <a:rPr lang="en-US" dirty="0" smtClean="0"/>
              <a:t>: To disable the background when mouse is over the widget.</a:t>
            </a:r>
          </a:p>
          <a:p>
            <a:pPr fontAlgn="base"/>
            <a:r>
              <a:rPr lang="en-US" b="1" dirty="0" smtClean="0"/>
              <a:t>from_</a:t>
            </a:r>
            <a:r>
              <a:rPr lang="en-US" dirty="0" smtClean="0"/>
              <a:t>: To set the value of one end of the range.</a:t>
            </a:r>
          </a:p>
          <a:p>
            <a:pPr fontAlgn="base"/>
            <a:r>
              <a:rPr lang="en-US" b="1" dirty="0" smtClean="0"/>
              <a:t>to</a:t>
            </a:r>
            <a:r>
              <a:rPr lang="en-US" dirty="0" smtClean="0"/>
              <a:t>: To set the value of the other end of the range.</a:t>
            </a:r>
          </a:p>
          <a:p>
            <a:pPr>
              <a:buNone/>
            </a:pPr>
            <a:endParaRPr lang="en-US" dirty="0" smtClean="0"/>
          </a:p>
          <a:p>
            <a:pPr>
              <a:buNone/>
            </a:pPr>
            <a:r>
              <a:rPr lang="en-US" dirty="0" smtClean="0"/>
              <a:t>Lets take a look  of some </a:t>
            </a:r>
            <a:r>
              <a:rPr lang="en-US" dirty="0" err="1" smtClean="0"/>
              <a:t>Ttkinter</a:t>
            </a:r>
            <a:r>
              <a:rPr lang="en-US" dirty="0" smtClean="0"/>
              <a:t> </a:t>
            </a:r>
            <a:r>
              <a:rPr lang="en-US" dirty="0" err="1" smtClean="0"/>
              <a:t>SpinBox</a:t>
            </a:r>
            <a:r>
              <a:rPr lang="en-US" dirty="0" smtClean="0"/>
              <a:t> Example to  learn it  better.</a:t>
            </a:r>
            <a:endParaRPr lang="en-US" dirty="0"/>
          </a:p>
        </p:txBody>
      </p:sp>
      <p:sp>
        <p:nvSpPr>
          <p:cNvPr id="2" name="Title 1"/>
          <p:cNvSpPr>
            <a:spLocks noGrp="1"/>
          </p:cNvSpPr>
          <p:nvPr>
            <p:ph type="title"/>
          </p:nvPr>
        </p:nvSpPr>
        <p:spPr/>
        <p:txBody>
          <a:bodyPr/>
          <a:lstStyle/>
          <a:p>
            <a:r>
              <a:rPr lang="en-US" b="1" dirty="0" err="1" smtClean="0"/>
              <a:t>SpinBox</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par>
                          <p:cTn id="8" fill="hold">
                            <p:stCondLst>
                              <p:cond delay="2000"/>
                            </p:stCondLst>
                            <p:childTnLst>
                              <p:par>
                                <p:cTn id="9" presetID="55"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12"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13" dur="1000"/>
                                        <p:tgtEl>
                                          <p:spTgt spid="3">
                                            <p:txEl>
                                              <p:pRg st="0" end="0"/>
                                            </p:txEl>
                                          </p:spTgt>
                                        </p:tgtEl>
                                      </p:cBhvr>
                                    </p:animEffect>
                                  </p:childTnLst>
                                </p:cTn>
                              </p:par>
                            </p:childTnLst>
                          </p:cTn>
                        </p:par>
                        <p:par>
                          <p:cTn id="14" fill="hold">
                            <p:stCondLst>
                              <p:cond delay="3000"/>
                            </p:stCondLst>
                            <p:childTnLst>
                              <p:par>
                                <p:cTn id="15" presetID="55" presetClass="entr" presetSubtype="0"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p:cTn id="17"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1" end="1"/>
                                            </p:txEl>
                                          </p:spTgt>
                                        </p:tgtEl>
                                      </p:cBhvr>
                                    </p:animEffect>
                                  </p:childTnLst>
                                </p:cTn>
                              </p:par>
                            </p:childTnLst>
                          </p:cTn>
                        </p:par>
                        <p:par>
                          <p:cTn id="20" fill="hold">
                            <p:stCondLst>
                              <p:cond delay="4000"/>
                            </p:stCondLst>
                            <p:childTnLst>
                              <p:par>
                                <p:cTn id="21" presetID="55" presetClass="entr" presetSubtype="0" fill="hold" grpId="0" nodeType="after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00" fill="hold"/>
                                        <p:tgtEl>
                                          <p:spTgt spid="3">
                                            <p:txEl>
                                              <p:pRg st="2" end="2"/>
                                            </p:txEl>
                                          </p:spTgt>
                                        </p:tgtEl>
                                        <p:attrNameLst>
                                          <p:attrName>ppt_w</p:attrName>
                                        </p:attrNameLst>
                                      </p:cBhvr>
                                      <p:tavLst>
                                        <p:tav tm="0">
                                          <p:val>
                                            <p:strVal val="#ppt_w*0.70"/>
                                          </p:val>
                                        </p:tav>
                                        <p:tav tm="100000">
                                          <p:val>
                                            <p:strVal val="#ppt_w"/>
                                          </p:val>
                                        </p:tav>
                                      </p:tavLst>
                                    </p:anim>
                                    <p:anim calcmode="lin" valueType="num">
                                      <p:cBhvr>
                                        <p:cTn id="24"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25" dur="1000"/>
                                        <p:tgtEl>
                                          <p:spTgt spid="3">
                                            <p:txEl>
                                              <p:pRg st="2" end="2"/>
                                            </p:txEl>
                                          </p:spTgt>
                                        </p:tgtEl>
                                      </p:cBhvr>
                                    </p:animEffect>
                                  </p:childTnLst>
                                </p:cTn>
                              </p:par>
                            </p:childTnLst>
                          </p:cTn>
                        </p:par>
                        <p:par>
                          <p:cTn id="26" fill="hold">
                            <p:stCondLst>
                              <p:cond delay="5000"/>
                            </p:stCondLst>
                            <p:childTnLst>
                              <p:par>
                                <p:cTn id="27" presetID="55" presetClass="entr" presetSubtype="0" fill="hold" grpId="0" nodeType="after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p:cTn id="29" dur="1000" fill="hold"/>
                                        <p:tgtEl>
                                          <p:spTgt spid="3">
                                            <p:txEl>
                                              <p:pRg st="3" end="3"/>
                                            </p:txEl>
                                          </p:spTgt>
                                        </p:tgtEl>
                                        <p:attrNameLst>
                                          <p:attrName>ppt_w</p:attrName>
                                        </p:attrNameLst>
                                      </p:cBhvr>
                                      <p:tavLst>
                                        <p:tav tm="0">
                                          <p:val>
                                            <p:strVal val="#ppt_w*0.70"/>
                                          </p:val>
                                        </p:tav>
                                        <p:tav tm="100000">
                                          <p:val>
                                            <p:strVal val="#ppt_w"/>
                                          </p:val>
                                        </p:tav>
                                      </p:tavLst>
                                    </p:anim>
                                    <p:anim calcmode="lin" valueType="num">
                                      <p:cBhvr>
                                        <p:cTn id="30"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31" dur="1000"/>
                                        <p:tgtEl>
                                          <p:spTgt spid="3">
                                            <p:txEl>
                                              <p:pRg st="3" end="3"/>
                                            </p:txEl>
                                          </p:spTgt>
                                        </p:tgtEl>
                                      </p:cBhvr>
                                    </p:animEffect>
                                  </p:childTnLst>
                                </p:cTn>
                              </p:par>
                            </p:childTnLst>
                          </p:cTn>
                        </p:par>
                        <p:par>
                          <p:cTn id="32" fill="hold">
                            <p:stCondLst>
                              <p:cond delay="6000"/>
                            </p:stCondLst>
                            <p:childTnLst>
                              <p:par>
                                <p:cTn id="33" presetID="55" presetClass="entr" presetSubtype="0" fill="hold" grpId="0" nodeType="after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1000" fill="hold"/>
                                        <p:tgtEl>
                                          <p:spTgt spid="3">
                                            <p:txEl>
                                              <p:pRg st="4" end="4"/>
                                            </p:txEl>
                                          </p:spTgt>
                                        </p:tgtEl>
                                        <p:attrNameLst>
                                          <p:attrName>ppt_w</p:attrName>
                                        </p:attrNameLst>
                                      </p:cBhvr>
                                      <p:tavLst>
                                        <p:tav tm="0">
                                          <p:val>
                                            <p:strVal val="#ppt_w*0.70"/>
                                          </p:val>
                                        </p:tav>
                                        <p:tav tm="100000">
                                          <p:val>
                                            <p:strVal val="#ppt_w"/>
                                          </p:val>
                                        </p:tav>
                                      </p:tavLst>
                                    </p:anim>
                                    <p:anim calcmode="lin" valueType="num">
                                      <p:cBhvr>
                                        <p:cTn id="36"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37" dur="1000"/>
                                        <p:tgtEl>
                                          <p:spTgt spid="3">
                                            <p:txEl>
                                              <p:pRg st="4" end="4"/>
                                            </p:txEl>
                                          </p:spTgt>
                                        </p:tgtEl>
                                      </p:cBhvr>
                                    </p:animEffect>
                                  </p:childTnLst>
                                </p:cTn>
                              </p:par>
                            </p:childTnLst>
                          </p:cTn>
                        </p:par>
                        <p:par>
                          <p:cTn id="38" fill="hold">
                            <p:stCondLst>
                              <p:cond delay="7000"/>
                            </p:stCondLst>
                            <p:childTnLst>
                              <p:par>
                                <p:cTn id="39" presetID="55" presetClass="entr" presetSubtype="0" fill="hold" grpId="0" nodeType="after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p:cTn id="41" dur="1000" fill="hold"/>
                                        <p:tgtEl>
                                          <p:spTgt spid="3">
                                            <p:txEl>
                                              <p:pRg st="5" end="5"/>
                                            </p:txEl>
                                          </p:spTgt>
                                        </p:tgtEl>
                                        <p:attrNameLst>
                                          <p:attrName>ppt_w</p:attrName>
                                        </p:attrNameLst>
                                      </p:cBhvr>
                                      <p:tavLst>
                                        <p:tav tm="0">
                                          <p:val>
                                            <p:strVal val="#ppt_w*0.70"/>
                                          </p:val>
                                        </p:tav>
                                        <p:tav tm="100000">
                                          <p:val>
                                            <p:strVal val="#ppt_w"/>
                                          </p:val>
                                        </p:tav>
                                      </p:tavLst>
                                    </p:anim>
                                    <p:anim calcmode="lin" valueType="num">
                                      <p:cBhvr>
                                        <p:cTn id="42" dur="1000" fill="hold"/>
                                        <p:tgtEl>
                                          <p:spTgt spid="3">
                                            <p:txEl>
                                              <p:pRg st="5" end="5"/>
                                            </p:txEl>
                                          </p:spTgt>
                                        </p:tgtEl>
                                        <p:attrNameLst>
                                          <p:attrName>ppt_h</p:attrName>
                                        </p:attrNameLst>
                                      </p:cBhvr>
                                      <p:tavLst>
                                        <p:tav tm="0">
                                          <p:val>
                                            <p:strVal val="#ppt_h"/>
                                          </p:val>
                                        </p:tav>
                                        <p:tav tm="100000">
                                          <p:val>
                                            <p:strVal val="#ppt_h"/>
                                          </p:val>
                                        </p:tav>
                                      </p:tavLst>
                                    </p:anim>
                                    <p:animEffect transition="in" filter="fade">
                                      <p:cBhvr>
                                        <p:cTn id="43" dur="1000"/>
                                        <p:tgtEl>
                                          <p:spTgt spid="3">
                                            <p:txEl>
                                              <p:pRg st="5" end="5"/>
                                            </p:txEl>
                                          </p:spTgt>
                                        </p:tgtEl>
                                      </p:cBhvr>
                                    </p:animEffect>
                                  </p:childTnLst>
                                </p:cTn>
                              </p:par>
                            </p:childTnLst>
                          </p:cTn>
                        </p:par>
                        <p:par>
                          <p:cTn id="44" fill="hold">
                            <p:stCondLst>
                              <p:cond delay="8000"/>
                            </p:stCondLst>
                            <p:childTnLst>
                              <p:par>
                                <p:cTn id="45" presetID="55" presetClass="entr" presetSubtype="0" fill="hold" grpId="0" nodeType="after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p:cTn id="47" dur="1000" fill="hold"/>
                                        <p:tgtEl>
                                          <p:spTgt spid="3">
                                            <p:txEl>
                                              <p:pRg st="6" end="6"/>
                                            </p:txEl>
                                          </p:spTgt>
                                        </p:tgtEl>
                                        <p:attrNameLst>
                                          <p:attrName>ppt_w</p:attrName>
                                        </p:attrNameLst>
                                      </p:cBhvr>
                                      <p:tavLst>
                                        <p:tav tm="0">
                                          <p:val>
                                            <p:strVal val="#ppt_w*0.70"/>
                                          </p:val>
                                        </p:tav>
                                        <p:tav tm="100000">
                                          <p:val>
                                            <p:strVal val="#ppt_w"/>
                                          </p:val>
                                        </p:tav>
                                      </p:tavLst>
                                    </p:anim>
                                    <p:anim calcmode="lin" valueType="num">
                                      <p:cBhvr>
                                        <p:cTn id="48" dur="1000" fill="hold"/>
                                        <p:tgtEl>
                                          <p:spTgt spid="3">
                                            <p:txEl>
                                              <p:pRg st="6" end="6"/>
                                            </p:txEl>
                                          </p:spTgt>
                                        </p:tgtEl>
                                        <p:attrNameLst>
                                          <p:attrName>ppt_h</p:attrName>
                                        </p:attrNameLst>
                                      </p:cBhvr>
                                      <p:tavLst>
                                        <p:tav tm="0">
                                          <p:val>
                                            <p:strVal val="#ppt_h"/>
                                          </p:val>
                                        </p:tav>
                                        <p:tav tm="100000">
                                          <p:val>
                                            <p:strVal val="#ppt_h"/>
                                          </p:val>
                                        </p:tav>
                                      </p:tavLst>
                                    </p:anim>
                                    <p:animEffect transition="in" filter="fade">
                                      <p:cBhvr>
                                        <p:cTn id="49" dur="1000"/>
                                        <p:tgtEl>
                                          <p:spTgt spid="3">
                                            <p:txEl>
                                              <p:pRg st="6" end="6"/>
                                            </p:txEl>
                                          </p:spTgt>
                                        </p:tgtEl>
                                      </p:cBhvr>
                                    </p:animEffect>
                                  </p:childTnLst>
                                </p:cTn>
                              </p:par>
                            </p:childTnLst>
                          </p:cTn>
                        </p:par>
                        <p:par>
                          <p:cTn id="50" fill="hold">
                            <p:stCondLst>
                              <p:cond delay="9000"/>
                            </p:stCondLst>
                            <p:childTnLst>
                              <p:par>
                                <p:cTn id="51" presetID="55" presetClass="entr" presetSubtype="0" fill="hold" grpId="0" nodeType="after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p:cTn id="53"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54"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55" dur="1000"/>
                                        <p:tgtEl>
                                          <p:spTgt spid="3">
                                            <p:txEl>
                                              <p:pRg st="7" end="7"/>
                                            </p:txEl>
                                          </p:spTgt>
                                        </p:tgtEl>
                                      </p:cBhvr>
                                    </p:animEffect>
                                  </p:childTnLst>
                                </p:cTn>
                              </p:par>
                            </p:childTnLst>
                          </p:cTn>
                        </p:par>
                        <p:par>
                          <p:cTn id="56" fill="hold">
                            <p:stCondLst>
                              <p:cond delay="10000"/>
                            </p:stCondLst>
                            <p:childTnLst>
                              <p:par>
                                <p:cTn id="57" presetID="55" presetClass="entr" presetSubtype="0" fill="hold" grpId="0" nodeType="after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 calcmode="lin" valueType="num">
                                      <p:cBhvr>
                                        <p:cTn id="59" dur="1000" fill="hold"/>
                                        <p:tgtEl>
                                          <p:spTgt spid="3">
                                            <p:txEl>
                                              <p:pRg st="8" end="8"/>
                                            </p:txEl>
                                          </p:spTgt>
                                        </p:tgtEl>
                                        <p:attrNameLst>
                                          <p:attrName>ppt_w</p:attrName>
                                        </p:attrNameLst>
                                      </p:cBhvr>
                                      <p:tavLst>
                                        <p:tav tm="0">
                                          <p:val>
                                            <p:strVal val="#ppt_w*0.70"/>
                                          </p:val>
                                        </p:tav>
                                        <p:tav tm="100000">
                                          <p:val>
                                            <p:strVal val="#ppt_w"/>
                                          </p:val>
                                        </p:tav>
                                      </p:tavLst>
                                    </p:anim>
                                    <p:anim calcmode="lin" valueType="num">
                                      <p:cBhvr>
                                        <p:cTn id="60"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61" dur="1000"/>
                                        <p:tgtEl>
                                          <p:spTgt spid="3">
                                            <p:txEl>
                                              <p:pRg st="8" end="8"/>
                                            </p:txEl>
                                          </p:spTgt>
                                        </p:tgtEl>
                                      </p:cBhvr>
                                    </p:animEffect>
                                  </p:childTnLst>
                                </p:cTn>
                              </p:par>
                            </p:childTnLst>
                          </p:cTn>
                        </p:par>
                        <p:par>
                          <p:cTn id="62" fill="hold">
                            <p:stCondLst>
                              <p:cond delay="11000"/>
                            </p:stCondLst>
                            <p:childTnLst>
                              <p:par>
                                <p:cTn id="63" presetID="55" presetClass="entr" presetSubtype="0" fill="hold" grpId="0" nodeType="afterEffect">
                                  <p:stCondLst>
                                    <p:cond delay="0"/>
                                  </p:stCondLst>
                                  <p:childTnLst>
                                    <p:set>
                                      <p:cBhvr>
                                        <p:cTn id="64" dur="1" fill="hold">
                                          <p:stCondLst>
                                            <p:cond delay="0"/>
                                          </p:stCondLst>
                                        </p:cTn>
                                        <p:tgtEl>
                                          <p:spTgt spid="3">
                                            <p:txEl>
                                              <p:pRg st="9" end="9"/>
                                            </p:txEl>
                                          </p:spTgt>
                                        </p:tgtEl>
                                        <p:attrNameLst>
                                          <p:attrName>style.visibility</p:attrName>
                                        </p:attrNameLst>
                                      </p:cBhvr>
                                      <p:to>
                                        <p:strVal val="visible"/>
                                      </p:to>
                                    </p:set>
                                    <p:anim calcmode="lin" valueType="num">
                                      <p:cBhvr>
                                        <p:cTn id="65" dur="1000" fill="hold"/>
                                        <p:tgtEl>
                                          <p:spTgt spid="3">
                                            <p:txEl>
                                              <p:pRg st="9" end="9"/>
                                            </p:txEl>
                                          </p:spTgt>
                                        </p:tgtEl>
                                        <p:attrNameLst>
                                          <p:attrName>ppt_w</p:attrName>
                                        </p:attrNameLst>
                                      </p:cBhvr>
                                      <p:tavLst>
                                        <p:tav tm="0">
                                          <p:val>
                                            <p:strVal val="#ppt_w*0.70"/>
                                          </p:val>
                                        </p:tav>
                                        <p:tav tm="100000">
                                          <p:val>
                                            <p:strVal val="#ppt_w"/>
                                          </p:val>
                                        </p:tav>
                                      </p:tavLst>
                                    </p:anim>
                                    <p:anim calcmode="lin" valueType="num">
                                      <p:cBhvr>
                                        <p:cTn id="66" dur="1000" fill="hold"/>
                                        <p:tgtEl>
                                          <p:spTgt spid="3">
                                            <p:txEl>
                                              <p:pRg st="9" end="9"/>
                                            </p:txEl>
                                          </p:spTgt>
                                        </p:tgtEl>
                                        <p:attrNameLst>
                                          <p:attrName>ppt_h</p:attrName>
                                        </p:attrNameLst>
                                      </p:cBhvr>
                                      <p:tavLst>
                                        <p:tav tm="0">
                                          <p:val>
                                            <p:strVal val="#ppt_h"/>
                                          </p:val>
                                        </p:tav>
                                        <p:tav tm="100000">
                                          <p:val>
                                            <p:strVal val="#ppt_h"/>
                                          </p:val>
                                        </p:tav>
                                      </p:tavLst>
                                    </p:anim>
                                    <p:animEffect transition="in" filter="fade">
                                      <p:cBhvr>
                                        <p:cTn id="67" dur="1000"/>
                                        <p:tgtEl>
                                          <p:spTgt spid="3">
                                            <p:txEl>
                                              <p:pRg st="9" end="9"/>
                                            </p:txEl>
                                          </p:spTgt>
                                        </p:tgtEl>
                                      </p:cBhvr>
                                    </p:animEffect>
                                  </p:childTnLst>
                                </p:cTn>
                              </p:par>
                            </p:childTnLst>
                          </p:cTn>
                        </p:par>
                        <p:par>
                          <p:cTn id="68" fill="hold">
                            <p:stCondLst>
                              <p:cond delay="12000"/>
                            </p:stCondLst>
                            <p:childTnLst>
                              <p:par>
                                <p:cTn id="69" presetID="55" presetClass="entr" presetSubtype="0" fill="hold" grpId="0" nodeType="afterEffect">
                                  <p:stCondLst>
                                    <p:cond delay="0"/>
                                  </p:stCondLst>
                                  <p:childTnLst>
                                    <p:set>
                                      <p:cBhvr>
                                        <p:cTn id="70" dur="1" fill="hold">
                                          <p:stCondLst>
                                            <p:cond delay="0"/>
                                          </p:stCondLst>
                                        </p:cTn>
                                        <p:tgtEl>
                                          <p:spTgt spid="3">
                                            <p:txEl>
                                              <p:pRg st="11" end="11"/>
                                            </p:txEl>
                                          </p:spTgt>
                                        </p:tgtEl>
                                        <p:attrNameLst>
                                          <p:attrName>style.visibility</p:attrName>
                                        </p:attrNameLst>
                                      </p:cBhvr>
                                      <p:to>
                                        <p:strVal val="visible"/>
                                      </p:to>
                                    </p:set>
                                    <p:anim calcmode="lin" valueType="num">
                                      <p:cBhvr>
                                        <p:cTn id="71" dur="1000" fill="hold"/>
                                        <p:tgtEl>
                                          <p:spTgt spid="3">
                                            <p:txEl>
                                              <p:pRg st="11" end="11"/>
                                            </p:txEl>
                                          </p:spTgt>
                                        </p:tgtEl>
                                        <p:attrNameLst>
                                          <p:attrName>ppt_w</p:attrName>
                                        </p:attrNameLst>
                                      </p:cBhvr>
                                      <p:tavLst>
                                        <p:tav tm="0">
                                          <p:val>
                                            <p:strVal val="#ppt_w*0.70"/>
                                          </p:val>
                                        </p:tav>
                                        <p:tav tm="100000">
                                          <p:val>
                                            <p:strVal val="#ppt_w"/>
                                          </p:val>
                                        </p:tav>
                                      </p:tavLst>
                                    </p:anim>
                                    <p:anim calcmode="lin" valueType="num">
                                      <p:cBhvr>
                                        <p:cTn id="72" dur="1000" fill="hold"/>
                                        <p:tgtEl>
                                          <p:spTgt spid="3">
                                            <p:txEl>
                                              <p:pRg st="11" end="11"/>
                                            </p:txEl>
                                          </p:spTgt>
                                        </p:tgtEl>
                                        <p:attrNameLst>
                                          <p:attrName>ppt_h</p:attrName>
                                        </p:attrNameLst>
                                      </p:cBhvr>
                                      <p:tavLst>
                                        <p:tav tm="0">
                                          <p:val>
                                            <p:strVal val="#ppt_h"/>
                                          </p:val>
                                        </p:tav>
                                        <p:tav tm="100000">
                                          <p:val>
                                            <p:strVal val="#ppt_h"/>
                                          </p:val>
                                        </p:tav>
                                      </p:tavLst>
                                    </p:anim>
                                    <p:animEffect transition="in" filter="fade">
                                      <p:cBhvr>
                                        <p:cTn id="73"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fontAlgn="base"/>
            <a:r>
              <a:rPr lang="en-US" dirty="0" smtClean="0"/>
              <a:t>It is a container widget which is used to handle number of panes arranged in it. The general syntax </a:t>
            </a:r>
            <a:r>
              <a:rPr lang="en-US" dirty="0" err="1" smtClean="0"/>
              <a:t>is:w</a:t>
            </a:r>
            <a:r>
              <a:rPr lang="en-US" dirty="0" smtClean="0"/>
              <a:t> = </a:t>
            </a:r>
            <a:r>
              <a:rPr lang="en-US" dirty="0" err="1" smtClean="0"/>
              <a:t>PannedWindow</a:t>
            </a:r>
            <a:r>
              <a:rPr lang="en-US" dirty="0" smtClean="0"/>
              <a:t>(master, option=value) master is the parameter used to represent the parent window.</a:t>
            </a:r>
            <a:br>
              <a:rPr lang="en-US" dirty="0" smtClean="0"/>
            </a:br>
            <a:r>
              <a:rPr lang="en-US" dirty="0" smtClean="0"/>
              <a:t>There are number of options which are used to change the format of the widget. Number of options can be passed as parameters separated by commas. Some of them are listed below.</a:t>
            </a:r>
          </a:p>
          <a:p>
            <a:pPr fontAlgn="base"/>
            <a:r>
              <a:rPr lang="en-US" b="1" dirty="0" err="1" smtClean="0"/>
              <a:t>bg</a:t>
            </a:r>
            <a:r>
              <a:rPr lang="en-US" dirty="0" smtClean="0"/>
              <a:t>: to set the normal background color.</a:t>
            </a:r>
          </a:p>
          <a:p>
            <a:pPr fontAlgn="base"/>
            <a:r>
              <a:rPr lang="en-US" b="1" dirty="0" err="1" smtClean="0"/>
              <a:t>bd</a:t>
            </a:r>
            <a:r>
              <a:rPr lang="en-US" dirty="0" smtClean="0"/>
              <a:t>: to set the size of border around the indicator.</a:t>
            </a:r>
          </a:p>
          <a:p>
            <a:pPr fontAlgn="base"/>
            <a:r>
              <a:rPr lang="en-US" b="1" dirty="0" smtClean="0"/>
              <a:t>cursor</a:t>
            </a:r>
            <a:r>
              <a:rPr lang="en-US" dirty="0" smtClean="0"/>
              <a:t>: To appear the cursor when the mouse over the </a:t>
            </a:r>
            <a:r>
              <a:rPr lang="en-US" dirty="0" err="1" smtClean="0"/>
              <a:t>menubutton</a:t>
            </a:r>
            <a:r>
              <a:rPr lang="en-US" dirty="0" smtClean="0"/>
              <a:t>.</a:t>
            </a:r>
          </a:p>
          <a:p>
            <a:pPr fontAlgn="base"/>
            <a:r>
              <a:rPr lang="en-US" b="1" dirty="0" smtClean="0"/>
              <a:t>width</a:t>
            </a:r>
            <a:r>
              <a:rPr lang="en-US" dirty="0" smtClean="0"/>
              <a:t>: to set the width of the widget.</a:t>
            </a:r>
          </a:p>
          <a:p>
            <a:pPr fontAlgn="base"/>
            <a:r>
              <a:rPr lang="en-US" b="1" dirty="0" smtClean="0"/>
              <a:t>height</a:t>
            </a:r>
            <a:r>
              <a:rPr lang="en-US" dirty="0" smtClean="0"/>
              <a:t>: to set the height of the widget.</a:t>
            </a:r>
          </a:p>
          <a:p>
            <a:pPr fontAlgn="base">
              <a:buNone/>
            </a:pPr>
            <a:endParaRPr lang="en-US" dirty="0" smtClean="0"/>
          </a:p>
          <a:p>
            <a:pPr fontAlgn="base">
              <a:buNone/>
            </a:pPr>
            <a:r>
              <a:rPr lang="en-US" dirty="0" smtClean="0"/>
              <a:t>Lets take a look  of some </a:t>
            </a:r>
            <a:r>
              <a:rPr lang="en-US" dirty="0" err="1" smtClean="0"/>
              <a:t>Ttkinter</a:t>
            </a:r>
            <a:r>
              <a:rPr lang="en-US" dirty="0" smtClean="0"/>
              <a:t> </a:t>
            </a:r>
            <a:r>
              <a:rPr lang="en-US" dirty="0" err="1" smtClean="0"/>
              <a:t>PannnedWindow</a:t>
            </a:r>
            <a:r>
              <a:rPr lang="en-US" dirty="0" smtClean="0"/>
              <a:t> Example to  learn it  better.</a:t>
            </a:r>
          </a:p>
          <a:p>
            <a:endParaRPr lang="en-US" dirty="0"/>
          </a:p>
        </p:txBody>
      </p:sp>
      <p:sp>
        <p:nvSpPr>
          <p:cNvPr id="2" name="Title 1"/>
          <p:cNvSpPr>
            <a:spLocks noGrp="1"/>
          </p:cNvSpPr>
          <p:nvPr>
            <p:ph type="title"/>
          </p:nvPr>
        </p:nvSpPr>
        <p:spPr/>
        <p:txBody>
          <a:bodyPr/>
          <a:lstStyle/>
          <a:p>
            <a:r>
              <a:rPr lang="en-US" b="1" dirty="0" err="1" smtClean="0"/>
              <a:t>PannedWindow</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52" presetClass="entr" presetSubtype="0" fill="hold" grpId="0" nodeType="after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Scale>
                                      <p:cBhvr>
                                        <p:cTn id="14"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0" end="0"/>
                                            </p:txEl>
                                          </p:spTgt>
                                        </p:tgtEl>
                                        <p:attrNameLst>
                                          <p:attrName>ppt_x</p:attrName>
                                          <p:attrName>ppt_y</p:attrName>
                                        </p:attrNameLst>
                                      </p:cBhvr>
                                    </p:animMotion>
                                    <p:animEffect transition="in" filter="fade">
                                      <p:cBhvr>
                                        <p:cTn id="16" dur="1000"/>
                                        <p:tgtEl>
                                          <p:spTgt spid="3">
                                            <p:txEl>
                                              <p:pRg st="0" end="0"/>
                                            </p:txEl>
                                          </p:spTgt>
                                        </p:tgtEl>
                                      </p:cBhvr>
                                    </p:animEffect>
                                  </p:childTnLst>
                                </p:cTn>
                              </p:par>
                            </p:childTnLst>
                          </p:cTn>
                        </p:par>
                        <p:par>
                          <p:cTn id="17" fill="hold">
                            <p:stCondLst>
                              <p:cond delay="2000"/>
                            </p:stCondLst>
                            <p:childTnLst>
                              <p:par>
                                <p:cTn id="18" presetID="52" presetClass="entr" presetSubtype="0" fill="hold" grpId="0" nodeType="after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Scale>
                                      <p:cBhvr>
                                        <p:cTn id="20"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1" dur="1000" decel="50000" fill="hold">
                                          <p:stCondLst>
                                            <p:cond delay="0"/>
                                          </p:stCondLst>
                                        </p:cTn>
                                        <p:tgtEl>
                                          <p:spTgt spid="3">
                                            <p:txEl>
                                              <p:pRg st="1" end="1"/>
                                            </p:txEl>
                                          </p:spTgt>
                                        </p:tgtEl>
                                        <p:attrNameLst>
                                          <p:attrName>ppt_x</p:attrName>
                                          <p:attrName>ppt_y</p:attrName>
                                        </p:attrNameLst>
                                      </p:cBhvr>
                                    </p:animMotion>
                                    <p:animEffect transition="in" filter="fade">
                                      <p:cBhvr>
                                        <p:cTn id="22" dur="1000"/>
                                        <p:tgtEl>
                                          <p:spTgt spid="3">
                                            <p:txEl>
                                              <p:pRg st="1" end="1"/>
                                            </p:txEl>
                                          </p:spTgt>
                                        </p:tgtEl>
                                      </p:cBhvr>
                                    </p:animEffect>
                                  </p:childTnLst>
                                </p:cTn>
                              </p:par>
                            </p:childTnLst>
                          </p:cTn>
                        </p:par>
                        <p:par>
                          <p:cTn id="23" fill="hold">
                            <p:stCondLst>
                              <p:cond delay="3000"/>
                            </p:stCondLst>
                            <p:childTnLst>
                              <p:par>
                                <p:cTn id="24" presetID="52" presetClass="entr" presetSubtype="0" fill="hold" grpId="0" nodeType="after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Scale>
                                      <p:cBhvr>
                                        <p:cTn id="26"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3">
                                            <p:txEl>
                                              <p:pRg st="2" end="2"/>
                                            </p:txEl>
                                          </p:spTgt>
                                        </p:tgtEl>
                                        <p:attrNameLst>
                                          <p:attrName>ppt_x</p:attrName>
                                          <p:attrName>ppt_y</p:attrName>
                                        </p:attrNameLst>
                                      </p:cBhvr>
                                    </p:animMotion>
                                    <p:animEffect transition="in" filter="fade">
                                      <p:cBhvr>
                                        <p:cTn id="28" dur="1000"/>
                                        <p:tgtEl>
                                          <p:spTgt spid="3">
                                            <p:txEl>
                                              <p:pRg st="2" end="2"/>
                                            </p:txEl>
                                          </p:spTgt>
                                        </p:tgtEl>
                                      </p:cBhvr>
                                    </p:animEffect>
                                  </p:childTnLst>
                                </p:cTn>
                              </p:par>
                            </p:childTnLst>
                          </p:cTn>
                        </p:par>
                        <p:par>
                          <p:cTn id="29" fill="hold">
                            <p:stCondLst>
                              <p:cond delay="4000"/>
                            </p:stCondLst>
                            <p:childTnLst>
                              <p:par>
                                <p:cTn id="30" presetID="52" presetClass="entr" presetSubtype="0" fill="hold" grpId="0" nodeType="after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Scale>
                                      <p:cBhvr>
                                        <p:cTn id="32"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3" dur="1000" decel="50000" fill="hold">
                                          <p:stCondLst>
                                            <p:cond delay="0"/>
                                          </p:stCondLst>
                                        </p:cTn>
                                        <p:tgtEl>
                                          <p:spTgt spid="3">
                                            <p:txEl>
                                              <p:pRg st="3" end="3"/>
                                            </p:txEl>
                                          </p:spTgt>
                                        </p:tgtEl>
                                        <p:attrNameLst>
                                          <p:attrName>ppt_x</p:attrName>
                                          <p:attrName>ppt_y</p:attrName>
                                        </p:attrNameLst>
                                      </p:cBhvr>
                                    </p:animMotion>
                                    <p:animEffect transition="in" filter="fade">
                                      <p:cBhvr>
                                        <p:cTn id="34" dur="1000"/>
                                        <p:tgtEl>
                                          <p:spTgt spid="3">
                                            <p:txEl>
                                              <p:pRg st="3" end="3"/>
                                            </p:txEl>
                                          </p:spTgt>
                                        </p:tgtEl>
                                      </p:cBhvr>
                                    </p:animEffect>
                                  </p:childTnLst>
                                </p:cTn>
                              </p:par>
                            </p:childTnLst>
                          </p:cTn>
                        </p:par>
                        <p:par>
                          <p:cTn id="35" fill="hold">
                            <p:stCondLst>
                              <p:cond delay="5000"/>
                            </p:stCondLst>
                            <p:childTnLst>
                              <p:par>
                                <p:cTn id="36" presetID="52" presetClass="entr" presetSubtype="0" fill="hold" grpId="0" nodeType="after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Scale>
                                      <p:cBhvr>
                                        <p:cTn id="38"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1000" decel="50000" fill="hold">
                                          <p:stCondLst>
                                            <p:cond delay="0"/>
                                          </p:stCondLst>
                                        </p:cTn>
                                        <p:tgtEl>
                                          <p:spTgt spid="3">
                                            <p:txEl>
                                              <p:pRg st="4" end="4"/>
                                            </p:txEl>
                                          </p:spTgt>
                                        </p:tgtEl>
                                        <p:attrNameLst>
                                          <p:attrName>ppt_x</p:attrName>
                                          <p:attrName>ppt_y</p:attrName>
                                        </p:attrNameLst>
                                      </p:cBhvr>
                                    </p:animMotion>
                                    <p:animEffect transition="in" filter="fade">
                                      <p:cBhvr>
                                        <p:cTn id="40" dur="1000"/>
                                        <p:tgtEl>
                                          <p:spTgt spid="3">
                                            <p:txEl>
                                              <p:pRg st="4" end="4"/>
                                            </p:txEl>
                                          </p:spTgt>
                                        </p:tgtEl>
                                      </p:cBhvr>
                                    </p:animEffect>
                                  </p:childTnLst>
                                </p:cTn>
                              </p:par>
                            </p:childTnLst>
                          </p:cTn>
                        </p:par>
                        <p:par>
                          <p:cTn id="41" fill="hold">
                            <p:stCondLst>
                              <p:cond delay="6000"/>
                            </p:stCondLst>
                            <p:childTnLst>
                              <p:par>
                                <p:cTn id="42" presetID="52" presetClass="entr" presetSubtype="0" fill="hold" grpId="0" nodeType="after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Scale>
                                      <p:cBhvr>
                                        <p:cTn id="44"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5" dur="1000" decel="50000" fill="hold">
                                          <p:stCondLst>
                                            <p:cond delay="0"/>
                                          </p:stCondLst>
                                        </p:cTn>
                                        <p:tgtEl>
                                          <p:spTgt spid="3">
                                            <p:txEl>
                                              <p:pRg st="5" end="5"/>
                                            </p:txEl>
                                          </p:spTgt>
                                        </p:tgtEl>
                                        <p:attrNameLst>
                                          <p:attrName>ppt_x</p:attrName>
                                          <p:attrName>ppt_y</p:attrName>
                                        </p:attrNameLst>
                                      </p:cBhvr>
                                    </p:animMotion>
                                    <p:animEffect transition="in" filter="fade">
                                      <p:cBhvr>
                                        <p:cTn id="46" dur="1000"/>
                                        <p:tgtEl>
                                          <p:spTgt spid="3">
                                            <p:txEl>
                                              <p:pRg st="5" end="5"/>
                                            </p:txEl>
                                          </p:spTgt>
                                        </p:tgtEl>
                                      </p:cBhvr>
                                    </p:animEffect>
                                  </p:childTnLst>
                                </p:cTn>
                              </p:par>
                            </p:childTnLst>
                          </p:cTn>
                        </p:par>
                        <p:par>
                          <p:cTn id="47" fill="hold">
                            <p:stCondLst>
                              <p:cond delay="7000"/>
                            </p:stCondLst>
                            <p:childTnLst>
                              <p:par>
                                <p:cTn id="48" presetID="52" presetClass="entr" presetSubtype="0" fill="hold" grpId="0" nodeType="after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Scale>
                                      <p:cBhvr>
                                        <p:cTn id="50" dur="1000" decel="50000" fill="hold">
                                          <p:stCondLst>
                                            <p:cond delay="0"/>
                                          </p:stCondLst>
                                        </p:cTn>
                                        <p:tgtEl>
                                          <p:spTgt spid="3">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1000" decel="50000" fill="hold">
                                          <p:stCondLst>
                                            <p:cond delay="0"/>
                                          </p:stCondLst>
                                        </p:cTn>
                                        <p:tgtEl>
                                          <p:spTgt spid="3">
                                            <p:txEl>
                                              <p:pRg st="7" end="7"/>
                                            </p:txEl>
                                          </p:spTgt>
                                        </p:tgtEl>
                                        <p:attrNameLst>
                                          <p:attrName>ppt_x</p:attrName>
                                          <p:attrName>ppt_y</p:attrName>
                                        </p:attrNameLst>
                                      </p:cBhvr>
                                    </p:animMotion>
                                    <p:animEffect transition="in" filter="fade">
                                      <p:cBhvr>
                                        <p:cTn id="52" dur="1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Created By Anidip Laha George Telegraph</a:t>
            </a:r>
            <a:endParaRPr lang="en-US"/>
          </a:p>
        </p:txBody>
      </p:sp>
      <p:pic>
        <p:nvPicPr>
          <p:cNvPr id="5" name="Picture 4" descr="logo.jpg"/>
          <p:cNvPicPr>
            <a:picLocks noChangeAspect="1"/>
          </p:cNvPicPr>
          <p:nvPr/>
        </p:nvPicPr>
        <p:blipFill>
          <a:blip r:embed="rId2"/>
          <a:stretch>
            <a:fillRect/>
          </a:stretch>
        </p:blipFill>
        <p:spPr>
          <a:xfrm>
            <a:off x="8153400" y="5943600"/>
            <a:ext cx="695325" cy="695325"/>
          </a:xfrm>
          <a:prstGeom prst="rect">
            <a:avLst/>
          </a:prstGeom>
        </p:spPr>
      </p:pic>
      <p:sp>
        <p:nvSpPr>
          <p:cNvPr id="6" name="Rectangle 5"/>
          <p:cNvSpPr/>
          <p:nvPr/>
        </p:nvSpPr>
        <p:spPr>
          <a:xfrm>
            <a:off x="1676400" y="1371600"/>
            <a:ext cx="6143734" cy="369332"/>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Thank You very much for attending this presentation</a:t>
            </a:r>
            <a:endParaRPr lang="en-US"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7" name="Rectangle 6"/>
          <p:cNvSpPr/>
          <p:nvPr/>
        </p:nvSpPr>
        <p:spPr>
          <a:xfrm>
            <a:off x="2355463" y="2967335"/>
            <a:ext cx="4626138" cy="369332"/>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If you have any question you are free to ask</a:t>
            </a:r>
            <a:endParaRPr lang="en-US"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1" presetClass="entr" presetSubtype="0" fill="hold" grpId="0" nodeType="afterEffect">
                                  <p:stCondLst>
                                    <p:cond delay="0"/>
                                  </p:stCondLst>
                                  <p:childTnLst>
                                    <p:set>
                                      <p:cBhvr>
                                        <p:cTn id="6" dur="1000">
                                          <p:stCondLst>
                                            <p:cond delay="0"/>
                                          </p:stCondLst>
                                        </p:cTn>
                                        <p:tgtEl>
                                          <p:spTgt spid="6"/>
                                        </p:tgtEl>
                                        <p:attrNameLst>
                                          <p:attrName>style.visibility</p:attrName>
                                        </p:attrNameLst>
                                      </p:cBhvr>
                                      <p:to>
                                        <p:strVal val="visible"/>
                                      </p:to>
                                    </p:set>
                                  </p:childTnLst>
                                </p:cTn>
                              </p:par>
                            </p:childTnLst>
                          </p:cTn>
                        </p:par>
                        <p:par>
                          <p:cTn id="7" fill="hold">
                            <p:stCondLst>
                              <p:cond delay="1000"/>
                            </p:stCondLst>
                            <p:childTnLst>
                              <p:par>
                                <p:cTn id="8" presetID="55"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1000" fill="hold"/>
                                        <p:tgtEl>
                                          <p:spTgt spid="7"/>
                                        </p:tgtEl>
                                        <p:attrNameLst>
                                          <p:attrName>ppt_w</p:attrName>
                                        </p:attrNameLst>
                                      </p:cBhvr>
                                      <p:tavLst>
                                        <p:tav tm="0">
                                          <p:val>
                                            <p:strVal val="#ppt_w*0.70"/>
                                          </p:val>
                                        </p:tav>
                                        <p:tav tm="100000">
                                          <p:val>
                                            <p:strVal val="#ppt_w"/>
                                          </p:val>
                                        </p:tav>
                                      </p:tavLst>
                                    </p:anim>
                                    <p:anim calcmode="lin" valueType="num">
                                      <p:cBhvr>
                                        <p:cTn id="11" dur="1000" fill="hold"/>
                                        <p:tgtEl>
                                          <p:spTgt spid="7"/>
                                        </p:tgtEl>
                                        <p:attrNameLst>
                                          <p:attrName>ppt_h</p:attrName>
                                        </p:attrNameLst>
                                      </p:cBhvr>
                                      <p:tavLst>
                                        <p:tav tm="0">
                                          <p:val>
                                            <p:strVal val="#ppt_h"/>
                                          </p:val>
                                        </p:tav>
                                        <p:tav tm="100000">
                                          <p:val>
                                            <p:strVal val="#ppt_h"/>
                                          </p:val>
                                        </p:tav>
                                      </p:tavLst>
                                    </p:anim>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Tk</a:t>
            </a:r>
            <a:r>
              <a:rPr lang="en-US" dirty="0" smtClean="0"/>
              <a:t>(</a:t>
            </a:r>
            <a:r>
              <a:rPr lang="en-US" dirty="0" err="1" smtClean="0"/>
              <a:t>screenName</a:t>
            </a:r>
            <a:r>
              <a:rPr lang="en-US" dirty="0" smtClean="0"/>
              <a:t>=None,  </a:t>
            </a:r>
            <a:r>
              <a:rPr lang="en-US" dirty="0" err="1" smtClean="0"/>
              <a:t>baseName</a:t>
            </a:r>
            <a:r>
              <a:rPr lang="en-US" dirty="0" smtClean="0"/>
              <a:t>=None,  </a:t>
            </a:r>
            <a:r>
              <a:rPr lang="en-US" dirty="0" err="1" smtClean="0"/>
              <a:t>className</a:t>
            </a:r>
            <a:r>
              <a:rPr lang="en-US" dirty="0" smtClean="0"/>
              <a:t>=’</a:t>
            </a:r>
            <a:r>
              <a:rPr lang="en-US" dirty="0" err="1" smtClean="0"/>
              <a:t>Tk</a:t>
            </a:r>
            <a:r>
              <a:rPr lang="en-US" dirty="0" smtClean="0"/>
              <a:t>’,  </a:t>
            </a:r>
            <a:r>
              <a:rPr lang="en-US" dirty="0" err="1" smtClean="0"/>
              <a:t>useTk</a:t>
            </a:r>
            <a:r>
              <a:rPr lang="en-US" dirty="0" smtClean="0"/>
              <a:t>=1): To create a main window, </a:t>
            </a:r>
            <a:r>
              <a:rPr lang="en-US" dirty="0" err="1" smtClean="0"/>
              <a:t>tkinter</a:t>
            </a:r>
            <a:r>
              <a:rPr lang="en-US" dirty="0" smtClean="0"/>
              <a:t> offers a method ‘</a:t>
            </a:r>
            <a:r>
              <a:rPr lang="en-US" dirty="0" err="1" smtClean="0"/>
              <a:t>Tk</a:t>
            </a:r>
            <a:r>
              <a:rPr lang="en-US" dirty="0" smtClean="0"/>
              <a:t>(</a:t>
            </a:r>
            <a:r>
              <a:rPr lang="en-US" dirty="0" err="1" smtClean="0"/>
              <a:t>screenName</a:t>
            </a:r>
            <a:r>
              <a:rPr lang="en-US" dirty="0" smtClean="0"/>
              <a:t>=None,  </a:t>
            </a:r>
            <a:r>
              <a:rPr lang="en-US" dirty="0" err="1" smtClean="0"/>
              <a:t>baseName</a:t>
            </a:r>
            <a:r>
              <a:rPr lang="en-US" dirty="0" smtClean="0"/>
              <a:t>=None,  </a:t>
            </a:r>
            <a:r>
              <a:rPr lang="en-US" dirty="0" err="1" smtClean="0"/>
              <a:t>className</a:t>
            </a:r>
            <a:r>
              <a:rPr lang="en-US" dirty="0" smtClean="0"/>
              <a:t>=’</a:t>
            </a:r>
            <a:r>
              <a:rPr lang="en-US" dirty="0" err="1" smtClean="0"/>
              <a:t>Tk</a:t>
            </a:r>
            <a:r>
              <a:rPr lang="en-US" dirty="0" smtClean="0"/>
              <a:t>’,  </a:t>
            </a:r>
            <a:r>
              <a:rPr lang="en-US" dirty="0" err="1" smtClean="0"/>
              <a:t>useTk</a:t>
            </a:r>
            <a:r>
              <a:rPr lang="en-US" dirty="0" smtClean="0"/>
              <a:t>=1)’. To change the name of the window, you can change the </a:t>
            </a:r>
            <a:r>
              <a:rPr lang="en-US" dirty="0" err="1" smtClean="0"/>
              <a:t>className</a:t>
            </a:r>
            <a:r>
              <a:rPr lang="en-US" dirty="0" smtClean="0"/>
              <a:t> to the desired one. </a:t>
            </a:r>
            <a:endParaRPr lang="en-US" dirty="0"/>
          </a:p>
        </p:txBody>
      </p:sp>
      <p:sp>
        <p:nvSpPr>
          <p:cNvPr id="2" name="Title 1"/>
          <p:cNvSpPr>
            <a:spLocks noGrp="1"/>
          </p:cNvSpPr>
          <p:nvPr>
            <p:ph type="title"/>
          </p:nvPr>
        </p:nvSpPr>
        <p:spPr/>
        <p:txBody>
          <a:bodyPr/>
          <a:lstStyle/>
          <a:p>
            <a:r>
              <a:rPr lang="en-US" dirty="0" smtClean="0"/>
              <a:t>Use of TK</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11" presetClass="entr" presetSubtype="0" fill="hold" grpId="0" nodeType="afterEffect">
                                  <p:stCondLst>
                                    <p:cond delay="0"/>
                                  </p:stCondLst>
                                  <p:childTnLst>
                                    <p:set>
                                      <p:cBhvr>
                                        <p:cTn id="10" dur="1000">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There is a method known by the name </a:t>
            </a:r>
            <a:r>
              <a:rPr lang="en-US" dirty="0" err="1" smtClean="0"/>
              <a:t>mainloop</a:t>
            </a:r>
            <a:r>
              <a:rPr lang="en-US" dirty="0" smtClean="0"/>
              <a:t>() is used when your application is ready to run. </a:t>
            </a:r>
            <a:r>
              <a:rPr lang="en-US" dirty="0" err="1" smtClean="0"/>
              <a:t>mainloop</a:t>
            </a:r>
            <a:r>
              <a:rPr lang="en-US" dirty="0" smtClean="0"/>
              <a:t>() is an infinite loop used to run the application, wait for an event to occur and process the event as long as the window is not closed.</a:t>
            </a:r>
            <a:endParaRPr lang="en-US" dirty="0"/>
          </a:p>
        </p:txBody>
      </p:sp>
      <p:sp>
        <p:nvSpPr>
          <p:cNvPr id="2" name="Title 1"/>
          <p:cNvSpPr>
            <a:spLocks noGrp="1"/>
          </p:cNvSpPr>
          <p:nvPr>
            <p:ph type="title"/>
          </p:nvPr>
        </p:nvSpPr>
        <p:spPr/>
        <p:txBody>
          <a:bodyPr/>
          <a:lstStyle/>
          <a:p>
            <a:r>
              <a:rPr lang="en-US" dirty="0" smtClean="0"/>
              <a:t>Use  of </a:t>
            </a:r>
            <a:r>
              <a:rPr lang="en-US" dirty="0" err="1" smtClean="0"/>
              <a:t>mainloop</a:t>
            </a:r>
            <a:r>
              <a:rPr lang="en-US" dirty="0" smtClean="0"/>
              <a:t>()</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lide(fromBottom)">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smtClean="0"/>
              <a:t>To add a button in your application, this widget is used.</a:t>
            </a:r>
          </a:p>
          <a:p>
            <a:r>
              <a:rPr lang="en-US" dirty="0" smtClean="0"/>
              <a:t>The general syntax is:</a:t>
            </a:r>
          </a:p>
          <a:p>
            <a:r>
              <a:rPr lang="en-US" dirty="0" smtClean="0"/>
              <a:t>w=Button(master, option=value)</a:t>
            </a:r>
          </a:p>
          <a:p>
            <a:r>
              <a:rPr lang="en-US" dirty="0" smtClean="0"/>
              <a:t>master is the parameter used to represent the parent window.</a:t>
            </a:r>
          </a:p>
          <a:p>
            <a:r>
              <a:rPr lang="en-US" dirty="0" smtClean="0"/>
              <a:t>There are number of options which are used to change the format of the Buttons. Number of options can be passed as parameters separated by commas. Some of them are listed below.</a:t>
            </a:r>
          </a:p>
          <a:p>
            <a:endParaRPr lang="en-US" dirty="0" smtClean="0"/>
          </a:p>
          <a:p>
            <a:r>
              <a:rPr lang="en-US" dirty="0" err="1" smtClean="0"/>
              <a:t>activebackground</a:t>
            </a:r>
            <a:r>
              <a:rPr lang="en-US" dirty="0" smtClean="0"/>
              <a:t>: to set the background color when button is under the cursor.</a:t>
            </a:r>
          </a:p>
          <a:p>
            <a:r>
              <a:rPr lang="en-US" dirty="0" err="1" smtClean="0"/>
              <a:t>activeforeground</a:t>
            </a:r>
            <a:r>
              <a:rPr lang="en-US" dirty="0" smtClean="0"/>
              <a:t>: to set the foreground color when button is under the cursor.</a:t>
            </a:r>
          </a:p>
          <a:p>
            <a:r>
              <a:rPr lang="en-US" dirty="0" err="1" smtClean="0"/>
              <a:t>bg</a:t>
            </a:r>
            <a:r>
              <a:rPr lang="en-US" dirty="0" smtClean="0"/>
              <a:t>: to set the normal background color.</a:t>
            </a:r>
          </a:p>
          <a:p>
            <a:r>
              <a:rPr lang="en-US" dirty="0" smtClean="0"/>
              <a:t>command: to call a function.</a:t>
            </a:r>
          </a:p>
          <a:p>
            <a:r>
              <a:rPr lang="en-US" dirty="0" smtClean="0"/>
              <a:t>font: to set the font on the button label.</a:t>
            </a:r>
          </a:p>
          <a:p>
            <a:r>
              <a:rPr lang="en-US" dirty="0" smtClean="0"/>
              <a:t>image: to set the image on the button.</a:t>
            </a:r>
          </a:p>
          <a:p>
            <a:r>
              <a:rPr lang="en-US" dirty="0" smtClean="0"/>
              <a:t>width: to set the width of the button.</a:t>
            </a:r>
          </a:p>
          <a:p>
            <a:r>
              <a:rPr lang="en-US" dirty="0" smtClean="0"/>
              <a:t>height: to set the height of the button.</a:t>
            </a:r>
          </a:p>
          <a:p>
            <a:endParaRPr lang="en-US" dirty="0" smtClean="0"/>
          </a:p>
          <a:p>
            <a:pPr>
              <a:buNone/>
            </a:pPr>
            <a:r>
              <a:rPr lang="en-US" dirty="0" smtClean="0"/>
              <a:t>   Lets take a look  of some </a:t>
            </a:r>
            <a:r>
              <a:rPr lang="en-US" dirty="0" err="1" smtClean="0"/>
              <a:t>Ttkinter</a:t>
            </a:r>
            <a:r>
              <a:rPr lang="en-US" dirty="0" smtClean="0"/>
              <a:t> Button Example to  learn it  better.</a:t>
            </a:r>
            <a:endParaRPr lang="en-US" dirty="0"/>
          </a:p>
        </p:txBody>
      </p:sp>
      <p:sp>
        <p:nvSpPr>
          <p:cNvPr id="2" name="Title 1"/>
          <p:cNvSpPr>
            <a:spLocks noGrp="1"/>
          </p:cNvSpPr>
          <p:nvPr>
            <p:ph type="title"/>
          </p:nvPr>
        </p:nvSpPr>
        <p:spPr/>
        <p:txBody>
          <a:bodyPr/>
          <a:lstStyle/>
          <a:p>
            <a:r>
              <a:rPr lang="en-US" dirty="0" err="1" smtClean="0"/>
              <a:t>TKinter</a:t>
            </a:r>
            <a:r>
              <a:rPr lang="en-US" dirty="0" smtClean="0"/>
              <a:t> Button</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par>
                          <p:cTn id="16" fill="hold">
                            <p:stCondLst>
                              <p:cond delay="1500"/>
                            </p:stCondLst>
                            <p:childTnLst>
                              <p:par>
                                <p:cTn id="17" presetID="14" presetClass="entr" presetSubtype="1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500"/>
                                        <p:tgtEl>
                                          <p:spTgt spid="3">
                                            <p:txEl>
                                              <p:pRg st="2" end="2"/>
                                            </p:txEl>
                                          </p:spTgt>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3" dur="500"/>
                                        <p:tgtEl>
                                          <p:spTgt spid="3">
                                            <p:txEl>
                                              <p:pRg st="3" end="3"/>
                                            </p:txEl>
                                          </p:spTgt>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par>
                          <p:cTn id="28" fill="hold">
                            <p:stCondLst>
                              <p:cond delay="3000"/>
                            </p:stCondLst>
                            <p:childTnLst>
                              <p:par>
                                <p:cTn id="29" presetID="14" presetClass="entr" presetSubtype="1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500"/>
                                        <p:tgtEl>
                                          <p:spTgt spid="3">
                                            <p:txEl>
                                              <p:pRg st="6" end="6"/>
                                            </p:txEl>
                                          </p:spTgt>
                                        </p:tgtEl>
                                      </p:cBhvr>
                                    </p:animEffect>
                                  </p:childTnLst>
                                </p:cTn>
                              </p:par>
                            </p:childTnLst>
                          </p:cTn>
                        </p:par>
                        <p:par>
                          <p:cTn id="32" fill="hold">
                            <p:stCondLst>
                              <p:cond delay="3500"/>
                            </p:stCondLst>
                            <p:childTnLst>
                              <p:par>
                                <p:cTn id="33" presetID="14" presetClass="entr" presetSubtype="1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5" dur="500"/>
                                        <p:tgtEl>
                                          <p:spTgt spid="3">
                                            <p:txEl>
                                              <p:pRg st="7" end="7"/>
                                            </p:txEl>
                                          </p:spTgt>
                                        </p:tgtEl>
                                      </p:cBhvr>
                                    </p:animEffect>
                                  </p:childTnLst>
                                </p:cTn>
                              </p:par>
                            </p:childTnLst>
                          </p:cTn>
                        </p:par>
                        <p:par>
                          <p:cTn id="36" fill="hold">
                            <p:stCondLst>
                              <p:cond delay="4000"/>
                            </p:stCondLst>
                            <p:childTnLst>
                              <p:par>
                                <p:cTn id="37" presetID="14" presetClass="entr" presetSubtype="1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9" dur="500"/>
                                        <p:tgtEl>
                                          <p:spTgt spid="3">
                                            <p:txEl>
                                              <p:pRg st="8" end="8"/>
                                            </p:txEl>
                                          </p:spTgt>
                                        </p:tgtEl>
                                      </p:cBhvr>
                                    </p:animEffect>
                                  </p:childTnLst>
                                </p:cTn>
                              </p:par>
                            </p:childTnLst>
                          </p:cTn>
                        </p:par>
                        <p:par>
                          <p:cTn id="40" fill="hold">
                            <p:stCondLst>
                              <p:cond delay="4500"/>
                            </p:stCondLst>
                            <p:childTnLst>
                              <p:par>
                                <p:cTn id="41" presetID="14" presetClass="entr" presetSubtype="10"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3" dur="500"/>
                                        <p:tgtEl>
                                          <p:spTgt spid="3">
                                            <p:txEl>
                                              <p:pRg st="9" end="9"/>
                                            </p:txEl>
                                          </p:spTgt>
                                        </p:tgtEl>
                                      </p:cBhvr>
                                    </p:animEffect>
                                  </p:childTnLst>
                                </p:cTn>
                              </p:par>
                            </p:childTnLst>
                          </p:cTn>
                        </p:par>
                        <p:par>
                          <p:cTn id="44" fill="hold">
                            <p:stCondLst>
                              <p:cond delay="5000"/>
                            </p:stCondLst>
                            <p:childTnLst>
                              <p:par>
                                <p:cTn id="45" presetID="14" presetClass="entr" presetSubtype="10" fill="hold" grpId="0"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7" dur="500"/>
                                        <p:tgtEl>
                                          <p:spTgt spid="3">
                                            <p:txEl>
                                              <p:pRg st="10" end="10"/>
                                            </p:txEl>
                                          </p:spTgt>
                                        </p:tgtEl>
                                      </p:cBhvr>
                                    </p:animEffect>
                                  </p:childTnLst>
                                </p:cTn>
                              </p:par>
                            </p:childTnLst>
                          </p:cTn>
                        </p:par>
                        <p:par>
                          <p:cTn id="48" fill="hold">
                            <p:stCondLst>
                              <p:cond delay="5500"/>
                            </p:stCondLst>
                            <p:childTnLst>
                              <p:par>
                                <p:cTn id="49" presetID="14" presetClass="entr" presetSubtype="10" fill="hold" grpId="0"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51" dur="500"/>
                                        <p:tgtEl>
                                          <p:spTgt spid="3">
                                            <p:txEl>
                                              <p:pRg st="11" end="11"/>
                                            </p:txEl>
                                          </p:spTgt>
                                        </p:tgtEl>
                                      </p:cBhvr>
                                    </p:animEffect>
                                  </p:childTnLst>
                                </p:cTn>
                              </p:par>
                            </p:childTnLst>
                          </p:cTn>
                        </p:par>
                        <p:par>
                          <p:cTn id="52" fill="hold">
                            <p:stCondLst>
                              <p:cond delay="6000"/>
                            </p:stCondLst>
                            <p:childTnLst>
                              <p:par>
                                <p:cTn id="53" presetID="14" presetClass="entr" presetSubtype="10" fill="hold" grpId="0" nodeType="after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5" dur="500"/>
                                        <p:tgtEl>
                                          <p:spTgt spid="3">
                                            <p:txEl>
                                              <p:pRg st="12" end="12"/>
                                            </p:txEl>
                                          </p:spTgt>
                                        </p:tgtEl>
                                      </p:cBhvr>
                                    </p:animEffect>
                                  </p:childTnLst>
                                </p:cTn>
                              </p:par>
                            </p:childTnLst>
                          </p:cTn>
                        </p:par>
                        <p:par>
                          <p:cTn id="56" fill="hold">
                            <p:stCondLst>
                              <p:cond delay="6500"/>
                            </p:stCondLst>
                            <p:childTnLst>
                              <p:par>
                                <p:cTn id="57" presetID="14" presetClass="entr" presetSubtype="10" fill="hold" grpId="0" nodeType="after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animEffect transition="in" filter="randombar(horizontal)">
                                      <p:cBhvr>
                                        <p:cTn id="59" dur="500"/>
                                        <p:tgtEl>
                                          <p:spTgt spid="3">
                                            <p:txEl>
                                              <p:pRg st="13" end="13"/>
                                            </p:txEl>
                                          </p:spTgt>
                                        </p:tgtEl>
                                      </p:cBhvr>
                                    </p:animEffect>
                                  </p:childTnLst>
                                </p:cTn>
                              </p:par>
                            </p:childTnLst>
                          </p:cTn>
                        </p:par>
                        <p:par>
                          <p:cTn id="60" fill="hold">
                            <p:stCondLst>
                              <p:cond delay="7000"/>
                            </p:stCondLst>
                            <p:childTnLst>
                              <p:par>
                                <p:cTn id="61" presetID="14" presetClass="entr" presetSubtype="10" fill="hold" grpId="0" nodeType="after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animEffect transition="in" filter="randombar(horizontal)">
                                      <p:cBhvr>
                                        <p:cTn id="63"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dirty="0" smtClean="0"/>
              <a:t>It is used to draw pictures and other complex layout like graphics, text and widgets.</a:t>
            </a:r>
          </a:p>
          <a:p>
            <a:r>
              <a:rPr lang="en-US" dirty="0" smtClean="0"/>
              <a:t>The general syntax is:</a:t>
            </a:r>
          </a:p>
          <a:p>
            <a:r>
              <a:rPr lang="en-US" dirty="0" smtClean="0"/>
              <a:t>w = Canvas(master, option=value)</a:t>
            </a:r>
          </a:p>
          <a:p>
            <a:r>
              <a:rPr lang="en-US" dirty="0" smtClean="0"/>
              <a:t>master is the parameter used to represent the parent window.</a:t>
            </a:r>
          </a:p>
          <a:p>
            <a:r>
              <a:rPr lang="en-US" dirty="0" smtClean="0"/>
              <a:t>There are number of options which are used to change the format of the widget. Number of options can be passed as parameters separated by commas. Some of them are listed below.</a:t>
            </a:r>
          </a:p>
          <a:p>
            <a:endParaRPr lang="en-US" dirty="0" smtClean="0"/>
          </a:p>
          <a:p>
            <a:r>
              <a:rPr lang="en-US" dirty="0" err="1" smtClean="0"/>
              <a:t>bd</a:t>
            </a:r>
            <a:r>
              <a:rPr lang="en-US" dirty="0" smtClean="0"/>
              <a:t>: to set the border width in pixels.</a:t>
            </a:r>
          </a:p>
          <a:p>
            <a:r>
              <a:rPr lang="en-US" dirty="0" err="1" smtClean="0"/>
              <a:t>bg</a:t>
            </a:r>
            <a:r>
              <a:rPr lang="en-US" dirty="0" smtClean="0"/>
              <a:t>: to set the normal background color.</a:t>
            </a:r>
          </a:p>
          <a:p>
            <a:r>
              <a:rPr lang="en-US" dirty="0" smtClean="0"/>
              <a:t>cursor: to set the cursor used in the canvas.</a:t>
            </a:r>
          </a:p>
          <a:p>
            <a:r>
              <a:rPr lang="en-US" dirty="0" err="1" smtClean="0"/>
              <a:t>highlightcolor</a:t>
            </a:r>
            <a:r>
              <a:rPr lang="en-US" dirty="0" smtClean="0"/>
              <a:t>: to set the color shown in the focus highlight.</a:t>
            </a:r>
          </a:p>
          <a:p>
            <a:r>
              <a:rPr lang="en-US" dirty="0" smtClean="0"/>
              <a:t>width: to set the width of the widget.</a:t>
            </a:r>
          </a:p>
          <a:p>
            <a:r>
              <a:rPr lang="en-US" dirty="0" smtClean="0"/>
              <a:t>height: to set the height of the widget.</a:t>
            </a:r>
          </a:p>
          <a:p>
            <a:endParaRPr lang="en-US" dirty="0" smtClean="0"/>
          </a:p>
          <a:p>
            <a:pPr>
              <a:buNone/>
            </a:pPr>
            <a:r>
              <a:rPr lang="en-US" dirty="0" smtClean="0"/>
              <a:t> Lets take a look  of some </a:t>
            </a:r>
            <a:r>
              <a:rPr lang="en-US" dirty="0" err="1" smtClean="0"/>
              <a:t>Ttkinter</a:t>
            </a:r>
            <a:r>
              <a:rPr lang="en-US" dirty="0" smtClean="0"/>
              <a:t> Canvas Example to  learn it  better.</a:t>
            </a:r>
            <a:endParaRPr lang="en-US" dirty="0"/>
          </a:p>
        </p:txBody>
      </p:sp>
      <p:sp>
        <p:nvSpPr>
          <p:cNvPr id="2" name="Title 1"/>
          <p:cNvSpPr>
            <a:spLocks noGrp="1"/>
          </p:cNvSpPr>
          <p:nvPr>
            <p:ph type="title"/>
          </p:nvPr>
        </p:nvSpPr>
        <p:spPr/>
        <p:txBody>
          <a:bodyPr/>
          <a:lstStyle/>
          <a:p>
            <a:r>
              <a:rPr lang="en-US" dirty="0" err="1" smtClean="0"/>
              <a:t>Tkinter</a:t>
            </a:r>
            <a:r>
              <a:rPr lang="en-US" dirty="0" smtClean="0"/>
              <a:t>  Canvas</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par>
                          <p:cTn id="8" fill="hold">
                            <p:stCondLst>
                              <p:cond delay="2000"/>
                            </p:stCondLst>
                            <p:childTnLst>
                              <p:par>
                                <p:cTn id="9" presetID="1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slide(fromBottom)">
                                      <p:cBhvr>
                                        <p:cTn id="11" dur="500"/>
                                        <p:tgtEl>
                                          <p:spTgt spid="3">
                                            <p:txEl>
                                              <p:pRg st="0" end="0"/>
                                            </p:txEl>
                                          </p:spTgt>
                                        </p:tgtEl>
                                      </p:cBhvr>
                                    </p:animEffect>
                                  </p:childTnLst>
                                </p:cTn>
                              </p:par>
                            </p:childTnLst>
                          </p:cTn>
                        </p:par>
                        <p:par>
                          <p:cTn id="12" fill="hold">
                            <p:stCondLst>
                              <p:cond delay="2500"/>
                            </p:stCondLst>
                            <p:childTnLst>
                              <p:par>
                                <p:cTn id="13" presetID="1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slide(fromBottom)">
                                      <p:cBhvr>
                                        <p:cTn id="15" dur="500"/>
                                        <p:tgtEl>
                                          <p:spTgt spid="3">
                                            <p:txEl>
                                              <p:pRg st="1" end="1"/>
                                            </p:txEl>
                                          </p:spTgt>
                                        </p:tgtEl>
                                      </p:cBhvr>
                                    </p:animEffect>
                                  </p:childTnLst>
                                </p:cTn>
                              </p:par>
                            </p:childTnLst>
                          </p:cTn>
                        </p:par>
                        <p:par>
                          <p:cTn id="16" fill="hold">
                            <p:stCondLst>
                              <p:cond delay="3000"/>
                            </p:stCondLst>
                            <p:childTnLst>
                              <p:par>
                                <p:cTn id="17" presetID="1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slide(fromBottom)">
                                      <p:cBhvr>
                                        <p:cTn id="19" dur="500"/>
                                        <p:tgtEl>
                                          <p:spTgt spid="3">
                                            <p:txEl>
                                              <p:pRg st="2" end="2"/>
                                            </p:txEl>
                                          </p:spTgt>
                                        </p:tgtEl>
                                      </p:cBhvr>
                                    </p:animEffect>
                                  </p:childTnLst>
                                </p:cTn>
                              </p:par>
                            </p:childTnLst>
                          </p:cTn>
                        </p:par>
                        <p:par>
                          <p:cTn id="20" fill="hold">
                            <p:stCondLst>
                              <p:cond delay="3500"/>
                            </p:stCondLst>
                            <p:childTnLst>
                              <p:par>
                                <p:cTn id="21" presetID="1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slide(fromBottom)">
                                      <p:cBhvr>
                                        <p:cTn id="23" dur="500"/>
                                        <p:tgtEl>
                                          <p:spTgt spid="3">
                                            <p:txEl>
                                              <p:pRg st="3" end="3"/>
                                            </p:txEl>
                                          </p:spTgt>
                                        </p:tgtEl>
                                      </p:cBhvr>
                                    </p:animEffect>
                                  </p:childTnLst>
                                </p:cTn>
                              </p:par>
                            </p:childTnLst>
                          </p:cTn>
                        </p:par>
                        <p:par>
                          <p:cTn id="24" fill="hold">
                            <p:stCondLst>
                              <p:cond delay="4000"/>
                            </p:stCondLst>
                            <p:childTnLst>
                              <p:par>
                                <p:cTn id="25" presetID="1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lide(fromBottom)">
                                      <p:cBhvr>
                                        <p:cTn id="27" dur="500"/>
                                        <p:tgtEl>
                                          <p:spTgt spid="3">
                                            <p:txEl>
                                              <p:pRg st="4" end="4"/>
                                            </p:txEl>
                                          </p:spTgt>
                                        </p:tgtEl>
                                      </p:cBhvr>
                                    </p:animEffect>
                                  </p:childTnLst>
                                </p:cTn>
                              </p:par>
                            </p:childTnLst>
                          </p:cTn>
                        </p:par>
                        <p:par>
                          <p:cTn id="28" fill="hold">
                            <p:stCondLst>
                              <p:cond delay="4500"/>
                            </p:stCondLst>
                            <p:childTnLst>
                              <p:par>
                                <p:cTn id="29" presetID="12" presetClass="entr" presetSubtype="4"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slide(fromBottom)">
                                      <p:cBhvr>
                                        <p:cTn id="31" dur="500"/>
                                        <p:tgtEl>
                                          <p:spTgt spid="3">
                                            <p:txEl>
                                              <p:pRg st="6" end="6"/>
                                            </p:txEl>
                                          </p:spTgt>
                                        </p:tgtEl>
                                      </p:cBhvr>
                                    </p:animEffect>
                                  </p:childTnLst>
                                </p:cTn>
                              </p:par>
                            </p:childTnLst>
                          </p:cTn>
                        </p:par>
                        <p:par>
                          <p:cTn id="32" fill="hold">
                            <p:stCondLst>
                              <p:cond delay="5000"/>
                            </p:stCondLst>
                            <p:childTnLst>
                              <p:par>
                                <p:cTn id="33" presetID="12" presetClass="entr" presetSubtype="4"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slide(fromBottom)">
                                      <p:cBhvr>
                                        <p:cTn id="35" dur="500"/>
                                        <p:tgtEl>
                                          <p:spTgt spid="3">
                                            <p:txEl>
                                              <p:pRg st="7" end="7"/>
                                            </p:txEl>
                                          </p:spTgt>
                                        </p:tgtEl>
                                      </p:cBhvr>
                                    </p:animEffect>
                                  </p:childTnLst>
                                </p:cTn>
                              </p:par>
                            </p:childTnLst>
                          </p:cTn>
                        </p:par>
                        <p:par>
                          <p:cTn id="36" fill="hold">
                            <p:stCondLst>
                              <p:cond delay="5500"/>
                            </p:stCondLst>
                            <p:childTnLst>
                              <p:par>
                                <p:cTn id="37" presetID="12" presetClass="entr" presetSubtype="4"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slide(fromBottom)">
                                      <p:cBhvr>
                                        <p:cTn id="39" dur="500"/>
                                        <p:tgtEl>
                                          <p:spTgt spid="3">
                                            <p:txEl>
                                              <p:pRg st="8" end="8"/>
                                            </p:txEl>
                                          </p:spTgt>
                                        </p:tgtEl>
                                      </p:cBhvr>
                                    </p:animEffect>
                                  </p:childTnLst>
                                </p:cTn>
                              </p:par>
                            </p:childTnLst>
                          </p:cTn>
                        </p:par>
                        <p:par>
                          <p:cTn id="40" fill="hold">
                            <p:stCondLst>
                              <p:cond delay="6000"/>
                            </p:stCondLst>
                            <p:childTnLst>
                              <p:par>
                                <p:cTn id="41" presetID="12" presetClass="entr" presetSubtype="4"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slide(fromBottom)">
                                      <p:cBhvr>
                                        <p:cTn id="43" dur="500"/>
                                        <p:tgtEl>
                                          <p:spTgt spid="3">
                                            <p:txEl>
                                              <p:pRg st="9" end="9"/>
                                            </p:txEl>
                                          </p:spTgt>
                                        </p:tgtEl>
                                      </p:cBhvr>
                                    </p:animEffect>
                                  </p:childTnLst>
                                </p:cTn>
                              </p:par>
                            </p:childTnLst>
                          </p:cTn>
                        </p:par>
                        <p:par>
                          <p:cTn id="44" fill="hold">
                            <p:stCondLst>
                              <p:cond delay="6500"/>
                            </p:stCondLst>
                            <p:childTnLst>
                              <p:par>
                                <p:cTn id="45" presetID="12" presetClass="entr" presetSubtype="4" fill="hold" grpId="0"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slide(fromBottom)">
                                      <p:cBhvr>
                                        <p:cTn id="47" dur="500"/>
                                        <p:tgtEl>
                                          <p:spTgt spid="3">
                                            <p:txEl>
                                              <p:pRg st="10" end="10"/>
                                            </p:txEl>
                                          </p:spTgt>
                                        </p:tgtEl>
                                      </p:cBhvr>
                                    </p:animEffect>
                                  </p:childTnLst>
                                </p:cTn>
                              </p:par>
                            </p:childTnLst>
                          </p:cTn>
                        </p:par>
                        <p:par>
                          <p:cTn id="48" fill="hold">
                            <p:stCondLst>
                              <p:cond delay="7000"/>
                            </p:stCondLst>
                            <p:childTnLst>
                              <p:par>
                                <p:cTn id="49" presetID="12" presetClass="entr" presetSubtype="4" fill="hold" grpId="0"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slide(fromBottom)">
                                      <p:cBhvr>
                                        <p:cTn id="51" dur="500"/>
                                        <p:tgtEl>
                                          <p:spTgt spid="3">
                                            <p:txEl>
                                              <p:pRg st="11" end="11"/>
                                            </p:txEl>
                                          </p:spTgt>
                                        </p:tgtEl>
                                      </p:cBhvr>
                                    </p:animEffect>
                                  </p:childTnLst>
                                </p:cTn>
                              </p:par>
                            </p:childTnLst>
                          </p:cTn>
                        </p:par>
                        <p:par>
                          <p:cTn id="52" fill="hold">
                            <p:stCondLst>
                              <p:cond delay="7500"/>
                            </p:stCondLst>
                            <p:childTnLst>
                              <p:par>
                                <p:cTn id="53" presetID="12" presetClass="entr" presetSubtype="4" fill="hold" grpId="0" nodeType="after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animEffect transition="in" filter="slide(fromBottom)">
                                      <p:cBhvr>
                                        <p:cTn id="55"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55000" lnSpcReduction="20000"/>
          </a:bodyPr>
          <a:lstStyle/>
          <a:p>
            <a:r>
              <a:rPr lang="en-US" dirty="0" smtClean="0"/>
              <a:t>To select any number of options by displaying a number of options to a user as toggle buttons. The general syntax is:</a:t>
            </a:r>
          </a:p>
          <a:p>
            <a:r>
              <a:rPr lang="en-US" dirty="0" smtClean="0"/>
              <a:t>w = </a:t>
            </a:r>
            <a:r>
              <a:rPr lang="en-US" dirty="0" err="1" smtClean="0"/>
              <a:t>CheckButton</a:t>
            </a:r>
            <a:r>
              <a:rPr lang="en-US" dirty="0" smtClean="0"/>
              <a:t>(master, option=value)</a:t>
            </a:r>
          </a:p>
          <a:p>
            <a:r>
              <a:rPr lang="en-US" dirty="0" smtClean="0"/>
              <a:t>There are number of options which are used to change the format of this widget. Number of options can be passed as parameters separated by commas. Some of them are listed below.</a:t>
            </a:r>
          </a:p>
          <a:p>
            <a:endParaRPr lang="en-US" dirty="0" smtClean="0"/>
          </a:p>
          <a:p>
            <a:r>
              <a:rPr lang="en-US" dirty="0" smtClean="0"/>
              <a:t>Title: To set the title of the widget.</a:t>
            </a:r>
          </a:p>
          <a:p>
            <a:r>
              <a:rPr lang="en-US" dirty="0" err="1" smtClean="0"/>
              <a:t>activebackground</a:t>
            </a:r>
            <a:r>
              <a:rPr lang="en-US" dirty="0" smtClean="0"/>
              <a:t>: to set the background color when widget is under the cursor.</a:t>
            </a:r>
          </a:p>
          <a:p>
            <a:r>
              <a:rPr lang="en-US" dirty="0" err="1" smtClean="0"/>
              <a:t>activeforeground</a:t>
            </a:r>
            <a:r>
              <a:rPr lang="en-US" dirty="0" smtClean="0"/>
              <a:t>: to set the foreground color when widget is under the cursor.</a:t>
            </a:r>
          </a:p>
          <a:p>
            <a:r>
              <a:rPr lang="en-US" dirty="0" err="1" smtClean="0"/>
              <a:t>bg</a:t>
            </a:r>
            <a:r>
              <a:rPr lang="en-US" dirty="0" smtClean="0"/>
              <a:t>: to set the normal background color.</a:t>
            </a:r>
          </a:p>
          <a:p>
            <a:r>
              <a:rPr lang="en-US" dirty="0" smtClean="0"/>
              <a:t>command: to call a function.</a:t>
            </a:r>
          </a:p>
          <a:p>
            <a:r>
              <a:rPr lang="en-US" dirty="0" smtClean="0"/>
              <a:t>font: to set the font on the button label.</a:t>
            </a:r>
          </a:p>
          <a:p>
            <a:r>
              <a:rPr lang="en-US" dirty="0" smtClean="0"/>
              <a:t>image: to set the image on the widget.</a:t>
            </a:r>
          </a:p>
          <a:p>
            <a:endParaRPr lang="en-US" dirty="0" smtClean="0"/>
          </a:p>
          <a:p>
            <a:pPr>
              <a:buNone/>
            </a:pPr>
            <a:r>
              <a:rPr lang="en-US" dirty="0" smtClean="0"/>
              <a:t> Lets take a look  of some </a:t>
            </a:r>
            <a:r>
              <a:rPr lang="en-US" dirty="0" err="1" smtClean="0"/>
              <a:t>Ttkinter</a:t>
            </a:r>
            <a:r>
              <a:rPr lang="en-US" dirty="0" smtClean="0"/>
              <a:t> </a:t>
            </a:r>
            <a:r>
              <a:rPr lang="en-US" dirty="0" err="1" smtClean="0"/>
              <a:t>Checkbutton</a:t>
            </a:r>
            <a:r>
              <a:rPr lang="en-US" dirty="0" smtClean="0"/>
              <a:t> Example to  learn it  better.</a:t>
            </a:r>
            <a:endParaRPr lang="en-US" dirty="0"/>
          </a:p>
        </p:txBody>
      </p:sp>
      <p:sp>
        <p:nvSpPr>
          <p:cNvPr id="2" name="Title 1"/>
          <p:cNvSpPr>
            <a:spLocks noGrp="1"/>
          </p:cNvSpPr>
          <p:nvPr>
            <p:ph type="title"/>
          </p:nvPr>
        </p:nvSpPr>
        <p:spPr/>
        <p:txBody>
          <a:bodyPr/>
          <a:lstStyle/>
          <a:p>
            <a:r>
              <a:rPr lang="en-US" dirty="0" err="1" smtClean="0"/>
              <a:t>Tkinter</a:t>
            </a:r>
            <a:r>
              <a:rPr lang="en-US" dirty="0" smtClean="0"/>
              <a:t> </a:t>
            </a:r>
            <a:r>
              <a:rPr lang="en-US" dirty="0" err="1" smtClean="0"/>
              <a:t>Checkbutton</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11" presetClass="entr" presetSubtype="0" fill="hold" grpId="0" nodeType="afterEffect">
                                  <p:stCondLst>
                                    <p:cond delay="0"/>
                                  </p:stCondLst>
                                  <p:childTnLst>
                                    <p:set>
                                      <p:cBhvr>
                                        <p:cTn id="10" dur="1000">
                                          <p:stCondLst>
                                            <p:cond delay="0"/>
                                          </p:stCondLst>
                                        </p:cTn>
                                        <p:tgtEl>
                                          <p:spTgt spid="3">
                                            <p:txEl>
                                              <p:pRg st="0" end="0"/>
                                            </p:txEl>
                                          </p:spTgt>
                                        </p:tgtEl>
                                        <p:attrNameLst>
                                          <p:attrName>style.visibility</p:attrName>
                                        </p:attrNameLst>
                                      </p:cBhvr>
                                      <p:to>
                                        <p:strVal val="visible"/>
                                      </p:to>
                                    </p:set>
                                  </p:childTnLst>
                                </p:cTn>
                              </p:par>
                            </p:childTnLst>
                          </p:cTn>
                        </p:par>
                        <p:par>
                          <p:cTn id="11" fill="hold">
                            <p:stCondLst>
                              <p:cond delay="1500"/>
                            </p:stCondLst>
                            <p:childTnLst>
                              <p:par>
                                <p:cTn id="12" presetID="11" presetClass="entr" presetSubtype="0" fill="hold" grpId="0" nodeType="afterEffect">
                                  <p:stCondLst>
                                    <p:cond delay="0"/>
                                  </p:stCondLst>
                                  <p:childTnLst>
                                    <p:set>
                                      <p:cBhvr>
                                        <p:cTn id="13" dur="1000">
                                          <p:stCondLst>
                                            <p:cond delay="0"/>
                                          </p:stCondLst>
                                        </p:cTn>
                                        <p:tgtEl>
                                          <p:spTgt spid="3">
                                            <p:txEl>
                                              <p:pRg st="1" end="1"/>
                                            </p:txEl>
                                          </p:spTgt>
                                        </p:tgtEl>
                                        <p:attrNameLst>
                                          <p:attrName>style.visibility</p:attrName>
                                        </p:attrNameLst>
                                      </p:cBhvr>
                                      <p:to>
                                        <p:strVal val="visible"/>
                                      </p:to>
                                    </p:set>
                                  </p:childTnLst>
                                </p:cTn>
                              </p:par>
                            </p:childTnLst>
                          </p:cTn>
                        </p:par>
                        <p:par>
                          <p:cTn id="14" fill="hold">
                            <p:stCondLst>
                              <p:cond delay="2500"/>
                            </p:stCondLst>
                            <p:childTnLst>
                              <p:par>
                                <p:cTn id="15" presetID="11" presetClass="entr" presetSubtype="0" fill="hold" grpId="0" nodeType="afterEffect">
                                  <p:stCondLst>
                                    <p:cond delay="0"/>
                                  </p:stCondLst>
                                  <p:childTnLst>
                                    <p:set>
                                      <p:cBhvr>
                                        <p:cTn id="16" dur="1000">
                                          <p:stCondLst>
                                            <p:cond delay="0"/>
                                          </p:stCondLst>
                                        </p:cTn>
                                        <p:tgtEl>
                                          <p:spTgt spid="3">
                                            <p:txEl>
                                              <p:pRg st="2" end="2"/>
                                            </p:txEl>
                                          </p:spTgt>
                                        </p:tgtEl>
                                        <p:attrNameLst>
                                          <p:attrName>style.visibility</p:attrName>
                                        </p:attrNameLst>
                                      </p:cBhvr>
                                      <p:to>
                                        <p:strVal val="visible"/>
                                      </p:to>
                                    </p:set>
                                  </p:childTnLst>
                                </p:cTn>
                              </p:par>
                            </p:childTnLst>
                          </p:cTn>
                        </p:par>
                        <p:par>
                          <p:cTn id="17" fill="hold">
                            <p:stCondLst>
                              <p:cond delay="3500"/>
                            </p:stCondLst>
                            <p:childTnLst>
                              <p:par>
                                <p:cTn id="18" presetID="11" presetClass="entr" presetSubtype="0" fill="hold" grpId="0" nodeType="afterEffect">
                                  <p:stCondLst>
                                    <p:cond delay="0"/>
                                  </p:stCondLst>
                                  <p:childTnLst>
                                    <p:set>
                                      <p:cBhvr>
                                        <p:cTn id="19" dur="1000">
                                          <p:stCondLst>
                                            <p:cond delay="0"/>
                                          </p:stCondLst>
                                        </p:cTn>
                                        <p:tgtEl>
                                          <p:spTgt spid="3">
                                            <p:txEl>
                                              <p:pRg st="4" end="4"/>
                                            </p:txEl>
                                          </p:spTgt>
                                        </p:tgtEl>
                                        <p:attrNameLst>
                                          <p:attrName>style.visibility</p:attrName>
                                        </p:attrNameLst>
                                      </p:cBhvr>
                                      <p:to>
                                        <p:strVal val="visible"/>
                                      </p:to>
                                    </p:set>
                                  </p:childTnLst>
                                </p:cTn>
                              </p:par>
                            </p:childTnLst>
                          </p:cTn>
                        </p:par>
                        <p:par>
                          <p:cTn id="20" fill="hold">
                            <p:stCondLst>
                              <p:cond delay="4500"/>
                            </p:stCondLst>
                            <p:childTnLst>
                              <p:par>
                                <p:cTn id="21" presetID="11" presetClass="entr" presetSubtype="0" fill="hold" grpId="0" nodeType="afterEffect">
                                  <p:stCondLst>
                                    <p:cond delay="0"/>
                                  </p:stCondLst>
                                  <p:childTnLst>
                                    <p:set>
                                      <p:cBhvr>
                                        <p:cTn id="22" dur="1000">
                                          <p:stCondLst>
                                            <p:cond delay="0"/>
                                          </p:stCondLst>
                                        </p:cTn>
                                        <p:tgtEl>
                                          <p:spTgt spid="3">
                                            <p:txEl>
                                              <p:pRg st="5" end="5"/>
                                            </p:txEl>
                                          </p:spTgt>
                                        </p:tgtEl>
                                        <p:attrNameLst>
                                          <p:attrName>style.visibility</p:attrName>
                                        </p:attrNameLst>
                                      </p:cBhvr>
                                      <p:to>
                                        <p:strVal val="visible"/>
                                      </p:to>
                                    </p:set>
                                  </p:childTnLst>
                                </p:cTn>
                              </p:par>
                            </p:childTnLst>
                          </p:cTn>
                        </p:par>
                        <p:par>
                          <p:cTn id="23" fill="hold">
                            <p:stCondLst>
                              <p:cond delay="5500"/>
                            </p:stCondLst>
                            <p:childTnLst>
                              <p:par>
                                <p:cTn id="24" presetID="11" presetClass="entr" presetSubtype="0" fill="hold" grpId="0" nodeType="afterEffect">
                                  <p:stCondLst>
                                    <p:cond delay="0"/>
                                  </p:stCondLst>
                                  <p:childTnLst>
                                    <p:set>
                                      <p:cBhvr>
                                        <p:cTn id="25" dur="1000">
                                          <p:stCondLst>
                                            <p:cond delay="0"/>
                                          </p:stCondLst>
                                        </p:cTn>
                                        <p:tgtEl>
                                          <p:spTgt spid="3">
                                            <p:txEl>
                                              <p:pRg st="6" end="6"/>
                                            </p:txEl>
                                          </p:spTgt>
                                        </p:tgtEl>
                                        <p:attrNameLst>
                                          <p:attrName>style.visibility</p:attrName>
                                        </p:attrNameLst>
                                      </p:cBhvr>
                                      <p:to>
                                        <p:strVal val="visible"/>
                                      </p:to>
                                    </p:set>
                                  </p:childTnLst>
                                </p:cTn>
                              </p:par>
                            </p:childTnLst>
                          </p:cTn>
                        </p:par>
                        <p:par>
                          <p:cTn id="26" fill="hold">
                            <p:stCondLst>
                              <p:cond delay="6500"/>
                            </p:stCondLst>
                            <p:childTnLst>
                              <p:par>
                                <p:cTn id="27" presetID="11" presetClass="entr" presetSubtype="0" fill="hold" grpId="0" nodeType="afterEffect">
                                  <p:stCondLst>
                                    <p:cond delay="0"/>
                                  </p:stCondLst>
                                  <p:childTnLst>
                                    <p:set>
                                      <p:cBhvr>
                                        <p:cTn id="28" dur="1000">
                                          <p:stCondLst>
                                            <p:cond delay="0"/>
                                          </p:stCondLst>
                                        </p:cTn>
                                        <p:tgtEl>
                                          <p:spTgt spid="3">
                                            <p:txEl>
                                              <p:pRg st="7" end="7"/>
                                            </p:txEl>
                                          </p:spTgt>
                                        </p:tgtEl>
                                        <p:attrNameLst>
                                          <p:attrName>style.visibility</p:attrName>
                                        </p:attrNameLst>
                                      </p:cBhvr>
                                      <p:to>
                                        <p:strVal val="visible"/>
                                      </p:to>
                                    </p:set>
                                  </p:childTnLst>
                                </p:cTn>
                              </p:par>
                            </p:childTnLst>
                          </p:cTn>
                        </p:par>
                        <p:par>
                          <p:cTn id="29" fill="hold">
                            <p:stCondLst>
                              <p:cond delay="7500"/>
                            </p:stCondLst>
                            <p:childTnLst>
                              <p:par>
                                <p:cTn id="30" presetID="11" presetClass="entr" presetSubtype="0" fill="hold" grpId="0" nodeType="afterEffect">
                                  <p:stCondLst>
                                    <p:cond delay="0"/>
                                  </p:stCondLst>
                                  <p:childTnLst>
                                    <p:set>
                                      <p:cBhvr>
                                        <p:cTn id="31" dur="1000">
                                          <p:stCondLst>
                                            <p:cond delay="0"/>
                                          </p:stCondLst>
                                        </p:cTn>
                                        <p:tgtEl>
                                          <p:spTgt spid="3">
                                            <p:txEl>
                                              <p:pRg st="8" end="8"/>
                                            </p:txEl>
                                          </p:spTgt>
                                        </p:tgtEl>
                                        <p:attrNameLst>
                                          <p:attrName>style.visibility</p:attrName>
                                        </p:attrNameLst>
                                      </p:cBhvr>
                                      <p:to>
                                        <p:strVal val="visible"/>
                                      </p:to>
                                    </p:set>
                                  </p:childTnLst>
                                </p:cTn>
                              </p:par>
                            </p:childTnLst>
                          </p:cTn>
                        </p:par>
                        <p:par>
                          <p:cTn id="32" fill="hold">
                            <p:stCondLst>
                              <p:cond delay="8500"/>
                            </p:stCondLst>
                            <p:childTnLst>
                              <p:par>
                                <p:cTn id="33" presetID="11" presetClass="entr" presetSubtype="0" fill="hold" grpId="0" nodeType="afterEffect">
                                  <p:stCondLst>
                                    <p:cond delay="0"/>
                                  </p:stCondLst>
                                  <p:childTnLst>
                                    <p:set>
                                      <p:cBhvr>
                                        <p:cTn id="34" dur="1000">
                                          <p:stCondLst>
                                            <p:cond delay="0"/>
                                          </p:stCondLst>
                                        </p:cTn>
                                        <p:tgtEl>
                                          <p:spTgt spid="3">
                                            <p:txEl>
                                              <p:pRg st="9" end="9"/>
                                            </p:txEl>
                                          </p:spTgt>
                                        </p:tgtEl>
                                        <p:attrNameLst>
                                          <p:attrName>style.visibility</p:attrName>
                                        </p:attrNameLst>
                                      </p:cBhvr>
                                      <p:to>
                                        <p:strVal val="visible"/>
                                      </p:to>
                                    </p:set>
                                  </p:childTnLst>
                                </p:cTn>
                              </p:par>
                            </p:childTnLst>
                          </p:cTn>
                        </p:par>
                        <p:par>
                          <p:cTn id="35" fill="hold">
                            <p:stCondLst>
                              <p:cond delay="9500"/>
                            </p:stCondLst>
                            <p:childTnLst>
                              <p:par>
                                <p:cTn id="36" presetID="11" presetClass="entr" presetSubtype="0" fill="hold" grpId="0" nodeType="afterEffect">
                                  <p:stCondLst>
                                    <p:cond delay="0"/>
                                  </p:stCondLst>
                                  <p:childTnLst>
                                    <p:set>
                                      <p:cBhvr>
                                        <p:cTn id="37" dur="1000">
                                          <p:stCondLst>
                                            <p:cond delay="0"/>
                                          </p:stCondLst>
                                        </p:cTn>
                                        <p:tgtEl>
                                          <p:spTgt spid="3">
                                            <p:txEl>
                                              <p:pRg st="10" end="10"/>
                                            </p:txEl>
                                          </p:spTgt>
                                        </p:tgtEl>
                                        <p:attrNameLst>
                                          <p:attrName>style.visibility</p:attrName>
                                        </p:attrNameLst>
                                      </p:cBhvr>
                                      <p:to>
                                        <p:strVal val="visible"/>
                                      </p:to>
                                    </p:set>
                                  </p:childTnLst>
                                </p:cTn>
                              </p:par>
                            </p:childTnLst>
                          </p:cTn>
                        </p:par>
                        <p:par>
                          <p:cTn id="38" fill="hold">
                            <p:stCondLst>
                              <p:cond delay="10500"/>
                            </p:stCondLst>
                            <p:childTnLst>
                              <p:par>
                                <p:cTn id="39" presetID="11" presetClass="entr" presetSubtype="0" fill="hold" grpId="0" nodeType="afterEffect">
                                  <p:stCondLst>
                                    <p:cond delay="0"/>
                                  </p:stCondLst>
                                  <p:childTnLst>
                                    <p:set>
                                      <p:cBhvr>
                                        <p:cTn id="40" dur="1000">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r>
              <a:rPr lang="en-US" dirty="0" smtClean="0"/>
              <a:t>It is used to input the single line text entry from the user. For multi-line text input, Text widget is used.</a:t>
            </a:r>
          </a:p>
          <a:p>
            <a:pPr>
              <a:buNone/>
            </a:pPr>
            <a:r>
              <a:rPr lang="en-US" dirty="0" smtClean="0"/>
              <a:t/>
            </a:r>
            <a:br>
              <a:rPr lang="en-US" dirty="0" smtClean="0"/>
            </a:br>
            <a:r>
              <a:rPr lang="en-US" dirty="0" smtClean="0"/>
              <a:t>The general syntax is: w=Entry(master, option=value)</a:t>
            </a:r>
          </a:p>
          <a:p>
            <a:endParaRPr lang="en-US" dirty="0" smtClean="0"/>
          </a:p>
          <a:p>
            <a:pPr fontAlgn="base">
              <a:buNone/>
            </a:pPr>
            <a:r>
              <a:rPr lang="en-US" dirty="0" smtClean="0"/>
              <a:t>	</a:t>
            </a:r>
            <a:r>
              <a:rPr lang="en-US" b="1" u="sng" dirty="0" smtClean="0"/>
              <a:t>Some of them are listed below</a:t>
            </a:r>
          </a:p>
          <a:p>
            <a:pPr fontAlgn="base">
              <a:buNone/>
            </a:pPr>
            <a:endParaRPr lang="en-US" b="1" u="sng" dirty="0" smtClean="0"/>
          </a:p>
          <a:p>
            <a:pPr fontAlgn="base"/>
            <a:r>
              <a:rPr lang="en-US" b="1" dirty="0" err="1" smtClean="0"/>
              <a:t>bd</a:t>
            </a:r>
            <a:r>
              <a:rPr lang="en-US" dirty="0" smtClean="0"/>
              <a:t>: to set the border width in pixels.</a:t>
            </a:r>
          </a:p>
          <a:p>
            <a:pPr fontAlgn="base"/>
            <a:r>
              <a:rPr lang="en-US" b="1" dirty="0" err="1" smtClean="0"/>
              <a:t>bg</a:t>
            </a:r>
            <a:r>
              <a:rPr lang="en-US" dirty="0" smtClean="0"/>
              <a:t>: to set the normal background color.</a:t>
            </a:r>
          </a:p>
          <a:p>
            <a:pPr fontAlgn="base"/>
            <a:r>
              <a:rPr lang="en-US" b="1" dirty="0" smtClean="0"/>
              <a:t>cursor</a:t>
            </a:r>
            <a:r>
              <a:rPr lang="en-US" dirty="0" smtClean="0"/>
              <a:t>: to set the cursor used.</a:t>
            </a:r>
          </a:p>
          <a:p>
            <a:pPr fontAlgn="base"/>
            <a:r>
              <a:rPr lang="en-US" b="1" dirty="0" smtClean="0"/>
              <a:t>command</a:t>
            </a:r>
            <a:r>
              <a:rPr lang="en-US" dirty="0" smtClean="0"/>
              <a:t>: to call a function.</a:t>
            </a:r>
          </a:p>
          <a:p>
            <a:pPr fontAlgn="base"/>
            <a:r>
              <a:rPr lang="en-US" b="1" dirty="0" err="1" smtClean="0"/>
              <a:t>highlightcolor</a:t>
            </a:r>
            <a:r>
              <a:rPr lang="en-US" dirty="0" smtClean="0"/>
              <a:t>: to set the color shown in the focus highlight.</a:t>
            </a:r>
          </a:p>
          <a:p>
            <a:pPr fontAlgn="base"/>
            <a:r>
              <a:rPr lang="en-US" b="1" dirty="0" smtClean="0"/>
              <a:t>width</a:t>
            </a:r>
            <a:r>
              <a:rPr lang="en-US" dirty="0" smtClean="0"/>
              <a:t>: to set the width of the button.</a:t>
            </a:r>
          </a:p>
          <a:p>
            <a:pPr fontAlgn="base"/>
            <a:r>
              <a:rPr lang="en-US" b="1" dirty="0" smtClean="0"/>
              <a:t>height</a:t>
            </a:r>
            <a:r>
              <a:rPr lang="en-US" dirty="0" smtClean="0"/>
              <a:t>: to set the height of the button.</a:t>
            </a:r>
          </a:p>
          <a:p>
            <a:pPr fontAlgn="base"/>
            <a:endParaRPr lang="en-US" dirty="0" smtClean="0"/>
          </a:p>
          <a:p>
            <a:pPr fontAlgn="base">
              <a:buNone/>
            </a:pPr>
            <a:r>
              <a:rPr lang="en-US" dirty="0" smtClean="0"/>
              <a:t> Lets take a look  of some </a:t>
            </a:r>
            <a:r>
              <a:rPr lang="en-US" dirty="0" err="1" smtClean="0"/>
              <a:t>Ttkinter</a:t>
            </a:r>
            <a:r>
              <a:rPr lang="en-US" dirty="0" smtClean="0"/>
              <a:t> Entry Example to  learn it  better.</a:t>
            </a:r>
          </a:p>
          <a:p>
            <a:endParaRPr lang="en-US" dirty="0" smtClean="0"/>
          </a:p>
          <a:p>
            <a:endParaRPr lang="en-US" dirty="0"/>
          </a:p>
        </p:txBody>
      </p:sp>
      <p:sp>
        <p:nvSpPr>
          <p:cNvPr id="2" name="Title 1"/>
          <p:cNvSpPr>
            <a:spLocks noGrp="1"/>
          </p:cNvSpPr>
          <p:nvPr>
            <p:ph type="title"/>
          </p:nvPr>
        </p:nvSpPr>
        <p:spPr/>
        <p:txBody>
          <a:bodyPr/>
          <a:lstStyle/>
          <a:p>
            <a:r>
              <a:rPr lang="en-US" dirty="0" err="1" smtClean="0"/>
              <a:t>Tkinter</a:t>
            </a:r>
            <a:r>
              <a:rPr lang="en-US" dirty="0" smtClean="0"/>
              <a:t> Entry</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8" presetClass="entr" presetSubtype="12"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par>
                          <p:cTn id="13" fill="hold">
                            <p:stCondLst>
                              <p:cond delay="1000"/>
                            </p:stCondLst>
                            <p:childTnLst>
                              <p:par>
                                <p:cTn id="14" presetID="18" presetClass="entr" presetSubtype="12"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strips(downLeft)">
                                      <p:cBhvr>
                                        <p:cTn id="16" dur="500"/>
                                        <p:tgtEl>
                                          <p:spTgt spid="3">
                                            <p:txEl>
                                              <p:pRg st="1" end="1"/>
                                            </p:txEl>
                                          </p:spTgt>
                                        </p:tgtEl>
                                      </p:cBhvr>
                                    </p:animEffect>
                                  </p:childTnLst>
                                </p:cTn>
                              </p:par>
                            </p:childTnLst>
                          </p:cTn>
                        </p:par>
                        <p:par>
                          <p:cTn id="17" fill="hold">
                            <p:stCondLst>
                              <p:cond delay="1500"/>
                            </p:stCondLst>
                            <p:childTnLst>
                              <p:par>
                                <p:cTn id="18" presetID="18" presetClass="entr" presetSubtype="12"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strips(downLeft)">
                                      <p:cBhvr>
                                        <p:cTn id="20" dur="500"/>
                                        <p:tgtEl>
                                          <p:spTgt spid="3">
                                            <p:txEl>
                                              <p:pRg st="3" end="3"/>
                                            </p:txEl>
                                          </p:spTgt>
                                        </p:tgtEl>
                                      </p:cBhvr>
                                    </p:animEffect>
                                  </p:childTnLst>
                                </p:cTn>
                              </p:par>
                            </p:childTnLst>
                          </p:cTn>
                        </p:par>
                        <p:par>
                          <p:cTn id="21" fill="hold">
                            <p:stCondLst>
                              <p:cond delay="2000"/>
                            </p:stCondLst>
                            <p:childTnLst>
                              <p:par>
                                <p:cTn id="22" presetID="18" presetClass="entr" presetSubtype="12" fill="hold" grpId="0"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strips(downLeft)">
                                      <p:cBhvr>
                                        <p:cTn id="24" dur="500"/>
                                        <p:tgtEl>
                                          <p:spTgt spid="3">
                                            <p:txEl>
                                              <p:pRg st="5" end="5"/>
                                            </p:txEl>
                                          </p:spTgt>
                                        </p:tgtEl>
                                      </p:cBhvr>
                                    </p:animEffect>
                                  </p:childTnLst>
                                </p:cTn>
                              </p:par>
                            </p:childTnLst>
                          </p:cTn>
                        </p:par>
                        <p:par>
                          <p:cTn id="25" fill="hold">
                            <p:stCondLst>
                              <p:cond delay="2500"/>
                            </p:stCondLst>
                            <p:childTnLst>
                              <p:par>
                                <p:cTn id="26" presetID="18" presetClass="entr" presetSubtype="12" fill="hold" grpId="0"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strips(downLeft)">
                                      <p:cBhvr>
                                        <p:cTn id="28" dur="500"/>
                                        <p:tgtEl>
                                          <p:spTgt spid="3">
                                            <p:txEl>
                                              <p:pRg st="6" end="6"/>
                                            </p:txEl>
                                          </p:spTgt>
                                        </p:tgtEl>
                                      </p:cBhvr>
                                    </p:animEffect>
                                  </p:childTnLst>
                                </p:cTn>
                              </p:par>
                            </p:childTnLst>
                          </p:cTn>
                        </p:par>
                        <p:par>
                          <p:cTn id="29" fill="hold">
                            <p:stCondLst>
                              <p:cond delay="3000"/>
                            </p:stCondLst>
                            <p:childTnLst>
                              <p:par>
                                <p:cTn id="30" presetID="18" presetClass="entr" presetSubtype="12" fill="hold" grpId="0" nodeType="after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strips(downLeft)">
                                      <p:cBhvr>
                                        <p:cTn id="32" dur="500"/>
                                        <p:tgtEl>
                                          <p:spTgt spid="3">
                                            <p:txEl>
                                              <p:pRg st="7" end="7"/>
                                            </p:txEl>
                                          </p:spTgt>
                                        </p:tgtEl>
                                      </p:cBhvr>
                                    </p:animEffect>
                                  </p:childTnLst>
                                </p:cTn>
                              </p:par>
                            </p:childTnLst>
                          </p:cTn>
                        </p:par>
                        <p:par>
                          <p:cTn id="33" fill="hold">
                            <p:stCondLst>
                              <p:cond delay="3500"/>
                            </p:stCondLst>
                            <p:childTnLst>
                              <p:par>
                                <p:cTn id="34" presetID="18" presetClass="entr" presetSubtype="12" fill="hold" grpId="0" nodeType="after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strips(downLeft)">
                                      <p:cBhvr>
                                        <p:cTn id="36" dur="500"/>
                                        <p:tgtEl>
                                          <p:spTgt spid="3">
                                            <p:txEl>
                                              <p:pRg st="8" end="8"/>
                                            </p:txEl>
                                          </p:spTgt>
                                        </p:tgtEl>
                                      </p:cBhvr>
                                    </p:animEffect>
                                  </p:childTnLst>
                                </p:cTn>
                              </p:par>
                            </p:childTnLst>
                          </p:cTn>
                        </p:par>
                        <p:par>
                          <p:cTn id="37" fill="hold">
                            <p:stCondLst>
                              <p:cond delay="4000"/>
                            </p:stCondLst>
                            <p:childTnLst>
                              <p:par>
                                <p:cTn id="38" presetID="18" presetClass="entr" presetSubtype="12" fill="hold" grpId="0" nodeType="after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strips(downLeft)">
                                      <p:cBhvr>
                                        <p:cTn id="40" dur="500"/>
                                        <p:tgtEl>
                                          <p:spTgt spid="3">
                                            <p:txEl>
                                              <p:pRg st="9" end="9"/>
                                            </p:txEl>
                                          </p:spTgt>
                                        </p:tgtEl>
                                      </p:cBhvr>
                                    </p:animEffect>
                                  </p:childTnLst>
                                </p:cTn>
                              </p:par>
                            </p:childTnLst>
                          </p:cTn>
                        </p:par>
                        <p:par>
                          <p:cTn id="41" fill="hold">
                            <p:stCondLst>
                              <p:cond delay="4500"/>
                            </p:stCondLst>
                            <p:childTnLst>
                              <p:par>
                                <p:cTn id="42" presetID="18" presetClass="entr" presetSubtype="12" fill="hold" grpId="0" nodeType="after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strips(downLeft)">
                                      <p:cBhvr>
                                        <p:cTn id="44" dur="500"/>
                                        <p:tgtEl>
                                          <p:spTgt spid="3">
                                            <p:txEl>
                                              <p:pRg st="10" end="10"/>
                                            </p:txEl>
                                          </p:spTgt>
                                        </p:tgtEl>
                                      </p:cBhvr>
                                    </p:animEffect>
                                  </p:childTnLst>
                                </p:cTn>
                              </p:par>
                            </p:childTnLst>
                          </p:cTn>
                        </p:par>
                        <p:par>
                          <p:cTn id="45" fill="hold">
                            <p:stCondLst>
                              <p:cond delay="5000"/>
                            </p:stCondLst>
                            <p:childTnLst>
                              <p:par>
                                <p:cTn id="46" presetID="18" presetClass="entr" presetSubtype="12" fill="hold" grpId="0" nodeType="after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strips(downLeft)">
                                      <p:cBhvr>
                                        <p:cTn id="48" dur="500"/>
                                        <p:tgtEl>
                                          <p:spTgt spid="3">
                                            <p:txEl>
                                              <p:pRg st="11" end="11"/>
                                            </p:txEl>
                                          </p:spTgt>
                                        </p:tgtEl>
                                      </p:cBhvr>
                                    </p:animEffect>
                                  </p:childTnLst>
                                </p:cTn>
                              </p:par>
                            </p:childTnLst>
                          </p:cTn>
                        </p:par>
                        <p:par>
                          <p:cTn id="49" fill="hold">
                            <p:stCondLst>
                              <p:cond delay="5500"/>
                            </p:stCondLst>
                            <p:childTnLst>
                              <p:par>
                                <p:cTn id="50" presetID="18" presetClass="entr" presetSubtype="12" fill="hold" grpId="0" nodeType="after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strips(downLeft)">
                                      <p:cBhvr>
                                        <p:cTn id="5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t> It acts as a container to hold the widgets. It is used for grouping and organizing the widgets. </a:t>
            </a:r>
          </a:p>
          <a:p>
            <a:pPr>
              <a:buNone/>
            </a:pPr>
            <a:r>
              <a:rPr lang="en-US" dirty="0" smtClean="0"/>
              <a:t>    The general syntax </a:t>
            </a:r>
            <a:r>
              <a:rPr lang="en-US" dirty="0" err="1" smtClean="0"/>
              <a:t>is:w</a:t>
            </a:r>
            <a:r>
              <a:rPr lang="en-US" dirty="0" smtClean="0"/>
              <a:t> = Frame(master, option=value)</a:t>
            </a:r>
          </a:p>
          <a:p>
            <a:r>
              <a:rPr lang="en-US" dirty="0" smtClean="0"/>
              <a:t> master is the parameter used to represent the parent window.</a:t>
            </a:r>
          </a:p>
          <a:p>
            <a:r>
              <a:rPr lang="en-US" dirty="0" smtClean="0"/>
              <a:t>There are number of options which are used to change the format of the widget. Number of options can be passed as parameters separated by commas. </a:t>
            </a:r>
          </a:p>
          <a:p>
            <a:pPr>
              <a:buNone/>
            </a:pPr>
            <a:endParaRPr lang="en-US" dirty="0" smtClean="0"/>
          </a:p>
          <a:p>
            <a:pPr>
              <a:buNone/>
            </a:pPr>
            <a:r>
              <a:rPr lang="en-US" dirty="0" smtClean="0"/>
              <a:t> Lets take a look  of some </a:t>
            </a:r>
            <a:r>
              <a:rPr lang="en-US" dirty="0" err="1" smtClean="0"/>
              <a:t>Ttkinter</a:t>
            </a:r>
            <a:r>
              <a:rPr lang="en-US" dirty="0" smtClean="0"/>
              <a:t> Frame Example to  learn it  better.</a:t>
            </a:r>
          </a:p>
          <a:p>
            <a:endParaRPr lang="en-US" dirty="0"/>
          </a:p>
        </p:txBody>
      </p:sp>
      <p:sp>
        <p:nvSpPr>
          <p:cNvPr id="2" name="Title 1"/>
          <p:cNvSpPr>
            <a:spLocks noGrp="1"/>
          </p:cNvSpPr>
          <p:nvPr>
            <p:ph type="title"/>
          </p:nvPr>
        </p:nvSpPr>
        <p:spPr/>
        <p:txBody>
          <a:bodyPr/>
          <a:lstStyle/>
          <a:p>
            <a:r>
              <a:rPr lang="en-US" dirty="0" err="1" smtClean="0"/>
              <a:t>Tkinter</a:t>
            </a:r>
            <a:r>
              <a:rPr lang="en-US" dirty="0" smtClean="0"/>
              <a:t> Frame</a:t>
            </a:r>
            <a:endParaRPr lang="en-US" dirty="0"/>
          </a:p>
        </p:txBody>
      </p:sp>
      <p:pic>
        <p:nvPicPr>
          <p:cNvPr id="4" name="Picture 3" descr="logo.jpg"/>
          <p:cNvPicPr>
            <a:picLocks noChangeAspect="1"/>
          </p:cNvPicPr>
          <p:nvPr/>
        </p:nvPicPr>
        <p:blipFill>
          <a:blip r:embed="rId2"/>
          <a:stretch>
            <a:fillRect/>
          </a:stretch>
        </p:blipFill>
        <p:spPr>
          <a:xfrm>
            <a:off x="8153400" y="5943600"/>
            <a:ext cx="695325" cy="695325"/>
          </a:xfrm>
          <a:prstGeom prst="rect">
            <a:avLst/>
          </a:prstGeom>
        </p:spPr>
      </p:pic>
    </p:spTree>
  </p:cSld>
  <p:clrMapOvr>
    <a:masterClrMapping/>
  </p:clrMapOvr>
  <p:transition>
    <p:cover dir="l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8" presetClass="entr" presetSubtype="12"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strips(downLeft)">
                                      <p:cBhvr>
                                        <p:cTn id="12" dur="500"/>
                                        <p:tgtEl>
                                          <p:spTgt spid="3">
                                            <p:txEl>
                                              <p:pRg st="0" end="0"/>
                                            </p:txEl>
                                          </p:spTgt>
                                        </p:tgtEl>
                                      </p:cBhvr>
                                    </p:animEffect>
                                  </p:childTnLst>
                                </p:cTn>
                              </p:par>
                            </p:childTnLst>
                          </p:cTn>
                        </p:par>
                        <p:par>
                          <p:cTn id="13" fill="hold">
                            <p:stCondLst>
                              <p:cond delay="1000"/>
                            </p:stCondLst>
                            <p:childTnLst>
                              <p:par>
                                <p:cTn id="14" presetID="18" presetClass="entr" presetSubtype="12"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strips(downLeft)">
                                      <p:cBhvr>
                                        <p:cTn id="16" dur="500"/>
                                        <p:tgtEl>
                                          <p:spTgt spid="3">
                                            <p:txEl>
                                              <p:pRg st="1" end="1"/>
                                            </p:txEl>
                                          </p:spTgt>
                                        </p:tgtEl>
                                      </p:cBhvr>
                                    </p:animEffect>
                                  </p:childTnLst>
                                </p:cTn>
                              </p:par>
                            </p:childTnLst>
                          </p:cTn>
                        </p:par>
                        <p:par>
                          <p:cTn id="17" fill="hold">
                            <p:stCondLst>
                              <p:cond delay="1500"/>
                            </p:stCondLst>
                            <p:childTnLst>
                              <p:par>
                                <p:cTn id="18" presetID="18" presetClass="entr" presetSubtype="12"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strips(downLeft)">
                                      <p:cBhvr>
                                        <p:cTn id="20" dur="500"/>
                                        <p:tgtEl>
                                          <p:spTgt spid="3">
                                            <p:txEl>
                                              <p:pRg st="2" end="2"/>
                                            </p:txEl>
                                          </p:spTgt>
                                        </p:tgtEl>
                                      </p:cBhvr>
                                    </p:animEffect>
                                  </p:childTnLst>
                                </p:cTn>
                              </p:par>
                            </p:childTnLst>
                          </p:cTn>
                        </p:par>
                        <p:par>
                          <p:cTn id="21" fill="hold">
                            <p:stCondLst>
                              <p:cond delay="2000"/>
                            </p:stCondLst>
                            <p:childTnLst>
                              <p:par>
                                <p:cTn id="22" presetID="18" presetClass="entr" presetSubtype="12"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strips(downLeft)">
                                      <p:cBhvr>
                                        <p:cTn id="24" dur="500"/>
                                        <p:tgtEl>
                                          <p:spTgt spid="3">
                                            <p:txEl>
                                              <p:pRg st="3" end="3"/>
                                            </p:txEl>
                                          </p:spTgt>
                                        </p:tgtEl>
                                      </p:cBhvr>
                                    </p:animEffect>
                                  </p:childTnLst>
                                </p:cTn>
                              </p:par>
                            </p:childTnLst>
                          </p:cTn>
                        </p:par>
                        <p:par>
                          <p:cTn id="25" fill="hold">
                            <p:stCondLst>
                              <p:cond delay="2500"/>
                            </p:stCondLst>
                            <p:childTnLst>
                              <p:par>
                                <p:cTn id="26" presetID="18" presetClass="entr" presetSubtype="12"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strips(downLeft)">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44</TotalTime>
  <Words>1357</Words>
  <Application>Microsoft Office PowerPoint</Application>
  <PresentationFormat>On-screen Show (4:3)</PresentationFormat>
  <Paragraphs>222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Concourse</vt:lpstr>
      <vt:lpstr>Tkinter in Python</vt:lpstr>
      <vt:lpstr>How To Create TKinter</vt:lpstr>
      <vt:lpstr>Use of TK</vt:lpstr>
      <vt:lpstr>Use  of mainloop()</vt:lpstr>
      <vt:lpstr>TKinter Button</vt:lpstr>
      <vt:lpstr>Tkinter  Canvas</vt:lpstr>
      <vt:lpstr>Tkinter Checkbutton</vt:lpstr>
      <vt:lpstr>Tkinter Entry</vt:lpstr>
      <vt:lpstr>Tkinter Frame</vt:lpstr>
      <vt:lpstr>Tkinter Label</vt:lpstr>
      <vt:lpstr>Tkinter Listbox</vt:lpstr>
      <vt:lpstr>MenuButton</vt:lpstr>
      <vt:lpstr>Menu</vt:lpstr>
      <vt:lpstr>Message</vt:lpstr>
      <vt:lpstr>RadioButton</vt:lpstr>
      <vt:lpstr>Scale</vt:lpstr>
      <vt:lpstr>Scrollbar</vt:lpstr>
      <vt:lpstr>Text</vt:lpstr>
      <vt:lpstr>TopLevel</vt:lpstr>
      <vt:lpstr>SpinBox</vt:lpstr>
      <vt:lpstr>PannedWindow</vt:lpstr>
      <vt:lpstr>Slide 22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Tkinter in Python</dc:title>
  <dc:creator>Sujan Seth</dc:creator>
  <cp:lastModifiedBy>Sujan Seth</cp:lastModifiedBy>
  <cp:revision>16</cp:revision>
  <dcterms:created xsi:type="dcterms:W3CDTF">2006-08-16T00:00:00Z</dcterms:created>
  <dcterms:modified xsi:type="dcterms:W3CDTF">2023-08-12T10:09:04Z</dcterms:modified>
</cp:coreProperties>
</file>