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57" r:id="rId4"/>
    <p:sldId id="261" r:id="rId5"/>
    <p:sldId id="258" r:id="rId6"/>
    <p:sldId id="259"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60"/>
  </p:normalViewPr>
  <p:slideViewPr>
    <p:cSldViewPr>
      <p:cViewPr varScale="1">
        <p:scale>
          <a:sx n="68" d="100"/>
          <a:sy n="68" d="100"/>
        </p:scale>
        <p:origin x="-1482"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B81A760-7FB8-4F77-BFA1-39755F6C2FCD}" type="datetimeFigureOut">
              <a:rPr lang="en-US" smtClean="0"/>
              <a:t>7/31/2023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3A18DED-D9C3-4558-9444-CA60121818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81A760-7FB8-4F77-BFA1-39755F6C2FCD}"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8DED-D9C3-4558-9444-CA60121818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81A760-7FB8-4F77-BFA1-39755F6C2FCD}"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8DED-D9C3-4558-9444-CA60121818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81A760-7FB8-4F77-BFA1-39755F6C2FCD}"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8DED-D9C3-4558-9444-CA60121818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B81A760-7FB8-4F77-BFA1-39755F6C2FCD}"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8DED-D9C3-4558-9444-CA60121818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81A760-7FB8-4F77-BFA1-39755F6C2FCD}"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8DED-D9C3-4558-9444-CA60121818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B81A760-7FB8-4F77-BFA1-39755F6C2FCD}" type="datetimeFigureOut">
              <a:rPr lang="en-US" smtClean="0"/>
              <a:t>7/31/2023</a:t>
            </a:fld>
            <a:endParaRPr lang="en-US"/>
          </a:p>
        </p:txBody>
      </p:sp>
      <p:sp>
        <p:nvSpPr>
          <p:cNvPr id="27" name="Slide Number Placeholder 26"/>
          <p:cNvSpPr>
            <a:spLocks noGrp="1"/>
          </p:cNvSpPr>
          <p:nvPr>
            <p:ph type="sldNum" sz="quarter" idx="11"/>
          </p:nvPr>
        </p:nvSpPr>
        <p:spPr/>
        <p:txBody>
          <a:bodyPr rtlCol="0"/>
          <a:lstStyle/>
          <a:p>
            <a:fld id="{A3A18DED-D9C3-4558-9444-CA60121818F0}"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B81A760-7FB8-4F77-BFA1-39755F6C2FCD}" type="datetimeFigureOut">
              <a:rPr lang="en-US" smtClean="0"/>
              <a:t>7/31/2023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3A18DED-D9C3-4558-9444-CA60121818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1A760-7FB8-4F77-BFA1-39755F6C2FCD}" type="datetimeFigureOut">
              <a:rPr lang="en-US" smtClean="0"/>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8DED-D9C3-4558-9444-CA60121818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81A760-7FB8-4F77-BFA1-39755F6C2FCD}"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8DED-D9C3-4558-9444-CA60121818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B81A760-7FB8-4F77-BFA1-39755F6C2FCD}"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8DED-D9C3-4558-9444-CA60121818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B81A760-7FB8-4F77-BFA1-39755F6C2FCD}" type="datetimeFigureOut">
              <a:rPr lang="en-US" smtClean="0"/>
              <a:t>7/31/2023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3A18DED-D9C3-4558-9444-CA60121818F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165225"/>
          </a:xfrm>
        </p:spPr>
        <p:txBody>
          <a:bodyPr/>
          <a:lstStyle/>
          <a:p>
            <a:r>
              <a:rPr lang="en-US" dirty="0"/>
              <a:t>What</a:t>
            </a:r>
            <a:r>
              <a:rPr lang="en-US" dirty="0" smtClean="0"/>
              <a:t> is Module?</a:t>
            </a:r>
            <a:endParaRPr lang="en-US" dirty="0"/>
          </a:p>
        </p:txBody>
      </p:sp>
      <p:sp>
        <p:nvSpPr>
          <p:cNvPr id="3" name="Subtitle 2"/>
          <p:cNvSpPr>
            <a:spLocks noGrp="1"/>
          </p:cNvSpPr>
          <p:nvPr>
            <p:ph type="subTitle" idx="1"/>
          </p:nvPr>
        </p:nvSpPr>
        <p:spPr>
          <a:xfrm>
            <a:off x="381000" y="1600200"/>
            <a:ext cx="8382000" cy="4876800"/>
          </a:xfrm>
        </p:spPr>
        <p:txBody>
          <a:bodyPr>
            <a:normAutofit fontScale="25000" lnSpcReduction="20000"/>
          </a:bodyPr>
          <a:lstStyle/>
          <a:p>
            <a:pPr>
              <a:buFont typeface="Arial" pitchFamily="34" charset="0"/>
              <a:buChar char="•"/>
            </a:pPr>
            <a:r>
              <a:rPr lang="en-US" sz="8000" dirty="0">
                <a:solidFill>
                  <a:schemeClr val="bg1"/>
                </a:solidFill>
                <a:latin typeface="+mj-lt"/>
                <a:ea typeface="+mj-ea"/>
                <a:cs typeface="+mj-cs"/>
              </a:rPr>
              <a:t>A Python module is a file containing Python definitions and statements. A module can define functions, classes, and variables. A module can also include </a:t>
            </a:r>
            <a:r>
              <a:rPr lang="en-US" sz="8000" dirty="0" err="1">
                <a:solidFill>
                  <a:schemeClr val="bg1"/>
                </a:solidFill>
                <a:latin typeface="+mj-lt"/>
                <a:ea typeface="+mj-ea"/>
                <a:cs typeface="+mj-cs"/>
              </a:rPr>
              <a:t>runnable</a:t>
            </a:r>
            <a:r>
              <a:rPr lang="en-US" sz="8000" dirty="0">
                <a:solidFill>
                  <a:schemeClr val="bg1"/>
                </a:solidFill>
                <a:latin typeface="+mj-lt"/>
                <a:ea typeface="+mj-ea"/>
                <a:cs typeface="+mj-cs"/>
              </a:rPr>
              <a:t> code. Grouping related code into a module makes the code easier to understand and use. It also makes the code logically organized.</a:t>
            </a:r>
          </a:p>
          <a:p>
            <a:pPr>
              <a:buFont typeface="Arial" pitchFamily="34" charset="0"/>
              <a:buChar char="•"/>
            </a:pPr>
            <a:r>
              <a:rPr lang="en-US" sz="8000" dirty="0">
                <a:solidFill>
                  <a:schemeClr val="bg1"/>
                </a:solidFill>
                <a:latin typeface="+mj-lt"/>
                <a:ea typeface="+mj-ea"/>
                <a:cs typeface="+mj-cs"/>
              </a:rPr>
              <a:t>We can import the functions, and classes defined in a module to another module using the import statement in some other Python source file.</a:t>
            </a:r>
          </a:p>
          <a:p>
            <a:pPr>
              <a:buFont typeface="Arial" pitchFamily="34" charset="0"/>
              <a:buChar char="•"/>
            </a:pPr>
            <a:r>
              <a:rPr lang="en-US" sz="8000" dirty="0">
                <a:solidFill>
                  <a:srgbClr val="FFFF00"/>
                </a:solidFill>
                <a:latin typeface="+mj-lt"/>
                <a:ea typeface="+mj-ea"/>
                <a:cs typeface="+mj-cs"/>
              </a:rPr>
              <a:t>Locating Python Modules</a:t>
            </a:r>
          </a:p>
          <a:p>
            <a:pPr>
              <a:buFont typeface="Arial" pitchFamily="34" charset="0"/>
              <a:buChar char="•"/>
            </a:pPr>
            <a:r>
              <a:rPr lang="en-US" sz="8000" dirty="0">
                <a:solidFill>
                  <a:schemeClr val="tx1"/>
                </a:solidFill>
                <a:latin typeface="+mj-lt"/>
                <a:ea typeface="+mj-ea"/>
                <a:cs typeface="+mj-cs"/>
              </a:rPr>
              <a:t>Whenever a module is imported in Python the interpreter looks for several locations. First, it will check for the built-in module, if not found then it looks for a list of directories defined in the </a:t>
            </a:r>
            <a:r>
              <a:rPr lang="en-US" sz="8000" dirty="0" err="1">
                <a:solidFill>
                  <a:schemeClr val="tx1"/>
                </a:solidFill>
                <a:latin typeface="+mj-lt"/>
                <a:ea typeface="+mj-ea"/>
                <a:cs typeface="+mj-cs"/>
              </a:rPr>
              <a:t>sys.path</a:t>
            </a:r>
            <a:r>
              <a:rPr lang="en-US" sz="8000" dirty="0">
                <a:solidFill>
                  <a:schemeClr val="tx1"/>
                </a:solidFill>
                <a:latin typeface="+mj-lt"/>
                <a:ea typeface="+mj-ea"/>
                <a:cs typeface="+mj-cs"/>
              </a:rPr>
              <a:t>. Python interpreter searches for the module in the following manner –</a:t>
            </a:r>
          </a:p>
          <a:p>
            <a:pPr>
              <a:buFont typeface="Arial" pitchFamily="34" charset="0"/>
              <a:buChar char="•"/>
            </a:pPr>
            <a:endParaRPr lang="en-US" sz="8000" dirty="0">
              <a:solidFill>
                <a:schemeClr val="tx1"/>
              </a:solidFill>
              <a:latin typeface="+mj-lt"/>
              <a:ea typeface="+mj-ea"/>
              <a:cs typeface="+mj-cs"/>
            </a:endParaRPr>
          </a:p>
          <a:p>
            <a:pPr>
              <a:buFont typeface="Arial" pitchFamily="34" charset="0"/>
              <a:buChar char="•"/>
            </a:pPr>
            <a:r>
              <a:rPr lang="en-US" sz="8000" dirty="0">
                <a:solidFill>
                  <a:schemeClr val="tx1"/>
                </a:solidFill>
                <a:latin typeface="+mj-lt"/>
                <a:ea typeface="+mj-ea"/>
                <a:cs typeface="+mj-cs"/>
              </a:rPr>
              <a:t>First, it searches for the module in the current directory.</a:t>
            </a:r>
          </a:p>
          <a:p>
            <a:pPr>
              <a:buFont typeface="Arial" pitchFamily="34" charset="0"/>
              <a:buChar char="•"/>
            </a:pPr>
            <a:r>
              <a:rPr lang="en-US" sz="8000" dirty="0">
                <a:solidFill>
                  <a:schemeClr val="tx1"/>
                </a:solidFill>
                <a:latin typeface="+mj-lt"/>
                <a:ea typeface="+mj-ea"/>
                <a:cs typeface="+mj-cs"/>
              </a:rPr>
              <a:t>If the module isn’t found in the current directory, Python then searches each directory in the shell variable PYTHONPATH. The PYTHONPATH is an environment variable, consisting of a list of directories.</a:t>
            </a:r>
          </a:p>
          <a:p>
            <a:pPr>
              <a:buFont typeface="Arial" pitchFamily="34" charset="0"/>
              <a:buChar char="•"/>
            </a:pPr>
            <a:r>
              <a:rPr lang="en-US" sz="8000" dirty="0">
                <a:solidFill>
                  <a:schemeClr val="tx1"/>
                </a:solidFill>
                <a:latin typeface="+mj-lt"/>
                <a:ea typeface="+mj-ea"/>
                <a:cs typeface="+mj-cs"/>
              </a:rPr>
              <a:t>If that also fails python checks the installation-dependent list of directories configured at the time Python is installed.</a:t>
            </a:r>
          </a:p>
          <a:p>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143734"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Python Package</a:t>
            </a:r>
            <a:endParaRPr lang="en-US" dirty="0"/>
          </a:p>
        </p:txBody>
      </p:sp>
      <p:sp>
        <p:nvSpPr>
          <p:cNvPr id="3" name="Content Placeholder 2"/>
          <p:cNvSpPr>
            <a:spLocks noGrp="1"/>
          </p:cNvSpPr>
          <p:nvPr>
            <p:ph idx="1"/>
          </p:nvPr>
        </p:nvSpPr>
        <p:spPr/>
        <p:txBody>
          <a:bodyPr/>
          <a:lstStyle/>
          <a:p>
            <a:r>
              <a:rPr lang="en-US" dirty="0" err="1" smtClean="0"/>
              <a:t>aming</a:t>
            </a:r>
            <a:r>
              <a:rPr lang="en-US" dirty="0" smtClean="0"/>
              <a:t> conflicts can be solved easily.</a:t>
            </a:r>
          </a:p>
          <a:p>
            <a:r>
              <a:rPr lang="en-US" dirty="0" smtClean="0"/>
              <a:t>We can identify our components uniquely.</a:t>
            </a:r>
          </a:p>
          <a:p>
            <a:r>
              <a:rPr lang="en-US" dirty="0" smtClean="0"/>
              <a:t>Improves the Modularity of the application.</a:t>
            </a:r>
          </a:p>
          <a:p>
            <a:r>
              <a:rPr lang="en-US" dirty="0" smtClean="0"/>
              <a:t>The readability of the application will be improved.</a:t>
            </a:r>
          </a:p>
          <a:p>
            <a:r>
              <a:rPr lang="en-US" dirty="0" smtClean="0"/>
              <a:t>Maintainability of the application will be improved.</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a Python Package?</a:t>
            </a:r>
          </a:p>
          <a:p>
            <a:r>
              <a:rPr lang="en-US" dirty="0" smtClean="0"/>
              <a:t>Python modules may contain several classes, functions, variables, etc. whereas Python packages contain several modules. In simpler terms, Package in Python is a folder that contains various modules as files.</a:t>
            </a:r>
          </a:p>
          <a:p>
            <a:pPr fontAlgn="base"/>
            <a:r>
              <a:rPr lang="en-US" dirty="0"/>
              <a:t>To create this module follow the below steps:</a:t>
            </a:r>
          </a:p>
          <a:p>
            <a:pPr fontAlgn="base"/>
            <a:r>
              <a:rPr lang="en-US" dirty="0"/>
              <a:t>Create a folder named </a:t>
            </a:r>
            <a:r>
              <a:rPr lang="en-US" dirty="0" err="1"/>
              <a:t>mypckg</a:t>
            </a:r>
            <a:r>
              <a:rPr lang="en-US" dirty="0"/>
              <a:t>.</a:t>
            </a:r>
          </a:p>
          <a:p>
            <a:pPr fontAlgn="base"/>
            <a:r>
              <a:rPr lang="en-US" dirty="0"/>
              <a:t>Inside this folder create an empty Python file i.e. __</a:t>
            </a:r>
            <a:r>
              <a:rPr lang="en-US" dirty="0" err="1"/>
              <a:t>init__.py</a:t>
            </a:r>
            <a:endParaRPr lang="en-US" dirty="0"/>
          </a:p>
          <a:p>
            <a:pPr fontAlgn="base"/>
            <a:r>
              <a:rPr lang="en-US" dirty="0"/>
              <a:t>Then create two modules mod1 and mod2 in this folder.</a:t>
            </a:r>
          </a:p>
          <a:p>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Python Packages</a:t>
            </a:r>
            <a:endParaRPr lang="en-US" dirty="0"/>
          </a:p>
        </p:txBody>
      </p:sp>
      <p:sp>
        <p:nvSpPr>
          <p:cNvPr id="3" name="Content Placeholder 2"/>
          <p:cNvSpPr>
            <a:spLocks noGrp="1"/>
          </p:cNvSpPr>
          <p:nvPr>
            <p:ph idx="1"/>
          </p:nvPr>
        </p:nvSpPr>
        <p:spPr/>
        <p:txBody>
          <a:bodyPr/>
          <a:lstStyle/>
          <a:p>
            <a:r>
              <a:rPr lang="en-US" dirty="0" err="1" smtClean="0"/>
              <a:t>Reusability:Working</a:t>
            </a:r>
            <a:r>
              <a:rPr lang="en-US" dirty="0" smtClean="0"/>
              <a:t> with modules makes the code reusable.</a:t>
            </a:r>
          </a:p>
          <a:p>
            <a:r>
              <a:rPr lang="en-US" dirty="0" err="1" smtClean="0"/>
              <a:t>Simplicity:The</a:t>
            </a:r>
            <a:r>
              <a:rPr lang="en-US" dirty="0" smtClean="0"/>
              <a:t> module targets a small proportion of the problem rather than aiming at the complete problem.</a:t>
            </a:r>
          </a:p>
          <a:p>
            <a:r>
              <a:rPr lang="en-US" dirty="0" err="1" smtClean="0"/>
              <a:t>Scoping:A</a:t>
            </a:r>
            <a:r>
              <a:rPr lang="en-US" dirty="0" smtClean="0"/>
              <a:t> Module defines a distinct namespace that supports avoiding collisions between identifiers.</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module and package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Package consists of the </a:t>
            </a:r>
            <a:r>
              <a:rPr lang="en-US" b="1" dirty="0"/>
              <a:t>__</a:t>
            </a:r>
            <a:r>
              <a:rPr lang="en-US" b="1" dirty="0" err="1"/>
              <a:t>init__.py</a:t>
            </a:r>
            <a:r>
              <a:rPr lang="en-US" dirty="0"/>
              <a:t> file for each user-oriented script. However, the same does not apply to the modules in runtime for any script specified to the users.</a:t>
            </a:r>
          </a:p>
          <a:p>
            <a:r>
              <a:rPr lang="en-US" dirty="0"/>
              <a:t>A module is a file that contains a Python script in runtime for the code specified to the users. A package also modifies the user interpreted code in such a manner that it gets easily operated in the runtime</a:t>
            </a:r>
            <a:r>
              <a:rPr lang="en-US" dirty="0" smtClean="0"/>
              <a:t>.</a:t>
            </a:r>
          </a:p>
          <a:p>
            <a:pPr>
              <a:buNone/>
            </a:pPr>
            <a:r>
              <a:rPr lang="en-US" dirty="0" smtClean="0"/>
              <a:t>Let us see come example  off python package to know more about Modules and packages</a:t>
            </a:r>
            <a:endParaRPr lang="en-US" dirty="0"/>
          </a:p>
          <a:p>
            <a:pPr>
              <a:buNone/>
            </a:pP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  Module in Python</a:t>
            </a:r>
            <a:endParaRPr lang="en-US" dirty="0"/>
          </a:p>
        </p:txBody>
      </p:sp>
      <p:sp>
        <p:nvSpPr>
          <p:cNvPr id="3" name="Content Placeholder 2"/>
          <p:cNvSpPr>
            <a:spLocks noGrp="1"/>
          </p:cNvSpPr>
          <p:nvPr>
            <p:ph idx="1"/>
          </p:nvPr>
        </p:nvSpPr>
        <p:spPr/>
        <p:txBody>
          <a:bodyPr>
            <a:normAutofit lnSpcReduction="10000"/>
          </a:bodyPr>
          <a:lstStyle/>
          <a:p>
            <a:r>
              <a:rPr lang="en-US" dirty="0" smtClean="0"/>
              <a:t>A Regular Expressions (</a:t>
            </a:r>
            <a:r>
              <a:rPr lang="en-US" dirty="0" err="1" smtClean="0"/>
              <a:t>RegEx</a:t>
            </a:r>
            <a:r>
              <a:rPr lang="en-US" dirty="0" smtClean="0"/>
              <a:t>) is a special sequence of characters that uses a search pattern to find a string or set of strings. It can detect the presence or absence of a text by matching it with a particular pattern, and also can split a pattern into one or more sub-patterns. Python provides a re module that supports the use of </a:t>
            </a:r>
            <a:r>
              <a:rPr lang="en-US" dirty="0" err="1" smtClean="0"/>
              <a:t>regex</a:t>
            </a:r>
            <a:r>
              <a:rPr lang="en-US" dirty="0" smtClean="0"/>
              <a:t> in Python. Its primary function is to offer a search, where it takes a regular expression and a string. Here, it either returns the first match or else none.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Fetures</a:t>
            </a:r>
            <a:r>
              <a:rPr lang="en-US" dirty="0" smtClean="0"/>
              <a:t> Of RE Module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regular expression is a special sequence of characters that helps you match or find other strings or sets of strings, using a specialized syntax held in a pattern. Regular expressions are widely used in UNIX world.</a:t>
            </a:r>
          </a:p>
          <a:p>
            <a:endParaRPr lang="en-US" dirty="0" smtClean="0"/>
          </a:p>
          <a:p>
            <a:r>
              <a:rPr lang="en-US" dirty="0" smtClean="0"/>
              <a:t>The Python module re provides full support for Perl-like regular expressions in Python. The re module raises the exception </a:t>
            </a:r>
            <a:r>
              <a:rPr lang="en-US" dirty="0" err="1" smtClean="0"/>
              <a:t>re.error</a:t>
            </a:r>
            <a:r>
              <a:rPr lang="en-US" dirty="0" smtClean="0"/>
              <a:t> if an error occurs while compiling or using a regular expression.</a:t>
            </a:r>
          </a:p>
          <a:p>
            <a:endParaRPr lang="en-US" dirty="0" smtClean="0"/>
          </a:p>
          <a:p>
            <a:r>
              <a:rPr lang="en-US" dirty="0" smtClean="0"/>
              <a:t>We would cover two important functions, which would be used to handle regular expressions. But a small thing first: There are various characters, which would have special meaning when they are used in regular expression. To avoid any confusion while dealing with regular expressions, we would use Raw Strings as </a:t>
            </a:r>
            <a:r>
              <a:rPr lang="en-US" dirty="0" err="1" smtClean="0"/>
              <a:t>r'expression</a:t>
            </a:r>
            <a:r>
              <a:rPr lang="en-US" dirty="0" smtClean="0"/>
              <a:t>'.</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a:t>
            </a:r>
            <a:r>
              <a:rPr lang="en-US" dirty="0" err="1" smtClean="0"/>
              <a:t>Regex</a:t>
            </a:r>
            <a:r>
              <a:rPr lang="en-US" dirty="0" smtClean="0"/>
              <a:t>  Meta </a:t>
            </a:r>
            <a:r>
              <a:rPr lang="en-US" dirty="0" err="1" smtClean="0"/>
              <a:t>charecters</a:t>
            </a:r>
            <a:endParaRPr lang="en-US" dirty="0"/>
          </a:p>
        </p:txBody>
      </p:sp>
      <p:graphicFrame>
        <p:nvGraphicFramePr>
          <p:cNvPr id="4" name="Content Placeholder 3"/>
          <p:cNvGraphicFramePr>
            <a:graphicFrameLocks noGrp="1"/>
          </p:cNvGraphicFramePr>
          <p:nvPr>
            <p:ph idx="1"/>
          </p:nvPr>
        </p:nvGraphicFramePr>
        <p:xfrm>
          <a:off x="457200" y="2249488"/>
          <a:ext cx="8229600" cy="4719320"/>
        </p:xfrm>
        <a:graphic>
          <a:graphicData uri="http://schemas.openxmlformats.org/drawingml/2006/table">
            <a:tbl>
              <a:tblPr firstRow="1" bandRow="1">
                <a:tableStyleId>{5C22544A-7EE6-4342-B048-85BDC9FD1C3A}</a:tableStyleId>
              </a:tblPr>
              <a:tblGrid>
                <a:gridCol w="762000"/>
                <a:gridCol w="5867400"/>
                <a:gridCol w="1600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A set of characters</a:t>
                      </a:r>
                      <a:endParaRPr lang="en-US" dirty="0"/>
                    </a:p>
                  </a:txBody>
                  <a:tcPr/>
                </a:tc>
                <a:tc>
                  <a:txBody>
                    <a:bodyPr/>
                    <a:lstStyle/>
                    <a:p>
                      <a:r>
                        <a:rPr lang="en-US" sz="1800" b="0" i="0" kern="1200" dirty="0" smtClean="0">
                          <a:solidFill>
                            <a:schemeClr val="dk1"/>
                          </a:solidFill>
                          <a:latin typeface="+mn-lt"/>
                          <a:ea typeface="+mn-ea"/>
                          <a:cs typeface="+mn-cs"/>
                        </a:rPr>
                        <a:t>"[a-m]"</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Signals a special sequence (can also be used to escape special characters)</a:t>
                      </a:r>
                      <a:endParaRPr lang="en-US" dirty="0"/>
                    </a:p>
                  </a:txBody>
                  <a:tcPr/>
                </a:tc>
                <a:tc>
                  <a:txBody>
                    <a:bodyPr/>
                    <a:lstStyle/>
                    <a:p>
                      <a:r>
                        <a:rPr lang="en-US" sz="1800" b="0" i="0" kern="1200" dirty="0" smtClean="0">
                          <a:solidFill>
                            <a:schemeClr val="dk1"/>
                          </a:solidFill>
                          <a:latin typeface="+mn-lt"/>
                          <a:ea typeface="+mn-ea"/>
                          <a:cs typeface="+mn-cs"/>
                        </a:rPr>
                        <a:t>"\d"</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Any character (except newline character)</a:t>
                      </a:r>
                      <a:endParaRPr lang="en-US" dirty="0"/>
                    </a:p>
                  </a:txBody>
                  <a:tcPr/>
                </a:tc>
                <a:tc>
                  <a:txBody>
                    <a:bodyPr/>
                    <a:lstStyle/>
                    <a:p>
                      <a:r>
                        <a:rPr lang="en-US" sz="1800" b="0" i="0" kern="1200" dirty="0" smtClean="0">
                          <a:solidFill>
                            <a:schemeClr val="dk1"/>
                          </a:solidFill>
                          <a:latin typeface="+mn-lt"/>
                          <a:ea typeface="+mn-ea"/>
                          <a:cs typeface="+mn-cs"/>
                        </a:rPr>
                        <a:t>"he..o"</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Starts with</a:t>
                      </a:r>
                      <a:endParaRPr lang="en-US" dirty="0"/>
                    </a:p>
                  </a:txBody>
                  <a:tcPr/>
                </a:tc>
                <a:tc>
                  <a:txBody>
                    <a:bodyPr/>
                    <a:lstStyle/>
                    <a:p>
                      <a:r>
                        <a:rPr lang="en-US" sz="1800" b="0" i="0" kern="1200" dirty="0" smtClean="0">
                          <a:solidFill>
                            <a:schemeClr val="dk1"/>
                          </a:solidFill>
                          <a:latin typeface="+mn-lt"/>
                          <a:ea typeface="+mn-ea"/>
                          <a:cs typeface="+mn-cs"/>
                        </a:rPr>
                        <a:t>"^hello"</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Ends with</a:t>
                      </a:r>
                      <a:endParaRPr lang="en-US" dirty="0"/>
                    </a:p>
                  </a:txBody>
                  <a:tcPr/>
                </a:tc>
                <a:tc>
                  <a:txBody>
                    <a:bodyPr/>
                    <a:lstStyle/>
                    <a:p>
                      <a:r>
                        <a:rPr lang="en-US" sz="1800" b="0" i="0" kern="1200" dirty="0" smtClean="0">
                          <a:solidFill>
                            <a:schemeClr val="dk1"/>
                          </a:solidFill>
                          <a:latin typeface="+mn-lt"/>
                          <a:ea typeface="+mn-ea"/>
                          <a:cs typeface="+mn-cs"/>
                        </a:rPr>
                        <a:t>"planet$"</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Zero or more occurrences</a:t>
                      </a:r>
                      <a:endParaRPr lang="en-US" dirty="0"/>
                    </a:p>
                  </a:txBody>
                  <a:tcPr/>
                </a:tc>
                <a:tc>
                  <a:txBody>
                    <a:bodyPr/>
                    <a:lstStyle/>
                    <a:p>
                      <a:r>
                        <a:rPr lang="en-US" sz="1800" b="0" i="0" kern="1200" dirty="0" smtClean="0">
                          <a:solidFill>
                            <a:schemeClr val="dk1"/>
                          </a:solidFill>
                          <a:latin typeface="+mn-lt"/>
                          <a:ea typeface="+mn-ea"/>
                          <a:cs typeface="+mn-cs"/>
                        </a:rPr>
                        <a:t>"he.*o"</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One or more occurrences</a:t>
                      </a:r>
                      <a:endParaRPr lang="en-US" dirty="0"/>
                    </a:p>
                  </a:txBody>
                  <a:tcPr/>
                </a:tc>
                <a:tc>
                  <a:txBody>
                    <a:bodyPr/>
                    <a:lstStyle/>
                    <a:p>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he.+o</a:t>
                      </a:r>
                      <a:r>
                        <a:rPr lang="en-US" sz="1800" b="0" i="0" kern="1200" dirty="0" smtClean="0">
                          <a:solidFill>
                            <a:schemeClr val="dk1"/>
                          </a:solidFill>
                          <a:latin typeface="+mn-lt"/>
                          <a:ea typeface="+mn-ea"/>
                          <a:cs typeface="+mn-cs"/>
                        </a:rPr>
                        <a:t>"</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Zero or one occurrences</a:t>
                      </a:r>
                      <a:endParaRPr lang="en-US" dirty="0"/>
                    </a:p>
                  </a:txBody>
                  <a:tcPr/>
                </a:tc>
                <a:tc>
                  <a:txBody>
                    <a:bodyPr/>
                    <a:lstStyle/>
                    <a:p>
                      <a:r>
                        <a:rPr lang="en-US" sz="1800" b="0" i="0" kern="1200" dirty="0" smtClean="0">
                          <a:solidFill>
                            <a:schemeClr val="dk1"/>
                          </a:solidFill>
                          <a:latin typeface="+mn-lt"/>
                          <a:ea typeface="+mn-ea"/>
                          <a:cs typeface="+mn-cs"/>
                        </a:rPr>
                        <a:t>"he.?o"</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Exactly the specified number of occurrences</a:t>
                      </a:r>
                      <a:endParaRPr lang="en-US" dirty="0"/>
                    </a:p>
                  </a:txBody>
                  <a:tcPr/>
                </a:tc>
                <a:tc>
                  <a:txBody>
                    <a:bodyPr/>
                    <a:lstStyle/>
                    <a:p>
                      <a:r>
                        <a:rPr lang="en-US" sz="1800" b="0" i="0" kern="1200" dirty="0" smtClean="0">
                          <a:solidFill>
                            <a:schemeClr val="dk1"/>
                          </a:solidFill>
                          <a:latin typeface="+mn-lt"/>
                          <a:ea typeface="+mn-ea"/>
                          <a:cs typeface="+mn-cs"/>
                        </a:rPr>
                        <a:t>"he.{2}o"</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Either or</a:t>
                      </a:r>
                      <a:endParaRPr lang="en-US" dirty="0"/>
                    </a:p>
                  </a:txBody>
                  <a:tcPr/>
                </a:tc>
                <a:tc>
                  <a:txBody>
                    <a:bodyPr/>
                    <a:lstStyle/>
                    <a:p>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falls|stays</a:t>
                      </a:r>
                      <a:r>
                        <a:rPr lang="en-US" sz="1800" b="0" i="0" kern="1200" dirty="0" smtClean="0">
                          <a:solidFill>
                            <a:schemeClr val="dk1"/>
                          </a:solidFill>
                          <a:latin typeface="+mn-lt"/>
                          <a:ea typeface="+mn-ea"/>
                          <a:cs typeface="+mn-cs"/>
                        </a:rPr>
                        <a:t>"</a:t>
                      </a:r>
                      <a:endParaRPr lang="en-US" dirty="0"/>
                    </a:p>
                  </a:txBody>
                  <a:tcPr/>
                </a:tc>
              </a:tr>
              <a:tr h="370840">
                <a:tc>
                  <a:txBody>
                    <a:bodyPr/>
                    <a:lstStyle/>
                    <a:p>
                      <a:r>
                        <a:rPr lang="en-US" sz="1800" b="0" i="0" kern="1200" dirty="0" smtClean="0">
                          <a:solidFill>
                            <a:schemeClr val="dk1"/>
                          </a:solidFill>
                          <a:latin typeface="+mn-lt"/>
                          <a:ea typeface="+mn-ea"/>
                          <a:cs typeface="+mn-cs"/>
                        </a:rPr>
                        <a:t>()</a:t>
                      </a:r>
                      <a:endParaRPr lang="en-US" dirty="0"/>
                    </a:p>
                  </a:txBody>
                  <a:tcPr/>
                </a:tc>
                <a:tc>
                  <a:txBody>
                    <a:bodyPr/>
                    <a:lstStyle/>
                    <a:p>
                      <a:r>
                        <a:rPr lang="en-US" sz="1800" b="0" i="0" kern="1200" dirty="0" smtClean="0">
                          <a:solidFill>
                            <a:schemeClr val="dk1"/>
                          </a:solidFill>
                          <a:latin typeface="+mn-lt"/>
                          <a:ea typeface="+mn-ea"/>
                          <a:cs typeface="+mn-cs"/>
                        </a:rPr>
                        <a:t>Capture and group</a:t>
                      </a:r>
                      <a:endParaRPr lang="en-US" dirty="0"/>
                    </a:p>
                  </a:txBody>
                  <a:tcPr/>
                </a:tc>
                <a:tc>
                  <a:txBody>
                    <a:bodyPr/>
                    <a:lstStyle/>
                    <a:p>
                      <a:endParaRPr lang="en-US" dirty="0"/>
                    </a:p>
                  </a:txBody>
                  <a:tcPr/>
                </a:tc>
              </a:tr>
            </a:tbl>
          </a:graphicData>
        </a:graphic>
      </p:graphicFrame>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PIP</a:t>
            </a:r>
            <a:endParaRPr lang="en-US" dirty="0"/>
          </a:p>
        </p:txBody>
      </p:sp>
      <p:pic>
        <p:nvPicPr>
          <p:cNvPr id="4" name="Content Placeholder 3" descr="pip.JPG"/>
          <p:cNvPicPr>
            <a:picLocks noGrp="1" noChangeAspect="1"/>
          </p:cNvPicPr>
          <p:nvPr>
            <p:ph idx="1"/>
          </p:nvPr>
        </p:nvPicPr>
        <p:blipFill>
          <a:blip r:embed="rId2"/>
          <a:stretch>
            <a:fillRect/>
          </a:stretch>
        </p:blipFill>
        <p:spPr>
          <a:xfrm>
            <a:off x="457200" y="2505336"/>
            <a:ext cx="8229600" cy="3812653"/>
          </a:xfrm>
        </p:spPr>
      </p:pic>
      <p:pic>
        <p:nvPicPr>
          <p:cNvPr id="5" name="Picture 4" descr="logo.jpg"/>
          <p:cNvPicPr>
            <a:picLocks noChangeAspect="1"/>
          </p:cNvPicPr>
          <p:nvPr/>
        </p:nvPicPr>
        <p:blipFill>
          <a:blip r:embed="rId3"/>
          <a:stretch>
            <a:fillRect/>
          </a:stretch>
        </p:blipFill>
        <p:spPr>
          <a:xfrm>
            <a:off x="8153400" y="5943600"/>
            <a:ext cx="695325" cy="6953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TotalTime>
  <Words>759</Words>
  <Application>Microsoft Office PowerPoint</Application>
  <PresentationFormat>On-screen Show (4:3)</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Urban</vt:lpstr>
      <vt:lpstr>What is Module?</vt:lpstr>
      <vt:lpstr>Advantages of Python Package</vt:lpstr>
      <vt:lpstr>What is Packages?</vt:lpstr>
      <vt:lpstr>Advantages of Python Packages</vt:lpstr>
      <vt:lpstr>Difference between module and package</vt:lpstr>
      <vt:lpstr>RE  Module in Python</vt:lpstr>
      <vt:lpstr>Fetures Of RE Module</vt:lpstr>
      <vt:lpstr>Various  Regex  Meta charecters</vt:lpstr>
      <vt:lpstr>Installation of PIP</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Module?</dc:title>
  <dc:creator>Sujan Seth</dc:creator>
  <cp:lastModifiedBy>Sujan Seth</cp:lastModifiedBy>
  <cp:revision>9</cp:revision>
  <dcterms:created xsi:type="dcterms:W3CDTF">2023-07-31T09:53:14Z</dcterms:created>
  <dcterms:modified xsi:type="dcterms:W3CDTF">2023-07-31T10:47:41Z</dcterms:modified>
</cp:coreProperties>
</file>