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4" r:id="rId4"/>
    <p:sldId id="261" r:id="rId5"/>
    <p:sldId id="262" r:id="rId6"/>
    <p:sldId id="263" r:id="rId7"/>
    <p:sldId id="265" r:id="rId8"/>
    <p:sldId id="266" r:id="rId9"/>
    <p:sldId id="267" r:id="rId10"/>
    <p:sldId id="260"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68" autoAdjust="0"/>
    <p:restoredTop sz="94660"/>
  </p:normalViewPr>
  <p:slideViewPr>
    <p:cSldViewPr>
      <p:cViewPr varScale="1">
        <p:scale>
          <a:sx n="68" d="100"/>
          <a:sy n="68" d="100"/>
        </p:scale>
        <p:origin x="-145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8/2/2023</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8/2/2023</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8/2/2023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8/2/2023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8/2/2023</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8/2/2023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8/2/2023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8/2/2023</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8/2/2023</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8/2/2023</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2438400"/>
            <a:ext cx="6400800" cy="1752600"/>
          </a:xfrm>
        </p:spPr>
        <p:txBody>
          <a:bodyPr>
            <a:normAutofit fontScale="92500" lnSpcReduction="10000"/>
          </a:bodyPr>
          <a:lstStyle/>
          <a:p>
            <a:r>
              <a:rPr lang="en-US" dirty="0" smtClean="0"/>
              <a:t>When programming in, or learning, Python you might need to determine whether two or more lists are equal. When you compare lists for equality, you’re checking whether the lists are the same length and whether each item in the list is equal. Lists of different lengths are never equal.</a:t>
            </a:r>
            <a:endParaRPr lang="en-US" dirty="0"/>
          </a:p>
        </p:txBody>
      </p:sp>
      <p:sp>
        <p:nvSpPr>
          <p:cNvPr id="2" name="Title 1"/>
          <p:cNvSpPr>
            <a:spLocks noGrp="1"/>
          </p:cNvSpPr>
          <p:nvPr>
            <p:ph type="ctrTitle"/>
          </p:nvPr>
        </p:nvSpPr>
        <p:spPr>
          <a:xfrm>
            <a:off x="685800" y="609600"/>
            <a:ext cx="7772400" cy="1470025"/>
          </a:xfrm>
        </p:spPr>
        <p:txBody>
          <a:bodyPr/>
          <a:lstStyle/>
          <a:p>
            <a:r>
              <a:rPr lang="en-US" dirty="0" smtClean="0"/>
              <a:t>LIST Comparison in Python</a:t>
            </a:r>
            <a:endParaRPr lang="en-US"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Created By Anidip Laha George Telegraph</a:t>
            </a:r>
            <a:endParaRPr lang="en-US"/>
          </a:p>
        </p:txBody>
      </p:sp>
      <p:pic>
        <p:nvPicPr>
          <p:cNvPr id="5" name="Picture 4" descr="logo.jpg"/>
          <p:cNvPicPr>
            <a:picLocks noChangeAspect="1"/>
          </p:cNvPicPr>
          <p:nvPr/>
        </p:nvPicPr>
        <p:blipFill>
          <a:blip r:embed="rId2"/>
          <a:stretch>
            <a:fillRect/>
          </a:stretch>
        </p:blipFill>
        <p:spPr>
          <a:xfrm>
            <a:off x="8153400" y="5943600"/>
            <a:ext cx="695325" cy="695325"/>
          </a:xfrm>
          <a:prstGeom prst="rect">
            <a:avLst/>
          </a:prstGeom>
        </p:spPr>
      </p:pic>
      <p:sp>
        <p:nvSpPr>
          <p:cNvPr id="6" name="Rectangle 5"/>
          <p:cNvSpPr/>
          <p:nvPr/>
        </p:nvSpPr>
        <p:spPr>
          <a:xfrm>
            <a:off x="1676400" y="1371600"/>
            <a:ext cx="6143734" cy="369332"/>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Thank You very much for attending this presentation</a:t>
            </a:r>
            <a:endParaRPr lang="en-US"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7" name="Rectangle 6"/>
          <p:cNvSpPr/>
          <p:nvPr/>
        </p:nvSpPr>
        <p:spPr>
          <a:xfrm>
            <a:off x="2355463" y="2967335"/>
            <a:ext cx="4626138" cy="369332"/>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If you have any question you are free to ask</a:t>
            </a:r>
            <a:endParaRPr lang="en-US"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ransition>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List Comparison</a:t>
            </a:r>
            <a:endParaRPr lang="en-US" dirty="0"/>
          </a:p>
        </p:txBody>
      </p:sp>
      <p:sp>
        <p:nvSpPr>
          <p:cNvPr id="5" name="Content Placeholder 4"/>
          <p:cNvSpPr>
            <a:spLocks noGrp="1"/>
          </p:cNvSpPr>
          <p:nvPr>
            <p:ph sz="quarter" idx="1"/>
          </p:nvPr>
        </p:nvSpPr>
        <p:spPr/>
        <p:txBody>
          <a:bodyPr>
            <a:noAutofit/>
          </a:bodyPr>
          <a:lstStyle/>
          <a:p>
            <a:r>
              <a:rPr lang="en-US" sz="1400" dirty="0" smtClean="0"/>
              <a:t>You can use the Python map() function along with the </a:t>
            </a:r>
            <a:r>
              <a:rPr lang="en-US" sz="1400" dirty="0" err="1" smtClean="0"/>
              <a:t>functools</a:t>
            </a:r>
            <a:r>
              <a:rPr lang="en-US" sz="1400" dirty="0" smtClean="0"/>
              <a:t>. reduce() function to compare the data items of two lists. When you use them in combination, the map() function applies the given function to every element and the reduce() function ensures that it applies the function in a consecutive manner.</a:t>
            </a:r>
          </a:p>
          <a:p>
            <a:endParaRPr lang="en-US" sz="1400" dirty="0" smtClean="0"/>
          </a:p>
          <a:p>
            <a:r>
              <a:rPr lang="en-US" sz="1400" dirty="0" smtClean="0"/>
              <a:t>The map() function accepts a function and an </a:t>
            </a:r>
            <a:r>
              <a:rPr lang="en-US" sz="1400" dirty="0" err="1" smtClean="0"/>
              <a:t>iterable</a:t>
            </a:r>
            <a:r>
              <a:rPr lang="en-US" sz="1400" dirty="0" smtClean="0"/>
              <a:t> as arguments. The map() function applies the given function to each item of the </a:t>
            </a:r>
            <a:r>
              <a:rPr lang="en-US" sz="1400" dirty="0" err="1" smtClean="0"/>
              <a:t>iterable</a:t>
            </a:r>
            <a:r>
              <a:rPr lang="en-US" sz="1400" dirty="0" smtClean="0"/>
              <a:t> and then returns a map object (</a:t>
            </a:r>
            <a:r>
              <a:rPr lang="en-US" sz="1400" dirty="0" err="1" smtClean="0"/>
              <a:t>iterator</a:t>
            </a:r>
            <a:r>
              <a:rPr lang="en-US" sz="1400" dirty="0" smtClean="0"/>
              <a:t>) as the result.</a:t>
            </a:r>
          </a:p>
          <a:p>
            <a:endParaRPr lang="en-US" sz="1400" dirty="0" smtClean="0"/>
          </a:p>
          <a:p>
            <a:r>
              <a:rPr lang="en-US" sz="1400" dirty="0" smtClean="0"/>
              <a:t>The </a:t>
            </a:r>
            <a:r>
              <a:rPr lang="en-US" sz="1400" dirty="0" err="1" smtClean="0"/>
              <a:t>functools.reduce</a:t>
            </a:r>
            <a:r>
              <a:rPr lang="en-US" sz="1400" dirty="0" smtClean="0"/>
              <a:t>() function also accepts a function and an </a:t>
            </a:r>
            <a:r>
              <a:rPr lang="en-US" sz="1400" dirty="0" err="1" smtClean="0"/>
              <a:t>iterable</a:t>
            </a:r>
            <a:r>
              <a:rPr lang="en-US" sz="1400" dirty="0" smtClean="0"/>
              <a:t> as arguments. The </a:t>
            </a:r>
            <a:r>
              <a:rPr lang="en-US" sz="1400" dirty="0" err="1" smtClean="0"/>
              <a:t>functools.reduce</a:t>
            </a:r>
            <a:r>
              <a:rPr lang="en-US" sz="1400" dirty="0" smtClean="0"/>
              <a:t>() function applies the given function to every element of the </a:t>
            </a:r>
            <a:r>
              <a:rPr lang="en-US" sz="1400" dirty="0" err="1" smtClean="0"/>
              <a:t>iterable</a:t>
            </a:r>
            <a:r>
              <a:rPr lang="en-US" sz="1400" dirty="0" smtClean="0"/>
              <a:t> recursively. Initially, </a:t>
            </a:r>
            <a:r>
              <a:rPr lang="en-US" sz="1400" dirty="0" err="1" smtClean="0"/>
              <a:t>functools.reduce</a:t>
            </a:r>
            <a:r>
              <a:rPr lang="en-US" sz="1400" dirty="0" smtClean="0"/>
              <a:t>() applies the function on the first and the second items and returns the result, and then applies the function on the result and the third item, and continues until the list has no items left.</a:t>
            </a:r>
          </a:p>
          <a:p>
            <a:endParaRPr lang="en-US" sz="1400" dirty="0" smtClean="0"/>
          </a:p>
          <a:p>
            <a:r>
              <a:rPr lang="en-US" sz="1400" dirty="0" smtClean="0"/>
              <a:t>When you use them in combination, the map() function applies the given function to every element and the reduce() function ensures that it applies the function in a consecutive manner.</a:t>
            </a:r>
          </a:p>
          <a:p>
            <a:endParaRPr lang="en-US" sz="1400" dirty="0" smtClean="0"/>
          </a:p>
          <a:p>
            <a:r>
              <a:rPr lang="en-US" sz="1400" dirty="0" smtClean="0"/>
              <a:t>The order of the list items is important when you use the reduce() and map() functions. Lists with the same items in different order will not return true when compared for equality. If required, you can sort the lists first.</a:t>
            </a:r>
            <a:endParaRPr lang="en-US" sz="1400"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Dictionary Comprehension</a:t>
            </a:r>
            <a:endParaRPr lang="en-US" dirty="0"/>
          </a:p>
        </p:txBody>
      </p:sp>
      <p:sp>
        <p:nvSpPr>
          <p:cNvPr id="3" name="Content Placeholder 2"/>
          <p:cNvSpPr>
            <a:spLocks noGrp="1"/>
          </p:cNvSpPr>
          <p:nvPr>
            <p:ph sz="quarter" idx="1"/>
          </p:nvPr>
        </p:nvSpPr>
        <p:spPr/>
        <p:txBody>
          <a:bodyPr>
            <a:normAutofit/>
          </a:bodyPr>
          <a:lstStyle/>
          <a:p>
            <a:r>
              <a:rPr lang="en-US" sz="1800" dirty="0" smtClean="0"/>
              <a:t>Assuming the reader has basic knowledge of the dictionary data structure in Python, it is recommended to read the following Dictionary in Python. So, let's discuss different methods to perform Python dictionary compare.</a:t>
            </a:r>
          </a:p>
          <a:p>
            <a:r>
              <a:rPr lang="en-US" sz="1800" b="1" dirty="0" smtClean="0"/>
              <a:t>Using == Operator  </a:t>
            </a:r>
            <a:r>
              <a:rPr lang="en-US" sz="1600" dirty="0" smtClean="0"/>
              <a:t>In this method, we'll use the equality (==) compare operator to compare two dictionaries. The equality operator checks whether both dictionaries contain the same key-value pair. Here, we'll use for loop to iterate over the keys of a dictionary and check whether the same key-value pair exists in the other dictionary. Using List </a:t>
            </a:r>
            <a:r>
              <a:rPr lang="en-US" sz="1600" dirty="0" err="1" smtClean="0"/>
              <a:t>ComprehensionIn</a:t>
            </a:r>
            <a:r>
              <a:rPr lang="en-US" sz="1600" dirty="0" smtClean="0"/>
              <a:t> this method, we'll be using the concept of list comprehension. If you don't know about this concept, read this article, List Comprehension in Python. The basic idea of list comprehension is that it provides a short syntax for creating a new list based on the values of an existing list.</a:t>
            </a:r>
          </a:p>
          <a:p>
            <a:r>
              <a:rPr lang="en-US" sz="1600" b="1" dirty="0" smtClean="0"/>
              <a:t>Using </a:t>
            </a:r>
            <a:r>
              <a:rPr lang="en-US" sz="1600" b="1" dirty="0" err="1" smtClean="0"/>
              <a:t>DeepDiff</a:t>
            </a:r>
            <a:r>
              <a:rPr lang="en-US" sz="1600" b="1" dirty="0" smtClean="0"/>
              <a:t> Module </a:t>
            </a:r>
            <a:r>
              <a:rPr lang="en-US" sz="1600" dirty="0" smtClean="0"/>
              <a:t>The </a:t>
            </a:r>
            <a:r>
              <a:rPr lang="en-US" sz="1600" dirty="0" err="1" smtClean="0"/>
              <a:t>DeepDiff</a:t>
            </a:r>
            <a:r>
              <a:rPr lang="en-US" sz="1600" dirty="0" smtClean="0"/>
              <a:t> module is used to find the differences in dictionaries, </a:t>
            </a:r>
            <a:r>
              <a:rPr lang="en-US" sz="1600" dirty="0" err="1" smtClean="0"/>
              <a:t>iterables</a:t>
            </a:r>
            <a:r>
              <a:rPr lang="en-US" sz="1600" dirty="0" smtClean="0"/>
              <a:t>, strings, and other objects. Here, we'll use this module to do a Python dictionary compare. However, before we can use the </a:t>
            </a:r>
            <a:r>
              <a:rPr lang="en-US" sz="1600" dirty="0" err="1" smtClean="0"/>
              <a:t>DeepDiff</a:t>
            </a:r>
            <a:r>
              <a:rPr lang="en-US" sz="1600" dirty="0" smtClean="0"/>
              <a:t> module, we need to install it. Type the below command in your terminal window.</a:t>
            </a:r>
          </a:p>
          <a:p>
            <a:endParaRPr lang="en-US" sz="1600"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ransition>
    <p:wipe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Map Function</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Python is a strong and flexible programming language that offers different built-in functions to perform operations on data. One such function is the map() function, which is utilized to apply a function to each element of an </a:t>
            </a:r>
            <a:r>
              <a:rPr lang="en-US" dirty="0" err="1" smtClean="0"/>
              <a:t>iterable</a:t>
            </a:r>
            <a:r>
              <a:rPr lang="en-US" dirty="0" smtClean="0"/>
              <a:t> (like a list or a </a:t>
            </a:r>
            <a:r>
              <a:rPr lang="en-US" dirty="0" err="1" smtClean="0"/>
              <a:t>tuple</a:t>
            </a:r>
            <a:r>
              <a:rPr lang="en-US" dirty="0" smtClean="0"/>
              <a:t>) and returns a new </a:t>
            </a:r>
            <a:r>
              <a:rPr lang="en-US" dirty="0" err="1" smtClean="0"/>
              <a:t>iterable</a:t>
            </a:r>
            <a:r>
              <a:rPr lang="en-US" dirty="0" smtClean="0"/>
              <a:t> with the outcomes.</a:t>
            </a:r>
          </a:p>
          <a:p>
            <a:endParaRPr lang="en-US" dirty="0" smtClean="0"/>
          </a:p>
          <a:p>
            <a:r>
              <a:rPr lang="en-US" dirty="0" smtClean="0"/>
              <a:t>The map() function takes two arguments: a function and an </a:t>
            </a:r>
            <a:r>
              <a:rPr lang="en-US" dirty="0" err="1" smtClean="0"/>
              <a:t>iterable</a:t>
            </a:r>
            <a:r>
              <a:rPr lang="en-US" dirty="0" smtClean="0"/>
              <a:t>. The function contention is the function that will be applied to every element of the </a:t>
            </a:r>
            <a:r>
              <a:rPr lang="en-US" dirty="0" err="1" smtClean="0"/>
              <a:t>iterable</a:t>
            </a:r>
            <a:r>
              <a:rPr lang="en-US" dirty="0" smtClean="0"/>
              <a:t>, and the </a:t>
            </a:r>
            <a:r>
              <a:rPr lang="en-US" dirty="0" err="1" smtClean="0"/>
              <a:t>iterable</a:t>
            </a:r>
            <a:r>
              <a:rPr lang="en-US" dirty="0" smtClean="0"/>
              <a:t> contention is the </a:t>
            </a:r>
            <a:r>
              <a:rPr lang="en-US" dirty="0" err="1" smtClean="0"/>
              <a:t>iterable</a:t>
            </a:r>
            <a:r>
              <a:rPr lang="en-US" dirty="0" smtClean="0"/>
              <a:t> that the function will be applied to. </a:t>
            </a:r>
            <a:endParaRPr lang="en-US"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 of map functions</a:t>
            </a:r>
            <a:endParaRPr lang="en-US" dirty="0"/>
          </a:p>
        </p:txBody>
      </p:sp>
      <p:sp>
        <p:nvSpPr>
          <p:cNvPr id="3" name="Content Placeholder 2"/>
          <p:cNvSpPr>
            <a:spLocks noGrp="1"/>
          </p:cNvSpPr>
          <p:nvPr>
            <p:ph sz="quarter" idx="1"/>
          </p:nvPr>
        </p:nvSpPr>
        <p:spPr/>
        <p:txBody>
          <a:bodyPr/>
          <a:lstStyle/>
          <a:p>
            <a:r>
              <a:rPr lang="en-US" dirty="0" smtClean="0"/>
              <a:t>function: A mandatory function to be given to map, that will be applied to all the items available in the </a:t>
            </a:r>
            <a:r>
              <a:rPr lang="en-US" dirty="0" err="1" smtClean="0"/>
              <a:t>iterator</a:t>
            </a:r>
            <a:r>
              <a:rPr lang="en-US" dirty="0" smtClean="0"/>
              <a:t>.</a:t>
            </a:r>
          </a:p>
          <a:p>
            <a:r>
              <a:rPr lang="en-US" dirty="0" err="1" smtClean="0"/>
              <a:t>iterator</a:t>
            </a:r>
            <a:r>
              <a:rPr lang="en-US" dirty="0" smtClean="0"/>
              <a:t>: An </a:t>
            </a:r>
            <a:r>
              <a:rPr lang="en-US" dirty="0" err="1" smtClean="0"/>
              <a:t>iterable</a:t>
            </a:r>
            <a:r>
              <a:rPr lang="en-US" dirty="0" smtClean="0"/>
              <a:t> compulsory object. It can be a list, a </a:t>
            </a:r>
            <a:r>
              <a:rPr lang="en-US" dirty="0" err="1" smtClean="0"/>
              <a:t>tuple</a:t>
            </a:r>
            <a:r>
              <a:rPr lang="en-US" dirty="0" smtClean="0"/>
              <a:t>, etc. You can pass multiple </a:t>
            </a:r>
            <a:r>
              <a:rPr lang="en-US" dirty="0" err="1" smtClean="0"/>
              <a:t>iterator</a:t>
            </a:r>
            <a:r>
              <a:rPr lang="en-US" dirty="0" smtClean="0"/>
              <a:t> objects to map() function.</a:t>
            </a:r>
          </a:p>
          <a:p>
            <a:pPr>
              <a:buNone/>
            </a:pPr>
            <a:endParaRPr lang="en-US"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ransition>
    <p:split dir="in"/>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Python filter Function</a:t>
            </a:r>
            <a:endParaRPr lang="en-US" dirty="0">
              <a:solidFill>
                <a:srgbClr val="FF0000"/>
              </a:solidFill>
            </a:endParaRPr>
          </a:p>
        </p:txBody>
      </p:sp>
      <p:sp>
        <p:nvSpPr>
          <p:cNvPr id="3" name="Content Placeholder 2"/>
          <p:cNvSpPr>
            <a:spLocks noGrp="1"/>
          </p:cNvSpPr>
          <p:nvPr>
            <p:ph sz="quarter" idx="1"/>
          </p:nvPr>
        </p:nvSpPr>
        <p:spPr/>
        <p:txBody>
          <a:bodyPr>
            <a:normAutofit lnSpcReduction="10000"/>
          </a:bodyPr>
          <a:lstStyle/>
          <a:p>
            <a:r>
              <a:rPr lang="en-US" dirty="0" smtClean="0"/>
              <a:t>Python's built-in filter() function is a powerful too; for performing data filtering procedure on sequences like lists, </a:t>
            </a:r>
            <a:r>
              <a:rPr lang="en-US" dirty="0" err="1" smtClean="0"/>
              <a:t>tuples</a:t>
            </a:r>
            <a:r>
              <a:rPr lang="en-US" dirty="0" smtClean="0"/>
              <a:t>, and strings. The filter() function is utilized to apply a function to each element of an </a:t>
            </a:r>
            <a:r>
              <a:rPr lang="en-US" dirty="0" err="1" smtClean="0"/>
              <a:t>iterable</a:t>
            </a:r>
            <a:r>
              <a:rPr lang="en-US" dirty="0" smtClean="0"/>
              <a:t> (like a list or </a:t>
            </a:r>
            <a:r>
              <a:rPr lang="en-US" dirty="0" err="1" smtClean="0"/>
              <a:t>tuple</a:t>
            </a:r>
            <a:r>
              <a:rPr lang="en-US" dirty="0" smtClean="0"/>
              <a:t>) and return another </a:t>
            </a:r>
            <a:r>
              <a:rPr lang="en-US" dirty="0" err="1" smtClean="0"/>
              <a:t>iterable</a:t>
            </a:r>
            <a:r>
              <a:rPr lang="en-US" dirty="0" smtClean="0"/>
              <a:t> containing just the elements for which the function brings True back. Along these lines, filter() permits us to filter out elements from a grouping based on some condition. The first argument can be None if the function is not available and returns only elements that are True.</a:t>
            </a:r>
            <a:endParaRPr lang="en-US"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ransition>
    <p:checke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Python</a:t>
            </a:r>
            <a:r>
              <a:rPr lang="en-US" dirty="0" smtClean="0"/>
              <a:t> </a:t>
            </a:r>
            <a:r>
              <a:rPr lang="en-US" dirty="0" err="1" smtClean="0">
                <a:solidFill>
                  <a:srgbClr val="FF0000"/>
                </a:solidFill>
              </a:rPr>
              <a:t>Itarators</a:t>
            </a:r>
            <a:endParaRPr lang="en-US" dirty="0" smtClean="0">
              <a:solidFill>
                <a:srgbClr val="FF0000"/>
              </a:solidFill>
            </a:endParaRPr>
          </a:p>
        </p:txBody>
      </p:sp>
      <p:sp>
        <p:nvSpPr>
          <p:cNvPr id="3" name="Content Placeholder 2"/>
          <p:cNvSpPr>
            <a:spLocks noGrp="1"/>
          </p:cNvSpPr>
          <p:nvPr>
            <p:ph sz="quarter" idx="1"/>
          </p:nvPr>
        </p:nvSpPr>
        <p:spPr/>
        <p:txBody>
          <a:bodyPr>
            <a:normAutofit fontScale="70000" lnSpcReduction="20000"/>
          </a:bodyPr>
          <a:lstStyle/>
          <a:p>
            <a:r>
              <a:rPr lang="en-US" dirty="0" smtClean="0"/>
              <a:t>Python is an Object-Oriented Language, everything in python is considered as an object, including variables, functions, lists, </a:t>
            </a:r>
            <a:r>
              <a:rPr lang="en-US" dirty="0" err="1" smtClean="0"/>
              <a:t>tuples</a:t>
            </a:r>
            <a:r>
              <a:rPr lang="en-US" dirty="0" smtClean="0"/>
              <a:t>, set, etc. There are some objects which are </a:t>
            </a:r>
            <a:r>
              <a:rPr lang="en-US" dirty="0" err="1" smtClean="0"/>
              <a:t>iterable</a:t>
            </a:r>
            <a:r>
              <a:rPr lang="en-US" dirty="0" smtClean="0"/>
              <a:t>, which means we can traverse over them and they will return their member value one by one.</a:t>
            </a:r>
          </a:p>
          <a:p>
            <a:endParaRPr lang="en-US" dirty="0" smtClean="0"/>
          </a:p>
          <a:p>
            <a:r>
              <a:rPr lang="en-US" dirty="0" smtClean="0"/>
              <a:t>Examples of </a:t>
            </a:r>
            <a:r>
              <a:rPr lang="en-US" dirty="0" err="1" smtClean="0"/>
              <a:t>iterable</a:t>
            </a:r>
            <a:r>
              <a:rPr lang="en-US" dirty="0" smtClean="0"/>
              <a:t> objects are: List, </a:t>
            </a:r>
            <a:r>
              <a:rPr lang="en-US" dirty="0" err="1" smtClean="0"/>
              <a:t>Tuple</a:t>
            </a:r>
            <a:r>
              <a:rPr lang="en-US" dirty="0" smtClean="0"/>
              <a:t>, Dictionary</a:t>
            </a:r>
          </a:p>
          <a:p>
            <a:endParaRPr lang="en-US" dirty="0" smtClean="0"/>
          </a:p>
          <a:p>
            <a:r>
              <a:rPr lang="en-US" dirty="0" smtClean="0"/>
              <a:t>Just like all other things, </a:t>
            </a:r>
            <a:r>
              <a:rPr lang="en-US" dirty="0" err="1" smtClean="0"/>
              <a:t>iterators</a:t>
            </a:r>
            <a:r>
              <a:rPr lang="en-US" dirty="0" smtClean="0"/>
              <a:t> in python are also objects. They are used for iterating over </a:t>
            </a:r>
            <a:r>
              <a:rPr lang="en-US" dirty="0" err="1" smtClean="0"/>
              <a:t>iterable</a:t>
            </a:r>
            <a:r>
              <a:rPr lang="en-US" dirty="0" smtClean="0"/>
              <a:t> objects. This simply means that we can use </a:t>
            </a:r>
            <a:r>
              <a:rPr lang="en-US" dirty="0" err="1" smtClean="0"/>
              <a:t>iterators</a:t>
            </a:r>
            <a:r>
              <a:rPr lang="en-US" dirty="0" smtClean="0"/>
              <a:t> on lists, </a:t>
            </a:r>
            <a:r>
              <a:rPr lang="en-US" dirty="0" err="1" smtClean="0"/>
              <a:t>tuples</a:t>
            </a:r>
            <a:r>
              <a:rPr lang="en-US" dirty="0" smtClean="0"/>
              <a:t>, dictionaries, and strings.</a:t>
            </a:r>
          </a:p>
          <a:p>
            <a:endParaRPr lang="en-US" dirty="0" smtClean="0"/>
          </a:p>
          <a:p>
            <a:r>
              <a:rPr lang="en-US" dirty="0" smtClean="0"/>
              <a:t>In Python, </a:t>
            </a:r>
            <a:r>
              <a:rPr lang="en-US" dirty="0" err="1" smtClean="0"/>
              <a:t>iterators</a:t>
            </a:r>
            <a:r>
              <a:rPr lang="en-US" dirty="0" smtClean="0"/>
              <a:t> are everywhere, mostly they are hidden in plain sight.</a:t>
            </a:r>
          </a:p>
          <a:p>
            <a:endParaRPr lang="en-US" dirty="0" smtClean="0"/>
          </a:p>
          <a:p>
            <a:r>
              <a:rPr lang="en-US" dirty="0" err="1" smtClean="0"/>
              <a:t>Iterators</a:t>
            </a:r>
            <a:r>
              <a:rPr lang="en-US" dirty="0" smtClean="0"/>
              <a:t> are implemented using two special methods in Python which are </a:t>
            </a:r>
            <a:r>
              <a:rPr lang="en-US" dirty="0" err="1" smtClean="0"/>
              <a:t>iter</a:t>
            </a:r>
            <a:r>
              <a:rPr lang="en-US" dirty="0" smtClean="0"/>
              <a:t>() and next(). They are collectively called </a:t>
            </a:r>
            <a:r>
              <a:rPr lang="en-US" dirty="0" err="1" smtClean="0"/>
              <a:t>iterator</a:t>
            </a:r>
            <a:r>
              <a:rPr lang="en-US" dirty="0" smtClean="0"/>
              <a:t> protocol.</a:t>
            </a:r>
            <a:endParaRPr lang="en-US" dirty="0"/>
          </a:p>
        </p:txBody>
      </p:sp>
      <p:pic>
        <p:nvPicPr>
          <p:cNvPr id="4" name="Picture 3" descr="logo.jpg"/>
          <p:cNvPicPr>
            <a:picLocks noChangeAspect="1"/>
          </p:cNvPicPr>
          <p:nvPr/>
        </p:nvPicPr>
        <p:blipFill>
          <a:blip r:embed="rId3"/>
          <a:stretch>
            <a:fillRect/>
          </a:stretch>
        </p:blipFill>
        <p:spPr>
          <a:xfrm>
            <a:off x="8153400" y="5943600"/>
            <a:ext cx="695325" cy="695325"/>
          </a:xfrm>
          <a:prstGeom prst="rect">
            <a:avLst/>
          </a:prstGeom>
        </p:spPr>
      </p:pic>
    </p:spTree>
  </p:cSld>
  <p:clrMapOvr>
    <a:overrideClrMapping bg1="lt1" tx1="dk1" bg2="lt2" tx2="dk2" accent1="accent1" accent2="accent2" accent3="accent3" accent4="accent4" accent5="accent5" accent6="accent6" hlink="hlink" folHlink="folHlink"/>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Generator</a:t>
            </a:r>
            <a:r>
              <a:rPr lang="en-US" dirty="0" smtClean="0"/>
              <a:t> </a:t>
            </a:r>
            <a:r>
              <a:rPr lang="en-US" dirty="0" smtClean="0">
                <a:solidFill>
                  <a:srgbClr val="FF0000"/>
                </a:solidFill>
              </a:rPr>
              <a:t>Function</a:t>
            </a:r>
            <a:r>
              <a:rPr lang="en-US" dirty="0" smtClean="0"/>
              <a:t> </a:t>
            </a:r>
            <a:r>
              <a:rPr lang="en-US" dirty="0" smtClean="0">
                <a:solidFill>
                  <a:srgbClr val="FF0000"/>
                </a:solidFill>
              </a:rPr>
              <a:t>in</a:t>
            </a:r>
            <a:r>
              <a:rPr lang="en-US" dirty="0" smtClean="0"/>
              <a:t> </a:t>
            </a:r>
            <a:r>
              <a:rPr lang="en-US" dirty="0" smtClean="0">
                <a:solidFill>
                  <a:srgbClr val="FF0000"/>
                </a:solidFill>
              </a:rPr>
              <a:t>Python</a:t>
            </a:r>
          </a:p>
        </p:txBody>
      </p:sp>
      <p:sp>
        <p:nvSpPr>
          <p:cNvPr id="3" name="Content Placeholder 2"/>
          <p:cNvSpPr>
            <a:spLocks noGrp="1"/>
          </p:cNvSpPr>
          <p:nvPr>
            <p:ph sz="quarter" idx="1"/>
          </p:nvPr>
        </p:nvSpPr>
        <p:spPr/>
        <p:txBody>
          <a:bodyPr>
            <a:normAutofit/>
          </a:bodyPr>
          <a:lstStyle/>
          <a:p>
            <a:r>
              <a:rPr lang="en-US" dirty="0" smtClean="0"/>
              <a:t>In Python, a generator is a function that returns an </a:t>
            </a:r>
            <a:r>
              <a:rPr lang="en-US" dirty="0" err="1" smtClean="0"/>
              <a:t>iterator</a:t>
            </a:r>
            <a:r>
              <a:rPr lang="en-US" dirty="0" smtClean="0"/>
              <a:t> that produces a sequence of values when iterated </a:t>
            </a:r>
            <a:r>
              <a:rPr lang="en-US" dirty="0" smtClean="0"/>
              <a:t>over. Generators </a:t>
            </a:r>
            <a:r>
              <a:rPr lang="en-US" dirty="0" smtClean="0"/>
              <a:t>are useful when we want to produce a large sequence of values, but we don't want to store all of them in memory at once.</a:t>
            </a:r>
          </a:p>
          <a:p>
            <a:endParaRPr lang="en-US" dirty="0" smtClean="0"/>
          </a:p>
          <a:p>
            <a:r>
              <a:rPr lang="en-US" dirty="0" smtClean="0"/>
              <a:t>In Python, similar to defining a normal function, we can define a generator function using the def keyword, but instead of the return statement we use the yield statement.</a:t>
            </a:r>
            <a:endParaRPr lang="en-US" dirty="0"/>
          </a:p>
        </p:txBody>
      </p:sp>
      <p:pic>
        <p:nvPicPr>
          <p:cNvPr id="4" name="Picture 3" descr="logo.jpg"/>
          <p:cNvPicPr>
            <a:picLocks noChangeAspect="1"/>
          </p:cNvPicPr>
          <p:nvPr/>
        </p:nvPicPr>
        <p:blipFill>
          <a:blip r:embed="rId3"/>
          <a:stretch>
            <a:fillRect/>
          </a:stretch>
        </p:blipFill>
        <p:spPr>
          <a:xfrm>
            <a:off x="8153400" y="5943600"/>
            <a:ext cx="695325" cy="695325"/>
          </a:xfrm>
          <a:prstGeom prst="rect">
            <a:avLst/>
          </a:prstGeom>
        </p:spPr>
      </p:pic>
    </p:spTree>
  </p:cSld>
  <p:clrMapOvr>
    <a:overrideClrMapping bg1="lt1" tx1="dk1" bg2="lt2" tx2="dk2" accent1="accent1" accent2="accent2" accent3="accent3" accent4="accent4" accent5="accent5" accent6="accent6" hlink="hlink" folHlink="folHlink"/>
  </p:clrMapOvr>
  <p:transition>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rPr>
              <a:t>Iterator</a:t>
            </a:r>
            <a:r>
              <a:rPr lang="en-US" dirty="0" smtClean="0"/>
              <a:t> </a:t>
            </a:r>
            <a:r>
              <a:rPr lang="en-US" dirty="0" smtClean="0">
                <a:solidFill>
                  <a:srgbClr val="FF0000"/>
                </a:solidFill>
              </a:rPr>
              <a:t>vs</a:t>
            </a:r>
            <a:r>
              <a:rPr lang="en-US" dirty="0" smtClean="0"/>
              <a:t>. </a:t>
            </a:r>
            <a:r>
              <a:rPr lang="en-US" dirty="0" err="1" smtClean="0">
                <a:solidFill>
                  <a:srgbClr val="FF0000"/>
                </a:solidFill>
              </a:rPr>
              <a:t>Iterable</a:t>
            </a:r>
            <a:endParaRPr lang="en-US" dirty="0" smtClean="0">
              <a:solidFill>
                <a:srgbClr val="FF0000"/>
              </a:solidFill>
            </a:endParaRPr>
          </a:p>
        </p:txBody>
      </p:sp>
      <p:sp>
        <p:nvSpPr>
          <p:cNvPr id="3" name="Content Placeholder 2"/>
          <p:cNvSpPr>
            <a:spLocks noGrp="1"/>
          </p:cNvSpPr>
          <p:nvPr>
            <p:ph sz="quarter" idx="1"/>
          </p:nvPr>
        </p:nvSpPr>
        <p:spPr/>
        <p:txBody>
          <a:bodyPr/>
          <a:lstStyle/>
          <a:p>
            <a:r>
              <a:rPr lang="en-US" dirty="0" smtClean="0"/>
              <a:t>We can say that an </a:t>
            </a:r>
            <a:r>
              <a:rPr lang="en-US" dirty="0" err="1" smtClean="0"/>
              <a:t>iterable</a:t>
            </a:r>
            <a:r>
              <a:rPr lang="en-US" dirty="0" smtClean="0"/>
              <a:t> is an object which can be iterated upon, and an </a:t>
            </a:r>
            <a:r>
              <a:rPr lang="en-US" dirty="0" err="1" smtClean="0"/>
              <a:t>iterator</a:t>
            </a:r>
            <a:r>
              <a:rPr lang="en-US" dirty="0" smtClean="0"/>
              <a:t> is an object which keeps a state and produces the next </a:t>
            </a:r>
            <a:r>
              <a:rPr lang="en-US" dirty="0" smtClean="0"/>
              <a:t>value </a:t>
            </a:r>
            <a:r>
              <a:rPr lang="en-US" dirty="0" smtClean="0"/>
              <a:t>each time it is iterated upon</a:t>
            </a:r>
            <a:r>
              <a:rPr lang="en-US" dirty="0" smtClean="0"/>
              <a:t>.</a:t>
            </a:r>
          </a:p>
          <a:p>
            <a:r>
              <a:rPr lang="en-US" dirty="0" err="1" smtClean="0"/>
              <a:t>Iterable</a:t>
            </a:r>
            <a:r>
              <a:rPr lang="en-US" dirty="0" smtClean="0"/>
              <a:t> is a sequence that can be iterated </a:t>
            </a:r>
            <a:r>
              <a:rPr lang="en-US" dirty="0" smtClean="0"/>
              <a:t>over.</a:t>
            </a:r>
            <a:endParaRPr lang="en-US" dirty="0" smtClean="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ransition>
    <p:whee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Override1.xml><?xml version="1.0" encoding="utf-8"?>
<a:themeOverride xmlns:a="http://schemas.openxmlformats.org/drawingml/2006/main">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themeOverride>
</file>

<file path=ppt/theme/themeOverride2.xml><?xml version="1.0" encoding="utf-8"?>
<a:themeOverride xmlns:a="http://schemas.openxmlformats.org/drawingml/2006/main">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themeOverride>
</file>

<file path=docProps/app.xml><?xml version="1.0" encoding="utf-8"?>
<Properties xmlns="http://schemas.openxmlformats.org/officeDocument/2006/extended-properties" xmlns:vt="http://schemas.openxmlformats.org/officeDocument/2006/docPropsVTypes">
  <Template/>
  <TotalTime>265</TotalTime>
  <Words>1053</Words>
  <Application>Microsoft Office PowerPoint</Application>
  <PresentationFormat>On-screen Show (4:3)</PresentationFormat>
  <Paragraphs>45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Civic</vt:lpstr>
      <vt:lpstr>LIST Comparison in Python</vt:lpstr>
      <vt:lpstr>Features of List Comparison</vt:lpstr>
      <vt:lpstr>Dictionary Comprehension</vt:lpstr>
      <vt:lpstr>Python Map Function</vt:lpstr>
      <vt:lpstr>Parameters of map functions</vt:lpstr>
      <vt:lpstr>Python filter Function</vt:lpstr>
      <vt:lpstr>Python Itarators</vt:lpstr>
      <vt:lpstr>Generator Function in Python</vt:lpstr>
      <vt:lpstr>Iterator vs. Iterable</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 Comparison in Python</dc:title>
  <dc:creator>Sujan Seth</dc:creator>
  <cp:lastModifiedBy>Sujan Seth</cp:lastModifiedBy>
  <cp:revision>19</cp:revision>
  <dcterms:created xsi:type="dcterms:W3CDTF">2006-08-16T00:00:00Z</dcterms:created>
  <dcterms:modified xsi:type="dcterms:W3CDTF">2023-08-02T10:46:10Z</dcterms:modified>
</cp:coreProperties>
</file>