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57" r:id="rId4"/>
    <p:sldId id="258" r:id="rId5"/>
    <p:sldId id="259" r:id="rId6"/>
    <p:sldId id="260" r:id="rId7"/>
    <p:sldId id="261" r:id="rId8"/>
    <p:sldId id="262" r:id="rId9"/>
    <p:sldId id="265" r:id="rId10"/>
    <p:sldId id="264"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41" autoAdjust="0"/>
    <p:restoredTop sz="94660"/>
  </p:normalViewPr>
  <p:slideViewPr>
    <p:cSldViewPr>
      <p:cViewPr varScale="1">
        <p:scale>
          <a:sx n="68" d="100"/>
          <a:sy n="68" d="100"/>
        </p:scale>
        <p:origin x="-89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8/5/2023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8/5/2023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8/5/2023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8/5/2023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371600"/>
            <a:ext cx="7772400" cy="1470025"/>
          </a:xfrm>
        </p:spPr>
        <p:txBody>
          <a:bodyPr/>
          <a:lstStyle/>
          <a:p>
            <a:r>
              <a:rPr lang="en-US" dirty="0" smtClean="0"/>
              <a:t>Python File Operations</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1" presetClass="entr" presetSubtype="0" fill="hold" grpId="0" nodeType="afterEffect">
                                  <p:stCondLst>
                                    <p:cond delay="0"/>
                                  </p:stCondLst>
                                  <p:childTnLst>
                                    <p:set>
                                      <p:cBhvr>
                                        <p:cTn id="6" dur="1000">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File in Python</a:t>
            </a:r>
            <a:endParaRPr lang="en-US" dirty="0"/>
          </a:p>
        </p:txBody>
      </p:sp>
      <p:sp>
        <p:nvSpPr>
          <p:cNvPr id="3" name="Content Placeholder 2"/>
          <p:cNvSpPr>
            <a:spLocks noGrp="1"/>
          </p:cNvSpPr>
          <p:nvPr>
            <p:ph sz="quarter" idx="1"/>
          </p:nvPr>
        </p:nvSpPr>
        <p:spPr/>
        <p:txBody>
          <a:bodyPr>
            <a:normAutofit/>
          </a:bodyPr>
          <a:lstStyle/>
          <a:p>
            <a:r>
              <a:rPr lang="en-US" dirty="0" smtClean="0"/>
              <a:t>open() function is used to open a file in Python. It's mainly required two arguments, first the file name and then file opening mode.</a:t>
            </a:r>
          </a:p>
          <a:p>
            <a:r>
              <a:rPr lang="en-US" dirty="0" smtClean="0"/>
              <a:t>filename: It is the name of the file.</a:t>
            </a:r>
          </a:p>
          <a:p>
            <a:r>
              <a:rPr lang="en-US" dirty="0" smtClean="0"/>
              <a:t>mode: It tells the program in which mode the file has to be open.</a:t>
            </a:r>
          </a:p>
          <a:p>
            <a:r>
              <a:rPr lang="en-US" dirty="0" smtClean="0"/>
              <a:t>buffering: Here, if the value is set to zero (0), no buffering will occur while accessing a file; if the value is set to top one (1), line buffering will be performed while accessing a file.</a:t>
            </a:r>
            <a:br>
              <a:rPr lang="en-US" dirty="0" smtClean="0"/>
            </a:b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diamond(in)">
                                      <p:cBhvr>
                                        <p:cTn id="11" dur="2000"/>
                                        <p:tgtEl>
                                          <p:spTgt spid="3">
                                            <p:txEl>
                                              <p:pRg st="0" end="0"/>
                                            </p:txEl>
                                          </p:spTgt>
                                        </p:tgtEl>
                                      </p:cBhvr>
                                    </p:animEffect>
                                  </p:childTnLst>
                                </p:cTn>
                              </p:par>
                            </p:childTnLst>
                          </p:cTn>
                        </p:par>
                        <p:par>
                          <p:cTn id="12" fill="hold">
                            <p:stCondLst>
                              <p:cond delay="2500"/>
                            </p:stCondLst>
                            <p:childTnLst>
                              <p:par>
                                <p:cTn id="13" presetID="8" presetClass="entr" presetSubtype="16"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amond(in)">
                                      <p:cBhvr>
                                        <p:cTn id="15" dur="2000"/>
                                        <p:tgtEl>
                                          <p:spTgt spid="3">
                                            <p:txEl>
                                              <p:pRg st="1" end="1"/>
                                            </p:txEl>
                                          </p:spTgt>
                                        </p:tgtEl>
                                      </p:cBhvr>
                                    </p:animEffect>
                                  </p:childTnLst>
                                </p:cTn>
                              </p:par>
                            </p:childTnLst>
                          </p:cTn>
                        </p:par>
                        <p:par>
                          <p:cTn id="16" fill="hold">
                            <p:stCondLst>
                              <p:cond delay="4500"/>
                            </p:stCondLst>
                            <p:childTnLst>
                              <p:par>
                                <p:cTn id="17" presetID="8"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diamond(in)">
                                      <p:cBhvr>
                                        <p:cTn id="19" dur="2000"/>
                                        <p:tgtEl>
                                          <p:spTgt spid="3">
                                            <p:txEl>
                                              <p:pRg st="2" end="2"/>
                                            </p:txEl>
                                          </p:spTgt>
                                        </p:tgtEl>
                                      </p:cBhvr>
                                    </p:animEffect>
                                  </p:childTnLst>
                                </p:cTn>
                              </p:par>
                            </p:childTnLst>
                          </p:cTn>
                        </p:par>
                        <p:par>
                          <p:cTn id="20" fill="hold">
                            <p:stCondLst>
                              <p:cond delay="6500"/>
                            </p:stCondLst>
                            <p:childTnLst>
                              <p:par>
                                <p:cTn id="21" presetID="8" presetClass="entr" presetSubtype="16"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amond(in)">
                                      <p:cBhvr>
                                        <p:cTn id="23"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File Opening Mode</a:t>
            </a:r>
            <a:endParaRPr lang="en-US" dirty="0"/>
          </a:p>
        </p:txBody>
      </p:sp>
      <p:graphicFrame>
        <p:nvGraphicFramePr>
          <p:cNvPr id="4" name="Content Placeholder 3"/>
          <p:cNvGraphicFramePr>
            <a:graphicFrameLocks noGrp="1"/>
          </p:cNvGraphicFramePr>
          <p:nvPr>
            <p:ph sz="quarter" idx="1"/>
          </p:nvPr>
        </p:nvGraphicFramePr>
        <p:xfrm>
          <a:off x="533400" y="990600"/>
          <a:ext cx="8229600" cy="459232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l"/>
                      <a:r>
                        <a:rPr lang="en-US" b="0" dirty="0">
                          <a:solidFill>
                            <a:srgbClr val="FFFFFF"/>
                          </a:solidFill>
                        </a:rPr>
                        <a:t>Mode</a:t>
                      </a:r>
                    </a:p>
                  </a:txBody>
                  <a:tcPr anchor="ctr"/>
                </a:tc>
                <a:tc>
                  <a:txBody>
                    <a:bodyPr/>
                    <a:lstStyle/>
                    <a:p>
                      <a:pPr algn="l"/>
                      <a:r>
                        <a:rPr lang="en-US" b="0">
                          <a:solidFill>
                            <a:srgbClr val="FFFFFF"/>
                          </a:solidFill>
                        </a:rPr>
                        <a:t>Description</a:t>
                      </a:r>
                    </a:p>
                  </a:txBody>
                  <a:tcPr anchor="ctr"/>
                </a:tc>
              </a:tr>
              <a:tr h="370840">
                <a:tc>
                  <a:txBody>
                    <a:bodyPr/>
                    <a:lstStyle/>
                    <a:p>
                      <a:pPr fontAlgn="t"/>
                      <a:r>
                        <a:rPr lang="en-US"/>
                        <a:t>r</a:t>
                      </a:r>
                    </a:p>
                  </a:txBody>
                  <a:tcPr/>
                </a:tc>
                <a:tc>
                  <a:txBody>
                    <a:bodyPr/>
                    <a:lstStyle/>
                    <a:p>
                      <a:pPr fontAlgn="t"/>
                      <a:r>
                        <a:rPr lang="en-US" dirty="0"/>
                        <a:t>Opens a file for reading only. (It's a default mode.)</a:t>
                      </a:r>
                    </a:p>
                  </a:txBody>
                  <a:tcPr/>
                </a:tc>
              </a:tr>
              <a:tr h="370840">
                <a:tc>
                  <a:txBody>
                    <a:bodyPr/>
                    <a:lstStyle/>
                    <a:p>
                      <a:pPr fontAlgn="t"/>
                      <a:r>
                        <a:rPr lang="en-US" dirty="0"/>
                        <a:t>w</a:t>
                      </a:r>
                    </a:p>
                  </a:txBody>
                  <a:tcPr/>
                </a:tc>
                <a:tc>
                  <a:txBody>
                    <a:bodyPr/>
                    <a:lstStyle/>
                    <a:p>
                      <a:pPr fontAlgn="t"/>
                      <a:r>
                        <a:rPr lang="en-US" dirty="0"/>
                        <a:t>Opens a file for writing. (If a file doesn't exist already, then it creates a new file. Otherwise, it's truncate a file.)</a:t>
                      </a:r>
                    </a:p>
                  </a:txBody>
                  <a:tcPr/>
                </a:tc>
              </a:tr>
              <a:tr h="370840">
                <a:tc>
                  <a:txBody>
                    <a:bodyPr/>
                    <a:lstStyle/>
                    <a:p>
                      <a:pPr fontAlgn="t"/>
                      <a:r>
                        <a:rPr lang="en-US"/>
                        <a:t>x</a:t>
                      </a:r>
                    </a:p>
                  </a:txBody>
                  <a:tcPr/>
                </a:tc>
                <a:tc>
                  <a:txBody>
                    <a:bodyPr/>
                    <a:lstStyle/>
                    <a:p>
                      <a:pPr fontAlgn="t"/>
                      <a:r>
                        <a:rPr lang="en-US"/>
                        <a:t>Opens a file for exclusive creation. (Operation fails if a file does not exist in the location.)</a:t>
                      </a:r>
                    </a:p>
                  </a:txBody>
                  <a:tcPr/>
                </a:tc>
              </a:tr>
              <a:tr h="370840">
                <a:tc>
                  <a:txBody>
                    <a:bodyPr/>
                    <a:lstStyle/>
                    <a:p>
                      <a:pPr fontAlgn="t"/>
                      <a:r>
                        <a:rPr lang="en-US"/>
                        <a:t>a</a:t>
                      </a:r>
                    </a:p>
                  </a:txBody>
                  <a:tcPr/>
                </a:tc>
                <a:tc>
                  <a:txBody>
                    <a:bodyPr/>
                    <a:lstStyle/>
                    <a:p>
                      <a:pPr fontAlgn="t"/>
                      <a:r>
                        <a:rPr lang="en-US"/>
                        <a:t>Opens a file for appending at the end of the file without truncating it. (Creates a new file if it does not exist in the location.)</a:t>
                      </a:r>
                    </a:p>
                  </a:txBody>
                  <a:tcPr/>
                </a:tc>
              </a:tr>
              <a:tr h="370840">
                <a:tc>
                  <a:txBody>
                    <a:bodyPr/>
                    <a:lstStyle/>
                    <a:p>
                      <a:pPr fontAlgn="t"/>
                      <a:r>
                        <a:rPr lang="en-US"/>
                        <a:t>t</a:t>
                      </a:r>
                    </a:p>
                  </a:txBody>
                  <a:tcPr/>
                </a:tc>
                <a:tc>
                  <a:txBody>
                    <a:bodyPr/>
                    <a:lstStyle/>
                    <a:p>
                      <a:pPr fontAlgn="t"/>
                      <a:r>
                        <a:rPr lang="en-US"/>
                        <a:t>Opens a file in text mode. (It's a default mode.)</a:t>
                      </a:r>
                    </a:p>
                  </a:txBody>
                  <a:tcPr/>
                </a:tc>
              </a:tr>
              <a:tr h="370840">
                <a:tc>
                  <a:txBody>
                    <a:bodyPr/>
                    <a:lstStyle/>
                    <a:p>
                      <a:pPr fontAlgn="t"/>
                      <a:r>
                        <a:rPr lang="en-US"/>
                        <a:t>b</a:t>
                      </a:r>
                    </a:p>
                  </a:txBody>
                  <a:tcPr/>
                </a:tc>
                <a:tc>
                  <a:txBody>
                    <a:bodyPr/>
                    <a:lstStyle/>
                    <a:p>
                      <a:pPr fontAlgn="t"/>
                      <a:r>
                        <a:rPr lang="en-US"/>
                        <a:t>Opens a file in binary mode.</a:t>
                      </a:r>
                    </a:p>
                  </a:txBody>
                  <a:tcPr/>
                </a:tc>
              </a:tr>
              <a:tr h="370840">
                <a:tc>
                  <a:txBody>
                    <a:bodyPr/>
                    <a:lstStyle/>
                    <a:p>
                      <a:pPr fontAlgn="t"/>
                      <a:r>
                        <a:rPr lang="en-US"/>
                        <a:t>+</a:t>
                      </a:r>
                    </a:p>
                  </a:txBody>
                  <a:tcPr/>
                </a:tc>
                <a:tc>
                  <a:txBody>
                    <a:bodyPr/>
                    <a:lstStyle/>
                    <a:p>
                      <a:pPr fontAlgn="t"/>
                      <a:r>
                        <a:rPr lang="en-US" dirty="0"/>
                        <a:t>Opens a file for updating (reading and writing.)</a:t>
                      </a:r>
                    </a:p>
                  </a:txBody>
                  <a:tcPr/>
                </a:tc>
              </a:tr>
            </a:tbl>
          </a:graphicData>
        </a:graphic>
      </p:graphicFrame>
      <p:pic>
        <p:nvPicPr>
          <p:cNvPr id="5" name="Picture 4" descr="logo.jpg"/>
          <p:cNvPicPr>
            <a:picLocks noChangeAspect="1"/>
          </p:cNvPicPr>
          <p:nvPr/>
        </p:nvPicPr>
        <p:blipFill>
          <a:blip r:embed="rId2"/>
          <a:stretch>
            <a:fillRect/>
          </a:stretch>
        </p:blipFill>
        <p:spPr>
          <a:xfrm>
            <a:off x="8448675" y="6162675"/>
            <a:ext cx="695325" cy="695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lide(fromBottom)">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File In Python</a:t>
            </a:r>
            <a:endParaRPr lang="en-US" dirty="0"/>
          </a:p>
        </p:txBody>
      </p:sp>
      <p:sp>
        <p:nvSpPr>
          <p:cNvPr id="3" name="Content Placeholder 2"/>
          <p:cNvSpPr>
            <a:spLocks noGrp="1"/>
          </p:cNvSpPr>
          <p:nvPr>
            <p:ph sz="quarter" idx="1"/>
          </p:nvPr>
        </p:nvSpPr>
        <p:spPr/>
        <p:txBody>
          <a:bodyPr>
            <a:normAutofit/>
          </a:bodyPr>
          <a:lstStyle/>
          <a:p>
            <a:r>
              <a:rPr lang="en-US" dirty="0" smtClean="0"/>
              <a:t>For reading and writing text data, different text-encoding schemes are used, such as ASCII (American Standard Code for Information Interchange), UTF-8 (Unicode Transformation Format), UTF-16.</a:t>
            </a:r>
          </a:p>
          <a:p>
            <a:r>
              <a:rPr lang="en-US" dirty="0" smtClean="0"/>
              <a:t>Once a file is opened using an open() method, then it can be read by a method called read().</a:t>
            </a:r>
          </a:p>
          <a:p>
            <a:endParaRPr lang="en-US" dirty="0" smtClean="0"/>
          </a:p>
          <a:p>
            <a:r>
              <a:rPr lang="en-US" dirty="0" smtClean="0"/>
              <a:t>Let  us See an example  of  reading File</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1" presetClass="entr" presetSubtype="0" fill="hold" grpId="0" nodeType="afterEffect">
                                  <p:stCondLst>
                                    <p:cond delay="0"/>
                                  </p:stCondLst>
                                  <p:childTnLst>
                                    <p:set>
                                      <p:cBhvr>
                                        <p:cTn id="6" dur="1000">
                                          <p:stCondLst>
                                            <p:cond delay="0"/>
                                          </p:stCondLst>
                                        </p:cTn>
                                        <p:tgtEl>
                                          <p:spTgt spid="2"/>
                                        </p:tgtEl>
                                        <p:attrNameLst>
                                          <p:attrName>style.visibility</p:attrName>
                                        </p:attrNameLst>
                                      </p:cBhvr>
                                      <p:to>
                                        <p:strVal val="visible"/>
                                      </p:to>
                                    </p:set>
                                  </p:childTnLst>
                                </p:cTn>
                              </p:par>
                            </p:childTnLst>
                          </p:cTn>
                        </p:par>
                        <p:par>
                          <p:cTn id="7" fill="hold">
                            <p:stCondLst>
                              <p:cond delay="1000"/>
                            </p:stCondLst>
                            <p:childTnLst>
                              <p:par>
                                <p:cTn id="8" presetID="18" presetClass="entr" presetSubtype="12"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strips(downLeft)">
                                      <p:cBhvr>
                                        <p:cTn id="10" dur="500"/>
                                        <p:tgtEl>
                                          <p:spTgt spid="3">
                                            <p:txEl>
                                              <p:pRg st="0" end="0"/>
                                            </p:txEl>
                                          </p:spTgt>
                                        </p:tgtEl>
                                      </p:cBhvr>
                                    </p:animEffect>
                                  </p:childTnLst>
                                </p:cTn>
                              </p:par>
                            </p:childTnLst>
                          </p:cTn>
                        </p:par>
                        <p:par>
                          <p:cTn id="11" fill="hold">
                            <p:stCondLst>
                              <p:cond delay="1500"/>
                            </p:stCondLst>
                            <p:childTnLst>
                              <p:par>
                                <p:cTn id="12" presetID="18" presetClass="entr" presetSubtype="12"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strips(downLeft)">
                                      <p:cBhvr>
                                        <p:cTn id="14" dur="500"/>
                                        <p:tgtEl>
                                          <p:spTgt spid="3">
                                            <p:txEl>
                                              <p:pRg st="1" end="1"/>
                                            </p:txEl>
                                          </p:spTgt>
                                        </p:tgtEl>
                                      </p:cBhvr>
                                    </p:animEffect>
                                  </p:childTnLst>
                                </p:cTn>
                              </p:par>
                            </p:childTnLst>
                          </p:cTn>
                        </p:par>
                        <p:par>
                          <p:cTn id="15" fill="hold">
                            <p:stCondLst>
                              <p:cond delay="2000"/>
                            </p:stCondLst>
                            <p:childTnLst>
                              <p:par>
                                <p:cTn id="16" presetID="18" presetClass="entr" presetSubtype="12" fill="hold" grpId="0"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strips(downLeft)">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File</a:t>
            </a:r>
            <a:endParaRPr lang="en-US" dirty="0"/>
          </a:p>
        </p:txBody>
      </p:sp>
      <p:sp>
        <p:nvSpPr>
          <p:cNvPr id="3" name="Content Placeholder 2"/>
          <p:cNvSpPr>
            <a:spLocks noGrp="1"/>
          </p:cNvSpPr>
          <p:nvPr>
            <p:ph sz="quarter" idx="1"/>
          </p:nvPr>
        </p:nvSpPr>
        <p:spPr/>
        <p:txBody>
          <a:bodyPr>
            <a:normAutofit/>
          </a:bodyPr>
          <a:lstStyle/>
          <a:p>
            <a:r>
              <a:rPr lang="en-US" dirty="0" smtClean="0"/>
              <a:t>For writing data to files, we have to use open() with 'wt' mode, clearing and overwriting the previous content. Also, we have to use the write() function to write into a file.</a:t>
            </a:r>
          </a:p>
          <a:p>
            <a:r>
              <a:rPr lang="en-US" dirty="0" smtClean="0"/>
              <a:t>Writing a file  that does not exists the problem can be easily solved by using another mode - technique, i.e., the 'x' mode to open a file instead of 'w' mode.</a:t>
            </a:r>
          </a:p>
          <a:p>
            <a:r>
              <a:rPr lang="en-US" dirty="0" smtClean="0"/>
              <a:t>Let  us See an example  of  reading File</a:t>
            </a:r>
          </a:p>
          <a:p>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strips(downLeft)">
                                      <p:cBhvr>
                                        <p:cTn id="11" dur="500"/>
                                        <p:tgtEl>
                                          <p:spTgt spid="3">
                                            <p:txEl>
                                              <p:pRg st="0" end="0"/>
                                            </p:txEl>
                                          </p:spTgt>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strips(downLeft)">
                                      <p:cBhvr>
                                        <p:cTn id="15" dur="500"/>
                                        <p:tgtEl>
                                          <p:spTgt spid="3">
                                            <p:txEl>
                                              <p:pRg st="1" end="1"/>
                                            </p:txEl>
                                          </p:spTgt>
                                        </p:tgtEl>
                                      </p:cBhvr>
                                    </p:animEffect>
                                  </p:childTnLst>
                                </p:cTn>
                              </p:par>
                            </p:childTnLst>
                          </p:cTn>
                        </p:par>
                        <p:par>
                          <p:cTn id="16" fill="hold">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strips(downLeft)">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Closeing</a:t>
            </a:r>
            <a:r>
              <a:rPr lang="en-US" dirty="0" smtClean="0"/>
              <a:t> a File</a:t>
            </a:r>
            <a:endParaRPr lang="en-US" dirty="0"/>
          </a:p>
        </p:txBody>
      </p:sp>
      <p:sp>
        <p:nvSpPr>
          <p:cNvPr id="3" name="Content Placeholder 2"/>
          <p:cNvSpPr>
            <a:spLocks noGrp="1"/>
          </p:cNvSpPr>
          <p:nvPr>
            <p:ph sz="quarter" idx="1"/>
          </p:nvPr>
        </p:nvSpPr>
        <p:spPr/>
        <p:txBody>
          <a:bodyPr/>
          <a:lstStyle/>
          <a:p>
            <a:r>
              <a:rPr lang="en-US" dirty="0" smtClean="0"/>
              <a:t>In Python, it is not system critical to close all your files after using them, because the file will auto close after Python code finishes execution. You can close a file by using the close() method.</a:t>
            </a:r>
          </a:p>
          <a:p>
            <a:r>
              <a:rPr lang="en-US" dirty="0" smtClean="0"/>
              <a:t>Let  us See an example  of  reading File</a:t>
            </a:r>
          </a:p>
          <a:p>
            <a:pPr>
              <a:buNone/>
            </a:pP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2895600"/>
            <a:ext cx="7194470" cy="923330"/>
          </a:xfrm>
          <a:prstGeom prst="rect">
            <a:avLst/>
          </a:prstGeom>
          <a:noFill/>
        </p:spPr>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Working with JESON File</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 name="Picture 2"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828800"/>
            <a:ext cx="6400800" cy="3810000"/>
          </a:xfrm>
        </p:spPr>
        <p:txBody>
          <a:bodyPr>
            <a:normAutofit/>
          </a:bodyPr>
          <a:lstStyle/>
          <a:p>
            <a:r>
              <a:rPr lang="en-US" dirty="0" smtClean="0"/>
              <a:t>The full form of JSON is JavaScript Object Notation. It means that a script (executable) file which is made of text in a programming language, is used to store and transfer the data. Python supports JSON through a built-in package called JSON. To use this feature, we import the JSON package in Python script. The text in JSON is done through quoted-string which contains the value in key-value mapping within { }.</a:t>
            </a:r>
            <a:endParaRPr lang="en-US" dirty="0"/>
          </a:p>
        </p:txBody>
      </p:sp>
      <p:sp>
        <p:nvSpPr>
          <p:cNvPr id="2" name="Title 1"/>
          <p:cNvSpPr>
            <a:spLocks noGrp="1"/>
          </p:cNvSpPr>
          <p:nvPr>
            <p:ph type="ctrTitle"/>
          </p:nvPr>
        </p:nvSpPr>
        <p:spPr>
          <a:xfrm>
            <a:off x="685800" y="304800"/>
            <a:ext cx="7772400" cy="1146175"/>
          </a:xfrm>
        </p:spPr>
        <p:txBody>
          <a:bodyPr/>
          <a:lstStyle/>
          <a:p>
            <a:r>
              <a:rPr lang="en-US" dirty="0" smtClean="0"/>
              <a:t>What is JESON File</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JESON File</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Python Parse JSON – How to Read a JSON File</a:t>
            </a:r>
          </a:p>
          <a:p>
            <a:r>
              <a:rPr lang="en-US" dirty="0" smtClean="0"/>
              <a:t>It’s pretty easy to load a JSON object in Python. Python has a built-in package called JSON, which can be used to work with JSON data. It’s done by using the JSON module, which provides us with a lot of methods which among loads() and load() methods are </a:t>
            </a:r>
            <a:r>
              <a:rPr lang="en-US" dirty="0" err="1" smtClean="0"/>
              <a:t>gonna</a:t>
            </a:r>
            <a:r>
              <a:rPr lang="en-US" dirty="0" smtClean="0"/>
              <a:t> help us to read the JSON file.</a:t>
            </a:r>
          </a:p>
          <a:p>
            <a:endParaRPr lang="en-US" dirty="0" smtClean="0"/>
          </a:p>
          <a:p>
            <a:pPr>
              <a:buNone/>
            </a:pPr>
            <a:r>
              <a:rPr lang="en-US" dirty="0" err="1" smtClean="0"/>
              <a:t>Deserialize</a:t>
            </a:r>
            <a:r>
              <a:rPr lang="en-US" dirty="0" smtClean="0"/>
              <a:t> a JSON String to an Object in Python</a:t>
            </a:r>
          </a:p>
          <a:p>
            <a:r>
              <a:rPr lang="en-US" dirty="0" smtClean="0"/>
              <a:t>The </a:t>
            </a:r>
            <a:r>
              <a:rPr lang="en-US" dirty="0" err="1" smtClean="0"/>
              <a:t>Deserialization</a:t>
            </a:r>
            <a:r>
              <a:rPr lang="en-US" dirty="0" smtClean="0"/>
              <a:t> of JSON means the conversion of JSON objects into their respective Python objects. The load()/loads() method is used for it. If you have used JSON data from another program or obtained it as a string format of JSON, then it can easily be </a:t>
            </a:r>
            <a:r>
              <a:rPr lang="en-US" dirty="0" err="1" smtClean="0"/>
              <a:t>deserialized</a:t>
            </a:r>
            <a:r>
              <a:rPr lang="en-US" dirty="0" smtClean="0"/>
              <a:t> with load()/loads(), which is usually used to load from string, otherwise, the root object is in list or dict. See the following table given below.</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dissolve">
                                      <p:cBhvr>
                                        <p:cTn id="16" dur="500"/>
                                        <p:tgtEl>
                                          <p:spTgt spid="3">
                                            <p:txEl>
                                              <p:pRg st="1" end="1"/>
                                            </p:txEl>
                                          </p:spTgt>
                                        </p:tgtEl>
                                      </p:cBhvr>
                                    </p:animEffect>
                                  </p:childTnLst>
                                </p:cTn>
                              </p:par>
                            </p:childTnLst>
                          </p:cTn>
                        </p:par>
                        <p:par>
                          <p:cTn id="17" fill="hold">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par>
                          <p:cTn id="21" fill="hold">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JESON File &amp; Python File</a:t>
            </a:r>
            <a:endParaRPr lang="en-US" dirty="0"/>
          </a:p>
        </p:txBody>
      </p:sp>
      <p:graphicFrame>
        <p:nvGraphicFramePr>
          <p:cNvPr id="4" name="Content Placeholder 3"/>
          <p:cNvGraphicFramePr>
            <a:graphicFrameLocks noGrp="1"/>
          </p:cNvGraphicFramePr>
          <p:nvPr>
            <p:ph sz="quarter" idx="1"/>
          </p:nvPr>
        </p:nvGraphicFramePr>
        <p:xfrm>
          <a:off x="914400" y="1447800"/>
          <a:ext cx="7772400" cy="4028440"/>
        </p:xfrm>
        <a:graphic>
          <a:graphicData uri="http://schemas.openxmlformats.org/drawingml/2006/table">
            <a:tbl>
              <a:tblPr firstRow="1" bandRow="1">
                <a:tableStyleId>{5C22544A-7EE6-4342-B048-85BDC9FD1C3A}</a:tableStyleId>
              </a:tblPr>
              <a:tblGrid>
                <a:gridCol w="3886200"/>
                <a:gridCol w="3886200"/>
              </a:tblGrid>
              <a:tr h="370840">
                <a:tc>
                  <a:txBody>
                    <a:bodyPr/>
                    <a:lstStyle/>
                    <a:p>
                      <a:r>
                        <a:rPr lang="en-US" dirty="0" smtClean="0"/>
                        <a:t>Python Object</a:t>
                      </a:r>
                      <a:endParaRPr lang="en-US" dirty="0"/>
                    </a:p>
                  </a:txBody>
                  <a:tcPr marL="86360" marR="86360"/>
                </a:tc>
                <a:tc>
                  <a:txBody>
                    <a:bodyPr/>
                    <a:lstStyle/>
                    <a:p>
                      <a:r>
                        <a:rPr lang="en-US" dirty="0" smtClean="0"/>
                        <a:t>JESON Object</a:t>
                      </a:r>
                      <a:endParaRPr lang="en-US" dirty="0"/>
                    </a:p>
                  </a:txBody>
                  <a:tcPr marL="86360" marR="86360"/>
                </a:tc>
              </a:tr>
              <a:tr h="370840">
                <a:tc>
                  <a:txBody>
                    <a:bodyPr/>
                    <a:lstStyle/>
                    <a:p>
                      <a:pPr algn="l" rtl="0" fontAlgn="base"/>
                      <a:r>
                        <a:rPr lang="en-US" sz="1250" b="0" dirty="0"/>
                        <a:t>object</a:t>
                      </a:r>
                    </a:p>
                  </a:txBody>
                  <a:tcPr marL="89958" marR="89958" marT="133350" marB="133350" anchor="ctr"/>
                </a:tc>
                <a:tc>
                  <a:txBody>
                    <a:bodyPr/>
                    <a:lstStyle/>
                    <a:p>
                      <a:pPr algn="l" rtl="0" fontAlgn="base"/>
                      <a:r>
                        <a:rPr lang="en-US" sz="1250" b="0"/>
                        <a:t>dict</a:t>
                      </a:r>
                    </a:p>
                  </a:txBody>
                  <a:tcPr marL="89958" marR="89958" marT="133350" marB="133350" anchor="ctr"/>
                </a:tc>
              </a:tr>
              <a:tr h="370840">
                <a:tc>
                  <a:txBody>
                    <a:bodyPr/>
                    <a:lstStyle/>
                    <a:p>
                      <a:pPr algn="l" rtl="0" fontAlgn="base"/>
                      <a:r>
                        <a:rPr lang="en-US" sz="1250" b="0"/>
                        <a:t>array</a:t>
                      </a:r>
                    </a:p>
                  </a:txBody>
                  <a:tcPr marL="89958" marR="89958" marT="133350" marB="133350" anchor="ctr"/>
                </a:tc>
                <a:tc>
                  <a:txBody>
                    <a:bodyPr/>
                    <a:lstStyle/>
                    <a:p>
                      <a:pPr algn="l" rtl="0" fontAlgn="base"/>
                      <a:r>
                        <a:rPr lang="en-US" sz="1250" b="0"/>
                        <a:t>list</a:t>
                      </a:r>
                    </a:p>
                  </a:txBody>
                  <a:tcPr marL="89958" marR="89958" marT="133350" marB="133350" anchor="ctr"/>
                </a:tc>
              </a:tr>
              <a:tr h="370840">
                <a:tc>
                  <a:txBody>
                    <a:bodyPr/>
                    <a:lstStyle/>
                    <a:p>
                      <a:pPr algn="l" rtl="0" fontAlgn="base"/>
                      <a:r>
                        <a:rPr lang="en-US" sz="1250" b="0"/>
                        <a:t>string</a:t>
                      </a:r>
                    </a:p>
                  </a:txBody>
                  <a:tcPr marL="89958" marR="89958" marT="133350" marB="133350" anchor="ctr"/>
                </a:tc>
                <a:tc>
                  <a:txBody>
                    <a:bodyPr/>
                    <a:lstStyle/>
                    <a:p>
                      <a:pPr algn="l" rtl="0" fontAlgn="base"/>
                      <a:r>
                        <a:rPr lang="en-US" sz="1250" b="0" dirty="0" err="1"/>
                        <a:t>str</a:t>
                      </a:r>
                      <a:endParaRPr lang="en-US" sz="1250" b="0" dirty="0"/>
                    </a:p>
                  </a:txBody>
                  <a:tcPr marL="89958" marR="89958" marT="133350" marB="133350" anchor="ctr"/>
                </a:tc>
              </a:tr>
              <a:tr h="370840">
                <a:tc>
                  <a:txBody>
                    <a:bodyPr/>
                    <a:lstStyle/>
                    <a:p>
                      <a:pPr algn="l" rtl="0" fontAlgn="base"/>
                      <a:r>
                        <a:rPr lang="en-US" sz="1250" b="0"/>
                        <a:t>null</a:t>
                      </a:r>
                    </a:p>
                  </a:txBody>
                  <a:tcPr marL="89958" marR="89958" marT="133350" marB="133350" anchor="ctr"/>
                </a:tc>
                <a:tc>
                  <a:txBody>
                    <a:bodyPr/>
                    <a:lstStyle/>
                    <a:p>
                      <a:pPr algn="l" rtl="0" fontAlgn="base"/>
                      <a:r>
                        <a:rPr lang="en-US" sz="1250" b="0" dirty="0"/>
                        <a:t>None</a:t>
                      </a:r>
                    </a:p>
                  </a:txBody>
                  <a:tcPr marL="89958" marR="89958" marT="133350" marB="133350" anchor="ctr"/>
                </a:tc>
              </a:tr>
              <a:tr h="370840">
                <a:tc>
                  <a:txBody>
                    <a:bodyPr/>
                    <a:lstStyle/>
                    <a:p>
                      <a:pPr algn="l" rtl="0" fontAlgn="base"/>
                      <a:r>
                        <a:rPr lang="en-US" sz="1250" b="0"/>
                        <a:t>number (int)</a:t>
                      </a:r>
                    </a:p>
                  </a:txBody>
                  <a:tcPr marL="89958" marR="89958" marT="133350" marB="133350" anchor="ctr"/>
                </a:tc>
                <a:tc>
                  <a:txBody>
                    <a:bodyPr/>
                    <a:lstStyle/>
                    <a:p>
                      <a:pPr algn="l" rtl="0" fontAlgn="base"/>
                      <a:r>
                        <a:rPr lang="en-US" sz="1250" b="0"/>
                        <a:t>int</a:t>
                      </a:r>
                    </a:p>
                  </a:txBody>
                  <a:tcPr marL="89958" marR="89958" marT="133350" marB="133350" anchor="ctr"/>
                </a:tc>
              </a:tr>
              <a:tr h="370840">
                <a:tc>
                  <a:txBody>
                    <a:bodyPr/>
                    <a:lstStyle/>
                    <a:p>
                      <a:pPr algn="l" rtl="0" fontAlgn="base"/>
                      <a:r>
                        <a:rPr lang="en-US" sz="1250" b="0"/>
                        <a:t>number (real)</a:t>
                      </a:r>
                    </a:p>
                  </a:txBody>
                  <a:tcPr marL="89958" marR="89958" marT="133350" marB="133350" anchor="ctr"/>
                </a:tc>
                <a:tc>
                  <a:txBody>
                    <a:bodyPr/>
                    <a:lstStyle/>
                    <a:p>
                      <a:pPr algn="l" rtl="0" fontAlgn="base"/>
                      <a:r>
                        <a:rPr lang="en-US" sz="1250" b="0"/>
                        <a:t>float</a:t>
                      </a:r>
                    </a:p>
                  </a:txBody>
                  <a:tcPr marL="89958" marR="89958" marT="133350" marB="133350" anchor="ctr"/>
                </a:tc>
              </a:tr>
              <a:tr h="370840">
                <a:tc>
                  <a:txBody>
                    <a:bodyPr/>
                    <a:lstStyle/>
                    <a:p>
                      <a:pPr algn="l" rtl="0" fontAlgn="base"/>
                      <a:r>
                        <a:rPr lang="en-US" sz="1250" b="0"/>
                        <a:t>true</a:t>
                      </a:r>
                    </a:p>
                  </a:txBody>
                  <a:tcPr marL="89958" marR="89958" marT="133350" marB="133350" anchor="ctr"/>
                </a:tc>
                <a:tc>
                  <a:txBody>
                    <a:bodyPr/>
                    <a:lstStyle/>
                    <a:p>
                      <a:pPr algn="l" rtl="0" fontAlgn="base"/>
                      <a:r>
                        <a:rPr lang="en-US" sz="1250" b="0"/>
                        <a:t>True</a:t>
                      </a:r>
                    </a:p>
                  </a:txBody>
                  <a:tcPr marL="89958" marR="89958" marT="133350" marB="133350" anchor="ctr"/>
                </a:tc>
              </a:tr>
              <a:tr h="370840">
                <a:tc>
                  <a:txBody>
                    <a:bodyPr/>
                    <a:lstStyle/>
                    <a:p>
                      <a:pPr algn="l" rtl="0" fontAlgn="base"/>
                      <a:r>
                        <a:rPr lang="en-US" sz="1250" b="0"/>
                        <a:t>false</a:t>
                      </a:r>
                    </a:p>
                  </a:txBody>
                  <a:tcPr marL="89958" marR="89958" marT="133350" marB="133350" anchor="ctr"/>
                </a:tc>
                <a:tc>
                  <a:txBody>
                    <a:bodyPr/>
                    <a:lstStyle/>
                    <a:p>
                      <a:pPr algn="l" rtl="0" fontAlgn="base"/>
                      <a:r>
                        <a:rPr lang="en-US" sz="1250" b="0" dirty="0"/>
                        <a:t>False</a:t>
                      </a:r>
                    </a:p>
                  </a:txBody>
                  <a:tcPr marL="89958" marR="89958" marT="133350" marB="133350" anchor="ctr"/>
                </a:tc>
              </a:tr>
            </a:tbl>
          </a:graphicData>
        </a:graphic>
      </p:graphicFrame>
      <p:pic>
        <p:nvPicPr>
          <p:cNvPr id="5" name="Picture 4"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par>
                          <p:cTn id="8" fill="hold">
                            <p:stCondLst>
                              <p:cond delay="2000"/>
                            </p:stCondLst>
                            <p:childTnLst>
                              <p:par>
                                <p:cTn id="9" presetID="2" presetClass="emph" presetSubtype="0" grpId="1" nodeType="afterEffect">
                                  <p:stCondLst>
                                    <p:cond delay="0"/>
                                  </p:stCondLst>
                                  <p:childTnLst>
                                    <p:set>
                                      <p:cBhvr override="childStyle">
                                        <p:cTn id="10" dur="indefinite"/>
                                        <p:tgtEl>
                                          <p:spTgt spid="2"/>
                                        </p:tgtEl>
                                        <p:attrNameLst>
                                          <p:attrName>style.fontFamily</p:attrName>
                                        </p:attrNameLst>
                                      </p:cBhvr>
                                      <p:to>
                                        <p:strVal val="Times New Roman"/>
                                      </p:to>
                                    </p:set>
                                  </p:childTnLst>
                                </p:cTn>
                              </p:par>
                            </p:childTnLst>
                          </p:cTn>
                        </p:par>
                        <p:par>
                          <p:cTn id="11" fill="hold">
                            <p:stCondLst>
                              <p:cond delay="2000"/>
                            </p:stCondLst>
                            <p:childTnLst>
                              <p:par>
                                <p:cTn id="12" presetID="6" presetClass="emph" presetSubtype="0" fill="hold" nodeType="afterEffect">
                                  <p:stCondLst>
                                    <p:cond delay="0"/>
                                  </p:stCondLst>
                                  <p:childTnLst>
                                    <p:animScale>
                                      <p:cBhvr>
                                        <p:cTn id="13"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JESON Read and Write</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If we have a JSON string, we can parse it by using the </a:t>
            </a:r>
            <a:r>
              <a:rPr lang="en-US" dirty="0" err="1" smtClean="0"/>
              <a:t>json.loads</a:t>
            </a:r>
            <a:r>
              <a:rPr lang="en-US" dirty="0" smtClean="0"/>
              <a:t>() method. </a:t>
            </a:r>
            <a:r>
              <a:rPr lang="en-US" dirty="0" err="1" smtClean="0"/>
              <a:t>json.loads</a:t>
            </a:r>
            <a:r>
              <a:rPr lang="en-US" dirty="0" smtClean="0"/>
              <a:t>() does not take the file path, but the file contents as a string, to read the content of a JSON file we can use </a:t>
            </a:r>
            <a:r>
              <a:rPr lang="en-US" dirty="0" err="1" smtClean="0"/>
              <a:t>fileobject.read</a:t>
            </a:r>
            <a:r>
              <a:rPr lang="en-US" dirty="0" smtClean="0"/>
              <a:t>() to convert the file into a string and pass it with </a:t>
            </a:r>
            <a:r>
              <a:rPr lang="en-US" dirty="0" err="1" smtClean="0"/>
              <a:t>json.loads</a:t>
            </a:r>
            <a:r>
              <a:rPr lang="en-US" dirty="0" smtClean="0"/>
              <a:t>(). This method returns the content of the file. This example shows reading from both string and JSON file using </a:t>
            </a:r>
            <a:r>
              <a:rPr lang="en-US" dirty="0" err="1" smtClean="0"/>
              <a:t>json.loads</a:t>
            </a:r>
            <a:r>
              <a:rPr lang="en-US" dirty="0" smtClean="0"/>
              <a:t>() method. Firstly, we have a JSON string stored in a variable ‘</a:t>
            </a:r>
            <a:r>
              <a:rPr lang="en-US" dirty="0" err="1" smtClean="0"/>
              <a:t>j_string</a:t>
            </a:r>
            <a:r>
              <a:rPr lang="en-US" dirty="0" smtClean="0"/>
              <a:t>’ and convert this JSON string into a Python dictionary using </a:t>
            </a:r>
            <a:r>
              <a:rPr lang="en-US" dirty="0" err="1" smtClean="0"/>
              <a:t>json.loads</a:t>
            </a:r>
            <a:r>
              <a:rPr lang="en-US" dirty="0" smtClean="0"/>
              <a:t>() method that is stored in the variable ‘y’ after that we print it. Secondly, we read JSON String stored in a file using </a:t>
            </a:r>
            <a:r>
              <a:rPr lang="en-US" dirty="0" err="1" smtClean="0"/>
              <a:t>json.loads</a:t>
            </a:r>
            <a:r>
              <a:rPr lang="en-US" dirty="0" smtClean="0"/>
              <a:t>() for that we first convert the JSON file into a string using the file handling same as in the above example and then convert it into the string using read() function and rest of the procedure is same as we follow before using </a:t>
            </a:r>
            <a:r>
              <a:rPr lang="en-US" dirty="0" err="1" smtClean="0"/>
              <a:t>json.loads</a:t>
            </a:r>
            <a:r>
              <a:rPr lang="en-US" dirty="0" smtClean="0"/>
              <a:t>() method.</a:t>
            </a:r>
          </a:p>
          <a:p>
            <a:endParaRPr lang="en-US" dirty="0" smtClean="0"/>
          </a:p>
          <a:p>
            <a:r>
              <a:rPr lang="en-US" dirty="0" smtClean="0"/>
              <a:t>Let us  take a look some example of  JESON Read and write to understand more clearly.</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par>
                          <p:cTn id="8" fill="hold">
                            <p:stCondLst>
                              <p:cond delay="500"/>
                            </p:stCondLst>
                            <p:childTnLst>
                              <p:par>
                                <p:cTn id="9" presetID="4" presetClass="emph" presetSubtype="2" fill="hold" grpId="1" nodeType="afterEffect">
                                  <p:stCondLst>
                                    <p:cond delay="0"/>
                                  </p:stCondLst>
                                  <p:childTnLst>
                                    <p:anim to="1.5" calcmode="lin" valueType="num">
                                      <p:cBhvr override="childStyle">
                                        <p:cTn id="10" dur="2000" fill="hold"/>
                                        <p:tgtEl>
                                          <p:spTgt spid="2"/>
                                        </p:tgtEl>
                                        <p:attrNameLst>
                                          <p:attrName>style.fontSize</p:attrName>
                                        </p:attrNameLst>
                                      </p:cBhvr>
                                    </p:anim>
                                  </p:childTnLst>
                                </p:cTn>
                              </p:par>
                            </p:childTnLst>
                          </p:cTn>
                        </p:par>
                        <p:par>
                          <p:cTn id="11" fill="hold">
                            <p:stCondLst>
                              <p:cond delay="2500"/>
                            </p:stCondLst>
                            <p:childTnLst>
                              <p:par>
                                <p:cTn id="12" presetID="10" presetClass="emph" presetSubtype="0" fill="hold" grpId="0" nodeType="afterEffect">
                                  <p:stCondLst>
                                    <p:cond delay="0"/>
                                  </p:stCondLst>
                                  <p:childTnLst>
                                    <p:anim calcmode="discrete" valueType="str">
                                      <p:cBhvr override="childStyle">
                                        <p:cTn id="13" dur="2000" fill="hold"/>
                                        <p:tgtEl>
                                          <p:spTgt spid="3">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par>
                          <p:cTn id="14" fill="hold">
                            <p:stCondLst>
                              <p:cond delay="4500"/>
                            </p:stCondLst>
                            <p:childTnLst>
                              <p:par>
                                <p:cTn id="15" presetID="10" presetClass="emph" presetSubtype="0" fill="hold" grpId="0" nodeType="afterEffect">
                                  <p:stCondLst>
                                    <p:cond delay="0"/>
                                  </p:stCondLst>
                                  <p:childTnLst>
                                    <p:anim calcmode="discrete" valueType="str">
                                      <p:cBhvr override="childStyle">
                                        <p:cTn id="16" dur="2000" fill="hold"/>
                                        <p:tgtEl>
                                          <p:spTgt spid="3">
                                            <p:txEl>
                                              <p:pRg st="2" end="2"/>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par>
                          <p:cTn id="17" fill="hold">
                            <p:stCondLst>
                              <p:cond delay="6500"/>
                            </p:stCondLst>
                            <p:childTnLst>
                              <p:par>
                                <p:cTn id="18" presetID="2" presetClass="exit" presetSubtype="4" fill="hold" grpId="1" nodeType="afterEffect">
                                  <p:stCondLst>
                                    <p:cond delay="0"/>
                                  </p:stCondLst>
                                  <p:childTnLst>
                                    <p:anim calcmode="lin" valueType="num">
                                      <p:cBhvr additive="base">
                                        <p:cTn id="1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p:tgtEl>
                                          <p:spTgt spid="3">
                                            <p:txEl>
                                              <p:pRg st="0" end="0"/>
                                            </p:txEl>
                                          </p:spTgt>
                                        </p:tgtEl>
                                        <p:attrNameLst>
                                          <p:attrName>ppt_y</p:attrName>
                                        </p:attrNameLst>
                                      </p:cBhvr>
                                      <p:tavLst>
                                        <p:tav tm="0">
                                          <p:val>
                                            <p:strVal val="ppt_y"/>
                                          </p:val>
                                        </p:tav>
                                        <p:tav tm="100000">
                                          <p:val>
                                            <p:strVal val="1+ppt_h/2"/>
                                          </p:val>
                                        </p:tav>
                                      </p:tavLst>
                                    </p:anim>
                                    <p:set>
                                      <p:cBhvr>
                                        <p:cTn id="21" dur="1" fill="hold">
                                          <p:stCondLst>
                                            <p:cond delay="499"/>
                                          </p:stCondLst>
                                        </p:cTn>
                                        <p:tgtEl>
                                          <p:spTgt spid="3">
                                            <p:txEl>
                                              <p:pRg st="0" end="0"/>
                                            </p:txEl>
                                          </p:spTgt>
                                        </p:tgtEl>
                                        <p:attrNameLst>
                                          <p:attrName>style.visibility</p:attrName>
                                        </p:attrNameLst>
                                      </p:cBhvr>
                                      <p:to>
                                        <p:strVal val="hidden"/>
                                      </p:to>
                                    </p:set>
                                  </p:childTnLst>
                                </p:cTn>
                              </p:par>
                            </p:childTnLst>
                          </p:cTn>
                        </p:par>
                        <p:par>
                          <p:cTn id="22" fill="hold">
                            <p:stCondLst>
                              <p:cond delay="7000"/>
                            </p:stCondLst>
                            <p:childTnLst>
                              <p:par>
                                <p:cTn id="23" presetID="2" presetClass="exit" presetSubtype="4" fill="hold" grpId="1" nodeType="afterEffect">
                                  <p:stCondLst>
                                    <p:cond delay="0"/>
                                  </p:stCondLst>
                                  <p:childTnLst>
                                    <p:anim calcmode="lin" valueType="num">
                                      <p:cBhvr additive="base">
                                        <p:cTn id="24"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p:tgtEl>
                                          <p:spTgt spid="3">
                                            <p:txEl>
                                              <p:pRg st="2" end="2"/>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mph" presetSubtype="0" fill="hold" grpId="2" nodeType="clickEffect">
                                  <p:stCondLst>
                                    <p:cond delay="0"/>
                                  </p:stCondLst>
                                  <p:childTnLst>
                                    <p:anim calcmode="discrete" valueType="str">
                                      <p:cBhvr override="childStyle">
                                        <p:cTn id="30" dur="2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3" grpId="0" build="p"/>
      <p:bldP spid="3"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Fiile  Handleing Using Python</a:t>
            </a:r>
            <a:endParaRPr lang="en-US" dirty="0"/>
          </a:p>
        </p:txBody>
      </p:sp>
      <p:sp>
        <p:nvSpPr>
          <p:cNvPr id="4" name="Content Placeholder 3"/>
          <p:cNvSpPr>
            <a:spLocks noGrp="1"/>
          </p:cNvSpPr>
          <p:nvPr>
            <p:ph sz="quarter" idx="1"/>
          </p:nvPr>
        </p:nvSpPr>
        <p:spPr/>
        <p:txBody>
          <a:bodyPr>
            <a:normAutofit fontScale="92500" lnSpcReduction="20000"/>
          </a:bodyPr>
          <a:lstStyle/>
          <a:p>
            <a:r>
              <a:rPr lang="en-US" sz="2800" dirty="0" smtClean="0"/>
              <a:t>Python too supports file handling and allows users to handle files i.e., to read and write files, along with many other file handling options, to operate on files. The concept of file handling has stretched over various other languages, but the implementation is either complicated or lengthy, but like other concepts of Python, this concept here is also easy and short. Python treats files differently as text or binary and this is important. Each line of code includes a sequence of characters and they form a text file. Each line of a file is terminated with a special character, called the EOL or End of Line characters like comma {,} or newline character. It ends the current line and tells the interpreter a new one has begun. Let’s start with the reading and writing files. </a:t>
            </a:r>
          </a:p>
          <a:p>
            <a:endParaRPr lang="en-US" dirty="0"/>
          </a:p>
        </p:txBody>
      </p:sp>
      <p:pic>
        <p:nvPicPr>
          <p:cNvPr id="5" name="Picture 4"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wheel spokes="2"/>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 presetClass="emph" presetSubtype="2" fill="hold" grpId="1" nodeType="afterEffect">
                                  <p:stCondLst>
                                    <p:cond delay="0"/>
                                  </p:stCondLst>
                                  <p:childTnLst>
                                    <p:anim to="1.5" calcmode="lin" valueType="num">
                                      <p:cBhvr override="childStyle">
                                        <p:cTn id="11" dur="2000" fill="hold"/>
                                        <p:tgtEl>
                                          <p:spTgt spid="3"/>
                                        </p:tgtEl>
                                        <p:attrNameLst>
                                          <p:attrName>style.fontSize</p:attrName>
                                        </p:attrNameLst>
                                      </p:cBhvr>
                                    </p:anim>
                                  </p:childTnLst>
                                </p:cTn>
                              </p:par>
                            </p:childTnLst>
                          </p:cTn>
                        </p:par>
                        <p:par>
                          <p:cTn id="12" fill="hold">
                            <p:stCondLst>
                              <p:cond delay="2500"/>
                            </p:stCondLst>
                            <p:childTnLst>
                              <p:par>
                                <p:cTn id="13" presetID="8" presetClass="entr" presetSubtype="16"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diamond(in)">
                                      <p:cBhvr>
                                        <p:cTn id="15"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Created By Anidip Laha George Telegraph</a:t>
            </a:r>
            <a:endParaRPr lang="en-US"/>
          </a:p>
        </p:txBody>
      </p:sp>
      <p:pic>
        <p:nvPicPr>
          <p:cNvPr id="5" name="Picture 4" descr="logo.jpg"/>
          <p:cNvPicPr>
            <a:picLocks noChangeAspect="1"/>
          </p:cNvPicPr>
          <p:nvPr/>
        </p:nvPicPr>
        <p:blipFill>
          <a:blip r:embed="rId2"/>
          <a:stretch>
            <a:fillRect/>
          </a:stretch>
        </p:blipFill>
        <p:spPr>
          <a:xfrm>
            <a:off x="8153400" y="5943600"/>
            <a:ext cx="695325" cy="695325"/>
          </a:xfrm>
          <a:prstGeom prst="rect">
            <a:avLst/>
          </a:prstGeom>
        </p:spPr>
      </p:pic>
      <p:sp>
        <p:nvSpPr>
          <p:cNvPr id="6" name="Rectangle 5"/>
          <p:cNvSpPr/>
          <p:nvPr/>
        </p:nvSpPr>
        <p:spPr>
          <a:xfrm>
            <a:off x="1676400" y="1371600"/>
            <a:ext cx="6143734" cy="369332"/>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 very much for attending this presentation</a:t>
            </a:r>
            <a:endParaRPr lang="en-US"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7" name="Rectangle 6"/>
          <p:cNvSpPr/>
          <p:nvPr/>
        </p:nvSpPr>
        <p:spPr>
          <a:xfrm>
            <a:off x="2355463" y="2967335"/>
            <a:ext cx="4626138" cy="369332"/>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If you have any question you are free to ask</a:t>
            </a:r>
            <a:endParaRPr lang="en-US"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par>
                          <p:cTn id="8" fill="hold">
                            <p:stCondLst>
                              <p:cond delay="2000"/>
                            </p:stCondLst>
                            <p:childTnLst>
                              <p:par>
                                <p:cTn id="9" presetID="5" presetClass="emph" presetSubtype="1" grpId="1" nodeType="afterEffect">
                                  <p:stCondLst>
                                    <p:cond delay="0"/>
                                  </p:stCondLst>
                                  <p:childTnLst>
                                    <p:set>
                                      <p:cBhvr override="childStyle">
                                        <p:cTn id="10" dur="indefinite"/>
                                        <p:tgtEl>
                                          <p:spTgt spid="6"/>
                                        </p:tgtEl>
                                        <p:attrNameLst>
                                          <p:attrName>style.fontStyle</p:attrName>
                                        </p:attrNameLst>
                                      </p:cBhvr>
                                      <p:to>
                                        <p:strVal val="normal"/>
                                      </p:to>
                                    </p:set>
                                    <p:set>
                                      <p:cBhvr override="childStyle">
                                        <p:cTn id="11" dur="indefinite"/>
                                        <p:tgtEl>
                                          <p:spTgt spid="6"/>
                                        </p:tgtEl>
                                        <p:attrNameLst>
                                          <p:attrName>style.fontWeight</p:attrName>
                                        </p:attrNameLst>
                                      </p:cBhvr>
                                      <p:to>
                                        <p:strVal val="bold"/>
                                      </p:to>
                                    </p:set>
                                    <p:set>
                                      <p:cBhvr override="childStyle">
                                        <p:cTn id="12" dur="indefinite"/>
                                        <p:tgtEl>
                                          <p:spTgt spid="6"/>
                                        </p:tgtEl>
                                        <p:attrNameLst>
                                          <p:attrName>style.textDecorationUnderline</p:attrName>
                                        </p:attrNameLst>
                                      </p:cBhvr>
                                      <p:to>
                                        <p:strVal val="false"/>
                                      </p:to>
                                    </p:set>
                                  </p:childTnLst>
                                </p:cTn>
                              </p:par>
                            </p:childTnLst>
                          </p:cTn>
                        </p:par>
                        <p:par>
                          <p:cTn id="13" fill="hold">
                            <p:stCondLst>
                              <p:cond delay="2000"/>
                            </p:stCondLst>
                            <p:childTnLst>
                              <p:par>
                                <p:cTn id="14" presetID="2" presetClass="entr" presetSubtype="4"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File Operations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Versatility: File handling in Python allows you to perform a wide range of operations, such as creating, reading, writing, appending, renaming, and deleting files.</a:t>
            </a:r>
          </a:p>
          <a:p>
            <a:r>
              <a:rPr lang="en-US" dirty="0" smtClean="0"/>
              <a:t>Flexibility: File handling in Python is highly flexible, as it allows you to work with different file types (e.g. text files, binary files, CSV files, etc.), and to perform different operations on files (e.g. read, write, append, etc.).</a:t>
            </a:r>
          </a:p>
          <a:p>
            <a:r>
              <a:rPr lang="en-US" dirty="0" smtClean="0"/>
              <a:t>User–friendly: Python provides a user-friendly interface for file handling, making it easy to create, read, and manipulate files.</a:t>
            </a:r>
          </a:p>
          <a:p>
            <a:r>
              <a:rPr lang="en-US" dirty="0" smtClean="0"/>
              <a:t>Cross-platform: Python file-handling functions work across different platforms (e.g. Windows, Mac, Linux), allowing for seamless integration and compatibility.</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p:stCondLst>
                              <p:cond delay="500"/>
                            </p:stCondLst>
                            <p:childTnLst>
                              <p:par>
                                <p:cTn id="9" presetID="5" presetClass="emph" presetSubtype="1" grpId="1" nodeType="afterEffect">
                                  <p:stCondLst>
                                    <p:cond delay="0"/>
                                  </p:stCondLst>
                                  <p:childTnLst>
                                    <p:set>
                                      <p:cBhvr override="childStyle">
                                        <p:cTn id="10" dur="indefinite"/>
                                        <p:tgtEl>
                                          <p:spTgt spid="2"/>
                                        </p:tgtEl>
                                        <p:attrNameLst>
                                          <p:attrName>style.fontStyle</p:attrName>
                                        </p:attrNameLst>
                                      </p:cBhvr>
                                      <p:to>
                                        <p:strVal val="normal"/>
                                      </p:to>
                                    </p:set>
                                    <p:set>
                                      <p:cBhvr override="childStyle">
                                        <p:cTn id="11" dur="indefinite"/>
                                        <p:tgtEl>
                                          <p:spTgt spid="2"/>
                                        </p:tgtEl>
                                        <p:attrNameLst>
                                          <p:attrName>style.fontWeight</p:attrName>
                                        </p:attrNameLst>
                                      </p:cBhvr>
                                      <p:to>
                                        <p:strVal val="bold"/>
                                      </p:to>
                                    </p:set>
                                    <p:set>
                                      <p:cBhvr override="childStyle">
                                        <p:cTn id="12" dur="indefinite"/>
                                        <p:tgtEl>
                                          <p:spTgt spid="2"/>
                                        </p:tgtEl>
                                        <p:attrNameLst>
                                          <p:attrName>style.textDecorationUnderline</p:attrName>
                                        </p:attrNameLst>
                                      </p:cBhvr>
                                      <p:to>
                                        <p:strVal val="false"/>
                                      </p:to>
                                    </p:set>
                                  </p:childTnLst>
                                </p:cTn>
                              </p:par>
                            </p:childTnLst>
                          </p:cTn>
                        </p:par>
                        <p:par>
                          <p:cTn id="13" fill="hold">
                            <p:stCondLst>
                              <p:cond delay="500"/>
                            </p:stCondLst>
                            <p:childTnLst>
                              <p:par>
                                <p:cTn id="14" presetID="2" presetClass="exit" presetSubtype="4" fill="hold" grpId="0" nodeType="afterEffect">
                                  <p:stCondLst>
                                    <p:cond delay="0"/>
                                  </p:stCondLst>
                                  <p:childTnLst>
                                    <p:anim calcmode="lin" valueType="num">
                                      <p:cBhvr additive="base">
                                        <p:cTn id="15"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p:tgtEl>
                                          <p:spTgt spid="3">
                                            <p:txEl>
                                              <p:pRg st="0" end="0"/>
                                            </p:txEl>
                                          </p:spTgt>
                                        </p:tgtEl>
                                        <p:attrNameLst>
                                          <p:attrName>ppt_y</p:attrName>
                                        </p:attrNameLst>
                                      </p:cBhvr>
                                      <p:tavLst>
                                        <p:tav tm="0">
                                          <p:val>
                                            <p:strVal val="ppt_y"/>
                                          </p:val>
                                        </p:tav>
                                        <p:tav tm="100000">
                                          <p:val>
                                            <p:strVal val="1+ppt_h/2"/>
                                          </p:val>
                                        </p:tav>
                                      </p:tavLst>
                                    </p:anim>
                                    <p:set>
                                      <p:cBhvr>
                                        <p:cTn id="17" dur="1" fill="hold">
                                          <p:stCondLst>
                                            <p:cond delay="499"/>
                                          </p:stCondLst>
                                        </p:cTn>
                                        <p:tgtEl>
                                          <p:spTgt spid="3">
                                            <p:txEl>
                                              <p:pRg st="0" end="0"/>
                                            </p:txEl>
                                          </p:spTgt>
                                        </p:tgtEl>
                                        <p:attrNameLst>
                                          <p:attrName>style.visibility</p:attrName>
                                        </p:attrNameLst>
                                      </p:cBhvr>
                                      <p:to>
                                        <p:strVal val="hidden"/>
                                      </p:to>
                                    </p:set>
                                  </p:childTnLst>
                                </p:cTn>
                              </p:par>
                            </p:childTnLst>
                          </p:cTn>
                        </p:par>
                        <p:par>
                          <p:cTn id="18" fill="hold">
                            <p:stCondLst>
                              <p:cond delay="1000"/>
                            </p:stCondLst>
                            <p:childTnLst>
                              <p:par>
                                <p:cTn id="19" presetID="2" presetClass="exit" presetSubtype="4" fill="hold" grpId="0" nodeType="afterEffect">
                                  <p:stCondLst>
                                    <p:cond delay="0"/>
                                  </p:stCondLst>
                                  <p:childTnLst>
                                    <p:anim calcmode="lin" valueType="num">
                                      <p:cBhvr additive="base">
                                        <p:cTn id="20"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p:tgtEl>
                                          <p:spTgt spid="3">
                                            <p:txEl>
                                              <p:pRg st="1" end="1"/>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3">
                                            <p:txEl>
                                              <p:pRg st="1" end="1"/>
                                            </p:txEl>
                                          </p:spTgt>
                                        </p:tgtEl>
                                        <p:attrNameLst>
                                          <p:attrName>style.visibility</p:attrName>
                                        </p:attrNameLst>
                                      </p:cBhvr>
                                      <p:to>
                                        <p:strVal val="hidden"/>
                                      </p:to>
                                    </p:set>
                                  </p:childTnLst>
                                </p:cTn>
                              </p:par>
                            </p:childTnLst>
                          </p:cTn>
                        </p:par>
                        <p:par>
                          <p:cTn id="23" fill="hold">
                            <p:stCondLst>
                              <p:cond delay="1500"/>
                            </p:stCondLst>
                            <p:childTnLst>
                              <p:par>
                                <p:cTn id="24" presetID="2" presetClass="exit" presetSubtype="4" fill="hold" grpId="0" nodeType="afterEffect">
                                  <p:stCondLst>
                                    <p:cond delay="0"/>
                                  </p:stCondLst>
                                  <p:childTnLst>
                                    <p:anim calcmode="lin" valueType="num">
                                      <p:cBhvr additive="base">
                                        <p:cTn id="25"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p:tgtEl>
                                          <p:spTgt spid="3">
                                            <p:txEl>
                                              <p:pRg st="2" end="2"/>
                                            </p:txEl>
                                          </p:spTgt>
                                        </p:tgtEl>
                                        <p:attrNameLst>
                                          <p:attrName>ppt_y</p:attrName>
                                        </p:attrNameLst>
                                      </p:cBhvr>
                                      <p:tavLst>
                                        <p:tav tm="0">
                                          <p:val>
                                            <p:strVal val="ppt_y"/>
                                          </p:val>
                                        </p:tav>
                                        <p:tav tm="100000">
                                          <p:val>
                                            <p:strVal val="1+ppt_h/2"/>
                                          </p:val>
                                        </p:tav>
                                      </p:tavLst>
                                    </p:anim>
                                    <p:set>
                                      <p:cBhvr>
                                        <p:cTn id="27" dur="1" fill="hold">
                                          <p:stCondLst>
                                            <p:cond delay="499"/>
                                          </p:stCondLst>
                                        </p:cTn>
                                        <p:tgtEl>
                                          <p:spTgt spid="3">
                                            <p:txEl>
                                              <p:pRg st="2" end="2"/>
                                            </p:txEl>
                                          </p:spTgt>
                                        </p:tgtEl>
                                        <p:attrNameLst>
                                          <p:attrName>style.visibility</p:attrName>
                                        </p:attrNameLst>
                                      </p:cBhvr>
                                      <p:to>
                                        <p:strVal val="hidden"/>
                                      </p:to>
                                    </p:set>
                                  </p:childTnLst>
                                </p:cTn>
                              </p:par>
                            </p:childTnLst>
                          </p:cTn>
                        </p:par>
                        <p:par>
                          <p:cTn id="28" fill="hold">
                            <p:stCondLst>
                              <p:cond delay="2000"/>
                            </p:stCondLst>
                            <p:childTnLst>
                              <p:par>
                                <p:cTn id="29" presetID="2" presetClass="exit" presetSubtype="4" fill="hold" grpId="0" nodeType="afterEffect">
                                  <p:stCondLst>
                                    <p:cond delay="0"/>
                                  </p:stCondLst>
                                  <p:childTnLst>
                                    <p:anim calcmode="lin" valueType="num">
                                      <p:cBhvr additive="base">
                                        <p:cTn id="30"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p:tgtEl>
                                          <p:spTgt spid="3">
                                            <p:txEl>
                                              <p:pRg st="3" end="3"/>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File Handling</a:t>
            </a:r>
            <a:endParaRPr lang="en-US" dirty="0"/>
          </a:p>
        </p:txBody>
      </p:sp>
      <p:sp>
        <p:nvSpPr>
          <p:cNvPr id="3" name="Content Placeholder 2"/>
          <p:cNvSpPr>
            <a:spLocks noGrp="1"/>
          </p:cNvSpPr>
          <p:nvPr>
            <p:ph sz="quarter" idx="1"/>
          </p:nvPr>
        </p:nvSpPr>
        <p:spPr/>
        <p:txBody>
          <a:bodyPr>
            <a:normAutofit fontScale="92500" lnSpcReduction="20000"/>
          </a:bodyPr>
          <a:lstStyle/>
          <a:p>
            <a:pPr fontAlgn="base"/>
            <a:r>
              <a:rPr lang="en-US" b="1" dirty="0" smtClean="0"/>
              <a:t>Error-prone:</a:t>
            </a:r>
            <a:r>
              <a:rPr lang="en-US" dirty="0" smtClean="0"/>
              <a:t> File handling operations in Python can be prone to errors, especially if the code is not carefully written or if there are issues with the file system (e.g. file permissions, file locks, etc.).</a:t>
            </a:r>
          </a:p>
          <a:p>
            <a:pPr fontAlgn="base"/>
            <a:r>
              <a:rPr lang="en-US" b="1" dirty="0" smtClean="0"/>
              <a:t>Security risks</a:t>
            </a:r>
            <a:r>
              <a:rPr lang="en-US" dirty="0" smtClean="0"/>
              <a:t>: File handling in Python can also pose security risks, especially if the program accepts user input that can be used to access or modify sensitive files on the system.</a:t>
            </a:r>
          </a:p>
          <a:p>
            <a:pPr fontAlgn="base"/>
            <a:r>
              <a:rPr lang="en-US" b="1" dirty="0" smtClean="0"/>
              <a:t>Complexity</a:t>
            </a:r>
            <a:r>
              <a:rPr lang="en-US" dirty="0" smtClean="0"/>
              <a:t>: File handling in Python can be complex, especially when working with more advanced file formats or operations. Careful attention must be paid to the code to ensure that files are handled properly and securely.</a:t>
            </a:r>
          </a:p>
          <a:p>
            <a:pPr fontAlgn="base"/>
            <a:r>
              <a:rPr lang="en-US" b="1" dirty="0" smtClean="0"/>
              <a:t>Performance</a:t>
            </a:r>
            <a:r>
              <a:rPr lang="en-US" dirty="0" smtClean="0"/>
              <a:t>: File handling operations in Python can be slower than other programming languages, especially when dealing with large files or performing complex operations.</a:t>
            </a:r>
          </a:p>
          <a:p>
            <a:pPr>
              <a:buNone/>
            </a:pP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1"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diamond(in)">
                                      <p:cBhvr>
                                        <p:cTn id="11" dur="2000"/>
                                        <p:tgtEl>
                                          <p:spTgt spid="3">
                                            <p:txEl>
                                              <p:pRg st="0" end="0"/>
                                            </p:txEl>
                                          </p:spTgt>
                                        </p:tgtEl>
                                      </p:cBhvr>
                                    </p:animEffect>
                                  </p:childTnLst>
                                </p:cTn>
                              </p:par>
                            </p:childTnLst>
                          </p:cTn>
                        </p:par>
                        <p:par>
                          <p:cTn id="12" fill="hold">
                            <p:stCondLst>
                              <p:cond delay="2500"/>
                            </p:stCondLst>
                            <p:childTnLst>
                              <p:par>
                                <p:cTn id="13" presetID="8" presetClass="entr" presetSubtype="16"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amond(in)">
                                      <p:cBhvr>
                                        <p:cTn id="15" dur="2000"/>
                                        <p:tgtEl>
                                          <p:spTgt spid="3">
                                            <p:txEl>
                                              <p:pRg st="1" end="1"/>
                                            </p:txEl>
                                          </p:spTgt>
                                        </p:tgtEl>
                                      </p:cBhvr>
                                    </p:animEffect>
                                  </p:childTnLst>
                                </p:cTn>
                              </p:par>
                            </p:childTnLst>
                          </p:cTn>
                        </p:par>
                        <p:par>
                          <p:cTn id="16" fill="hold">
                            <p:stCondLst>
                              <p:cond delay="4500"/>
                            </p:stCondLst>
                            <p:childTnLst>
                              <p:par>
                                <p:cTn id="17" presetID="8"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diamond(in)">
                                      <p:cBhvr>
                                        <p:cTn id="19" dur="2000"/>
                                        <p:tgtEl>
                                          <p:spTgt spid="3">
                                            <p:txEl>
                                              <p:pRg st="2" end="2"/>
                                            </p:txEl>
                                          </p:spTgt>
                                        </p:tgtEl>
                                      </p:cBhvr>
                                    </p:animEffect>
                                  </p:childTnLst>
                                </p:cTn>
                              </p:par>
                            </p:childTnLst>
                          </p:cTn>
                        </p:par>
                        <p:par>
                          <p:cTn id="20" fill="hold">
                            <p:stCondLst>
                              <p:cond delay="6500"/>
                            </p:stCondLst>
                            <p:childTnLst>
                              <p:par>
                                <p:cTn id="21" presetID="8" presetClass="entr" presetSubtype="16"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amond(in)">
                                      <p:cBhvr>
                                        <p:cTn id="23"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File Handling process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r: open an existing file for a read operation.</a:t>
            </a:r>
          </a:p>
          <a:p>
            <a:r>
              <a:rPr lang="en-US" dirty="0" smtClean="0"/>
              <a:t>w: open an existing file for a write operation. If the file already contains some data then it will be overridden but if the file is not present then it creates the file as well.</a:t>
            </a:r>
          </a:p>
          <a:p>
            <a:r>
              <a:rPr lang="en-US" dirty="0" smtClean="0"/>
              <a:t>a:  open an existing file for append operation. It won’t override existing data.</a:t>
            </a:r>
          </a:p>
          <a:p>
            <a:r>
              <a:rPr lang="en-US" dirty="0" smtClean="0"/>
              <a:t> r+:  To read and write data into the file. The previous data in the file will be overridden.</a:t>
            </a:r>
          </a:p>
          <a:p>
            <a:r>
              <a:rPr lang="en-US" dirty="0" smtClean="0"/>
              <a:t>w+: To write and read data. It will override existing data.</a:t>
            </a:r>
          </a:p>
          <a:p>
            <a:r>
              <a:rPr lang="en-US" dirty="0" smtClean="0"/>
              <a:t>a+: To append and read data from the file. It won’t override existing data.</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8" presetClass="entr" presetSubtype="16"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par>
                          <p:cTn id="13" fill="hold">
                            <p:stCondLst>
                              <p:cond delay="2500"/>
                            </p:stCondLst>
                            <p:childTnLst>
                              <p:par>
                                <p:cTn id="14" presetID="8" presetClass="entr" presetSubtype="16"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diamond(in)">
                                      <p:cBhvr>
                                        <p:cTn id="16" dur="2000"/>
                                        <p:tgtEl>
                                          <p:spTgt spid="3">
                                            <p:txEl>
                                              <p:pRg st="1" end="1"/>
                                            </p:txEl>
                                          </p:spTgt>
                                        </p:tgtEl>
                                      </p:cBhvr>
                                    </p:animEffect>
                                  </p:childTnLst>
                                </p:cTn>
                              </p:par>
                            </p:childTnLst>
                          </p:cTn>
                        </p:par>
                        <p:par>
                          <p:cTn id="17" fill="hold">
                            <p:stCondLst>
                              <p:cond delay="4500"/>
                            </p:stCondLst>
                            <p:childTnLst>
                              <p:par>
                                <p:cTn id="18" presetID="8" presetClass="entr" presetSubtype="16"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amond(in)">
                                      <p:cBhvr>
                                        <p:cTn id="20" dur="2000"/>
                                        <p:tgtEl>
                                          <p:spTgt spid="3">
                                            <p:txEl>
                                              <p:pRg st="2" end="2"/>
                                            </p:txEl>
                                          </p:spTgt>
                                        </p:tgtEl>
                                      </p:cBhvr>
                                    </p:animEffect>
                                  </p:childTnLst>
                                </p:cTn>
                              </p:par>
                            </p:childTnLst>
                          </p:cTn>
                        </p:par>
                        <p:par>
                          <p:cTn id="21" fill="hold">
                            <p:stCondLst>
                              <p:cond delay="6500"/>
                            </p:stCondLst>
                            <p:childTnLst>
                              <p:par>
                                <p:cTn id="22" presetID="8" presetClass="entr" presetSubtype="16"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diamond(in)">
                                      <p:cBhvr>
                                        <p:cTn id="24" dur="2000"/>
                                        <p:tgtEl>
                                          <p:spTgt spid="3">
                                            <p:txEl>
                                              <p:pRg st="3" end="3"/>
                                            </p:txEl>
                                          </p:spTgt>
                                        </p:tgtEl>
                                      </p:cBhvr>
                                    </p:animEffect>
                                  </p:childTnLst>
                                </p:cTn>
                              </p:par>
                            </p:childTnLst>
                          </p:cTn>
                        </p:par>
                        <p:par>
                          <p:cTn id="25" fill="hold">
                            <p:stCondLst>
                              <p:cond delay="8500"/>
                            </p:stCondLst>
                            <p:childTnLst>
                              <p:par>
                                <p:cTn id="26" presetID="8" presetClass="entr" presetSubtype="16"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diamond(in)">
                                      <p:cBhvr>
                                        <p:cTn id="28" dur="2000"/>
                                        <p:tgtEl>
                                          <p:spTgt spid="3">
                                            <p:txEl>
                                              <p:pRg st="4" end="4"/>
                                            </p:txEl>
                                          </p:spTgt>
                                        </p:tgtEl>
                                      </p:cBhvr>
                                    </p:animEffect>
                                  </p:childTnLst>
                                </p:cTn>
                              </p:par>
                            </p:childTnLst>
                          </p:cTn>
                        </p:par>
                        <p:par>
                          <p:cTn id="29" fill="hold">
                            <p:stCondLst>
                              <p:cond delay="10500"/>
                            </p:stCondLst>
                            <p:childTnLst>
                              <p:par>
                                <p:cTn id="30" presetID="8" presetClass="entr" presetSubtype="16"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amond(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Handling Operator</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r: open an existing file for a read operation.</a:t>
            </a:r>
          </a:p>
          <a:p>
            <a:r>
              <a:rPr lang="en-US" dirty="0" smtClean="0"/>
              <a:t>w: open an existing file for a write operation. If the file already contains some data then it will be overridden but if the file is not present then it creates the file as well.</a:t>
            </a:r>
          </a:p>
          <a:p>
            <a:r>
              <a:rPr lang="en-US" dirty="0" smtClean="0"/>
              <a:t>a:  open an existing file for append operation. It won’t override existing data.</a:t>
            </a:r>
          </a:p>
          <a:p>
            <a:r>
              <a:rPr lang="en-US" dirty="0" smtClean="0"/>
              <a:t> r+:  To read and write data into the file. The previous data in the file will be overridden.</a:t>
            </a:r>
          </a:p>
          <a:p>
            <a:r>
              <a:rPr lang="en-US" dirty="0" smtClean="0"/>
              <a:t>w+: To write and read data. It will override existing data.</a:t>
            </a:r>
          </a:p>
          <a:p>
            <a:r>
              <a:rPr lang="en-US" dirty="0" smtClean="0"/>
              <a:t>a+: To append and read data from the file. It won’t override existing data.</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1000"/>
                                        <p:tgtEl>
                                          <p:spTgt spid="2"/>
                                        </p:tgtEl>
                                      </p:cBhvr>
                                    </p:animEffect>
                                  </p:childTnLst>
                                </p:cTn>
                              </p:par>
                            </p:childTnLst>
                          </p:cTn>
                        </p:par>
                        <p:par>
                          <p:cTn id="8" fill="hold">
                            <p:stCondLst>
                              <p:cond delay="1000"/>
                            </p:stCondLst>
                            <p:childTnLst>
                              <p:par>
                                <p:cTn id="9" presetID="8"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diamond(in)">
                                      <p:cBhvr>
                                        <p:cTn id="11" dur="2000"/>
                                        <p:tgtEl>
                                          <p:spTgt spid="3">
                                            <p:txEl>
                                              <p:pRg st="0" end="0"/>
                                            </p:txEl>
                                          </p:spTgt>
                                        </p:tgtEl>
                                      </p:cBhvr>
                                    </p:animEffect>
                                  </p:childTnLst>
                                </p:cTn>
                              </p:par>
                            </p:childTnLst>
                          </p:cTn>
                        </p:par>
                        <p:par>
                          <p:cTn id="12" fill="hold">
                            <p:stCondLst>
                              <p:cond delay="3000"/>
                            </p:stCondLst>
                            <p:childTnLst>
                              <p:par>
                                <p:cTn id="13" presetID="8" presetClass="entr" presetSubtype="16"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amond(in)">
                                      <p:cBhvr>
                                        <p:cTn id="15" dur="2000"/>
                                        <p:tgtEl>
                                          <p:spTgt spid="3">
                                            <p:txEl>
                                              <p:pRg st="1" end="1"/>
                                            </p:txEl>
                                          </p:spTgt>
                                        </p:tgtEl>
                                      </p:cBhvr>
                                    </p:animEffect>
                                  </p:childTnLst>
                                </p:cTn>
                              </p:par>
                            </p:childTnLst>
                          </p:cTn>
                        </p:par>
                        <p:par>
                          <p:cTn id="16" fill="hold">
                            <p:stCondLst>
                              <p:cond delay="5000"/>
                            </p:stCondLst>
                            <p:childTnLst>
                              <p:par>
                                <p:cTn id="17" presetID="8"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diamond(in)">
                                      <p:cBhvr>
                                        <p:cTn id="19" dur="2000"/>
                                        <p:tgtEl>
                                          <p:spTgt spid="3">
                                            <p:txEl>
                                              <p:pRg st="2" end="2"/>
                                            </p:txEl>
                                          </p:spTgt>
                                        </p:tgtEl>
                                      </p:cBhvr>
                                    </p:animEffect>
                                  </p:childTnLst>
                                </p:cTn>
                              </p:par>
                            </p:childTnLst>
                          </p:cTn>
                        </p:par>
                        <p:par>
                          <p:cTn id="20" fill="hold">
                            <p:stCondLst>
                              <p:cond delay="7000"/>
                            </p:stCondLst>
                            <p:childTnLst>
                              <p:par>
                                <p:cTn id="21" presetID="8" presetClass="entr" presetSubtype="16"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amond(in)">
                                      <p:cBhvr>
                                        <p:cTn id="23" dur="2000"/>
                                        <p:tgtEl>
                                          <p:spTgt spid="3">
                                            <p:txEl>
                                              <p:pRg st="3" end="3"/>
                                            </p:txEl>
                                          </p:spTgt>
                                        </p:tgtEl>
                                      </p:cBhvr>
                                    </p:animEffect>
                                  </p:childTnLst>
                                </p:cTn>
                              </p:par>
                            </p:childTnLst>
                          </p:cTn>
                        </p:par>
                        <p:par>
                          <p:cTn id="24" fill="hold">
                            <p:stCondLst>
                              <p:cond delay="9000"/>
                            </p:stCondLst>
                            <p:childTnLst>
                              <p:par>
                                <p:cTn id="25" presetID="8" presetClass="entr" presetSubtype="16"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par>
                          <p:cTn id="28" fill="hold">
                            <p:stCondLst>
                              <p:cond delay="11000"/>
                            </p:stCondLst>
                            <p:childTnLst>
                              <p:par>
                                <p:cTn id="29" presetID="8" presetClass="entr" presetSubtype="16"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diamond(in)">
                                      <p:cBhvr>
                                        <p:cTn id="31"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File in Python</a:t>
            </a:r>
            <a:endParaRPr lang="en-US" dirty="0"/>
          </a:p>
        </p:txBody>
      </p:sp>
      <p:sp>
        <p:nvSpPr>
          <p:cNvPr id="3" name="Content Placeholder 2"/>
          <p:cNvSpPr>
            <a:spLocks noGrp="1"/>
          </p:cNvSpPr>
          <p:nvPr>
            <p:ph sz="quarter" idx="1"/>
          </p:nvPr>
        </p:nvSpPr>
        <p:spPr/>
        <p:txBody>
          <a:bodyPr>
            <a:normAutofit/>
          </a:bodyPr>
          <a:lstStyle/>
          <a:p>
            <a:r>
              <a:rPr lang="en-US" sz="1800" dirty="0" smtClean="0"/>
              <a:t>we used console to take input. Now, we will be taking input using a file. That means, we will read from and write into files. To do so, we need to maintain some steps. Those are</a:t>
            </a:r>
          </a:p>
          <a:p>
            <a:r>
              <a:rPr lang="en-US" sz="1800" dirty="0" smtClean="0"/>
              <a:t>Open a file</a:t>
            </a:r>
          </a:p>
          <a:p>
            <a:r>
              <a:rPr lang="en-US" sz="1800" dirty="0" smtClean="0"/>
              <a:t>Take input from that file / Write output to that file</a:t>
            </a:r>
          </a:p>
          <a:p>
            <a:r>
              <a:rPr lang="en-US" sz="1800" dirty="0" smtClean="0"/>
              <a:t>Close the file</a:t>
            </a:r>
          </a:p>
          <a:p>
            <a:endParaRPr lang="en-US" sz="1800" dirty="0" smtClean="0"/>
          </a:p>
          <a:p>
            <a:endParaRPr lang="en-US" sz="1800"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4" presetClass="emph" presetSubtype="2" fill="hold" grpId="0" nodeType="afterEffect">
                                  <p:stCondLst>
                                    <p:cond delay="0"/>
                                  </p:stCondLst>
                                  <p:childTnLst>
                                    <p:anim to="1.5" calcmode="lin" valueType="num">
                                      <p:cBhvr override="childStyle">
                                        <p:cTn id="10" dur="2000" fill="hold"/>
                                        <p:tgtEl>
                                          <p:spTgt spid="3">
                                            <p:txEl>
                                              <p:pRg st="0" end="0"/>
                                            </p:txEl>
                                          </p:spTgt>
                                        </p:tgtEl>
                                        <p:attrNameLst>
                                          <p:attrName>style.fontSize</p:attrName>
                                        </p:attrNameLst>
                                      </p:cBhvr>
                                    </p:anim>
                                  </p:childTnLst>
                                </p:cTn>
                              </p:par>
                            </p:childTnLst>
                          </p:cTn>
                        </p:par>
                        <p:par>
                          <p:cTn id="11" fill="hold">
                            <p:stCondLst>
                              <p:cond delay="2500"/>
                            </p:stCondLst>
                            <p:childTnLst>
                              <p:par>
                                <p:cTn id="12" presetID="4" presetClass="emph" presetSubtype="2" fill="hold" grpId="0" nodeType="afterEffect">
                                  <p:stCondLst>
                                    <p:cond delay="0"/>
                                  </p:stCondLst>
                                  <p:childTnLst>
                                    <p:anim to="1.5" calcmode="lin" valueType="num">
                                      <p:cBhvr override="childStyle">
                                        <p:cTn id="13" dur="2000" fill="hold"/>
                                        <p:tgtEl>
                                          <p:spTgt spid="3">
                                            <p:txEl>
                                              <p:pRg st="1" end="1"/>
                                            </p:txEl>
                                          </p:spTgt>
                                        </p:tgtEl>
                                        <p:attrNameLst>
                                          <p:attrName>style.fontSize</p:attrName>
                                        </p:attrNameLst>
                                      </p:cBhvr>
                                    </p:anim>
                                  </p:childTnLst>
                                </p:cTn>
                              </p:par>
                            </p:childTnLst>
                          </p:cTn>
                        </p:par>
                        <p:par>
                          <p:cTn id="14" fill="hold">
                            <p:stCondLst>
                              <p:cond delay="4500"/>
                            </p:stCondLst>
                            <p:childTnLst>
                              <p:par>
                                <p:cTn id="15" presetID="4" presetClass="emph" presetSubtype="2" fill="hold" grpId="0" nodeType="afterEffect">
                                  <p:stCondLst>
                                    <p:cond delay="0"/>
                                  </p:stCondLst>
                                  <p:childTnLst>
                                    <p:anim to="1.5" calcmode="lin" valueType="num">
                                      <p:cBhvr override="childStyle">
                                        <p:cTn id="16" dur="2000" fill="hold"/>
                                        <p:tgtEl>
                                          <p:spTgt spid="3">
                                            <p:txEl>
                                              <p:pRg st="2" end="2"/>
                                            </p:txEl>
                                          </p:spTgt>
                                        </p:tgtEl>
                                        <p:attrNameLst>
                                          <p:attrName>style.fontSize</p:attrName>
                                        </p:attrNameLst>
                                      </p:cBhvr>
                                    </p:anim>
                                  </p:childTnLst>
                                </p:cTn>
                              </p:par>
                            </p:childTnLst>
                          </p:cTn>
                        </p:par>
                        <p:par>
                          <p:cTn id="17" fill="hold">
                            <p:stCondLst>
                              <p:cond delay="6500"/>
                            </p:stCondLst>
                            <p:childTnLst>
                              <p:par>
                                <p:cTn id="18" presetID="4" presetClass="emph" presetSubtype="2" fill="hold" grpId="0" nodeType="afterEffect">
                                  <p:stCondLst>
                                    <p:cond delay="0"/>
                                  </p:stCondLst>
                                  <p:childTnLst>
                                    <p:anim to="1.5" calcmode="lin" valueType="num">
                                      <p:cBhvr override="childStyle">
                                        <p:cTn id="19" dur="2000" fill="hold"/>
                                        <p:tgtEl>
                                          <p:spTgt spid="3">
                                            <p:txEl>
                                              <p:pRg st="3" end="3"/>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and Write file in python</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Python offers various methods to read and write to files where each functions behaves differently. One important thing to note is the file operations mode. To read a file, you need to open the file in the read or write mode. While to write to a file in Python, you need the file to be open in write mode.</a:t>
            </a:r>
          </a:p>
          <a:p>
            <a:endParaRPr lang="en-US" dirty="0" smtClean="0"/>
          </a:p>
          <a:p>
            <a:r>
              <a:rPr lang="en-US" dirty="0" smtClean="0"/>
              <a:t>Here are some of the functions in Python that allow you to read and write to files:</a:t>
            </a:r>
          </a:p>
          <a:p>
            <a:endParaRPr lang="en-US" dirty="0" smtClean="0"/>
          </a:p>
          <a:p>
            <a:r>
              <a:rPr lang="en-US" dirty="0" smtClean="0"/>
              <a:t>read() : This function reads the entire file and returns a string</a:t>
            </a:r>
          </a:p>
          <a:p>
            <a:r>
              <a:rPr lang="en-US" dirty="0" err="1" smtClean="0"/>
              <a:t>readline</a:t>
            </a:r>
            <a:r>
              <a:rPr lang="en-US" dirty="0" smtClean="0"/>
              <a:t>() : This function reads lines from that file and returns as a string. It fetch the line n, if it is been called nth time.</a:t>
            </a:r>
          </a:p>
          <a:p>
            <a:r>
              <a:rPr lang="en-US" dirty="0" err="1" smtClean="0"/>
              <a:t>readlines</a:t>
            </a:r>
            <a:r>
              <a:rPr lang="en-US" dirty="0" smtClean="0"/>
              <a:t>() : This function returns a list where each element is single line of that file.</a:t>
            </a:r>
          </a:p>
          <a:p>
            <a:r>
              <a:rPr lang="en-US" dirty="0" err="1" smtClean="0"/>
              <a:t>readlines</a:t>
            </a:r>
            <a:r>
              <a:rPr lang="en-US" dirty="0" smtClean="0"/>
              <a:t>() : This function returns a list where each element is single line of that file.</a:t>
            </a:r>
          </a:p>
          <a:p>
            <a:r>
              <a:rPr lang="en-US" dirty="0" smtClean="0"/>
              <a:t>write() : This function writes a fixed sequence of characters to a file.</a:t>
            </a:r>
          </a:p>
          <a:p>
            <a:r>
              <a:rPr lang="en-US" dirty="0" err="1" smtClean="0"/>
              <a:t>writelines</a:t>
            </a:r>
            <a:r>
              <a:rPr lang="en-US" dirty="0" smtClean="0"/>
              <a:t>() : This function writes a list of string.</a:t>
            </a:r>
          </a:p>
          <a:p>
            <a:r>
              <a:rPr lang="en-US" dirty="0" smtClean="0"/>
              <a:t>append() : This function append string to the file instead of overwriting the file.</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3" dur="500"/>
                                        <p:tgtEl>
                                          <p:spTgt spid="3">
                                            <p:txEl>
                                              <p:pRg st="5" end="5"/>
                                            </p:tx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1" dur="500"/>
                                        <p:tgtEl>
                                          <p:spTgt spid="3">
                                            <p:txEl>
                                              <p:pRg st="7" end="7"/>
                                            </p:txEl>
                                          </p:spTgt>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5" dur="500"/>
                                        <p:tgtEl>
                                          <p:spTgt spid="3">
                                            <p:txEl>
                                              <p:pRg st="8" end="8"/>
                                            </p:txEl>
                                          </p:spTgt>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9" dur="500"/>
                                        <p:tgtEl>
                                          <p:spTgt spid="3">
                                            <p:txEl>
                                              <p:pRg st="9" end="9"/>
                                            </p:txEl>
                                          </p:spTgt>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1" y="2971800"/>
            <a:ext cx="8610600" cy="1754326"/>
          </a:xfrm>
          <a:prstGeom prst="rect">
            <a:avLst/>
          </a:prstGeom>
          <a:noFill/>
        </p:spPr>
        <p:txBody>
          <a:bodyPr wrap="squar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Various File Operation Function</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pic>
        <p:nvPicPr>
          <p:cNvPr id="3" name="Picture 2"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par>
                          <p:cTn id="8" fill="hold">
                            <p:stCondLst>
                              <p:cond delay="2000"/>
                            </p:stCondLst>
                            <p:childTnLst>
                              <p:par>
                                <p:cTn id="9" presetID="2" presetClass="exit" presetSubtype="4" fill="hold" grpId="1" nodeType="after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109</TotalTime>
  <Words>1600</Words>
  <Application>Microsoft Office PowerPoint</Application>
  <PresentationFormat>On-screen Show (4:3)</PresentationFormat>
  <Paragraphs>114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Equity</vt:lpstr>
      <vt:lpstr>Python File Operations</vt:lpstr>
      <vt:lpstr>Fiile  Handleing Using Python</vt:lpstr>
      <vt:lpstr>Advantages of File Operations</vt:lpstr>
      <vt:lpstr>Disadvantages of File Handling</vt:lpstr>
      <vt:lpstr>Various File Handling process</vt:lpstr>
      <vt:lpstr>File Handling Operator</vt:lpstr>
      <vt:lpstr>Open File in Python</vt:lpstr>
      <vt:lpstr>Read and Write file in python</vt:lpstr>
      <vt:lpstr>Slide 9</vt:lpstr>
      <vt:lpstr>Opening File in Python</vt:lpstr>
      <vt:lpstr>File Opening Mode</vt:lpstr>
      <vt:lpstr>Reading File In Python</vt:lpstr>
      <vt:lpstr>Writing A File</vt:lpstr>
      <vt:lpstr>Closeing a File</vt:lpstr>
      <vt:lpstr>Slide 15</vt:lpstr>
      <vt:lpstr>What is JESON File</vt:lpstr>
      <vt:lpstr>Working With JESON File</vt:lpstr>
      <vt:lpstr>Difference Between JESON File &amp; Python File</vt:lpstr>
      <vt:lpstr>JESON Read and Write</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File Operations</dc:title>
  <dc:creator>Sujan Seth</dc:creator>
  <cp:lastModifiedBy>Sujan Seth</cp:lastModifiedBy>
  <cp:revision>17</cp:revision>
  <dcterms:created xsi:type="dcterms:W3CDTF">2006-08-16T00:00:00Z</dcterms:created>
  <dcterms:modified xsi:type="dcterms:W3CDTF">2023-08-05T11:29:28Z</dcterms:modified>
</cp:coreProperties>
</file>