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 id="2147483852" r:id="rId3"/>
  </p:sldMasterIdLst>
  <p:sldIdLst>
    <p:sldId id="256" r:id="rId4"/>
    <p:sldId id="258" r:id="rId5"/>
    <p:sldId id="259"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89" r:id="rId19"/>
    <p:sldId id="277" r:id="rId20"/>
    <p:sldId id="278" r:id="rId21"/>
    <p:sldId id="284" r:id="rId22"/>
    <p:sldId id="283" r:id="rId23"/>
    <p:sldId id="285" r:id="rId24"/>
    <p:sldId id="286" r:id="rId25"/>
    <p:sldId id="279" r:id="rId26"/>
    <p:sldId id="293" r:id="rId27"/>
    <p:sldId id="292" r:id="rId28"/>
    <p:sldId id="280"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0" autoAdjust="0"/>
    <p:restoredTop sz="94660"/>
  </p:normalViewPr>
  <p:slideViewPr>
    <p:cSldViewPr snapToGrid="0">
      <p:cViewPr varScale="1">
        <p:scale>
          <a:sx n="74" d="100"/>
          <a:sy n="74" d="100"/>
        </p:scale>
        <p:origin x="12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F63646-5606-4C13-ACB4-A8855CDA6D17}" type="datetimeFigureOut">
              <a:rPr lang="en-IN" smtClean="0"/>
              <a:pPr/>
              <a:t>18-05-2014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05481EB-C4D0-4EA1-B729-32EC735A4224}"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05481EB-C4D0-4EA1-B729-32EC735A4224}"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05481EB-C4D0-4EA1-B729-32EC735A4224}" type="slidenum">
              <a:rPr lang="en-IN" smtClean="0"/>
              <a:pPr/>
              <a:t>‹#›</a:t>
            </a:fld>
            <a:endParaRPr lang="en-IN"/>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5666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0627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67824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0346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08110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34606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41793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874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05481EB-C4D0-4EA1-B729-32EC735A4224}"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7510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4764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5242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20114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62893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1440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42599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87601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37010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2192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05481EB-C4D0-4EA1-B729-32EC735A4224}"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12520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216026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696933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8088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05481EB-C4D0-4EA1-B729-32EC735A4224}"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05481EB-C4D0-4EA1-B729-32EC735A422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05481EB-C4D0-4EA1-B729-32EC735A4224}"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F63646-5606-4C13-ACB4-A8855CDA6D17}" type="datetimeFigureOut">
              <a:rPr lang="en-IN" smtClean="0"/>
              <a:pPr/>
              <a:t>18-05-2014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05481EB-C4D0-4EA1-B729-32EC735A4224}"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DF63646-5606-4C13-ACB4-A8855CDA6D17}" type="datetimeFigureOut">
              <a:rPr lang="en-IN" smtClean="0"/>
              <a:pPr/>
              <a:t>18-05-2014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05481EB-C4D0-4EA1-B729-32EC735A422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DF63646-5606-4C13-ACB4-A8855CDA6D17}" type="datetimeFigureOut">
              <a:rPr lang="en-IN" smtClean="0"/>
              <a:pPr/>
              <a:t>18-05-2014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05481EB-C4D0-4EA1-B729-32EC735A4224}"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DF63646-5606-4C13-ACB4-A8855CDA6D17}" type="datetimeFigureOut">
              <a:rPr lang="en-IN" smtClean="0"/>
              <a:pPr/>
              <a:t>18-05-2014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5481EB-C4D0-4EA1-B729-32EC735A422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wipe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8661893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9F7ECAD-4A65-43AD-A2FD-3D7CB8A595F6}" type="datetimeFigureOut">
              <a:rPr lang="en-IN" smtClean="0">
                <a:solidFill>
                  <a:prstClr val="black">
                    <a:tint val="75000"/>
                  </a:prstClr>
                </a:solidFill>
              </a:rPr>
              <a:pPr/>
              <a:t>18-05-2014</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ED320D-CBC1-4253-9197-15C8110A093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129331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lum bright="35000" contrast="20000"/>
          </a:blip>
          <a:srcRect/>
          <a:stretch>
            <a:fillRect/>
          </a:stretch>
        </p:blipFill>
        <p:spPr bwMode="auto">
          <a:xfrm>
            <a:off x="0" y="1"/>
            <a:ext cx="9144000" cy="6857999"/>
          </a:xfrm>
          <a:prstGeom prst="rect">
            <a:avLst/>
          </a:prstGeom>
          <a:noFill/>
          <a:ln w="9525">
            <a:noFill/>
            <a:miter lim="800000"/>
            <a:headEnd/>
            <a:tailEnd/>
          </a:ln>
        </p:spPr>
      </p:pic>
      <p:sp>
        <p:nvSpPr>
          <p:cNvPr id="2" name="Title 1"/>
          <p:cNvSpPr>
            <a:spLocks noGrp="1"/>
          </p:cNvSpPr>
          <p:nvPr>
            <p:ph type="ctrTitle"/>
          </p:nvPr>
        </p:nvSpPr>
        <p:spPr/>
        <p:txBody>
          <a:bodyPr anchor="t">
            <a:normAutofit fontScale="90000"/>
          </a:bodyPr>
          <a:lstStyle/>
          <a:p>
            <a:pPr algn="ctr"/>
            <a:r>
              <a:rPr lang="en-IN" dirty="0" smtClean="0"/>
              <a:t>Intelligent Public Transport Management System</a:t>
            </a:r>
            <a:endParaRPr lang="en-IN" dirty="0"/>
          </a:p>
        </p:txBody>
      </p:sp>
      <p:sp>
        <p:nvSpPr>
          <p:cNvPr id="3" name="Subtitle 2"/>
          <p:cNvSpPr>
            <a:spLocks noGrp="1"/>
          </p:cNvSpPr>
          <p:nvPr>
            <p:ph type="subTitle" idx="1"/>
          </p:nvPr>
        </p:nvSpPr>
        <p:spPr>
          <a:xfrm>
            <a:off x="783771" y="3954735"/>
            <a:ext cx="4898571" cy="1655762"/>
          </a:xfrm>
        </p:spPr>
        <p:txBody>
          <a:bodyPr>
            <a:normAutofit/>
          </a:bodyPr>
          <a:lstStyle/>
          <a:p>
            <a:pPr algn="l">
              <a:lnSpc>
                <a:spcPct val="170000"/>
              </a:lnSpc>
            </a:pPr>
            <a:r>
              <a:rPr lang="en-IN" sz="2400" b="1" dirty="0" smtClean="0"/>
              <a:t>Guided by: Prof. S N </a:t>
            </a:r>
            <a:r>
              <a:rPr lang="en-IN" sz="2400" b="1" dirty="0" err="1" smtClean="0"/>
              <a:t>Shilaskar</a:t>
            </a:r>
            <a:r>
              <a:rPr lang="en-IN" b="1" dirty="0" smtClean="0"/>
              <a:t>   </a:t>
            </a:r>
          </a:p>
        </p:txBody>
      </p:sp>
      <p:sp>
        <p:nvSpPr>
          <p:cNvPr id="5" name="TextBox 4"/>
          <p:cNvSpPr txBox="1"/>
          <p:nvPr/>
        </p:nvSpPr>
        <p:spPr>
          <a:xfrm>
            <a:off x="888275" y="4924696"/>
            <a:ext cx="7628708" cy="577081"/>
          </a:xfrm>
          <a:prstGeom prst="rect">
            <a:avLst/>
          </a:prstGeom>
          <a:noFill/>
        </p:spPr>
        <p:txBody>
          <a:bodyPr wrap="square" rtlCol="0">
            <a:spAutoFit/>
          </a:bodyPr>
          <a:lstStyle/>
          <a:p>
            <a:pPr>
              <a:lnSpc>
                <a:spcPct val="150000"/>
              </a:lnSpc>
            </a:pPr>
            <a:r>
              <a:rPr lang="en-US" sz="2100" b="1" dirty="0" err="1" smtClean="0">
                <a:latin typeface="Calibri" pitchFamily="34" charset="0"/>
                <a:cs typeface="Calibri" pitchFamily="34" charset="0"/>
              </a:rPr>
              <a:t>Aniket</a:t>
            </a: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Shirsat</a:t>
            </a: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Harshal</a:t>
            </a: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Sarda</a:t>
            </a: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Shantanu</a:t>
            </a: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Hadgekar</a:t>
            </a:r>
            <a:endParaRPr lang="en-IN" sz="2100" b="1" dirty="0">
              <a:latin typeface="Calibri" pitchFamily="34" charset="0"/>
              <a:cs typeface="Calibri" pitchFamily="34" charset="0"/>
            </a:endParaRPr>
          </a:p>
        </p:txBody>
      </p:sp>
      <p:pic>
        <p:nvPicPr>
          <p:cNvPr id="9" name="Picture 2" descr="C:\Users\shantanu\Desktop\vitlogo123.gif"/>
          <p:cNvPicPr>
            <a:picLocks noChangeAspect="1" noChangeArrowheads="1"/>
          </p:cNvPicPr>
          <p:nvPr/>
        </p:nvPicPr>
        <p:blipFill>
          <a:blip r:embed="rId3" cstate="print"/>
          <a:srcRect/>
          <a:stretch>
            <a:fillRect/>
          </a:stretch>
        </p:blipFill>
        <p:spPr bwMode="auto">
          <a:xfrm>
            <a:off x="1078230" y="5888627"/>
            <a:ext cx="6438900" cy="723900"/>
          </a:xfrm>
          <a:prstGeom prst="rect">
            <a:avLst/>
          </a:prstGeom>
          <a:noFill/>
        </p:spPr>
      </p:pic>
      <p:pic>
        <p:nvPicPr>
          <p:cNvPr id="1032" name="Picture 8" descr="C:\Users\shantanu\Desktop\bus_icon.png"/>
          <p:cNvPicPr>
            <a:picLocks noChangeAspect="1" noChangeArrowheads="1"/>
          </p:cNvPicPr>
          <p:nvPr/>
        </p:nvPicPr>
        <p:blipFill>
          <a:blip r:embed="rId4" cstate="print">
            <a:lum bright="40000" contrast="-15000"/>
          </a:blip>
          <a:srcRect/>
          <a:stretch>
            <a:fillRect/>
          </a:stretch>
        </p:blipFill>
        <p:spPr bwMode="auto">
          <a:xfrm>
            <a:off x="2986057" y="268298"/>
            <a:ext cx="428685" cy="495369"/>
          </a:xfrm>
          <a:prstGeom prst="rect">
            <a:avLst/>
          </a:prstGeom>
          <a:noFill/>
        </p:spPr>
      </p:pic>
      <p:pic>
        <p:nvPicPr>
          <p:cNvPr id="1026" name="Picture 2" descr="C:\Users\shantanu\Desktop\proj2.png"/>
          <p:cNvPicPr>
            <a:picLocks noChangeAspect="1" noChangeArrowheads="1"/>
          </p:cNvPicPr>
          <p:nvPr/>
        </p:nvPicPr>
        <p:blipFill>
          <a:blip r:embed="rId5" cstate="print">
            <a:lum bright="40000" contrast="-15000"/>
          </a:blip>
          <a:srcRect/>
          <a:stretch>
            <a:fillRect/>
          </a:stretch>
        </p:blipFill>
        <p:spPr bwMode="auto">
          <a:xfrm>
            <a:off x="6728168" y="4039927"/>
            <a:ext cx="285790" cy="476317"/>
          </a:xfrm>
          <a:prstGeom prst="rect">
            <a:avLst/>
          </a:prstGeom>
          <a:noFill/>
        </p:spPr>
      </p:pic>
      <p:pic>
        <p:nvPicPr>
          <p:cNvPr id="1027" name="Picture 3" descr="C:\Users\shantanu\Desktop\proj2.png"/>
          <p:cNvPicPr>
            <a:picLocks noChangeAspect="1" noChangeArrowheads="1"/>
          </p:cNvPicPr>
          <p:nvPr/>
        </p:nvPicPr>
        <p:blipFill>
          <a:blip r:embed="rId6" cstate="print">
            <a:lum bright="40000" contrast="-15000"/>
          </a:blip>
          <a:srcRect/>
          <a:stretch>
            <a:fillRect/>
          </a:stretch>
        </p:blipFill>
        <p:spPr bwMode="auto">
          <a:xfrm>
            <a:off x="3475479" y="3347533"/>
            <a:ext cx="285866" cy="476443"/>
          </a:xfrm>
          <a:prstGeom prst="rect">
            <a:avLst/>
          </a:prstGeom>
          <a:noFill/>
        </p:spPr>
      </p:pic>
    </p:spTree>
    <p:extLst>
      <p:ext uri="{BB962C8B-B14F-4D97-AF65-F5344CB8AC3E}">
        <p14:creationId xmlns:p14="http://schemas.microsoft.com/office/powerpoint/2010/main" val="3886845534"/>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5 pins for interfacing.</a:t>
            </a:r>
          </a:p>
          <a:p>
            <a:r>
              <a:rPr lang="en-IN" dirty="0" smtClean="0"/>
              <a:t> VCC and GROUND used to provide supply of 3.3V regulated to the module.</a:t>
            </a:r>
          </a:p>
          <a:p>
            <a:r>
              <a:rPr lang="en-IN" dirty="0" smtClean="0"/>
              <a:t> Push-to-fix is an input pin for the module which is  pulled high to enable GPS tracking</a:t>
            </a:r>
            <a:endParaRPr lang="en-US" dirty="0" smtClean="0"/>
          </a:p>
          <a:p>
            <a:r>
              <a:rPr lang="en-IN" dirty="0" smtClean="0"/>
              <a:t>TX pin transmits GPS data in NMEA protocol in UART host protocol at 9600 baud rate.</a:t>
            </a:r>
          </a:p>
        </p:txBody>
      </p:sp>
      <p:sp>
        <p:nvSpPr>
          <p:cNvPr id="2" name="Title 1"/>
          <p:cNvSpPr>
            <a:spLocks noGrp="1"/>
          </p:cNvSpPr>
          <p:nvPr>
            <p:ph type="title"/>
          </p:nvPr>
        </p:nvSpPr>
        <p:spPr/>
        <p:txBody>
          <a:bodyPr>
            <a:normAutofit/>
          </a:bodyPr>
          <a:lstStyle/>
          <a:p>
            <a:pPr algn="ctr"/>
            <a:r>
              <a:rPr lang="en-IN" sz="4000" b="1" u="sng" dirty="0" smtClean="0"/>
              <a:t>GPS Interfacing: Hardware</a:t>
            </a:r>
            <a:endParaRPr lang="en-IN" sz="4000" b="1" u="sng"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100" dirty="0" smtClean="0"/>
              <a:t>NMEA 0183 is a combined electrical and data specification for communication between marine electronics defined by and controlled by the National Marine Electronics Association.</a:t>
            </a:r>
          </a:p>
          <a:p>
            <a:r>
              <a:rPr lang="en-IN" sz="2100" dirty="0" smtClean="0"/>
              <a:t>GGA: Time, Position and Fix Type Data</a:t>
            </a:r>
          </a:p>
          <a:p>
            <a:r>
              <a:rPr lang="en-IN" sz="2100" dirty="0" smtClean="0"/>
              <a:t>GSA: Latitude, Longitude, UTC Time of Position Fix and Status GPS Receiver Operating Mode, Satellites Used in the Position Solution, and DOP Values</a:t>
            </a:r>
          </a:p>
          <a:p>
            <a:r>
              <a:rPr lang="en-IN" sz="2100" dirty="0" smtClean="0"/>
              <a:t>GSV: Number of GPS Satellites in View, Satellite ID Numbers, Elevation, Azimuth, and SNR Values</a:t>
            </a:r>
          </a:p>
          <a:p>
            <a:r>
              <a:rPr lang="en-IN" sz="2100" dirty="0" smtClean="0"/>
              <a:t>VTG: Course and Speed Information Relative to the Ground</a:t>
            </a:r>
          </a:p>
          <a:p>
            <a:r>
              <a:rPr lang="en-IN" sz="2100" dirty="0" smtClean="0"/>
              <a:t>RMC: Recommended Minimum Specific GPS Data</a:t>
            </a:r>
          </a:p>
          <a:p>
            <a:pPr>
              <a:buNone/>
            </a:pPr>
            <a:endParaRPr lang="en-IN" sz="2100" dirty="0"/>
          </a:p>
        </p:txBody>
      </p:sp>
      <p:sp>
        <p:nvSpPr>
          <p:cNvPr id="2" name="Title 1"/>
          <p:cNvSpPr>
            <a:spLocks noGrp="1"/>
          </p:cNvSpPr>
          <p:nvPr>
            <p:ph type="title"/>
          </p:nvPr>
        </p:nvSpPr>
        <p:spPr/>
        <p:txBody>
          <a:bodyPr>
            <a:normAutofit/>
          </a:bodyPr>
          <a:lstStyle/>
          <a:p>
            <a:pPr algn="ctr"/>
            <a:r>
              <a:rPr lang="en-IN" sz="4000" b="1" u="sng" dirty="0" smtClean="0"/>
              <a:t>GPS Interfacing: Software</a:t>
            </a:r>
            <a:endParaRPr lang="en-IN" sz="4000" b="1" u="sng"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500" dirty="0" smtClean="0"/>
              <a:t>Specification for a suite of high level communication protocols used to create personal area networks built from small, low power digital radios.</a:t>
            </a:r>
          </a:p>
          <a:p>
            <a:r>
              <a:rPr lang="en-IN" sz="2500" dirty="0" smtClean="0"/>
              <a:t>Based on the IEEE 802.15.4 standard.</a:t>
            </a:r>
          </a:p>
          <a:p>
            <a:r>
              <a:rPr lang="en-IN" sz="2500" dirty="0" smtClean="0"/>
              <a:t> Used in applications that require only low data rate, long battery life, and secure networking. </a:t>
            </a:r>
          </a:p>
          <a:p>
            <a:r>
              <a:rPr lang="en-IN" sz="2500" dirty="0" smtClean="0"/>
              <a:t>Has a defined rate of 250 </a:t>
            </a:r>
            <a:r>
              <a:rPr lang="en-IN" sz="2500" dirty="0" err="1" smtClean="0"/>
              <a:t>kbit</a:t>
            </a:r>
            <a:r>
              <a:rPr lang="en-IN" sz="2500" dirty="0" smtClean="0"/>
              <a:t>/s.</a:t>
            </a:r>
          </a:p>
          <a:p>
            <a:r>
              <a:rPr lang="en-IN" sz="2500" dirty="0" smtClean="0"/>
              <a:t>Suited for this project because of its low power consumption and high reliability.</a:t>
            </a:r>
          </a:p>
          <a:p>
            <a:endParaRPr lang="en-IN" dirty="0"/>
          </a:p>
        </p:txBody>
      </p:sp>
      <p:sp>
        <p:nvSpPr>
          <p:cNvPr id="2" name="Title 1"/>
          <p:cNvSpPr>
            <a:spLocks noGrp="1"/>
          </p:cNvSpPr>
          <p:nvPr>
            <p:ph type="title"/>
          </p:nvPr>
        </p:nvSpPr>
        <p:spPr/>
        <p:txBody>
          <a:bodyPr>
            <a:normAutofit/>
          </a:bodyPr>
          <a:lstStyle/>
          <a:p>
            <a:pPr algn="ctr"/>
            <a:r>
              <a:rPr lang="en-US" sz="4000" b="1" u="sng" dirty="0" err="1" smtClean="0"/>
              <a:t>Zigbee</a:t>
            </a:r>
            <a:endParaRPr lang="en-IN" sz="4000" b="1" u="sng"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err="1" smtClean="0"/>
              <a:t>ZigBee</a:t>
            </a:r>
            <a:r>
              <a:rPr lang="en-IN" dirty="0" smtClean="0"/>
              <a:t> modules have the ability to transmit Digital, PWM, </a:t>
            </a:r>
            <a:r>
              <a:rPr lang="en-IN" dirty="0" err="1" smtClean="0"/>
              <a:t>Analog</a:t>
            </a:r>
            <a:r>
              <a:rPr lang="en-IN" dirty="0" smtClean="0"/>
              <a:t> or Serial RS232 signals wirelessly.</a:t>
            </a:r>
          </a:p>
          <a:p>
            <a:r>
              <a:rPr lang="en-US" dirty="0" smtClean="0"/>
              <a:t>3 signals needed to communicate via UART. These are </a:t>
            </a:r>
            <a:r>
              <a:rPr lang="en-IN" dirty="0" smtClean="0"/>
              <a:t>RXD (receive), TXD (transmit), GND (common ground).</a:t>
            </a:r>
          </a:p>
          <a:p>
            <a:r>
              <a:rPr lang="en-IN" dirty="0" smtClean="0"/>
              <a:t> 16 direct sequence channels available.</a:t>
            </a:r>
          </a:p>
          <a:p>
            <a:r>
              <a:rPr lang="en-IN" dirty="0" err="1" smtClean="0"/>
              <a:t>ZigBee</a:t>
            </a:r>
            <a:r>
              <a:rPr lang="en-IN" dirty="0" smtClean="0"/>
              <a:t> modules configured with the same serial settings i.e. baud rate, channel, data bits can communicate with each other.</a:t>
            </a:r>
            <a:endParaRPr lang="en-IN" dirty="0"/>
          </a:p>
        </p:txBody>
      </p:sp>
      <p:sp>
        <p:nvSpPr>
          <p:cNvPr id="2" name="Title 1"/>
          <p:cNvSpPr>
            <a:spLocks noGrp="1"/>
          </p:cNvSpPr>
          <p:nvPr>
            <p:ph type="title"/>
          </p:nvPr>
        </p:nvSpPr>
        <p:spPr/>
        <p:txBody>
          <a:bodyPr>
            <a:normAutofit/>
          </a:bodyPr>
          <a:lstStyle/>
          <a:p>
            <a:pPr algn="ctr"/>
            <a:r>
              <a:rPr lang="en-US" sz="4000" b="1" u="sng" dirty="0" smtClean="0"/>
              <a:t>Interfacing </a:t>
            </a:r>
            <a:r>
              <a:rPr lang="en-US" sz="4000" b="1" u="sng" dirty="0" err="1" smtClean="0"/>
              <a:t>ZigBee</a:t>
            </a:r>
            <a:endParaRPr lang="en-IN" sz="4000" b="1" u="sng"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sz="2600" dirty="0" smtClean="0"/>
              <a:t>A 16-bit microcontroller from Texas Instruments MSP430 Series. It has 16KB flash, 512 bytes RAM, up to 16-MHz CPU speed, 10-bit ADC. </a:t>
            </a:r>
          </a:p>
          <a:p>
            <a:r>
              <a:rPr lang="en-IN" sz="2600" dirty="0" smtClean="0"/>
              <a:t>USB debugging and programming interface featuring a driverless installation and application UART serial communication with up to 9600 baud rate.</a:t>
            </a:r>
          </a:p>
          <a:p>
            <a:r>
              <a:rPr lang="en-IN" sz="2600" dirty="0" smtClean="0"/>
              <a:t>Two general-purpose digital I/O pins connected to green and red LEDs for visual feedback.</a:t>
            </a:r>
          </a:p>
          <a:p>
            <a:r>
              <a:rPr lang="en-IN" sz="2600" dirty="0" smtClean="0"/>
              <a:t>Two push button for user feedback and device reset.</a:t>
            </a:r>
          </a:p>
          <a:p>
            <a:r>
              <a:rPr lang="en-IN" sz="2600" dirty="0" smtClean="0"/>
              <a:t>High-quality 20-pin DIP socket for an easy plug-in or removal of the target device.</a:t>
            </a:r>
          </a:p>
          <a:p>
            <a:endParaRPr lang="en-IN" dirty="0"/>
          </a:p>
        </p:txBody>
      </p:sp>
      <p:sp>
        <p:nvSpPr>
          <p:cNvPr id="2" name="Title 1"/>
          <p:cNvSpPr>
            <a:spLocks noGrp="1"/>
          </p:cNvSpPr>
          <p:nvPr>
            <p:ph type="title"/>
          </p:nvPr>
        </p:nvSpPr>
        <p:spPr/>
        <p:txBody>
          <a:bodyPr>
            <a:normAutofit/>
          </a:bodyPr>
          <a:lstStyle/>
          <a:p>
            <a:pPr algn="ctr"/>
            <a:r>
              <a:rPr lang="en-IN" sz="4000" b="1" u="sng" dirty="0" smtClean="0"/>
              <a:t>Texas Instruments </a:t>
            </a:r>
            <a:r>
              <a:rPr lang="en-IN" sz="4000" b="1" u="sng" dirty="0" err="1" smtClean="0"/>
              <a:t>LaunchPad</a:t>
            </a:r>
            <a:endParaRPr lang="en-IN" sz="4000" b="1" u="sng"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Gets the current GPS coordinates to get real time location details of the bus.</a:t>
            </a:r>
          </a:p>
          <a:p>
            <a:r>
              <a:rPr lang="en-IN" dirty="0" smtClean="0"/>
              <a:t>Continuously checks for </a:t>
            </a:r>
            <a:r>
              <a:rPr lang="en-IN" dirty="0" err="1" smtClean="0"/>
              <a:t>ZigBee</a:t>
            </a:r>
            <a:r>
              <a:rPr lang="en-IN" dirty="0" smtClean="0"/>
              <a:t> signals to update the last bus stop details.</a:t>
            </a:r>
          </a:p>
          <a:p>
            <a:r>
              <a:rPr lang="en-IN" dirty="0" smtClean="0"/>
              <a:t>Posts this information on the Internet in such a way so that it can be accessed by all other commuters.</a:t>
            </a:r>
          </a:p>
          <a:p>
            <a:r>
              <a:rPr lang="en-IN" dirty="0" smtClean="0"/>
              <a:t>Displays the consolidated information on the accompanying display unit for the travellers inside to know about upcoming stops.</a:t>
            </a:r>
            <a:endParaRPr lang="en-IN" dirty="0"/>
          </a:p>
        </p:txBody>
      </p:sp>
      <p:sp>
        <p:nvSpPr>
          <p:cNvPr id="2" name="Title 1"/>
          <p:cNvSpPr>
            <a:spLocks noGrp="1"/>
          </p:cNvSpPr>
          <p:nvPr>
            <p:ph type="title"/>
          </p:nvPr>
        </p:nvSpPr>
        <p:spPr/>
        <p:txBody>
          <a:bodyPr>
            <a:normAutofit/>
          </a:bodyPr>
          <a:lstStyle/>
          <a:p>
            <a:pPr algn="ctr"/>
            <a:r>
              <a:rPr lang="en-IN" sz="4000" b="1" u="sng" dirty="0" smtClean="0">
                <a:effectLst>
                  <a:outerShdw blurRad="38100" dist="38100" dir="2700000" algn="tl">
                    <a:srgbClr val="000000">
                      <a:alpha val="43137"/>
                    </a:srgbClr>
                  </a:outerShdw>
                </a:effectLst>
              </a:rPr>
              <a:t>In Vehicle Module</a:t>
            </a:r>
            <a:endParaRPr lang="en-IN" sz="4000" b="1" u="sng"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9456" y="2953287"/>
            <a:ext cx="1477852" cy="48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5" name="TextBox 4"/>
          <p:cNvSpPr txBox="1"/>
          <p:nvPr/>
        </p:nvSpPr>
        <p:spPr>
          <a:xfrm>
            <a:off x="3699456" y="2953287"/>
            <a:ext cx="1477851" cy="507831"/>
          </a:xfrm>
          <a:prstGeom prst="rect">
            <a:avLst/>
          </a:prstGeom>
          <a:noFill/>
        </p:spPr>
        <p:txBody>
          <a:bodyPr wrap="square" rtlCol="0">
            <a:spAutoFit/>
          </a:bodyPr>
          <a:lstStyle/>
          <a:p>
            <a:pPr algn="ctr"/>
            <a:r>
              <a:rPr lang="en-IN" sz="1350" dirty="0">
                <a:solidFill>
                  <a:prstClr val="black"/>
                </a:solidFill>
              </a:rPr>
              <a:t>Raspberry</a:t>
            </a:r>
          </a:p>
          <a:p>
            <a:pPr algn="ctr"/>
            <a:r>
              <a:rPr lang="en-IN" sz="1350" dirty="0">
                <a:solidFill>
                  <a:prstClr val="black"/>
                </a:solidFill>
              </a:rPr>
              <a:t>Pi</a:t>
            </a:r>
          </a:p>
        </p:txBody>
      </p:sp>
      <p:sp>
        <p:nvSpPr>
          <p:cNvPr id="6" name="Rounded Rectangle 5"/>
          <p:cNvSpPr/>
          <p:nvPr/>
        </p:nvSpPr>
        <p:spPr>
          <a:xfrm>
            <a:off x="2888088" y="1475436"/>
            <a:ext cx="1110803" cy="55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7" name="TextBox 6"/>
          <p:cNvSpPr txBox="1"/>
          <p:nvPr/>
        </p:nvSpPr>
        <p:spPr>
          <a:xfrm>
            <a:off x="2965361" y="1504414"/>
            <a:ext cx="1033530" cy="507831"/>
          </a:xfrm>
          <a:prstGeom prst="rect">
            <a:avLst/>
          </a:prstGeom>
          <a:noFill/>
        </p:spPr>
        <p:txBody>
          <a:bodyPr wrap="square" rtlCol="0">
            <a:spAutoFit/>
          </a:bodyPr>
          <a:lstStyle/>
          <a:p>
            <a:r>
              <a:rPr lang="en-IN" sz="1350" dirty="0">
                <a:solidFill>
                  <a:prstClr val="black"/>
                </a:solidFill>
              </a:rPr>
              <a:t>GPS CC4000 module</a:t>
            </a:r>
          </a:p>
        </p:txBody>
      </p:sp>
      <p:cxnSp>
        <p:nvCxnSpPr>
          <p:cNvPr id="9" name="Elbow Connector 8"/>
          <p:cNvCxnSpPr>
            <a:stCxn id="6" idx="3"/>
            <a:endCxn id="5" idx="0"/>
          </p:cNvCxnSpPr>
          <p:nvPr/>
        </p:nvCxnSpPr>
        <p:spPr>
          <a:xfrm>
            <a:off x="3998891" y="1750722"/>
            <a:ext cx="439491" cy="12025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8381" y="1989162"/>
            <a:ext cx="1530977" cy="507831"/>
          </a:xfrm>
          <a:prstGeom prst="rect">
            <a:avLst/>
          </a:prstGeom>
          <a:noFill/>
        </p:spPr>
        <p:txBody>
          <a:bodyPr wrap="square" rtlCol="0">
            <a:spAutoFit/>
          </a:bodyPr>
          <a:lstStyle/>
          <a:p>
            <a:r>
              <a:rPr lang="en-IN" sz="1350" dirty="0">
                <a:solidFill>
                  <a:prstClr val="black"/>
                </a:solidFill>
              </a:rPr>
              <a:t>UART communication</a:t>
            </a:r>
          </a:p>
        </p:txBody>
      </p:sp>
      <p:sp>
        <p:nvSpPr>
          <p:cNvPr id="15" name="Rounded Rectangle 14"/>
          <p:cNvSpPr/>
          <p:nvPr/>
        </p:nvSpPr>
        <p:spPr>
          <a:xfrm>
            <a:off x="2211947" y="3320335"/>
            <a:ext cx="898302" cy="70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6" name="TextBox 15"/>
          <p:cNvSpPr txBox="1"/>
          <p:nvPr/>
        </p:nvSpPr>
        <p:spPr>
          <a:xfrm>
            <a:off x="2289219" y="3320335"/>
            <a:ext cx="821029" cy="923330"/>
          </a:xfrm>
          <a:prstGeom prst="rect">
            <a:avLst/>
          </a:prstGeom>
          <a:noFill/>
        </p:spPr>
        <p:txBody>
          <a:bodyPr wrap="square" rtlCol="0">
            <a:spAutoFit/>
          </a:bodyPr>
          <a:lstStyle/>
          <a:p>
            <a:r>
              <a:rPr lang="en-IN" sz="1350" dirty="0">
                <a:solidFill>
                  <a:prstClr val="black"/>
                </a:solidFill>
              </a:rPr>
              <a:t>USB to Serial converter </a:t>
            </a:r>
          </a:p>
        </p:txBody>
      </p:sp>
      <p:cxnSp>
        <p:nvCxnSpPr>
          <p:cNvPr id="18" name="Elbow Connector 17"/>
          <p:cNvCxnSpPr>
            <a:stCxn id="15" idx="0"/>
            <a:endCxn id="5" idx="1"/>
          </p:cNvCxnSpPr>
          <p:nvPr/>
        </p:nvCxnSpPr>
        <p:spPr>
          <a:xfrm rot="5400000" flipH="1" flipV="1">
            <a:off x="3123711" y="2744590"/>
            <a:ext cx="113132" cy="10383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202286" y="4527730"/>
            <a:ext cx="927279" cy="44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20" name="TextBox 19"/>
          <p:cNvSpPr txBox="1"/>
          <p:nvPr/>
        </p:nvSpPr>
        <p:spPr>
          <a:xfrm>
            <a:off x="2245752" y="4617778"/>
            <a:ext cx="840347" cy="507831"/>
          </a:xfrm>
          <a:prstGeom prst="rect">
            <a:avLst/>
          </a:prstGeom>
          <a:noFill/>
        </p:spPr>
        <p:txBody>
          <a:bodyPr wrap="square" rtlCol="0">
            <a:spAutoFit/>
          </a:bodyPr>
          <a:lstStyle/>
          <a:p>
            <a:r>
              <a:rPr lang="en-IN" sz="1350" dirty="0">
                <a:solidFill>
                  <a:prstClr val="black"/>
                </a:solidFill>
              </a:rPr>
              <a:t>Zigbee Rx</a:t>
            </a:r>
          </a:p>
        </p:txBody>
      </p:sp>
      <p:cxnSp>
        <p:nvCxnSpPr>
          <p:cNvPr id="24" name="Elbow Connector 23"/>
          <p:cNvCxnSpPr/>
          <p:nvPr/>
        </p:nvCxnSpPr>
        <p:spPr>
          <a:xfrm rot="5400000" flipH="1" flipV="1">
            <a:off x="2391574" y="4267866"/>
            <a:ext cx="514898" cy="4831"/>
          </a:xfrm>
          <a:prstGeom prst="bentConnector3">
            <a:avLst>
              <a:gd name="adj1" fmla="val 969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42067" y="5319781"/>
            <a:ext cx="1236373" cy="507831"/>
          </a:xfrm>
          <a:prstGeom prst="rect">
            <a:avLst/>
          </a:prstGeom>
          <a:noFill/>
        </p:spPr>
        <p:txBody>
          <a:bodyPr wrap="square" rtlCol="0">
            <a:spAutoFit/>
          </a:bodyPr>
          <a:lstStyle/>
          <a:p>
            <a:r>
              <a:rPr lang="en-IN" sz="1350" dirty="0">
                <a:solidFill>
                  <a:prstClr val="black"/>
                </a:solidFill>
              </a:rPr>
              <a:t>Wireless Zigbee Signals</a:t>
            </a:r>
          </a:p>
        </p:txBody>
      </p:sp>
      <p:sp>
        <p:nvSpPr>
          <p:cNvPr id="28" name="Lightning Bolt 27"/>
          <p:cNvSpPr/>
          <p:nvPr/>
        </p:nvSpPr>
        <p:spPr>
          <a:xfrm flipH="1" flipV="1">
            <a:off x="2888087" y="5062097"/>
            <a:ext cx="521594" cy="334955"/>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29" name="Rounded Rectangle 28"/>
          <p:cNvSpPr/>
          <p:nvPr/>
        </p:nvSpPr>
        <p:spPr>
          <a:xfrm>
            <a:off x="3825024" y="4377935"/>
            <a:ext cx="1226713" cy="574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black"/>
                </a:solidFill>
              </a:rPr>
              <a:t>Display</a:t>
            </a:r>
          </a:p>
        </p:txBody>
      </p:sp>
      <p:cxnSp>
        <p:nvCxnSpPr>
          <p:cNvPr id="31" name="Elbow Connector 30"/>
          <p:cNvCxnSpPr>
            <a:stCxn id="5" idx="2"/>
            <a:endCxn id="29" idx="0"/>
          </p:cNvCxnSpPr>
          <p:nvPr/>
        </p:nvCxnSpPr>
        <p:spPr>
          <a:xfrm rot="5400000">
            <a:off x="3979974" y="3919526"/>
            <a:ext cx="91681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790664" y="2839498"/>
            <a:ext cx="1110803" cy="712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prstClr val="black"/>
                </a:solidFill>
              </a:rPr>
              <a:t>Information Consolidation</a:t>
            </a:r>
          </a:p>
        </p:txBody>
      </p:sp>
      <p:cxnSp>
        <p:nvCxnSpPr>
          <p:cNvPr id="39" name="Straight Arrow Connector 38"/>
          <p:cNvCxnSpPr>
            <a:stCxn id="4" idx="3"/>
          </p:cNvCxnSpPr>
          <p:nvPr/>
        </p:nvCxnSpPr>
        <p:spPr>
          <a:xfrm flipV="1">
            <a:off x="5177307" y="3195660"/>
            <a:ext cx="613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05150" y="4646758"/>
            <a:ext cx="1120462" cy="300082"/>
          </a:xfrm>
          <a:prstGeom prst="rect">
            <a:avLst/>
          </a:prstGeom>
          <a:noFill/>
        </p:spPr>
        <p:txBody>
          <a:bodyPr wrap="square" rtlCol="0">
            <a:spAutoFit/>
          </a:bodyPr>
          <a:lstStyle/>
          <a:p>
            <a:pPr algn="ctr"/>
            <a:r>
              <a:rPr lang="en-IN" sz="1350" dirty="0">
                <a:solidFill>
                  <a:prstClr val="black"/>
                </a:solidFill>
              </a:rPr>
              <a:t>Internet</a:t>
            </a:r>
          </a:p>
        </p:txBody>
      </p:sp>
      <p:cxnSp>
        <p:nvCxnSpPr>
          <p:cNvPr id="43" name="Straight Arrow Connector 42"/>
          <p:cNvCxnSpPr>
            <a:stCxn id="37" idx="4"/>
          </p:cNvCxnSpPr>
          <p:nvPr/>
        </p:nvCxnSpPr>
        <p:spPr>
          <a:xfrm>
            <a:off x="6346066" y="3551822"/>
            <a:ext cx="0" cy="106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46066" y="3754997"/>
            <a:ext cx="1236371" cy="715581"/>
          </a:xfrm>
          <a:prstGeom prst="rect">
            <a:avLst/>
          </a:prstGeom>
          <a:noFill/>
        </p:spPr>
        <p:txBody>
          <a:bodyPr wrap="square" rtlCol="0">
            <a:spAutoFit/>
          </a:bodyPr>
          <a:lstStyle/>
          <a:p>
            <a:r>
              <a:rPr lang="en-IN" sz="1350" dirty="0">
                <a:solidFill>
                  <a:prstClr val="black"/>
                </a:solidFill>
              </a:rPr>
              <a:t>Through </a:t>
            </a:r>
            <a:r>
              <a:rPr lang="en-IN" sz="1350" dirty="0" err="1">
                <a:solidFill>
                  <a:prstClr val="black"/>
                </a:solidFill>
              </a:rPr>
              <a:t>mySQL</a:t>
            </a:r>
            <a:r>
              <a:rPr lang="en-IN" sz="1350" dirty="0">
                <a:solidFill>
                  <a:prstClr val="black"/>
                </a:solidFill>
              </a:rPr>
              <a:t> commands</a:t>
            </a:r>
          </a:p>
        </p:txBody>
      </p:sp>
      <p:sp>
        <p:nvSpPr>
          <p:cNvPr id="45" name="Rectangle 44"/>
          <p:cNvSpPr/>
          <p:nvPr/>
        </p:nvSpPr>
        <p:spPr>
          <a:xfrm>
            <a:off x="1052849" y="2286803"/>
            <a:ext cx="598868" cy="291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dirty="0">
                <a:solidFill>
                  <a:prstClr val="black"/>
                </a:solidFill>
              </a:rPr>
              <a:t>3.3 V</a:t>
            </a:r>
          </a:p>
        </p:txBody>
      </p:sp>
      <p:cxnSp>
        <p:nvCxnSpPr>
          <p:cNvPr id="49" name="Elbow Connector 48"/>
          <p:cNvCxnSpPr>
            <a:stCxn id="45" idx="0"/>
            <a:endCxn id="6" idx="1"/>
          </p:cNvCxnSpPr>
          <p:nvPr/>
        </p:nvCxnSpPr>
        <p:spPr>
          <a:xfrm rot="5400000" flipH="1" flipV="1">
            <a:off x="1852145" y="1250862"/>
            <a:ext cx="536081" cy="1535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3"/>
          </p:cNvCxnSpPr>
          <p:nvPr/>
        </p:nvCxnSpPr>
        <p:spPr>
          <a:xfrm>
            <a:off x="1651717" y="2432752"/>
            <a:ext cx="2047739" cy="52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5" idx="2"/>
            <a:endCxn id="19" idx="1"/>
          </p:cNvCxnSpPr>
          <p:nvPr/>
        </p:nvCxnSpPr>
        <p:spPr>
          <a:xfrm rot="16200000" flipH="1">
            <a:off x="691688" y="3239293"/>
            <a:ext cx="2171192" cy="8500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252977" y="4980100"/>
            <a:ext cx="598868" cy="291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dirty="0">
                <a:solidFill>
                  <a:prstClr val="black"/>
                </a:solidFill>
              </a:rPr>
              <a:t>12 V</a:t>
            </a:r>
          </a:p>
        </p:txBody>
      </p:sp>
      <p:cxnSp>
        <p:nvCxnSpPr>
          <p:cNvPr id="70" name="Elbow Connector 69"/>
          <p:cNvCxnSpPr>
            <a:stCxn id="63" idx="0"/>
            <a:endCxn id="29" idx="3"/>
          </p:cNvCxnSpPr>
          <p:nvPr/>
        </p:nvCxnSpPr>
        <p:spPr>
          <a:xfrm rot="16200000" flipV="1">
            <a:off x="5144691" y="4572379"/>
            <a:ext cx="314767" cy="500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8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2625634" y="1306286"/>
            <a:ext cx="3223261" cy="238667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r>
              <a:rPr lang="en-US" sz="4000" b="1" u="sng" dirty="0" smtClean="0">
                <a:effectLst>
                  <a:outerShdw blurRad="38100" dist="38100" dir="2700000" algn="tl">
                    <a:srgbClr val="000000">
                      <a:alpha val="43137"/>
                    </a:srgbClr>
                  </a:outerShdw>
                </a:effectLst>
              </a:rPr>
              <a:t>Bus Stand Module</a:t>
            </a:r>
            <a:endParaRPr lang="en-IN" sz="4000" b="1" u="sng" dirty="0">
              <a:effectLst>
                <a:outerShdw blurRad="38100" dist="38100" dir="2700000" algn="tl">
                  <a:srgbClr val="000000">
                    <a:alpha val="43137"/>
                  </a:srgbClr>
                </a:outerShdw>
              </a:effectLst>
            </a:endParaRPr>
          </a:p>
        </p:txBody>
      </p:sp>
      <p:sp>
        <p:nvSpPr>
          <p:cNvPr id="5" name="TextBox 4"/>
          <p:cNvSpPr txBox="1"/>
          <p:nvPr/>
        </p:nvSpPr>
        <p:spPr>
          <a:xfrm>
            <a:off x="450668" y="3892730"/>
            <a:ext cx="8405949" cy="1754326"/>
          </a:xfrm>
          <a:prstGeom prst="rect">
            <a:avLst/>
          </a:prstGeom>
          <a:noFill/>
        </p:spPr>
        <p:txBody>
          <a:bodyPr wrap="square" rtlCol="0">
            <a:spAutoFit/>
          </a:bodyPr>
          <a:lstStyle/>
          <a:p>
            <a:pPr>
              <a:lnSpc>
                <a:spcPct val="150000"/>
              </a:lnSpc>
              <a:buFont typeface="Arial" pitchFamily="34" charset="0"/>
              <a:buChar char="•"/>
            </a:pPr>
            <a:r>
              <a:rPr lang="en-US" sz="2400" dirty="0" smtClean="0"/>
              <a:t> Module installed on every bus stand.</a:t>
            </a:r>
          </a:p>
          <a:p>
            <a:pPr>
              <a:lnSpc>
                <a:spcPct val="150000"/>
              </a:lnSpc>
              <a:buFont typeface="Arial" pitchFamily="34" charset="0"/>
              <a:buChar char="•"/>
            </a:pPr>
            <a:r>
              <a:rPr lang="en-IN" sz="2400" dirty="0" smtClean="0"/>
              <a:t> Continuously transmits the unique identification number of the bus-stand at an interval of 5 seconds.</a:t>
            </a:r>
            <a:endParaRPr lang="en-IN" sz="2400"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2" y="470263"/>
            <a:ext cx="7886700" cy="5706700"/>
          </a:xfrm>
        </p:spPr>
        <p:txBody>
          <a:bodyPr>
            <a:normAutofit/>
          </a:bodyPr>
          <a:lstStyle/>
          <a:p>
            <a:r>
              <a:rPr lang="en-IN" sz="2600" dirty="0" smtClean="0"/>
              <a:t> When the vehicle reaches the proximity of the bus-stand, it receives the </a:t>
            </a:r>
            <a:r>
              <a:rPr lang="en-IN" sz="2600" dirty="0" err="1" smtClean="0"/>
              <a:t>uniqueID</a:t>
            </a:r>
            <a:r>
              <a:rPr lang="en-IN" sz="2600" dirty="0" smtClean="0"/>
              <a:t> and searches it in the pre-installed dataset.</a:t>
            </a:r>
          </a:p>
          <a:p>
            <a:r>
              <a:rPr lang="en-IN" sz="2600" dirty="0" smtClean="0"/>
              <a:t>Format of the </a:t>
            </a:r>
            <a:r>
              <a:rPr lang="en-IN" sz="2600" dirty="0" err="1" smtClean="0"/>
              <a:t>uniqueID</a:t>
            </a:r>
            <a:r>
              <a:rPr lang="en-IN" sz="2600" dirty="0" smtClean="0"/>
              <a:t> is defined as ‘BUS-STAND0xxxxx’. Here x can be a value between 0 and 9.</a:t>
            </a:r>
          </a:p>
          <a:p>
            <a:r>
              <a:rPr lang="en-IN" sz="2600" dirty="0" smtClean="0"/>
              <a:t>Starting point is given a </a:t>
            </a:r>
            <a:r>
              <a:rPr lang="en-IN" sz="2600" dirty="0" err="1" smtClean="0"/>
              <a:t>uniqueID</a:t>
            </a:r>
            <a:r>
              <a:rPr lang="en-IN" sz="2600" dirty="0" smtClean="0"/>
              <a:t> which is a multiple of 100.</a:t>
            </a:r>
          </a:p>
          <a:p>
            <a:r>
              <a:rPr lang="en-IN" sz="2600" dirty="0" smtClean="0"/>
              <a:t>Consecutive bus stands are given </a:t>
            </a:r>
            <a:r>
              <a:rPr lang="en-IN" sz="2600" dirty="0" err="1" smtClean="0"/>
              <a:t>uniqueID’s</a:t>
            </a:r>
            <a:r>
              <a:rPr lang="en-IN" sz="2600" dirty="0" smtClean="0"/>
              <a:t> in an incremental fashion.</a:t>
            </a:r>
            <a:endParaRPr lang="en-IN" sz="2600"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600" dirty="0" smtClean="0"/>
              <a:t>Open-source relational database management system.</a:t>
            </a:r>
          </a:p>
          <a:p>
            <a:r>
              <a:rPr lang="en-IN" sz="2600" dirty="0" smtClean="0"/>
              <a:t>Popular choice of database for use in web applications.</a:t>
            </a:r>
          </a:p>
          <a:p>
            <a:r>
              <a:rPr lang="en-IN" sz="2600" dirty="0" smtClean="0"/>
              <a:t>Initially the </a:t>
            </a:r>
            <a:r>
              <a:rPr lang="en-IN" sz="2600" dirty="0" err="1" smtClean="0"/>
              <a:t>MySQL</a:t>
            </a:r>
            <a:r>
              <a:rPr lang="en-IN" sz="2600" dirty="0" smtClean="0"/>
              <a:t> database is hosted on a web server. A lot of free web hosting sites are available which support </a:t>
            </a:r>
            <a:r>
              <a:rPr lang="en-IN" sz="2600" dirty="0" err="1" smtClean="0"/>
              <a:t>mysql</a:t>
            </a:r>
            <a:r>
              <a:rPr lang="en-IN" sz="2600" dirty="0" smtClean="0"/>
              <a:t> and we have chosen one for our project. This </a:t>
            </a:r>
            <a:r>
              <a:rPr lang="en-IN" sz="2600" dirty="0" err="1" smtClean="0"/>
              <a:t>MySQL</a:t>
            </a:r>
            <a:r>
              <a:rPr lang="en-IN" sz="2600" dirty="0" smtClean="0"/>
              <a:t> is continuously updated by the python script sending all the relevant information. Its all properly maintained and categorized by </a:t>
            </a:r>
            <a:r>
              <a:rPr lang="en-IN" sz="2600" dirty="0" err="1" smtClean="0"/>
              <a:t>MySQL</a:t>
            </a:r>
            <a:endParaRPr lang="en-IN" sz="2600" dirty="0" smtClean="0"/>
          </a:p>
          <a:p>
            <a:endParaRPr lang="en-IN" dirty="0"/>
          </a:p>
        </p:txBody>
      </p:sp>
      <p:sp>
        <p:nvSpPr>
          <p:cNvPr id="3" name="Title 2"/>
          <p:cNvSpPr>
            <a:spLocks noGrp="1"/>
          </p:cNvSpPr>
          <p:nvPr>
            <p:ph type="title"/>
          </p:nvPr>
        </p:nvSpPr>
        <p:spPr/>
        <p:txBody>
          <a:bodyPr>
            <a:normAutofit/>
          </a:bodyPr>
          <a:lstStyle/>
          <a:p>
            <a:pPr algn="ctr"/>
            <a:r>
              <a:rPr lang="en-US" sz="4000" dirty="0" err="1" smtClean="0">
                <a:effectLst>
                  <a:outerShdw blurRad="38100" dist="38100" dir="2700000" algn="tl">
                    <a:srgbClr val="000000">
                      <a:alpha val="43137"/>
                    </a:srgbClr>
                  </a:outerShdw>
                </a:effectLst>
              </a:rPr>
              <a:t>MySQL</a:t>
            </a:r>
            <a:endParaRPr lang="en-IN" sz="4000"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latin typeface="Times New Roman" pitchFamily="18" charset="0"/>
                <a:cs typeface="Times New Roman" pitchFamily="18" charset="0"/>
              </a:rPr>
              <a:t>Public transit bus offers an invaluable service to the everyday commuter. Millions of people in every major metro area rely on public transport for daily travel. </a:t>
            </a:r>
          </a:p>
          <a:p>
            <a:r>
              <a:rPr lang="en-US" dirty="0" smtClean="0">
                <a:latin typeface="Times New Roman" pitchFamily="18" charset="0"/>
                <a:cs typeface="Times New Roman" pitchFamily="18" charset="0"/>
              </a:rPr>
              <a:t>This system should run smoothly and reliably as there will be total chaos if it were to break down.</a:t>
            </a:r>
          </a:p>
          <a:p>
            <a:r>
              <a:rPr lang="en-US" dirty="0" smtClean="0">
                <a:latin typeface="Times New Roman" pitchFamily="18" charset="0"/>
                <a:cs typeface="Times New Roman" pitchFamily="18" charset="0"/>
              </a:rPr>
              <a:t>We propose a method to make the public transportation system more efficient and flexible.</a:t>
            </a:r>
          </a:p>
          <a:p>
            <a:r>
              <a:rPr lang="en-US" dirty="0" smtClean="0">
                <a:latin typeface="Times New Roman" pitchFamily="18" charset="0"/>
                <a:cs typeface="Times New Roman" pitchFamily="18" charset="0"/>
              </a:rPr>
              <a:t>Our system makes it possible to track each bus individually in real time.</a:t>
            </a:r>
          </a:p>
          <a:p>
            <a:endParaRPr lang="en-IN" dirty="0" smtClean="0">
              <a:latin typeface="Times New Roman" pitchFamily="18" charset="0"/>
              <a:cs typeface="Times New Roman" pitchFamily="18" charset="0"/>
            </a:endParaRPr>
          </a:p>
          <a:p>
            <a:endParaRPr lang="en-IN" dirty="0" smtClean="0"/>
          </a:p>
          <a:p>
            <a:endParaRPr lang="en-US" dirty="0" smtClean="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pPr algn="ctr"/>
            <a:r>
              <a:rPr lang="en-IN" b="1" u="sng" dirty="0" smtClean="0"/>
              <a:t>Introduction</a:t>
            </a:r>
            <a:endParaRPr lang="en-IN" b="1" u="sng" dirty="0"/>
          </a:p>
        </p:txBody>
      </p:sp>
    </p:spTree>
    <p:extLst>
      <p:ext uri="{BB962C8B-B14F-4D97-AF65-F5344CB8AC3E}">
        <p14:creationId xmlns:p14="http://schemas.microsoft.com/office/powerpoint/2010/main" val="928103140"/>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200" dirty="0" smtClean="0"/>
              <a:t>Server-side scripting language designed for web development but also used as a general purpose programming language.</a:t>
            </a:r>
          </a:p>
          <a:p>
            <a:r>
              <a:rPr lang="en-IN" sz="2200" dirty="0" smtClean="0"/>
              <a:t>Usually executed within the address space of a web server with a PHP interpreter embedded as a module.</a:t>
            </a:r>
          </a:p>
          <a:p>
            <a:r>
              <a:rPr lang="en-IN" sz="2200" dirty="0" smtClean="0"/>
              <a:t>The Google maps is written in JavaScript and it cannot directly interface with the </a:t>
            </a:r>
            <a:r>
              <a:rPr lang="en-IN" sz="2200" dirty="0" err="1" smtClean="0"/>
              <a:t>MySQL</a:t>
            </a:r>
            <a:r>
              <a:rPr lang="en-IN" sz="2200" dirty="0" smtClean="0"/>
              <a:t>. That is why we use PHP. Using some native PHP functions we open the connection to this remote database and run a appropriate query which fetches the data from the database and converts in into XML format which can be read by JavaScript.</a:t>
            </a:r>
          </a:p>
          <a:p>
            <a:endParaRPr lang="en-IN" sz="2400" dirty="0"/>
          </a:p>
        </p:txBody>
      </p:sp>
      <p:sp>
        <p:nvSpPr>
          <p:cNvPr id="3" name="Title 2"/>
          <p:cNvSpPr>
            <a:spLocks noGrp="1"/>
          </p:cNvSpPr>
          <p:nvPr>
            <p:ph type="title"/>
          </p:nvPr>
        </p:nvSpPr>
        <p:spPr/>
        <p:txBody>
          <a:bodyPr>
            <a:normAutofit/>
          </a:bodyPr>
          <a:lstStyle/>
          <a:p>
            <a:pPr algn="ctr"/>
            <a:r>
              <a:rPr lang="en-US" sz="4000" dirty="0" smtClean="0">
                <a:effectLst>
                  <a:outerShdw blurRad="38100" dist="38100" dir="2700000" algn="tl">
                    <a:srgbClr val="000000">
                      <a:alpha val="43137"/>
                    </a:srgbClr>
                  </a:outerShdw>
                </a:effectLst>
              </a:rPr>
              <a:t>PHP</a:t>
            </a:r>
            <a:endParaRPr lang="en-IN" sz="4000"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2400" dirty="0" smtClean="0"/>
              <a:t>Used on the client-side to create asynchronous Web applications.</a:t>
            </a:r>
          </a:p>
          <a:p>
            <a:r>
              <a:rPr lang="en-IN" sz="2400" dirty="0" smtClean="0"/>
              <a:t>Web applications can send data to, and retrieve data from, a server asynchronously (in the background) without interfering with the display and behaviour of the existing page.</a:t>
            </a:r>
          </a:p>
          <a:p>
            <a:r>
              <a:rPr lang="en-IN" sz="2400" dirty="0" smtClean="0"/>
              <a:t>Ajax is used to make our system asynchronously read the database. Without using AJAX we would have had to refresh the complete page for every single change in marker location which is obviously unfavourable. AJAX keeps checking for bus data and updates only the marker pointer so that only that point can change and the background maps canvas remains constant.</a:t>
            </a:r>
          </a:p>
          <a:p>
            <a:endParaRPr lang="en-IN" sz="2400" dirty="0"/>
          </a:p>
        </p:txBody>
      </p:sp>
      <p:sp>
        <p:nvSpPr>
          <p:cNvPr id="3" name="Title 2"/>
          <p:cNvSpPr>
            <a:spLocks noGrp="1"/>
          </p:cNvSpPr>
          <p:nvPr>
            <p:ph type="title"/>
          </p:nvPr>
        </p:nvSpPr>
        <p:spPr/>
        <p:txBody>
          <a:bodyPr>
            <a:normAutofit/>
          </a:bodyPr>
          <a:lstStyle/>
          <a:p>
            <a:pPr algn="ctr"/>
            <a:r>
              <a:rPr lang="en-US" sz="4000" dirty="0" smtClean="0">
                <a:effectLst>
                  <a:outerShdw blurRad="38100" dist="38100" dir="2700000" algn="tl">
                    <a:srgbClr val="000000">
                      <a:alpha val="43137"/>
                    </a:srgbClr>
                  </a:outerShdw>
                </a:effectLst>
              </a:rPr>
              <a:t>AJAX</a:t>
            </a:r>
            <a:endParaRPr lang="en-IN" sz="4000"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Used as part of web browsers, whose implementations allow client-side scripts to interact with the user, control the browser, and alter the document content that is displayed.</a:t>
            </a:r>
          </a:p>
          <a:p>
            <a:r>
              <a:rPr lang="en-IN" sz="2400" dirty="0" smtClean="0"/>
              <a:t>JavaScript is used to use the Maps API. Here our main front end code runs which updates the marker position at required intervals.</a:t>
            </a:r>
            <a:endParaRPr lang="en-IN" sz="2400" dirty="0"/>
          </a:p>
        </p:txBody>
      </p:sp>
      <p:sp>
        <p:nvSpPr>
          <p:cNvPr id="3" name="Title 2"/>
          <p:cNvSpPr>
            <a:spLocks noGrp="1"/>
          </p:cNvSpPr>
          <p:nvPr>
            <p:ph type="title"/>
          </p:nvPr>
        </p:nvSpPr>
        <p:spPr/>
        <p:txBody>
          <a:bodyPr>
            <a:normAutofit/>
          </a:bodyPr>
          <a:lstStyle/>
          <a:p>
            <a:pPr algn="ctr"/>
            <a:r>
              <a:rPr lang="en-US" sz="4000" dirty="0" smtClean="0"/>
              <a:t>JavaScript</a:t>
            </a:r>
            <a:endParaRPr lang="en-IN" sz="4000" dirty="0"/>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600" dirty="0" smtClean="0"/>
              <a:t>Google launched the Google Maps API to allow developers to integrate Google Maps into their websites.</a:t>
            </a:r>
          </a:p>
          <a:p>
            <a:r>
              <a:rPr lang="en-IN" sz="2600" dirty="0" smtClean="0"/>
              <a:t>Free service and is available to anyone who wishes to use Google Maps in their application.</a:t>
            </a:r>
          </a:p>
          <a:p>
            <a:r>
              <a:rPr lang="en-IN" sz="2600" dirty="0" smtClean="0"/>
              <a:t>API is based on JavaScript.</a:t>
            </a:r>
          </a:p>
          <a:p>
            <a:r>
              <a:rPr lang="en-IN" sz="2600" dirty="0" smtClean="0"/>
              <a:t>Using the Maps API, the real time target moving animation can be shown using an appropriate marker.</a:t>
            </a:r>
          </a:p>
          <a:p>
            <a:endParaRPr lang="en-IN" sz="2600" dirty="0"/>
          </a:p>
        </p:txBody>
      </p:sp>
      <p:sp>
        <p:nvSpPr>
          <p:cNvPr id="2" name="Title 1"/>
          <p:cNvSpPr>
            <a:spLocks noGrp="1"/>
          </p:cNvSpPr>
          <p:nvPr>
            <p:ph type="title"/>
          </p:nvPr>
        </p:nvSpPr>
        <p:spPr/>
        <p:txBody>
          <a:bodyPr>
            <a:normAutofit/>
          </a:bodyPr>
          <a:lstStyle/>
          <a:p>
            <a:pPr algn="ctr"/>
            <a:r>
              <a:rPr lang="en-IN" sz="4000" b="1" u="sng" dirty="0" smtClean="0">
                <a:effectLst>
                  <a:outerShdw blurRad="38100" dist="38100" dir="2700000" algn="tl">
                    <a:srgbClr val="000000">
                      <a:alpha val="43137"/>
                    </a:srgbClr>
                  </a:outerShdw>
                </a:effectLst>
              </a:rPr>
              <a:t>Google Maps API</a:t>
            </a:r>
            <a:endParaRPr lang="en-IN" sz="4000" b="1" u="sng"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12" y="1481138"/>
            <a:ext cx="5486575" cy="4525962"/>
          </a:xfrm>
        </p:spPr>
      </p:pic>
      <p:sp>
        <p:nvSpPr>
          <p:cNvPr id="7" name="TextBox 6"/>
          <p:cNvSpPr txBox="1"/>
          <p:nvPr/>
        </p:nvSpPr>
        <p:spPr>
          <a:xfrm>
            <a:off x="1912468" y="1034533"/>
            <a:ext cx="5319062" cy="369332"/>
          </a:xfrm>
          <a:prstGeom prst="rect">
            <a:avLst/>
          </a:prstGeom>
          <a:noFill/>
        </p:spPr>
        <p:txBody>
          <a:bodyPr wrap="square" rtlCol="0">
            <a:spAutoFit/>
          </a:bodyPr>
          <a:lstStyle/>
          <a:p>
            <a:r>
              <a:rPr lang="en-IN" dirty="0" smtClean="0"/>
              <a:t>Sample results</a:t>
            </a:r>
          </a:p>
        </p:txBody>
      </p:sp>
    </p:spTree>
    <p:extLst>
      <p:ext uri="{BB962C8B-B14F-4D97-AF65-F5344CB8AC3E}">
        <p14:creationId xmlns:p14="http://schemas.microsoft.com/office/powerpoint/2010/main" val="2927103227"/>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212" y="1514072"/>
            <a:ext cx="1101143" cy="415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Front End User</a:t>
            </a:r>
          </a:p>
        </p:txBody>
      </p:sp>
      <p:sp>
        <p:nvSpPr>
          <p:cNvPr id="5" name="Rounded Rectangle 4"/>
          <p:cNvSpPr/>
          <p:nvPr/>
        </p:nvSpPr>
        <p:spPr>
          <a:xfrm>
            <a:off x="1014212" y="2257828"/>
            <a:ext cx="1101143" cy="5602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black"/>
                </a:solidFill>
              </a:rPr>
              <a:t>Request for Bus Info</a:t>
            </a:r>
          </a:p>
        </p:txBody>
      </p:sp>
      <p:sp>
        <p:nvSpPr>
          <p:cNvPr id="7" name="Rectangle 6"/>
          <p:cNvSpPr/>
          <p:nvPr/>
        </p:nvSpPr>
        <p:spPr>
          <a:xfrm>
            <a:off x="3960254" y="3049879"/>
            <a:ext cx="1159099" cy="453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InVehicle Module</a:t>
            </a:r>
          </a:p>
        </p:txBody>
      </p:sp>
      <p:sp>
        <p:nvSpPr>
          <p:cNvPr id="8" name="Rectangle 7"/>
          <p:cNvSpPr/>
          <p:nvPr/>
        </p:nvSpPr>
        <p:spPr>
          <a:xfrm>
            <a:off x="4056845" y="3928862"/>
            <a:ext cx="965916" cy="482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InVehicle Display</a:t>
            </a:r>
          </a:p>
        </p:txBody>
      </p:sp>
      <p:cxnSp>
        <p:nvCxnSpPr>
          <p:cNvPr id="19" name="Elbow Connector 18"/>
          <p:cNvCxnSpPr>
            <a:stCxn id="7" idx="1"/>
          </p:cNvCxnSpPr>
          <p:nvPr/>
        </p:nvCxnSpPr>
        <p:spPr>
          <a:xfrm rot="10800000" flipV="1">
            <a:off x="2096036" y="3276868"/>
            <a:ext cx="1864219" cy="94176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8" idx="0"/>
          </p:cNvCxnSpPr>
          <p:nvPr/>
        </p:nvCxnSpPr>
        <p:spPr>
          <a:xfrm flipH="1">
            <a:off x="4539803" y="3503859"/>
            <a:ext cx="1" cy="42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20495" y="3049878"/>
            <a:ext cx="946598" cy="453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Bus-Stand module</a:t>
            </a:r>
          </a:p>
        </p:txBody>
      </p:sp>
      <p:cxnSp>
        <p:nvCxnSpPr>
          <p:cNvPr id="33" name="Straight Arrow Connector 32"/>
          <p:cNvCxnSpPr>
            <a:stCxn id="7" idx="3"/>
            <a:endCxn id="28" idx="1"/>
          </p:cNvCxnSpPr>
          <p:nvPr/>
        </p:nvCxnSpPr>
        <p:spPr>
          <a:xfrm flipV="1">
            <a:off x="5119353" y="3276868"/>
            <a:ext cx="110114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2"/>
            <a:endCxn id="5" idx="0"/>
          </p:cNvCxnSpPr>
          <p:nvPr/>
        </p:nvCxnSpPr>
        <p:spPr>
          <a:xfrm>
            <a:off x="1564784" y="1929416"/>
            <a:ext cx="0" cy="328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762518" y="1514072"/>
            <a:ext cx="850005" cy="415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Maps API</a:t>
            </a:r>
          </a:p>
        </p:txBody>
      </p:sp>
      <p:cxnSp>
        <p:nvCxnSpPr>
          <p:cNvPr id="50" name="Straight Arrow Connector 49"/>
          <p:cNvCxnSpPr>
            <a:stCxn id="4" idx="3"/>
            <a:endCxn id="38" idx="1"/>
          </p:cNvCxnSpPr>
          <p:nvPr/>
        </p:nvCxnSpPr>
        <p:spPr>
          <a:xfrm>
            <a:off x="2115355" y="1721744"/>
            <a:ext cx="647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8" idx="3"/>
          </p:cNvCxnSpPr>
          <p:nvPr/>
        </p:nvCxnSpPr>
        <p:spPr>
          <a:xfrm>
            <a:off x="3612523" y="1721744"/>
            <a:ext cx="608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 idx="2"/>
          </p:cNvCxnSpPr>
          <p:nvPr/>
        </p:nvCxnSpPr>
        <p:spPr>
          <a:xfrm>
            <a:off x="1564784" y="2818059"/>
            <a:ext cx="14487" cy="12073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979017" y="1514072"/>
            <a:ext cx="898301" cy="415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User Device</a:t>
            </a:r>
          </a:p>
        </p:txBody>
      </p:sp>
      <p:sp>
        <p:nvSpPr>
          <p:cNvPr id="59" name="Rounded Rectangle 58"/>
          <p:cNvSpPr/>
          <p:nvPr/>
        </p:nvSpPr>
        <p:spPr>
          <a:xfrm>
            <a:off x="4221052" y="1407822"/>
            <a:ext cx="898301" cy="61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prstClr val="white"/>
                </a:solidFill>
              </a:rPr>
              <a:t>Target Filtering and ETA calculation</a:t>
            </a:r>
          </a:p>
        </p:txBody>
      </p:sp>
      <p:cxnSp>
        <p:nvCxnSpPr>
          <p:cNvPr id="61" name="Straight Arrow Connector 60"/>
          <p:cNvCxnSpPr>
            <a:stCxn id="59" idx="3"/>
            <a:endCxn id="58" idx="1"/>
          </p:cNvCxnSpPr>
          <p:nvPr/>
        </p:nvCxnSpPr>
        <p:spPr>
          <a:xfrm>
            <a:off x="5119353" y="1716916"/>
            <a:ext cx="859664" cy="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loud 62"/>
          <p:cNvSpPr/>
          <p:nvPr/>
        </p:nvSpPr>
        <p:spPr>
          <a:xfrm>
            <a:off x="1014212" y="4025453"/>
            <a:ext cx="1081823"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prstClr val="white"/>
                </a:solidFill>
              </a:rPr>
              <a:t>Internet</a:t>
            </a:r>
          </a:p>
        </p:txBody>
      </p:sp>
      <p:sp>
        <p:nvSpPr>
          <p:cNvPr id="64" name="TextBox 63"/>
          <p:cNvSpPr txBox="1"/>
          <p:nvPr/>
        </p:nvSpPr>
        <p:spPr>
          <a:xfrm>
            <a:off x="1579271" y="3049878"/>
            <a:ext cx="1101143" cy="715581"/>
          </a:xfrm>
          <a:prstGeom prst="rect">
            <a:avLst/>
          </a:prstGeom>
          <a:noFill/>
        </p:spPr>
        <p:txBody>
          <a:bodyPr wrap="square" rtlCol="0">
            <a:spAutoFit/>
          </a:bodyPr>
          <a:lstStyle/>
          <a:p>
            <a:r>
              <a:rPr lang="en-IN" sz="1350" dirty="0">
                <a:solidFill>
                  <a:prstClr val="black"/>
                </a:solidFill>
              </a:rPr>
              <a:t>Ajax call to PHP to </a:t>
            </a:r>
            <a:r>
              <a:rPr lang="en-IN" sz="1350" dirty="0" err="1">
                <a:solidFill>
                  <a:prstClr val="black"/>
                </a:solidFill>
              </a:rPr>
              <a:t>mySQL</a:t>
            </a:r>
            <a:endParaRPr lang="en-IN" sz="1350" dirty="0">
              <a:solidFill>
                <a:prstClr val="black"/>
              </a:solidFill>
            </a:endParaRPr>
          </a:p>
        </p:txBody>
      </p:sp>
      <p:sp>
        <p:nvSpPr>
          <p:cNvPr id="65" name="TextBox 64"/>
          <p:cNvSpPr txBox="1"/>
          <p:nvPr/>
        </p:nvSpPr>
        <p:spPr>
          <a:xfrm>
            <a:off x="5273898" y="2818059"/>
            <a:ext cx="782393" cy="715581"/>
          </a:xfrm>
          <a:prstGeom prst="rect">
            <a:avLst/>
          </a:prstGeom>
          <a:noFill/>
        </p:spPr>
        <p:txBody>
          <a:bodyPr wrap="square" rtlCol="0">
            <a:spAutoFit/>
          </a:bodyPr>
          <a:lstStyle/>
          <a:p>
            <a:pPr algn="ctr"/>
            <a:r>
              <a:rPr lang="en-IN" sz="1350" dirty="0">
                <a:solidFill>
                  <a:prstClr val="black"/>
                </a:solidFill>
              </a:rPr>
              <a:t>Bus-Stop Crossed</a:t>
            </a:r>
          </a:p>
        </p:txBody>
      </p:sp>
      <p:sp>
        <p:nvSpPr>
          <p:cNvPr id="66" name="TextBox 65"/>
          <p:cNvSpPr txBox="1"/>
          <p:nvPr/>
        </p:nvSpPr>
        <p:spPr>
          <a:xfrm>
            <a:off x="3052293" y="3503858"/>
            <a:ext cx="772733" cy="715581"/>
          </a:xfrm>
          <a:prstGeom prst="rect">
            <a:avLst/>
          </a:prstGeom>
          <a:noFill/>
        </p:spPr>
        <p:txBody>
          <a:bodyPr wrap="square" rtlCol="0">
            <a:spAutoFit/>
          </a:bodyPr>
          <a:lstStyle/>
          <a:p>
            <a:r>
              <a:rPr lang="en-IN" sz="1350" dirty="0">
                <a:solidFill>
                  <a:prstClr val="black"/>
                </a:solidFill>
              </a:rPr>
              <a:t>Bus Tracking Info</a:t>
            </a:r>
          </a:p>
        </p:txBody>
      </p:sp>
    </p:spTree>
    <p:extLst>
      <p:ext uri="{BB962C8B-B14F-4D97-AF65-F5344CB8AC3E}">
        <p14:creationId xmlns:p14="http://schemas.microsoft.com/office/powerpoint/2010/main" val="1615189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Basic Vehicle Tracking system was developed using GPS and </a:t>
            </a:r>
            <a:r>
              <a:rPr lang="en-IN" dirty="0" err="1" smtClean="0"/>
              <a:t>Zigbee</a:t>
            </a:r>
            <a:r>
              <a:rPr lang="en-IN" dirty="0" smtClean="0"/>
              <a:t>.</a:t>
            </a:r>
          </a:p>
          <a:p>
            <a:r>
              <a:rPr lang="en-IN" dirty="0" smtClean="0"/>
              <a:t>The proposed system combines positioning hardware, and a communications platform that can be used to monitor and track a public transport in real time. </a:t>
            </a:r>
          </a:p>
          <a:p>
            <a:r>
              <a:rPr lang="en-IN" dirty="0" smtClean="0"/>
              <a:t>This enables the transport management centres to observe, collect and analyze location information about the vehicle in real time.</a:t>
            </a:r>
          </a:p>
          <a:p>
            <a:r>
              <a:rPr lang="en-IN" dirty="0" smtClean="0"/>
              <a:t>The benefits to the passengers mean better on time performance and less waiting time at bus stops.</a:t>
            </a:r>
          </a:p>
          <a:p>
            <a:endParaRPr lang="en-IN" dirty="0"/>
          </a:p>
        </p:txBody>
      </p:sp>
      <p:sp>
        <p:nvSpPr>
          <p:cNvPr id="2" name="Title 1"/>
          <p:cNvSpPr>
            <a:spLocks noGrp="1"/>
          </p:cNvSpPr>
          <p:nvPr>
            <p:ph type="title"/>
          </p:nvPr>
        </p:nvSpPr>
        <p:spPr/>
        <p:txBody>
          <a:bodyPr>
            <a:normAutofit/>
          </a:bodyPr>
          <a:lstStyle/>
          <a:p>
            <a:pPr algn="ctr"/>
            <a:r>
              <a:rPr lang="en-US" sz="4000" b="1" u="sng" dirty="0" smtClean="0"/>
              <a:t>Conclusion</a:t>
            </a:r>
            <a:endParaRPr lang="en-IN" sz="4000" b="1" u="sng"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Combination of all the separate modules to have a  one single board which includes </a:t>
            </a:r>
            <a:r>
              <a:rPr lang="en-IN" dirty="0" err="1" smtClean="0"/>
              <a:t>RaspberryPi</a:t>
            </a:r>
            <a:r>
              <a:rPr lang="en-IN" dirty="0" smtClean="0"/>
              <a:t>, GPS and GSM.</a:t>
            </a:r>
          </a:p>
          <a:p>
            <a:r>
              <a:rPr lang="en-IN" dirty="0" smtClean="0"/>
              <a:t>Reduces the cost and also miniaturizes the whole system.</a:t>
            </a:r>
          </a:p>
          <a:p>
            <a:r>
              <a:rPr lang="en-IN" dirty="0" smtClean="0"/>
              <a:t>ETA calculation can be refined by considering the time taken by the last buses that travelled along the same route.</a:t>
            </a:r>
          </a:p>
        </p:txBody>
      </p:sp>
      <p:sp>
        <p:nvSpPr>
          <p:cNvPr id="2" name="Title 1"/>
          <p:cNvSpPr>
            <a:spLocks noGrp="1"/>
          </p:cNvSpPr>
          <p:nvPr>
            <p:ph type="title"/>
          </p:nvPr>
        </p:nvSpPr>
        <p:spPr/>
        <p:txBody>
          <a:bodyPr>
            <a:normAutofit/>
          </a:bodyPr>
          <a:lstStyle/>
          <a:p>
            <a:pPr algn="ctr"/>
            <a:r>
              <a:rPr lang="en-US" sz="4000" b="1" u="sng" dirty="0" smtClean="0"/>
              <a:t>Future Scope</a:t>
            </a:r>
            <a:endParaRPr lang="en-IN" sz="4000" b="1" u="sng"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715" y="2677252"/>
            <a:ext cx="7886700" cy="1325563"/>
          </a:xfrm>
        </p:spPr>
        <p:txBody>
          <a:bodyPr/>
          <a:lstStyle/>
          <a:p>
            <a:pPr algn="ctr"/>
            <a:r>
              <a:rPr lang="en-US" b="1" dirty="0" smtClean="0"/>
              <a:t>Thank you </a:t>
            </a:r>
            <a:endParaRPr lang="en-IN" b="1"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14" y="553794"/>
            <a:ext cx="7886700" cy="5674685"/>
          </a:xfrm>
        </p:spPr>
        <p:txBody>
          <a:bodyPr/>
          <a:lstStyle/>
          <a:p>
            <a:r>
              <a:rPr lang="en-US" dirty="0" smtClean="0">
                <a:latin typeface="Times New Roman" pitchFamily="18" charset="0"/>
                <a:cs typeface="Times New Roman" pitchFamily="18" charset="0"/>
              </a:rPr>
              <a:t>Special modules are placed in buses and the bus stands which help us in tracking the buses.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information is then made available to the commuters via the Internet.</a:t>
            </a:r>
          </a:p>
          <a:p>
            <a:r>
              <a:rPr lang="en-US" dirty="0" smtClean="0">
                <a:latin typeface="Times New Roman" pitchFamily="18" charset="0"/>
                <a:cs typeface="Times New Roman" pitchFamily="18" charset="0"/>
              </a:rPr>
              <a:t>The information contains the location of the buses, the ETAs (estimated time of arrival) for the next stops, etc.</a:t>
            </a:r>
          </a:p>
          <a:p>
            <a:endParaRPr lang="en-IN" dirty="0"/>
          </a:p>
        </p:txBody>
      </p:sp>
    </p:spTree>
    <p:extLst>
      <p:ext uri="{BB962C8B-B14F-4D97-AF65-F5344CB8AC3E}">
        <p14:creationId xmlns:p14="http://schemas.microsoft.com/office/powerpoint/2010/main" val="4050066955"/>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iBus</a:t>
            </a:r>
            <a:r>
              <a:rPr lang="en-US" sz="2600" dirty="0" smtClean="0">
                <a:latin typeface="Times New Roman" pitchFamily="18" charset="0"/>
                <a:cs typeface="Times New Roman" pitchFamily="18" charset="0"/>
              </a:rPr>
              <a:t> system </a:t>
            </a:r>
            <a:r>
              <a:rPr lang="en-IN" sz="2600" dirty="0" smtClean="0">
                <a:latin typeface="Times New Roman" pitchFamily="18" charset="0"/>
                <a:cs typeface="Times New Roman" pitchFamily="18" charset="0"/>
              </a:rPr>
              <a:t>can locate every bus to an accuracy of about ten metres, or its distance from the nearest stop by around ten seconds. It does this using several instruments like Global Positioning System (GPS), Odometers, Speedometers, etc.</a:t>
            </a:r>
          </a:p>
          <a:p>
            <a:r>
              <a:rPr lang="en-US" sz="2600" dirty="0" smtClean="0">
                <a:latin typeface="Times New Roman" pitchFamily="18" charset="0"/>
                <a:cs typeface="Times New Roman" pitchFamily="18" charset="0"/>
              </a:rPr>
              <a:t>The system mainly relies on the GPS data which is used to roughly determine the location. </a:t>
            </a:r>
          </a:p>
          <a:p>
            <a:r>
              <a:rPr lang="en-US" sz="2600" dirty="0" smtClean="0">
                <a:latin typeface="Times New Roman" pitchFamily="18" charset="0"/>
                <a:cs typeface="Times New Roman" pitchFamily="18" charset="0"/>
              </a:rPr>
              <a:t>This data is then transmitted to the Central system via GPRS. </a:t>
            </a:r>
          </a:p>
          <a:p>
            <a:r>
              <a:rPr lang="en-US" sz="2600" dirty="0" smtClean="0">
                <a:latin typeface="Times New Roman" pitchFamily="18" charset="0"/>
                <a:cs typeface="Times New Roman" pitchFamily="18" charset="0"/>
              </a:rPr>
              <a:t>The Central System then makes a “best guess” of the bus position </a:t>
            </a:r>
            <a:r>
              <a:rPr lang="en-IN" sz="2600" dirty="0" smtClean="0">
                <a:latin typeface="Times New Roman" pitchFamily="18" charset="0"/>
                <a:cs typeface="Times New Roman" pitchFamily="18" charset="0"/>
              </a:rPr>
              <a:t>and depicts the overall image derived from the data provided by all buses.</a:t>
            </a:r>
            <a:r>
              <a:rPr lang="en-US" sz="2600" dirty="0" smtClean="0">
                <a:latin typeface="Times New Roman" pitchFamily="18" charset="0"/>
                <a:cs typeface="Times New Roman" pitchFamily="18" charset="0"/>
              </a:rPr>
              <a:t> </a:t>
            </a:r>
          </a:p>
          <a:p>
            <a:endParaRPr lang="en-IN" dirty="0"/>
          </a:p>
        </p:txBody>
      </p:sp>
      <p:sp>
        <p:nvSpPr>
          <p:cNvPr id="2" name="Title 1"/>
          <p:cNvSpPr>
            <a:spLocks noGrp="1"/>
          </p:cNvSpPr>
          <p:nvPr>
            <p:ph type="title"/>
          </p:nvPr>
        </p:nvSpPr>
        <p:spPr/>
        <p:txBody>
          <a:bodyPr>
            <a:normAutofit/>
          </a:bodyPr>
          <a:lstStyle/>
          <a:p>
            <a:pPr algn="ctr"/>
            <a:r>
              <a:rPr lang="en-IN" sz="4000" b="1" u="sng" dirty="0" smtClean="0"/>
              <a:t>London </a:t>
            </a:r>
            <a:r>
              <a:rPr lang="en-IN" sz="4000" b="1" u="sng" dirty="0" err="1" smtClean="0"/>
              <a:t>iBus</a:t>
            </a:r>
            <a:r>
              <a:rPr lang="en-IN" sz="4000" b="1" u="sng" dirty="0" smtClean="0"/>
              <a:t> System</a:t>
            </a:r>
            <a:endParaRPr lang="en-IN" sz="4000" b="1" u="sng" dirty="0"/>
          </a:p>
        </p:txBody>
      </p:sp>
    </p:spTree>
    <p:extLst>
      <p:ext uri="{BB962C8B-B14F-4D97-AF65-F5344CB8AC3E}">
        <p14:creationId xmlns:p14="http://schemas.microsoft.com/office/powerpoint/2010/main" val="3954901211"/>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2" y="1555170"/>
            <a:ext cx="7886700" cy="4935783"/>
          </a:xfrm>
        </p:spPr>
        <p:txBody>
          <a:bodyPr/>
          <a:lstStyle/>
          <a:p>
            <a:r>
              <a:rPr lang="en-US" sz="2400" dirty="0" smtClean="0">
                <a:latin typeface="Times New Roman" pitchFamily="18" charset="0"/>
                <a:cs typeface="Times New Roman" pitchFamily="18" charset="0"/>
              </a:rPr>
              <a:t>A train tracking system has been developed by the Indian Railways. </a:t>
            </a:r>
          </a:p>
          <a:p>
            <a:r>
              <a:rPr lang="en-US" sz="2400" dirty="0" smtClean="0">
                <a:latin typeface="Times New Roman" pitchFamily="18" charset="0"/>
                <a:cs typeface="Times New Roman" pitchFamily="18" charset="0"/>
              </a:rPr>
              <a:t>Every passenger train running in the country can be seen on a map of India in real time</a:t>
            </a:r>
          </a:p>
          <a:p>
            <a:endParaRPr lang="en-IN" dirty="0"/>
          </a:p>
        </p:txBody>
      </p:sp>
      <p:sp>
        <p:nvSpPr>
          <p:cNvPr id="2" name="Title 1"/>
          <p:cNvSpPr>
            <a:spLocks noGrp="1"/>
          </p:cNvSpPr>
          <p:nvPr>
            <p:ph type="title"/>
          </p:nvPr>
        </p:nvSpPr>
        <p:spPr/>
        <p:txBody>
          <a:bodyPr>
            <a:normAutofit/>
          </a:bodyPr>
          <a:lstStyle/>
          <a:p>
            <a:pPr algn="ctr"/>
            <a:r>
              <a:rPr lang="en-IN" sz="4000" b="1" u="sng" dirty="0" smtClean="0"/>
              <a:t>Rail Radar</a:t>
            </a:r>
            <a:endParaRPr lang="en-IN" sz="4000" b="1" u="sng" dirty="0"/>
          </a:p>
        </p:txBody>
      </p:sp>
      <p:pic>
        <p:nvPicPr>
          <p:cNvPr id="4" name="Picture 3"/>
          <p:cNvPicPr>
            <a:picLocks noChangeAspect="1"/>
          </p:cNvPicPr>
          <p:nvPr/>
        </p:nvPicPr>
        <p:blipFill>
          <a:blip r:embed="rId2" cstate="print"/>
          <a:stretch>
            <a:fillRect/>
          </a:stretch>
        </p:blipFill>
        <p:spPr>
          <a:xfrm>
            <a:off x="1177292" y="3095896"/>
            <a:ext cx="6537177" cy="3370218"/>
          </a:xfrm>
          <a:prstGeom prst="rect">
            <a:avLst/>
          </a:prstGeom>
        </p:spPr>
      </p:pic>
    </p:spTree>
    <p:extLst>
      <p:ext uri="{BB962C8B-B14F-4D97-AF65-F5344CB8AC3E}">
        <p14:creationId xmlns:p14="http://schemas.microsoft.com/office/powerpoint/2010/main" val="3884341151"/>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400" dirty="0" smtClean="0"/>
              <a:t>The </a:t>
            </a:r>
            <a:r>
              <a:rPr lang="en-IN" sz="2400" dirty="0" err="1" smtClean="0"/>
              <a:t>RaspberryPi</a:t>
            </a:r>
            <a:r>
              <a:rPr lang="en-IN" sz="2400" dirty="0" smtClean="0"/>
              <a:t> is a credit card sized single board computer developed in the UK by the </a:t>
            </a:r>
            <a:r>
              <a:rPr lang="en-IN" sz="2400" dirty="0" err="1" smtClean="0"/>
              <a:t>RaspberryPi</a:t>
            </a:r>
            <a:r>
              <a:rPr lang="en-IN" sz="2400" dirty="0" smtClean="0"/>
              <a:t> foundation.</a:t>
            </a:r>
          </a:p>
          <a:p>
            <a:r>
              <a:rPr lang="en-IN" sz="2400" dirty="0" smtClean="0"/>
              <a:t>It has a Broadcom BCM2835 system on a chip which includes an ARM1176ZF-S 700 MHz processor, </a:t>
            </a:r>
            <a:r>
              <a:rPr lang="en-IN" sz="2400" dirty="0" err="1" smtClean="0"/>
              <a:t>VideoCore</a:t>
            </a:r>
            <a:r>
              <a:rPr lang="en-IN" sz="2400" dirty="0" smtClean="0"/>
              <a:t> IV GPU, and has 512 MB of RAM and uses SD card for booting and long term storage.</a:t>
            </a:r>
          </a:p>
          <a:p>
            <a:r>
              <a:rPr lang="en-IN" sz="2400" dirty="0" err="1" smtClean="0"/>
              <a:t>Debian</a:t>
            </a:r>
            <a:r>
              <a:rPr lang="en-IN" sz="2400" dirty="0" smtClean="0"/>
              <a:t> and Arch Linux Arm distributions provided by foundation for download.</a:t>
            </a:r>
          </a:p>
          <a:p>
            <a:r>
              <a:rPr lang="en-IN" sz="2400" dirty="0" smtClean="0"/>
              <a:t>Has support for displays and higher level peripherals like Ethernet and USB. Also features low level peripherals like General Purpose Input Output and UART.</a:t>
            </a:r>
          </a:p>
          <a:p>
            <a:endParaRPr lang="en-IN" dirty="0" smtClean="0"/>
          </a:p>
          <a:p>
            <a:pPr marL="0" indent="0">
              <a:buNone/>
            </a:pPr>
            <a:endParaRPr lang="en-IN" dirty="0"/>
          </a:p>
        </p:txBody>
      </p:sp>
      <p:sp>
        <p:nvSpPr>
          <p:cNvPr id="2" name="Title 1"/>
          <p:cNvSpPr>
            <a:spLocks noGrp="1"/>
          </p:cNvSpPr>
          <p:nvPr>
            <p:ph type="title"/>
          </p:nvPr>
        </p:nvSpPr>
        <p:spPr/>
        <p:txBody>
          <a:bodyPr/>
          <a:lstStyle/>
          <a:p>
            <a:pPr algn="ctr"/>
            <a:r>
              <a:rPr lang="en-IN" sz="4000" b="1" u="sng" dirty="0" err="1" smtClean="0"/>
              <a:t>RaspberryPi</a:t>
            </a:r>
            <a:endParaRPr lang="en-IN" sz="4000" b="1" u="sng" dirty="0"/>
          </a:p>
        </p:txBody>
      </p:sp>
    </p:spTree>
    <p:extLst>
      <p:ext uri="{BB962C8B-B14F-4D97-AF65-F5344CB8AC3E}">
        <p14:creationId xmlns:p14="http://schemas.microsoft.com/office/powerpoint/2010/main" val="22340198"/>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447" y="1224645"/>
            <a:ext cx="7886700" cy="5148263"/>
          </a:xfrm>
        </p:spPr>
        <p:txBody>
          <a:bodyPr>
            <a:normAutofit/>
          </a:bodyPr>
          <a:lstStyle/>
          <a:p>
            <a:r>
              <a:rPr lang="en-IN" dirty="0" smtClean="0"/>
              <a:t>CPU: 700 MHz ARM11 ARM1176JZF-S core</a:t>
            </a:r>
          </a:p>
          <a:p>
            <a:r>
              <a:rPr lang="en-IN" dirty="0" smtClean="0"/>
              <a:t>GPU: Broadcom </a:t>
            </a:r>
            <a:r>
              <a:rPr lang="en-IN" dirty="0" err="1" smtClean="0"/>
              <a:t>VideoCore</a:t>
            </a:r>
            <a:r>
              <a:rPr lang="en-IN" dirty="0" smtClean="0"/>
              <a:t> IV, OpenGL ES 2.0, </a:t>
            </a:r>
            <a:r>
              <a:rPr lang="en-IN" dirty="0" err="1" smtClean="0"/>
              <a:t>OpenVG</a:t>
            </a:r>
            <a:r>
              <a:rPr lang="en-IN" dirty="0" smtClean="0"/>
              <a:t> 1080p30 H.264 high-profile encode/decode</a:t>
            </a:r>
          </a:p>
          <a:p>
            <a:r>
              <a:rPr lang="en-IN" dirty="0" smtClean="0"/>
              <a:t>Memory:(SDRAM) 512MB</a:t>
            </a:r>
          </a:p>
          <a:p>
            <a:r>
              <a:rPr lang="en-IN" dirty="0" smtClean="0"/>
              <a:t>USB 2.0 ports: 2</a:t>
            </a:r>
          </a:p>
          <a:p>
            <a:r>
              <a:rPr lang="en-IN" dirty="0" smtClean="0"/>
              <a:t>Onboard Storage: Secure Digital SD / MMC / SDIO card slot</a:t>
            </a:r>
          </a:p>
          <a:p>
            <a:r>
              <a:rPr lang="en-IN" dirty="0" smtClean="0"/>
              <a:t>Power ratings: 700 </a:t>
            </a:r>
            <a:r>
              <a:rPr lang="en-IN" dirty="0" err="1" smtClean="0"/>
              <a:t>mA</a:t>
            </a:r>
            <a:r>
              <a:rPr lang="en-IN" dirty="0" smtClean="0"/>
              <a:t>, (3.5 W)</a:t>
            </a:r>
          </a:p>
          <a:p>
            <a:r>
              <a:rPr lang="en-IN" dirty="0" smtClean="0"/>
              <a:t>Power source: 5 V (DC) via Micro USB type B or GPIO header</a:t>
            </a:r>
            <a:endParaRPr lang="en-IN" dirty="0"/>
          </a:p>
        </p:txBody>
      </p:sp>
      <p:sp>
        <p:nvSpPr>
          <p:cNvPr id="2" name="Title 1"/>
          <p:cNvSpPr>
            <a:spLocks noGrp="1"/>
          </p:cNvSpPr>
          <p:nvPr>
            <p:ph type="title"/>
          </p:nvPr>
        </p:nvSpPr>
        <p:spPr>
          <a:xfrm>
            <a:off x="628652" y="365127"/>
            <a:ext cx="7886700" cy="869315"/>
          </a:xfrm>
        </p:spPr>
        <p:txBody>
          <a:bodyPr/>
          <a:lstStyle/>
          <a:p>
            <a:pPr algn="ctr"/>
            <a:r>
              <a:rPr lang="en-IN" sz="4000" b="1" u="sng" dirty="0" smtClean="0"/>
              <a:t>Specifications</a:t>
            </a:r>
            <a:endParaRPr lang="en-IN" sz="4000" b="1" u="sng" dirty="0"/>
          </a:p>
        </p:txBody>
      </p:sp>
    </p:spTree>
    <p:extLst>
      <p:ext uri="{BB962C8B-B14F-4D97-AF65-F5344CB8AC3E}">
        <p14:creationId xmlns:p14="http://schemas.microsoft.com/office/powerpoint/2010/main" val="434119032"/>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 Widely used general-purpose, high-level programming language.</a:t>
            </a:r>
          </a:p>
          <a:p>
            <a:r>
              <a:rPr lang="en-IN" dirty="0" smtClean="0"/>
              <a:t>Python is free to use, even for commercial products, because of its OSI-approved open source license.</a:t>
            </a:r>
          </a:p>
          <a:p>
            <a:r>
              <a:rPr lang="en-IN" dirty="0" smtClean="0"/>
              <a:t>Modules to interface General Purpose Input Output pins, UART communication and two-wire communication on </a:t>
            </a:r>
            <a:r>
              <a:rPr lang="en-IN" dirty="0" err="1" smtClean="0"/>
              <a:t>RasberryPi</a:t>
            </a:r>
            <a:r>
              <a:rPr lang="en-IN" dirty="0" smtClean="0"/>
              <a:t> are provided by the Raspberry Pi Foundation.</a:t>
            </a:r>
            <a:endParaRPr lang="en-IN" dirty="0"/>
          </a:p>
        </p:txBody>
      </p:sp>
      <p:sp>
        <p:nvSpPr>
          <p:cNvPr id="2" name="Title 1"/>
          <p:cNvSpPr>
            <a:spLocks noGrp="1"/>
          </p:cNvSpPr>
          <p:nvPr>
            <p:ph type="title"/>
          </p:nvPr>
        </p:nvSpPr>
        <p:spPr/>
        <p:txBody>
          <a:bodyPr>
            <a:normAutofit/>
          </a:bodyPr>
          <a:lstStyle/>
          <a:p>
            <a:pPr algn="ctr"/>
            <a:r>
              <a:rPr lang="en-US" sz="4000" b="1" u="sng" dirty="0" smtClean="0"/>
              <a:t>Python</a:t>
            </a:r>
            <a:endParaRPr lang="en-IN" sz="4000" b="1" u="sng"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SimpleLink</a:t>
            </a:r>
            <a:r>
              <a:rPr lang="en-IN" dirty="0" smtClean="0"/>
              <a:t> GPS CC4000 Module by GNS has a GPS driver and firmware fully integrated into the Module.</a:t>
            </a:r>
          </a:p>
          <a:p>
            <a:r>
              <a:rPr lang="en-IN" dirty="0" smtClean="0"/>
              <a:t> Supports industry standard NMEA 0183 interface protocol communication.</a:t>
            </a:r>
          </a:p>
          <a:p>
            <a:endParaRPr lang="en-US" dirty="0" smtClean="0"/>
          </a:p>
        </p:txBody>
      </p:sp>
      <p:sp>
        <p:nvSpPr>
          <p:cNvPr id="2" name="Title 1"/>
          <p:cNvSpPr>
            <a:spLocks noGrp="1"/>
          </p:cNvSpPr>
          <p:nvPr>
            <p:ph type="title"/>
          </p:nvPr>
        </p:nvSpPr>
        <p:spPr/>
        <p:txBody>
          <a:bodyPr>
            <a:normAutofit/>
          </a:bodyPr>
          <a:lstStyle/>
          <a:p>
            <a:pPr algn="ctr"/>
            <a:r>
              <a:rPr lang="en-US" sz="4000" b="1" u="sng" dirty="0" smtClean="0"/>
              <a:t>Global Positioning System (GPS)</a:t>
            </a:r>
            <a:endParaRPr lang="en-IN" sz="4000" b="1" u="sng" dirty="0"/>
          </a:p>
        </p:txBody>
      </p:sp>
      <p:pic>
        <p:nvPicPr>
          <p:cNvPr id="7" name="Picture 2"/>
          <p:cNvPicPr>
            <a:picLocks noChangeAspect="1" noChangeArrowheads="1"/>
          </p:cNvPicPr>
          <p:nvPr/>
        </p:nvPicPr>
        <p:blipFill>
          <a:blip r:embed="rId2" cstate="print"/>
          <a:srcRect/>
          <a:stretch>
            <a:fillRect/>
          </a:stretch>
        </p:blipFill>
        <p:spPr bwMode="auto">
          <a:xfrm>
            <a:off x="3405834" y="3709851"/>
            <a:ext cx="2100160" cy="1946366"/>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567</TotalTime>
  <Words>1699</Words>
  <Application>Microsoft Office PowerPoint</Application>
  <PresentationFormat>On-screen Show (4:3)</PresentationFormat>
  <Paragraphs>138</Paragraphs>
  <Slides>28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Calibri Light</vt:lpstr>
      <vt:lpstr>Lucida Sans Unicode</vt:lpstr>
      <vt:lpstr>Times New Roman</vt:lpstr>
      <vt:lpstr>Verdana</vt:lpstr>
      <vt:lpstr>Wingdings 2</vt:lpstr>
      <vt:lpstr>Wingdings 3</vt:lpstr>
      <vt:lpstr>Concourse</vt:lpstr>
      <vt:lpstr>Office Theme</vt:lpstr>
      <vt:lpstr>1_Office Theme</vt:lpstr>
      <vt:lpstr>Intelligent Public Transport Management System</vt:lpstr>
      <vt:lpstr>Introduction</vt:lpstr>
      <vt:lpstr>PowerPoint Presentation</vt:lpstr>
      <vt:lpstr>London iBus System</vt:lpstr>
      <vt:lpstr>Rail Radar</vt:lpstr>
      <vt:lpstr>RaspberryPi</vt:lpstr>
      <vt:lpstr>Specifications</vt:lpstr>
      <vt:lpstr>Python</vt:lpstr>
      <vt:lpstr>Global Positioning System (GPS)</vt:lpstr>
      <vt:lpstr>GPS Interfacing: Hardware</vt:lpstr>
      <vt:lpstr>GPS Interfacing: Software</vt:lpstr>
      <vt:lpstr>Zigbee</vt:lpstr>
      <vt:lpstr>Interfacing ZigBee</vt:lpstr>
      <vt:lpstr>Texas Instruments LaunchPad</vt:lpstr>
      <vt:lpstr>In Vehicle Module</vt:lpstr>
      <vt:lpstr>PowerPoint Presentation</vt:lpstr>
      <vt:lpstr>Bus Stand Module</vt:lpstr>
      <vt:lpstr>PowerPoint Presentation</vt:lpstr>
      <vt:lpstr>MySQL</vt:lpstr>
      <vt:lpstr>PHP</vt:lpstr>
      <vt:lpstr>AJAX</vt:lpstr>
      <vt:lpstr>JavaScript</vt:lpstr>
      <vt:lpstr>Google Maps API</vt:lpstr>
      <vt:lpstr>PowerPoint Presentation</vt:lpstr>
      <vt:lpstr>PowerPoint Presentation</vt:lpstr>
      <vt:lpstr>Conclusion</vt:lpstr>
      <vt:lpstr>Future Scope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Public Transport Management System</dc:title>
  <dc:creator>Harshal Sarda</dc:creator>
  <cp:lastModifiedBy>Harshal Sarda</cp:lastModifiedBy>
  <cp:revision>69</cp:revision>
  <dcterms:created xsi:type="dcterms:W3CDTF">2014-05-16T12:35:56Z</dcterms:created>
  <dcterms:modified xsi:type="dcterms:W3CDTF">2014-05-18T04:52:40Z</dcterms:modified>
</cp:coreProperties>
</file>