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1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12315" y="1576012"/>
            <a:ext cx="4344156" cy="50923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459428" y="1534733"/>
            <a:ext cx="4344156" cy="5092397"/>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Context</a:t>
            </a:r>
            <a:endParaRPr sz="1400" b="1"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Constraints within solution space</a:t>
            </a:r>
            <a:endParaRPr sz="1400" b="1"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26813" y="352446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46045" y="3538235"/>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Criteria for success</a:t>
            </a:r>
            <a:endParaRPr sz="1400" b="1"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Stakeholders</a:t>
            </a:r>
            <a:r>
              <a:rPr lang="en-AU" sz="1428" b="0" i="0" u="none" strike="noStrike" cap="none" dirty="0">
                <a:solidFill>
                  <a:schemeClr val="dk1"/>
                </a:solidFill>
                <a:latin typeface="Arial"/>
                <a:ea typeface="Arial"/>
                <a:cs typeface="Arial"/>
                <a:sym typeface="Arial"/>
              </a:rPr>
              <a:t> </a:t>
            </a:r>
            <a:r>
              <a:rPr lang="en-AU" sz="1428" b="1" i="0" u="none" strike="noStrike" cap="none" dirty="0">
                <a:solidFill>
                  <a:schemeClr val="dk1"/>
                </a:solidFill>
                <a:latin typeface="Arial"/>
                <a:ea typeface="Arial"/>
                <a:cs typeface="Arial"/>
                <a:sym typeface="Arial"/>
              </a:rPr>
              <a:t>to provide key insight</a:t>
            </a:r>
            <a:endParaRPr sz="1400" b="1" i="0" u="none" strike="noStrike" cap="none" dirty="0">
              <a:solidFill>
                <a:srgbClr val="000000"/>
              </a:solidFill>
              <a:latin typeface="Arial"/>
              <a:ea typeface="Arial"/>
              <a:cs typeface="Arial"/>
              <a:sym typeface="Arial"/>
            </a:endParaRPr>
          </a:p>
        </p:txBody>
      </p:sp>
      <p:sp>
        <p:nvSpPr>
          <p:cNvPr id="30" name="Google Shape;30;p1"/>
          <p:cNvSpPr/>
          <p:nvPr/>
        </p:nvSpPr>
        <p:spPr>
          <a:xfrm>
            <a:off x="239183" y="492874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28732" y="4957069"/>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i="0" u="none" strike="noStrike" cap="none" dirty="0">
                <a:solidFill>
                  <a:schemeClr val="dk1"/>
                </a:solidFill>
                <a:latin typeface="Arial"/>
                <a:ea typeface="Arial"/>
                <a:cs typeface="Arial"/>
                <a:sym typeface="Arial"/>
              </a:rPr>
              <a:t>Scope of solution space </a:t>
            </a:r>
            <a:endParaRPr sz="1400" b="1"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1" dirty="0">
                <a:solidFill>
                  <a:schemeClr val="dk1"/>
                </a:solidFill>
              </a:rPr>
              <a:t>Key</a:t>
            </a:r>
            <a:r>
              <a:rPr lang="en-AU" sz="1428" b="1" i="0" u="none" strike="noStrike" cap="none" dirty="0">
                <a:solidFill>
                  <a:schemeClr val="dk1"/>
                </a:solidFill>
                <a:latin typeface="Arial"/>
                <a:ea typeface="Arial"/>
                <a:cs typeface="Arial"/>
                <a:sym typeface="Arial"/>
              </a:rPr>
              <a:t> data sources </a:t>
            </a:r>
            <a:endParaRPr sz="1400" b="1" i="0" u="none" strike="noStrike" cap="none" dirty="0">
              <a:solidFill>
                <a:srgbClr val="000000"/>
              </a:solidFill>
              <a:latin typeface="Arial"/>
              <a:ea typeface="Arial"/>
              <a:cs typeface="Arial"/>
              <a:sym typeface="Arial"/>
            </a:endParaRPr>
          </a:p>
        </p:txBody>
      </p:sp>
      <p:sp>
        <p:nvSpPr>
          <p:cNvPr id="34" name="Google Shape;34;p1"/>
          <p:cNvSpPr txBox="1"/>
          <p:nvPr/>
        </p:nvSpPr>
        <p:spPr>
          <a:xfrm>
            <a:off x="226813" y="1888057"/>
            <a:ext cx="4324418" cy="1672275"/>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Big Mountain Resort, a ski resort located in Montana offers spectacular views with access to 105 trails. Every year about 350,000 people of all levels and abilities in skiing or snowboarding visit Big Mountain. It recently installed  an additional chairlift which </a:t>
            </a:r>
            <a:r>
              <a:rPr lang="en-US" dirty="0">
                <a:latin typeface="Times New Roman" panose="02020603050405020304" pitchFamily="18" charset="0"/>
                <a:ea typeface="Calibri" panose="020F0502020204030204" pitchFamily="34" charset="0"/>
                <a:cs typeface="Times New Roman" panose="02020603050405020304" pitchFamily="18" charset="0"/>
              </a:rPr>
              <a:t>increased the operation costs  by  </a:t>
            </a:r>
            <a:r>
              <a:rPr lang="en-US" dirty="0">
                <a:effectLst/>
                <a:latin typeface="Times New Roman" panose="02020603050405020304" pitchFamily="18" charset="0"/>
                <a:ea typeface="Calibri" panose="020F0502020204030204" pitchFamily="34" charset="0"/>
              </a:rPr>
              <a:t>$1,540,000 </a:t>
            </a:r>
            <a:r>
              <a:rPr lang="en-US" dirty="0">
                <a:latin typeface="Times New Roman" panose="02020603050405020304" pitchFamily="18" charset="0"/>
                <a:ea typeface="Calibri" panose="020F0502020204030204" pitchFamily="34" charset="0"/>
                <a:cs typeface="Times New Roman" panose="02020603050405020304" pitchFamily="18" charset="0"/>
              </a:rPr>
              <a:t>and resort is unable to capitalize on its facilities as much as it could.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Google Shape;35;p1"/>
          <p:cNvSpPr txBox="1"/>
          <p:nvPr/>
        </p:nvSpPr>
        <p:spPr>
          <a:xfrm>
            <a:off x="262970" y="3745691"/>
            <a:ext cx="4324418" cy="1410643"/>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Need to observe the data and get the total value 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AdultWeekday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AdultWeekend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compare the values. If total cost is significantly higher for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AdultWeekend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then probably the operations for chairlift can be reduced during weekdays.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Google Shape;36;p1"/>
          <p:cNvSpPr txBox="1"/>
          <p:nvPr/>
        </p:nvSpPr>
        <p:spPr>
          <a:xfrm>
            <a:off x="212076" y="5193219"/>
            <a:ext cx="4035107" cy="141783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Conduct a significance test to see if weekends have any impact on chair lift usage. Compare number of visitors using the chair lift in the weekends versus the weekdays. If weekend total &gt; weekday total, then reduce its operations during the weekdays and this will reduce the operation cost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Google Shape;37;p1"/>
          <p:cNvSpPr txBox="1"/>
          <p:nvPr/>
        </p:nvSpPr>
        <p:spPr>
          <a:xfrm>
            <a:off x="4515685" y="188942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dirty="0">
                <a:latin typeface="Times New Roman" panose="02020603050405020304" pitchFamily="18" charset="0"/>
                <a:cs typeface="Times New Roman" panose="02020603050405020304" pitchFamily="18" charset="0"/>
              </a:rPr>
              <a:t>Gaining access to the proper data source is a constraint . </a:t>
            </a:r>
            <a:endParaRPr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8" name="Google Shape;38;p1"/>
          <p:cNvSpPr txBox="1"/>
          <p:nvPr/>
        </p:nvSpPr>
        <p:spPr>
          <a:xfrm>
            <a:off x="4590928" y="505394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Single CSV file that you got from the database manager</a:t>
            </a:r>
            <a:r>
              <a:rPr lang="en-AU" sz="1070" b="1" dirty="0">
                <a:latin typeface="Times New Roman" panose="02020603050405020304" pitchFamily="18" charset="0"/>
                <a:cs typeface="Times New Roman" panose="02020603050405020304" pitchFamily="18" charset="0"/>
              </a:rPr>
              <a:t>.</a:t>
            </a:r>
          </a:p>
          <a:p>
            <a:pPr marL="0" marR="0" lvl="0" indent="0" algn="l" rtl="0">
              <a:lnSpc>
                <a:spcPct val="100000"/>
              </a:lnSpc>
              <a:spcBef>
                <a:spcPts val="0"/>
              </a:spcBef>
              <a:spcAft>
                <a:spcPts val="0"/>
              </a:spcAft>
              <a:buNone/>
            </a:pPr>
            <a:endParaRPr lang="en-AU" sz="107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r>
              <a:rPr lang="en-AU" dirty="0">
                <a:latin typeface="Times New Roman" panose="02020603050405020304" pitchFamily="18" charset="0"/>
                <a:cs typeface="Times New Roman" panose="02020603050405020304" pitchFamily="18" charset="0"/>
              </a:rPr>
              <a:t>Reviewed  the metadata file which had column descriptions </a:t>
            </a:r>
            <a:endParaRPr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1"/>
            <a:ext cx="4324418" cy="7996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dirty="0"/>
              <a:t>Jimmy Blackburn  - Director of Operations</a:t>
            </a:r>
          </a:p>
          <a:p>
            <a:pPr marL="0" marR="0" lvl="0" indent="0" algn="l" rtl="0">
              <a:lnSpc>
                <a:spcPct val="100000"/>
              </a:lnSpc>
              <a:spcBef>
                <a:spcPts val="0"/>
              </a:spcBef>
              <a:spcAft>
                <a:spcPts val="0"/>
              </a:spcAft>
              <a:buNone/>
            </a:pPr>
            <a:r>
              <a:rPr lang="en-US" sz="1400" dirty="0"/>
              <a:t>Alesha Eisen -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218936" y="541251"/>
            <a:ext cx="8584648" cy="6765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dirty="0"/>
              <a:t>Big Mountain Resort is offering lot of services but not capitalizing on them thereby  hampering its investment strategy. Does reducing the operation costs on chair lifts has any impact on the revenue?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567</Words>
  <Application>Microsoft Office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Times New Roman</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Aashraya Durg</cp:lastModifiedBy>
  <cp:revision>4</cp:revision>
  <dcterms:modified xsi:type="dcterms:W3CDTF">2022-08-22T23:47:19Z</dcterms:modified>
</cp:coreProperties>
</file>