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Lato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Feedback: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chemeClr val="dk1"/>
                </a:solidFill>
              </a:rPr>
              <a:t>More organization especially with cleaning data slide 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chemeClr val="dk1"/>
                </a:solidFill>
              </a:rPr>
              <a:t>More methodical in your approach 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chemeClr val="dk1"/>
                </a:solidFill>
              </a:rPr>
              <a:t>Presenting to clients whereas Observe.ai just analyzes the client’s business 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chemeClr val="dk1"/>
                </a:solidFill>
              </a:rPr>
              <a:t>Much more WFM verbiage 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chemeClr val="dk1"/>
                </a:solidFill>
              </a:rPr>
              <a:t>Don’t pin blame on anyone - not PC or good to do in corporate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2eff0656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2eff0656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2eff0656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2eff0656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agent repeats abnormal in a statistical significant amount?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 Hypothesis (H₀): Repeat calls are evenly distributed among agents, and any variation observed is due to random chance.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Chi-Square Statistic: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11209.78,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p-value: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0.0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reject the null hypothesis (H₀) and conclude that 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repeat calls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are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disproportionately concentrated among a few agents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3fc4709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3fc4709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Negligible correlation between repeat calls and ML sentiment data types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 a 0.1 correlation, very low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Other Findings: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Repeat Calls longer on average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Occur mostly at 12pm UST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CSAT highest in ‘Offered’, then ‘Unoffered’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2eff0656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2eff0656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most likely happening, summarized: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i="1"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“Customers trying to diagnose their account settings over email for their phone number, and are continuously facing issues which increases the duration of their case. A small minority of agents are carrying out these interactions, primarily in the email channel.”</a:t>
            </a:r>
            <a:endParaRPr i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eff0656f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eff0656f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reduce 2nd repeat call: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 a better user interface (UI) for ‘account settings’ to reduce contact rate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Train agents on how to troubleshoot profile settings more effectively on email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Rely more on calls for troubleshooting profile settings instead of email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increase 1st interaction resolution rate: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Increase the use of the ‘calls’ communication channel rather than ‘email’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Have clear troubleshooting directives for agents solving customer profile settings issues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Increase troubleshooting steps for ‘account settings’ inquiry since FCR is 68% in this category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2eff0656f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2eff0656f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1) Agent Categories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Understanding the call volume per agent group can help us understand if the group is equipped to deal with these types of calls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Understanding if this is the correct agent group to receive this call and if they should instead transfer for one call troubleshooting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2) Workload Per Agent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Allows insights into agent bandwidth to see if certain agents are overburdened (high Occupancy), therefore resulting in high repeat interactions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3) Customer Type (New vs. Returning)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Understanding if the customers interaction history is skewed towards having more repeat interactions, helping us understand if repeats are instead caused by the customer behavior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31391b5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31391b5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31391b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31391b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31391b5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31391b5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agent repeats abnormal in a statistical significant amount?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 Hypothesis (H₀): Repeat calls are evenly distributed among agents, and any variation observed is due to random chance.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Chi-Square Statistic: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11209.78,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p-value: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0.0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reject the null hypothesis (H₀) and conclude that 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repeat calls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are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disproportionately concentrated among a few agents</a:t>
            </a: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2eff06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2eff06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Reputational damage sounds extreme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Don’t say aesthetics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FCR you said was how many interactions per case, which is incorrect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Kept saying first caller rate and not first call resolution rate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Work out the chi squared explanation, good at end but rough in the beginning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Increase business acumen and sound more professional - use more business terms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First interaction resolution rate - keep consistent with FCR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Good job with more WFM words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Stop saying our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2eff065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2eff065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 the Data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Cleaning the Data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Find relationships between 1st &amp; repeat calls to other metrics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Come up with Hypothesis and test them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Synthesize finding</a:t>
            </a:r>
            <a:r>
              <a:rPr lang="en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 with storytelling and recommendations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2eff0656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2eff0656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2eff065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2eff065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Correcting Rows for proper column format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Cleaning/Formatting columns and blank cells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Created ‘Number of Calls’ column for FCR calculation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Got rid of negative ‘Duration’ values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See ‘Appendix’ for more details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1391b5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31391b5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initially removed outlier times for ‘Duration’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90th percentile had 34.66% of Duration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Later found out this was due to ‘Email’ + ‘Web Chat’ channels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ran the analysis again, keeping outlier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31391b5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31391b5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 Call Resolution Rate is at 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91.07%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Calculated by finding number of ‘Interaction IDs’ in each ‘Case ID’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Then, finding the proportion of: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Single  ‘Interaction IDs’ per ‘Case ID’  /  (Single  ‘Interaction IDs’ per ‘Case ID’ + multiple  ‘Interaction IDs’ per ‘Case ID’)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Email has the most amount of repeats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Call ~12%, Email ~72%, and Webchat 0.01%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2eff0656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2eff0656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2eff0656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2eff0656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Negligible correlation between repeat calls and ML sentiment data types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 a 0.1 correlation, very low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Other Findings: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Repeat Calls longer on average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Occur mostly at 12pm UST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CSAT highest in ‘Offered’, then ‘Unoffered’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&amp; FCR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</a:t>
            </a:r>
            <a:r>
              <a:rPr lang="en"/>
              <a:t>Sirius</a:t>
            </a:r>
            <a:r>
              <a:rPr lang="en"/>
              <a:t> Corp.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3700" y="393750"/>
            <a:ext cx="86466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400">
                <a:solidFill>
                  <a:schemeClr val="accent2"/>
                </a:solidFill>
              </a:rPr>
              <a:t>(Cont.) </a:t>
            </a:r>
            <a:r>
              <a:rPr b="1" lang="en" sz="3400">
                <a:solidFill>
                  <a:schemeClr val="accent2"/>
                </a:solidFill>
              </a:rPr>
              <a:t>Relationships in Data (Quantitative)</a:t>
            </a:r>
            <a:endParaRPr b="1" i="1" sz="3400">
              <a:solidFill>
                <a:schemeClr val="accent2"/>
              </a:solidFill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297500" y="1448200"/>
            <a:ext cx="70389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17% of the Call Agents have 50% of repeat Phone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5%</a:t>
            </a:r>
            <a:r>
              <a:rPr lang="en"/>
              <a:t> of the Email Agents have 50% of repeat Emails</a:t>
            </a:r>
            <a:endParaRPr/>
          </a:p>
        </p:txBody>
      </p:sp>
      <p:grpSp>
        <p:nvGrpSpPr>
          <p:cNvPr id="143" name="Google Shape;143;p22"/>
          <p:cNvGrpSpPr/>
          <p:nvPr/>
        </p:nvGrpSpPr>
        <p:grpSpPr>
          <a:xfrm>
            <a:off x="4886981" y="2571748"/>
            <a:ext cx="3771010" cy="1824759"/>
            <a:chOff x="4543950" y="2395550"/>
            <a:chExt cx="4401786" cy="2186125"/>
          </a:xfrm>
        </p:grpSpPr>
        <p:pic>
          <p:nvPicPr>
            <p:cNvPr id="144" name="Google Shape;14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43950" y="2395550"/>
              <a:ext cx="4401786" cy="21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2"/>
            <p:cNvSpPr/>
            <p:nvPr/>
          </p:nvSpPr>
          <p:spPr>
            <a:xfrm>
              <a:off x="6198425" y="2395550"/>
              <a:ext cx="1087200" cy="184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670200" y="2437063"/>
              <a:ext cx="324000" cy="2115900"/>
            </a:xfrm>
            <a:prstGeom prst="flowChartConnector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00" y="2545200"/>
            <a:ext cx="3771025" cy="187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74500" y="292275"/>
            <a:ext cx="85944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solidFill>
                  <a:schemeClr val="accent2"/>
                </a:solidFill>
              </a:rPr>
              <a:t>Hypothesis: </a:t>
            </a:r>
            <a:endParaRPr b="1" sz="3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solidFill>
                  <a:schemeClr val="accent2"/>
                </a:solidFill>
              </a:rPr>
              <a:t>Are Agent Repeat calls Statistically Significant?</a:t>
            </a:r>
            <a:endParaRPr b="1" sz="2000">
              <a:solidFill>
                <a:schemeClr val="accent2"/>
              </a:solidFill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49600" y="1751550"/>
            <a:ext cx="80448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 concentration of repeats to a small minority of agents statistically significant</a:t>
            </a:r>
            <a:r>
              <a:rPr lang="en" sz="1400"/>
              <a:t>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a Chi-squared test to conclude that repeat calls are</a:t>
            </a:r>
            <a:r>
              <a:rPr b="1" lang="en"/>
              <a:t> </a:t>
            </a:r>
            <a:r>
              <a:rPr b="1" lang="en" u="sng"/>
              <a:t>disproportionately concentrated among a few agents</a:t>
            </a:r>
            <a:r>
              <a:rPr lang="en" u="sng"/>
              <a:t>.</a:t>
            </a:r>
            <a:endParaRPr u="sng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(See Appendix for detailed breakdown)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29100" y="300825"/>
            <a:ext cx="84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200">
                <a:solidFill>
                  <a:schemeClr val="accent2"/>
                </a:solidFill>
              </a:rPr>
              <a:t>‘Call’</a:t>
            </a:r>
            <a:r>
              <a:rPr b="1" lang="en" sz="3200">
                <a:solidFill>
                  <a:schemeClr val="accent2"/>
                </a:solidFill>
              </a:rPr>
              <a:t> Correlation Quality Check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92000" y="1497300"/>
            <a:ext cx="2985300" cy="23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Agents in the top 5% of FCR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Demonstrate Empathy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Active Partnership DSAT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Positive</a:t>
            </a:r>
            <a:r>
              <a:rPr lang="en" sz="1200"/>
              <a:t> Agent Sentiment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Overall weak correlation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Dead Air - 20 sec</a:t>
            </a:r>
            <a:endParaRPr sz="1200"/>
          </a:p>
        </p:txBody>
      </p:sp>
      <p:grpSp>
        <p:nvGrpSpPr>
          <p:cNvPr id="160" name="Google Shape;160;p24"/>
          <p:cNvGrpSpPr/>
          <p:nvPr/>
        </p:nvGrpSpPr>
        <p:grpSpPr>
          <a:xfrm>
            <a:off x="3718050" y="1192325"/>
            <a:ext cx="4385675" cy="3703476"/>
            <a:chOff x="3733125" y="1109400"/>
            <a:chExt cx="4385675" cy="3703476"/>
          </a:xfrm>
        </p:grpSpPr>
        <p:pic>
          <p:nvPicPr>
            <p:cNvPr id="161" name="Google Shape;16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33125" y="1109400"/>
              <a:ext cx="4385675" cy="3703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4"/>
            <p:cNvSpPr/>
            <p:nvPr/>
          </p:nvSpPr>
          <p:spPr>
            <a:xfrm>
              <a:off x="4764250" y="1195600"/>
              <a:ext cx="336600" cy="30882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3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Understanding Findings</a:t>
            </a:r>
            <a:endParaRPr b="1" sz="3600"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297500" y="1353775"/>
            <a:ext cx="70389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Summary of finding for repeat interaction drivers: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Main customer issues revolve around troubleshooting profile settings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Emails are the bulk of the repeat drivers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Emails have the highest amount of duration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concentrated amount of agents experience a very high amount repeat communications</a:t>
            </a:r>
            <a:r>
              <a:rPr lang="en"/>
              <a:t> 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31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Recommendations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60150" y="1956575"/>
            <a:ext cx="3609300" cy="28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Repeat Call: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Train</a:t>
            </a:r>
            <a:r>
              <a:rPr lang="en"/>
              <a:t> agents on how to troubleshoot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agents utilize </a:t>
            </a:r>
            <a:r>
              <a:rPr i="1" lang="en"/>
              <a:t>calling</a:t>
            </a:r>
            <a:r>
              <a:rPr lang="en"/>
              <a:t> for resolving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reporting of repeat “emails” in the data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5119600" y="1956575"/>
            <a:ext cx="3264000" cy="23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FCR: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Encourage customers with issues to </a:t>
            </a:r>
            <a:r>
              <a:rPr i="1" lang="en"/>
              <a:t>call</a:t>
            </a:r>
            <a:r>
              <a:rPr lang="en"/>
              <a:t> for diagnosis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 call routing with </a:t>
            </a:r>
            <a:r>
              <a:rPr i="1" lang="en"/>
              <a:t>IVR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better settings user interface (UI)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753875" y="1342475"/>
            <a:ext cx="679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4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412000" y="1342475"/>
            <a:ext cx="679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4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Data Needed for Future Analysis</a:t>
            </a:r>
            <a:endParaRPr b="1" sz="3600">
              <a:solidFill>
                <a:schemeClr val="accent1"/>
              </a:solidFill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1225900" y="1484025"/>
            <a:ext cx="53973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Agent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Workload Per 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Customer Type (New vs. Returning)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Financial context, $/hour per agent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</a:rPr>
              <a:t>Appendix</a:t>
            </a:r>
            <a:endParaRPr b="1" sz="4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Data Cleaning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0575" y="1567550"/>
            <a:ext cx="503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Cleaning tactics:</a:t>
            </a:r>
            <a:endParaRPr/>
          </a:p>
          <a:p>
            <a:pPr indent="-3048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VBA macro used for so</a:t>
            </a:r>
            <a:r>
              <a:rPr lang="en" sz="1200"/>
              <a:t>rting rows to correct columns:</a:t>
            </a:r>
            <a:endParaRPr sz="1200"/>
          </a:p>
          <a:p>
            <a:pPr indent="-3048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the ‘Inquiry Reason’ column, changing the ‘null’ and ‘-‘ values to ‘UNKNOWN’</a:t>
            </a:r>
            <a:endParaRPr sz="1200"/>
          </a:p>
          <a:p>
            <a:pPr indent="-3048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‘L1’ and ‘L2’ interaction drivers will have blank cells marked as ‘other’</a:t>
            </a:r>
            <a:endParaRPr sz="1200"/>
          </a:p>
          <a:p>
            <a:pPr indent="-3048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Strip the column names to remove front/back whitespace</a:t>
            </a:r>
            <a:endParaRPr sz="1200"/>
          </a:p>
          <a:p>
            <a:pPr indent="-3048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Cleaning the “Time of Interaction” column to get datetime</a:t>
            </a:r>
            <a:endParaRPr sz="1200"/>
          </a:p>
          <a:p>
            <a:pPr indent="-3048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Created column ‘Case Duplicate’ to indicate whether a case occurred in multiple interactions, indicating that a repeat call took place</a:t>
            </a:r>
            <a:endParaRPr sz="1200"/>
          </a:p>
          <a:p>
            <a:pPr indent="-3048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Replaced negative values with ‘null’ in the Duration section</a:t>
            </a:r>
            <a:endParaRPr sz="1200"/>
          </a:p>
          <a:p>
            <a:pPr indent="-3048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Replaced ‘-’ with ‘None’ for all quantitative observe.ai ML data which was labeled ‘TRUE’, ‘FALSE’, and ‘-’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025" y="1504700"/>
            <a:ext cx="2893500" cy="29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843600" y="174150"/>
            <a:ext cx="74568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Appendix | </a:t>
            </a:r>
            <a:r>
              <a:rPr lang="en" sz="3300"/>
              <a:t>Hypothesis: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Agent Repeat Statistically Significant?</a:t>
            </a:r>
            <a:endParaRPr sz="3300"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588525"/>
            <a:ext cx="85206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Are agent repeats abnormal in a statistical significant amount?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Null Hypothesis (H₀): Repeat calls are evenly distributed among agents, and any variation observed is due to random chance.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" sz="1500"/>
              <a:t>Chi-Square Statistic:</a:t>
            </a:r>
            <a:r>
              <a:rPr lang="en" sz="1500"/>
              <a:t> 11209.78, </a:t>
            </a:r>
            <a:r>
              <a:rPr b="1" lang="en" sz="1500"/>
              <a:t>p-value:</a:t>
            </a:r>
            <a:r>
              <a:rPr lang="en" sz="1500"/>
              <a:t> 0.0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reject the null hypothesis (H₀) and conclude that repeat calls are</a:t>
            </a:r>
            <a:r>
              <a:rPr b="1" lang="en" sz="1500"/>
              <a:t> </a:t>
            </a:r>
            <a:r>
              <a:rPr b="1" lang="en" sz="1500" u="sng"/>
              <a:t>disproportionately concentrated among a few agents</a:t>
            </a:r>
            <a:r>
              <a:rPr lang="en" sz="1500" u="sng"/>
              <a:t>.</a:t>
            </a:r>
            <a:endParaRPr sz="15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77975"/>
            <a:ext cx="85206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</a:rPr>
              <a:t>Business </a:t>
            </a:r>
            <a:r>
              <a:rPr b="1" lang="en" sz="3600">
                <a:solidFill>
                  <a:schemeClr val="accent3"/>
                </a:solidFill>
              </a:rPr>
              <a:t>Goals</a:t>
            </a:r>
            <a:endParaRPr b="1" sz="3600"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3000">
                <a:solidFill>
                  <a:schemeClr val="dk2"/>
                </a:solidFill>
              </a:rPr>
              <a:t>Enhance FCR</a:t>
            </a:r>
            <a:endParaRPr i="1" sz="30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72000" y="1151625"/>
            <a:ext cx="4020600" cy="343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Reduce repeat calls (all channels)</a:t>
            </a:r>
            <a:endParaRPr i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41550" y="2459925"/>
            <a:ext cx="520500" cy="820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8545800" y="2553850"/>
            <a:ext cx="428400" cy="78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</a:rPr>
              <a:t>Analysis Process </a:t>
            </a:r>
            <a:endParaRPr b="1" sz="3600">
              <a:solidFill>
                <a:schemeClr val="accent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5300" y="1637950"/>
            <a:ext cx="23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 the data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015750" y="1693900"/>
            <a:ext cx="21363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Cleaning the data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7" name="Google Shape;77;p15"/>
          <p:cNvCxnSpPr>
            <a:stCxn id="75" idx="3"/>
            <a:endCxn id="76" idx="1"/>
          </p:cNvCxnSpPr>
          <p:nvPr/>
        </p:nvCxnSpPr>
        <p:spPr>
          <a:xfrm>
            <a:off x="2786400" y="1987000"/>
            <a:ext cx="12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7166350" y="1593100"/>
            <a:ext cx="1611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Exploring relationships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" name="Google Shape;79;p15"/>
          <p:cNvCxnSpPr>
            <a:stCxn id="76" idx="3"/>
            <a:endCxn id="78" idx="1"/>
          </p:cNvCxnSpPr>
          <p:nvPr/>
        </p:nvCxnSpPr>
        <p:spPr>
          <a:xfrm>
            <a:off x="6152050" y="1987000"/>
            <a:ext cx="10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465300" y="2720925"/>
            <a:ext cx="22557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Hypothesis Creation &amp; Testing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15"/>
          <p:cNvCxnSpPr>
            <a:endCxn id="82" idx="1"/>
          </p:cNvCxnSpPr>
          <p:nvPr/>
        </p:nvCxnSpPr>
        <p:spPr>
          <a:xfrm flipH="1" rot="10800000">
            <a:off x="2876200" y="3216150"/>
            <a:ext cx="3114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5990800" y="2804400"/>
            <a:ext cx="2166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Findings &amp; Recommendations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4300"/>
            <a:ext cx="85206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Understand the Data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627288" y="1732763"/>
            <a:ext cx="2784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Contact channel</a:t>
            </a:r>
            <a:r>
              <a:rPr lang="en" sz="1200"/>
              <a:t> (call, email, web chat) by interaction ID</a:t>
            </a:r>
            <a:endParaRPr sz="1200"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15626"/>
          <a:stretch/>
        </p:blipFill>
        <p:spPr>
          <a:xfrm>
            <a:off x="265988" y="1732764"/>
            <a:ext cx="3166876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22928" t="18260"/>
          <a:stretch/>
        </p:blipFill>
        <p:spPr>
          <a:xfrm>
            <a:off x="3071588" y="3410737"/>
            <a:ext cx="5908973" cy="50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16"/>
          <p:cNvSpPr txBox="1"/>
          <p:nvPr/>
        </p:nvSpPr>
        <p:spPr>
          <a:xfrm>
            <a:off x="199275" y="1229663"/>
            <a:ext cx="33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Top Level</a:t>
            </a:r>
            <a:endParaRPr b="1" i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63438" y="3410725"/>
            <a:ext cx="2718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Additional qualitative/quantitative metrics about the call characteristics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375925" y="2907638"/>
            <a:ext cx="3300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Granular Level</a:t>
            </a:r>
            <a:endParaRPr b="1" i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Cleaning the Data</a:t>
            </a:r>
            <a:endParaRPr b="1" sz="3600">
              <a:solidFill>
                <a:schemeClr val="accent2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73" y="2372425"/>
            <a:ext cx="7535124" cy="2314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0925" y="1107175"/>
            <a:ext cx="42153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6848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32"/>
              <a:buAutoNum type="arabicPeriod"/>
            </a:pPr>
            <a:r>
              <a:rPr lang="en" sz="1232"/>
              <a:t>Remove/Handle Missing values</a:t>
            </a:r>
            <a:endParaRPr sz="1232"/>
          </a:p>
          <a:p>
            <a:pPr indent="-306848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32"/>
              <a:buAutoNum type="arabicPeriod"/>
            </a:pPr>
            <a:r>
              <a:rPr lang="en" sz="1232"/>
              <a:t>Ensure </a:t>
            </a:r>
            <a:r>
              <a:rPr lang="en" sz="1232"/>
              <a:t>Consistency</a:t>
            </a:r>
            <a:r>
              <a:rPr lang="en" sz="1232"/>
              <a:t> and Format</a:t>
            </a:r>
            <a:endParaRPr sz="1232"/>
          </a:p>
          <a:p>
            <a:pPr indent="-306848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32"/>
              <a:buAutoNum type="arabicPeriod"/>
            </a:pPr>
            <a:r>
              <a:rPr lang="en" sz="1232"/>
              <a:t>Correct Data Entry Errors</a:t>
            </a:r>
            <a:endParaRPr sz="1232"/>
          </a:p>
          <a:p>
            <a:pPr indent="-306848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32"/>
              <a:buAutoNum type="arabicPeriod"/>
            </a:pPr>
            <a:r>
              <a:rPr lang="en" sz="1232"/>
              <a:t>Convert Data Types Correctly</a:t>
            </a:r>
            <a:endParaRPr sz="1232"/>
          </a:p>
          <a:p>
            <a:pPr indent="-306848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32"/>
              <a:buAutoNum type="arabicPeriod"/>
            </a:pPr>
            <a:r>
              <a:rPr lang="en" sz="1232"/>
              <a:t>Ensure </a:t>
            </a:r>
            <a:r>
              <a:rPr lang="en" sz="1232"/>
              <a:t>Corrupted</a:t>
            </a:r>
            <a:r>
              <a:rPr lang="en" sz="1232"/>
              <a:t> Data</a:t>
            </a:r>
            <a:endParaRPr sz="1232"/>
          </a:p>
          <a:p>
            <a:pPr indent="-306848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32"/>
              <a:buAutoNum type="arabicPeriod"/>
            </a:pPr>
            <a:r>
              <a:rPr lang="en" sz="1232"/>
              <a:t>Handle Outliers</a:t>
            </a:r>
            <a:endParaRPr sz="1232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chemeClr val="accent2"/>
                </a:solidFill>
              </a:rPr>
              <a:t>(Cont.)</a:t>
            </a:r>
            <a:r>
              <a:rPr b="1" lang="en" sz="3600">
                <a:solidFill>
                  <a:schemeClr val="accent2"/>
                </a:solidFill>
              </a:rPr>
              <a:t> Outlier Data for ‘Duration’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547475" y="1253525"/>
            <a:ext cx="3913800" cy="4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Include</a:t>
            </a:r>
            <a:r>
              <a:rPr lang="en" sz="1200"/>
              <a:t> ‘Email’ channel ‘Duration’ outliers in data</a:t>
            </a:r>
            <a:endParaRPr sz="12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775" y="1955825"/>
            <a:ext cx="4535449" cy="2930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1" y="1955829"/>
            <a:ext cx="4451874" cy="29302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17950" y="179175"/>
            <a:ext cx="8708100" cy="8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Defining: FCR (First Call Resolution) Rate</a:t>
            </a:r>
            <a:endParaRPr b="1" sz="30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100" y="1424675"/>
            <a:ext cx="3980375" cy="3272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9"/>
          <p:cNvSpPr txBox="1"/>
          <p:nvPr/>
        </p:nvSpPr>
        <p:spPr>
          <a:xfrm>
            <a:off x="803925" y="1565825"/>
            <a:ext cx="211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FCR Rate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911625" y="2013550"/>
            <a:ext cx="1902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91.07%</a:t>
            </a:r>
            <a:endParaRPr b="1" sz="3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72525" y="3012900"/>
            <a:ext cx="2980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Repeats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861525" y="3431025"/>
            <a:ext cx="20022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endParaRPr b="1" sz="31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3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Relationships in Data (Qualitative)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35375" y="1230500"/>
            <a:ext cx="43566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Drivers of Repeat Calls: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Inquiry Reason: </a:t>
            </a:r>
            <a:r>
              <a:rPr b="1" lang="en"/>
              <a:t>Account Reactivation/Setting up profile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L1 Interaction: </a:t>
            </a:r>
            <a:r>
              <a:rPr b="1" lang="en"/>
              <a:t>DailyPay Account Inquiry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L2 Interaction: </a:t>
            </a:r>
            <a:r>
              <a:rPr b="1" lang="en"/>
              <a:t>Phone Number Update Assistance</a:t>
            </a:r>
            <a:endParaRPr b="1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900" y="1627501"/>
            <a:ext cx="3074678" cy="14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600" y="3224113"/>
            <a:ext cx="3074676" cy="141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938" y="3224125"/>
            <a:ext cx="3068595" cy="14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46375" y="445025"/>
            <a:ext cx="84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accent2"/>
                </a:solidFill>
              </a:rPr>
              <a:t>Relationships in Data (Quantitative)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72125" y="1733550"/>
            <a:ext cx="2554500" cy="21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Negligible</a:t>
            </a:r>
            <a:r>
              <a:rPr lang="en" sz="1200"/>
              <a:t> correlation between repeat calls and ML sentiment data types</a:t>
            </a:r>
            <a:endParaRPr sz="1200"/>
          </a:p>
        </p:txBody>
      </p:sp>
      <p:grpSp>
        <p:nvGrpSpPr>
          <p:cNvPr id="134" name="Google Shape;134;p21"/>
          <p:cNvGrpSpPr/>
          <p:nvPr/>
        </p:nvGrpSpPr>
        <p:grpSpPr>
          <a:xfrm>
            <a:off x="3557172" y="1575307"/>
            <a:ext cx="4873984" cy="3128713"/>
            <a:chOff x="5818325" y="2005325"/>
            <a:chExt cx="3081874" cy="2389425"/>
          </a:xfrm>
        </p:grpSpPr>
        <p:pic>
          <p:nvPicPr>
            <p:cNvPr id="135" name="Google Shape;13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18325" y="2047275"/>
              <a:ext cx="3081874" cy="234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1"/>
            <p:cNvSpPr/>
            <p:nvPr/>
          </p:nvSpPr>
          <p:spPr>
            <a:xfrm>
              <a:off x="6556325" y="2005325"/>
              <a:ext cx="267000" cy="21354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