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66" r:id="rId4"/>
    <p:sldId id="270" r:id="rId5"/>
    <p:sldId id="282" r:id="rId6"/>
    <p:sldId id="281" r:id="rId7"/>
    <p:sldId id="280" r:id="rId8"/>
    <p:sldId id="279" r:id="rId9"/>
    <p:sldId id="278" r:id="rId10"/>
    <p:sldId id="277" r:id="rId11"/>
    <p:sldId id="276" r:id="rId12"/>
    <p:sldId id="273" r:id="rId13"/>
    <p:sldId id="275" r:id="rId14"/>
    <p:sldId id="274" r:id="rId15"/>
    <p:sldId id="271" r:id="rId16"/>
    <p:sldId id="272" r:id="rId17"/>
    <p:sldId id="287" r:id="rId18"/>
    <p:sldId id="286" r:id="rId19"/>
    <p:sldId id="285" r:id="rId20"/>
    <p:sldId id="283" r:id="rId21"/>
    <p:sldId id="269" r:id="rId22"/>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7" autoAdjust="0"/>
    <p:restoredTop sz="94168" autoAdjust="0"/>
  </p:normalViewPr>
  <p:slideViewPr>
    <p:cSldViewPr>
      <p:cViewPr varScale="1">
        <p:scale>
          <a:sx n="69" d="100"/>
          <a:sy n="69" d="100"/>
        </p:scale>
        <p:origin x="-15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Espace réservé de la date 3"/>
          <p:cNvSpPr>
            <a:spLocks noGrp="1"/>
          </p:cNvSpPr>
          <p:nvPr>
            <p:ph type="dt" sz="half" idx="10"/>
          </p:nvPr>
        </p:nvSpPr>
        <p:spPr/>
        <p:txBody>
          <a:bodyPr/>
          <a:lstStyle>
            <a:lvl1pPr>
              <a:defRPr/>
            </a:lvl1pPr>
          </a:lstStyle>
          <a:p>
            <a:pPr>
              <a:defRPr/>
            </a:pPr>
            <a:fld id="{5AB826AD-65EC-4CAC-BF0B-CBC42571CD00}" type="datetimeFigureOut">
              <a:rPr lang="fr-FR"/>
              <a:pPr>
                <a:defRPr/>
              </a:pPr>
              <a:t>23/12/2013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02273A5-B99F-4972-87DE-CAFD222EAB9B}"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08F2012D-F47D-4BEB-A0DD-296F11838A72}" type="datetimeFigureOut">
              <a:rPr lang="fr-FR"/>
              <a:pPr>
                <a:defRPr/>
              </a:pPr>
              <a:t>23/12/2013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24A2305-DCA3-4289-8F24-0C6F05A26901}"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02E98EA5-D514-4000-9658-4C46B0092EE3}" type="datetimeFigureOut">
              <a:rPr lang="fr-FR"/>
              <a:pPr>
                <a:defRPr/>
              </a:pPr>
              <a:t>23/12/2013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EDC10E84-4DB9-4EDB-AF47-B73AE0CEDAA5}"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048B1229-B161-42D4-89B7-A465E827FF63}" type="datetimeFigureOut">
              <a:rPr lang="fr-FR"/>
              <a:pPr>
                <a:defRPr/>
              </a:pPr>
              <a:t>23/12/2013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4A94EE9-FD4D-401C-97C3-9B61F6783F88}"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B9E27D69-90A5-4D72-85FB-4ED1B224E38D}" type="datetimeFigureOut">
              <a:rPr lang="fr-FR"/>
              <a:pPr>
                <a:defRPr/>
              </a:pPr>
              <a:t>23/12/2013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8CB97FC-6783-47F5-9090-39F974F2350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pPr>
              <a:defRPr/>
            </a:pPr>
            <a:fld id="{741EB674-F795-42F2-BDC5-4E3F008A2349}" type="datetimeFigureOut">
              <a:rPr lang="fr-FR"/>
              <a:pPr>
                <a:defRPr/>
              </a:pPr>
              <a:t>23/12/2013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1219126D-6E82-4DA0-9C97-4AD732E60A69}"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pPr>
              <a:defRPr/>
            </a:pPr>
            <a:fld id="{3AEAC248-53B8-4122-9CAA-73DDFE2A9999}" type="datetimeFigureOut">
              <a:rPr lang="fr-FR"/>
              <a:pPr>
                <a:defRPr/>
              </a:pPr>
              <a:t>23/12/2013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F1149E32-A4EC-4DDE-B39F-5D2D7C8E873A}"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pPr>
              <a:defRPr/>
            </a:pPr>
            <a:fld id="{1AFFEFD8-8115-4A1B-9C5A-7936F44111F1}" type="datetimeFigureOut">
              <a:rPr lang="fr-FR"/>
              <a:pPr>
                <a:defRPr/>
              </a:pPr>
              <a:t>23/12/2013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F400DA47-9BC9-4612-B37C-A96F710B4FA7}"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65FB0ABA-11BB-4B81-8C06-195851BFB331}" type="datetimeFigureOut">
              <a:rPr lang="fr-FR"/>
              <a:pPr>
                <a:defRPr/>
              </a:pPr>
              <a:t>23/12/2013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1D1260E3-17D9-4E23-B4B5-FA2A00B414BE}"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E567593E-F08F-4D96-903B-B293D4ADEBED}" type="datetimeFigureOut">
              <a:rPr lang="fr-FR"/>
              <a:pPr>
                <a:defRPr/>
              </a:pPr>
              <a:t>23/12/2013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0F8E295C-1FBB-48A2-A694-C2E4DCC70C3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18E1553-ED7E-4CAD-9A74-155A17F27D4E}" type="datetimeFigureOut">
              <a:rPr lang="fr-FR"/>
              <a:pPr>
                <a:defRPr/>
              </a:pPr>
              <a:t>23/12/2013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64B8C4C-0E15-4ABE-A707-7D08048E3BFC}"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5A95E20-731E-47EA-9A27-1992F9D101BB}" type="datetimeFigureOut">
              <a:rPr lang="fr-FR"/>
              <a:pPr>
                <a:defRPr/>
              </a:pPr>
              <a:t>23/12/2013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3972C6-84D9-47FF-9047-5F0B5FE4EA18}"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karaoglu.bora@yahoo.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ambspecial@hotmail.co.uk" TargetMode="External"/><Relationship Id="rId4" Type="http://schemas.openxmlformats.org/officeDocument/2006/relationships/hyperlink" Target="mailto:salamios@yahoo.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8001000" y="6553200"/>
            <a:ext cx="10668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0"/>
          <p:cNvSpPr txBox="1">
            <a:spLocks noChangeArrowheads="1"/>
          </p:cNvSpPr>
          <p:nvPr/>
        </p:nvSpPr>
        <p:spPr bwMode="auto">
          <a:xfrm>
            <a:off x="609600" y="304800"/>
            <a:ext cx="8172400" cy="1479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tr-TR" sz="3000" b="1" dirty="0" smtClean="0">
                <a:solidFill>
                  <a:schemeClr val="bg1"/>
                </a:solidFill>
              </a:rPr>
              <a:t>ISE 461</a:t>
            </a:r>
            <a:br>
              <a:rPr lang="tr-TR" sz="3000" b="1" dirty="0" smtClean="0">
                <a:solidFill>
                  <a:schemeClr val="bg1"/>
                </a:solidFill>
              </a:rPr>
            </a:br>
            <a:r>
              <a:rPr lang="tr-TR" sz="3000" b="1" dirty="0" smtClean="0">
                <a:solidFill>
                  <a:schemeClr val="bg1"/>
                </a:solidFill>
              </a:rPr>
              <a:t>MANAGEMENT INFORMATION SYSTEMS</a:t>
            </a:r>
            <a:endParaRPr lang="en-US" sz="3000" b="1" dirty="0" smtClean="0">
              <a:solidFill>
                <a:schemeClr val="bg1"/>
              </a:solidFill>
            </a:endParaRPr>
          </a:p>
        </p:txBody>
      </p:sp>
      <p:sp>
        <p:nvSpPr>
          <p:cNvPr id="7" name="Rectangle 110"/>
          <p:cNvSpPr txBox="1">
            <a:spLocks noChangeArrowheads="1"/>
          </p:cNvSpPr>
          <p:nvPr/>
        </p:nvSpPr>
        <p:spPr bwMode="auto">
          <a:xfrm>
            <a:off x="1066800" y="2362200"/>
            <a:ext cx="6837363" cy="1479550"/>
          </a:xfrm>
          <a:prstGeom prst="rect">
            <a:avLst/>
          </a:prstGeom>
          <a:noFill/>
          <a:ln w="9525">
            <a:noFill/>
            <a:miter lim="800000"/>
            <a:headEnd/>
            <a:tailEnd/>
          </a:ln>
        </p:spPr>
        <p:txBody>
          <a:bodyPr anchor="ctr"/>
          <a:lstStyle/>
          <a:p>
            <a:pPr>
              <a:defRPr/>
            </a:pPr>
            <a:r>
              <a:rPr lang="tr-TR" sz="3200" b="1" dirty="0" smtClean="0">
                <a:solidFill>
                  <a:schemeClr val="bg1"/>
                </a:solidFill>
              </a:rPr>
              <a:t>NEW TO THE TOUCH</a:t>
            </a:r>
            <a:endParaRPr lang="en-US" sz="3000" b="1" kern="0" dirty="0">
              <a:solidFill>
                <a:schemeClr val="bg1"/>
              </a:solidFill>
              <a:latin typeface="Calibri" pitchFamily="34" charset="0"/>
              <a:ea typeface="+mj-ea"/>
              <a:cs typeface="Calibri" pitchFamily="34" charset="0"/>
            </a:endParaRPr>
          </a:p>
        </p:txBody>
      </p:sp>
      <p:sp>
        <p:nvSpPr>
          <p:cNvPr id="9" name="Rectangle 115"/>
          <p:cNvSpPr>
            <a:spLocks noGrp="1" noChangeArrowheads="1"/>
          </p:cNvSpPr>
          <p:nvPr>
            <p:ph type="subTitle" idx="1"/>
          </p:nvPr>
        </p:nvSpPr>
        <p:spPr>
          <a:xfrm>
            <a:off x="838200" y="4191000"/>
            <a:ext cx="5807571" cy="1417637"/>
          </a:xfrm>
        </p:spPr>
        <p:txBody>
          <a:bodyPr/>
          <a:lstStyle/>
          <a:p>
            <a:pPr algn="l" eaLnBrk="1" hangingPunct="1"/>
            <a:r>
              <a:rPr lang="tr-TR" sz="3000" b="1" dirty="0" smtClean="0">
                <a:solidFill>
                  <a:schemeClr val="bg1"/>
                </a:solidFill>
              </a:rPr>
              <a:t>BORA KARAOGLU</a:t>
            </a:r>
            <a:endParaRPr lang="en-US" sz="3000" b="1" dirty="0" smtClean="0">
              <a:solidFill>
                <a:schemeClr val="bg1"/>
              </a:solidFill>
            </a:endParaRPr>
          </a:p>
          <a:p>
            <a:pPr algn="l" eaLnBrk="1" hangingPunct="1"/>
            <a:r>
              <a:rPr lang="es-ES" sz="3000" b="1" dirty="0" smtClean="0">
                <a:solidFill>
                  <a:schemeClr val="bg1"/>
                </a:solidFill>
              </a:rPr>
              <a:t>ANIEKAN MIKE BRIGHT</a:t>
            </a:r>
            <a:endParaRPr lang="tr-TR" sz="3000" b="1" dirty="0" smtClean="0">
              <a:solidFill>
                <a:schemeClr val="bg1"/>
              </a:solidFill>
            </a:endParaRPr>
          </a:p>
          <a:p>
            <a:pPr algn="l" eaLnBrk="1" hangingPunct="1"/>
            <a:r>
              <a:rPr lang="tr-TR" sz="3000" b="1" dirty="0" smtClean="0">
                <a:solidFill>
                  <a:schemeClr val="bg1"/>
                </a:solidFill>
              </a:rPr>
              <a:t>SALAMI OLALEKAN S.</a:t>
            </a:r>
            <a:endParaRPr lang="es-ES" sz="3000" b="1" dirty="0" smtClean="0">
              <a:solidFill>
                <a:schemeClr val="bg1"/>
              </a:solidFill>
            </a:endParaRPr>
          </a:p>
          <a:p>
            <a:pPr algn="l" eaLnBrk="1" hangingPunct="1"/>
            <a:endParaRPr lang="es-ES" sz="28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724400"/>
          </a:xfrm>
        </p:spPr>
        <p:txBody>
          <a:bodyPr/>
          <a:lstStyle/>
          <a:p>
            <a:pPr>
              <a:buNone/>
            </a:pPr>
            <a:endParaRPr lang="en-US" sz="2200" dirty="0" smtClean="0"/>
          </a:p>
          <a:p>
            <a:pPr>
              <a:buNone/>
            </a:pPr>
            <a:endParaRPr lang="en-US" sz="2200" dirty="0" smtClean="0"/>
          </a:p>
          <a:p>
            <a:pPr>
              <a:buNone/>
            </a:pPr>
            <a:r>
              <a:rPr lang="en-MY" sz="2400" dirty="0" smtClean="0"/>
              <a:t> 2.  More </a:t>
            </a:r>
            <a:r>
              <a:rPr lang="en-MY" sz="2400" dirty="0" smtClean="0"/>
              <a:t>versatile than single-touch interfaces - as opposed to </a:t>
            </a:r>
            <a:r>
              <a:rPr lang="en-MY" sz="2400" dirty="0" smtClean="0"/>
              <a:t>      the </a:t>
            </a:r>
            <a:r>
              <a:rPr lang="en-MY" sz="2400" dirty="0" smtClean="0"/>
              <a:t>single-touch screen, which recognizes only one touch point. </a:t>
            </a:r>
            <a:r>
              <a:rPr lang="en-MY" sz="2400" dirty="0" err="1" smtClean="0"/>
              <a:t>Multitouch</a:t>
            </a:r>
            <a:r>
              <a:rPr lang="en-MY" sz="2400" dirty="0" smtClean="0"/>
              <a:t> interface allows one or more fingers to perform gestures to manipulate objects</a:t>
            </a:r>
            <a:r>
              <a:rPr lang="en-MY" sz="2400" dirty="0" smtClean="0"/>
              <a:t>.</a:t>
            </a:r>
          </a:p>
          <a:p>
            <a:pPr>
              <a:buNone/>
            </a:pPr>
            <a:endParaRPr lang="en-MY" sz="2400" dirty="0" smtClean="0"/>
          </a:p>
          <a:p>
            <a:pPr>
              <a:buNone/>
            </a:pPr>
            <a:r>
              <a:rPr lang="en-MY" sz="2400" dirty="0" smtClean="0"/>
              <a:t>3. </a:t>
            </a:r>
            <a:r>
              <a:rPr lang="en-MY" sz="2400" dirty="0" smtClean="0"/>
              <a:t>Collaborative use - before the </a:t>
            </a:r>
            <a:r>
              <a:rPr lang="en-MY" sz="2400" dirty="0" err="1" smtClean="0"/>
              <a:t>multitouch</a:t>
            </a:r>
            <a:r>
              <a:rPr lang="en-MY" sz="2400" dirty="0" smtClean="0"/>
              <a:t> technology was invented, even with computer display connected to an external projector and another mouse, it was impossible for more than one person to make edits when pulling together a PowerPoint presentation</a:t>
            </a:r>
            <a:endParaRPr lang="fr-CA" sz="2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200" dirty="0" smtClean="0"/>
              <a:t>Disadvantages : </a:t>
            </a:r>
          </a:p>
          <a:p>
            <a:pPr>
              <a:buNone/>
            </a:pPr>
            <a:endParaRPr lang="en-US" sz="2200" dirty="0" smtClean="0"/>
          </a:p>
          <a:p>
            <a:r>
              <a:rPr lang="tr-TR" sz="2400" u="sng" dirty="0" smtClean="0"/>
              <a:t>Hands on</a:t>
            </a:r>
            <a:endParaRPr lang="en-GB" sz="2400" dirty="0" smtClean="0"/>
          </a:p>
          <a:p>
            <a:pPr>
              <a:buNone/>
            </a:pPr>
            <a:r>
              <a:rPr lang="en-US" sz="2400" dirty="0" smtClean="0"/>
              <a:t>     </a:t>
            </a:r>
            <a:r>
              <a:rPr lang="tr-TR" sz="2400" dirty="0" smtClean="0"/>
              <a:t>Handheld </a:t>
            </a:r>
            <a:r>
              <a:rPr lang="tr-TR" sz="2400" dirty="0" smtClean="0"/>
              <a:t>devices that rely on touch screens for input require two hands to operate: one to hold the device and the other to operate it. Thus, operating them generally requires both eyes and both hands. Unlike the usual phones that can be operated and held using one hand: one hand to hold the device and a finger of the same hand to operate it</a:t>
            </a:r>
            <a:endParaRPr lang="en-US" sz="2200" dirty="0" smtClean="0"/>
          </a:p>
          <a:p>
            <a:pPr>
              <a:buNone/>
            </a:pPr>
            <a:endParaRPr lang="fr-CA"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724400"/>
          </a:xfrm>
        </p:spPr>
        <p:txBody>
          <a:bodyPr/>
          <a:lstStyle/>
          <a:p>
            <a:r>
              <a:rPr lang="tr-TR" sz="2400" u="sng" dirty="0" smtClean="0"/>
              <a:t>Fingers on</a:t>
            </a:r>
            <a:endParaRPr lang="en-GB" sz="2400" dirty="0" smtClean="0"/>
          </a:p>
          <a:p>
            <a:pPr>
              <a:buNone/>
            </a:pPr>
            <a:r>
              <a:rPr lang="en-US" sz="2400" dirty="0" smtClean="0"/>
              <a:t>     </a:t>
            </a:r>
            <a:r>
              <a:rPr lang="tr-TR" sz="2400" dirty="0" smtClean="0"/>
              <a:t>Your </a:t>
            </a:r>
            <a:r>
              <a:rPr lang="tr-TR" sz="2400" dirty="0" smtClean="0"/>
              <a:t>finger is not transparent: the smaller the touch screen, the more you obscure what is being pointed at. That is why a stylus or pointer should be used: it is very skinny and accurate in such a way that nothing on the screen gets </a:t>
            </a:r>
            <a:r>
              <a:rPr lang="tr-TR" sz="2400" dirty="0" smtClean="0"/>
              <a:t>obscured</a:t>
            </a:r>
            <a:endParaRPr lang="en-US" sz="2400" dirty="0" smtClean="0"/>
          </a:p>
          <a:p>
            <a:r>
              <a:rPr lang="tr-TR" sz="2400" u="sng" dirty="0" smtClean="0"/>
              <a:t>Prices</a:t>
            </a:r>
            <a:endParaRPr lang="en-GB" sz="2400" dirty="0" smtClean="0"/>
          </a:p>
          <a:p>
            <a:pPr>
              <a:buNone/>
            </a:pPr>
            <a:r>
              <a:rPr lang="en-US" sz="2400" dirty="0" smtClean="0"/>
              <a:t>     </a:t>
            </a:r>
            <a:r>
              <a:rPr lang="tr-TR" sz="2400" dirty="0" smtClean="0"/>
              <a:t>Prices </a:t>
            </a:r>
            <a:r>
              <a:rPr lang="tr-TR" sz="2400" dirty="0" smtClean="0"/>
              <a:t>of such devices might be too high at the beginning as it is for every new emerging technology. That might be a disadvantage and people might refrain to buy it and be afraid to try new stuff but eventually prices will continually decrease year after year until the product reaches every customer it can in order to spread the new technology</a:t>
            </a:r>
            <a:endParaRPr lang="en-GB" sz="2400" dirty="0" smtClean="0"/>
          </a:p>
          <a:p>
            <a:pPr>
              <a:buNone/>
            </a:pPr>
            <a:endParaRPr lang="en-US" sz="2400" dirty="0" smtClean="0"/>
          </a:p>
          <a:p>
            <a:pPr>
              <a:buNone/>
            </a:pPr>
            <a:endParaRPr lang="fr-CA" sz="2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r>
              <a:rPr lang="tr-TR" sz="2400" u="sng" dirty="0" smtClean="0"/>
              <a:t>Eyes on</a:t>
            </a:r>
            <a:endParaRPr lang="en-GB" sz="2400" dirty="0" smtClean="0"/>
          </a:p>
          <a:p>
            <a:pPr>
              <a:buNone/>
            </a:pPr>
            <a:r>
              <a:rPr lang="en-US" sz="2400" dirty="0" smtClean="0"/>
              <a:t>     </a:t>
            </a:r>
            <a:r>
              <a:rPr lang="tr-TR" sz="2400" dirty="0" smtClean="0"/>
              <a:t>Touch </a:t>
            </a:r>
            <a:r>
              <a:rPr lang="tr-TR" sz="2400" dirty="0" smtClean="0"/>
              <a:t>screen interfaces are nearly all “eyes on”. You cannot type by touch while your eyes are occupied elsewhere like most cases of 12-17 year old kids than can text and type without looking. With an all touch-screen interface you generally cannot start, stop, or pause your MP3 player, for example, or close and answer your phone by reaching into your pocket, purse, or briefcase like you usually do since you don't have a one mechanical key to memorize it's location and operate eyes free. This risks serious accidents for example if someone tries to operate a multi touch car radio while driving</a:t>
            </a:r>
            <a:endParaRPr 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tr-TR" sz="2400" dirty="0" smtClean="0"/>
              <a:t>3</a:t>
            </a:r>
            <a:r>
              <a:rPr lang="en-US" sz="2400" dirty="0" smtClean="0"/>
              <a:t>.  </a:t>
            </a:r>
            <a:r>
              <a:rPr lang="tr-TR" sz="2400" dirty="0" smtClean="0"/>
              <a:t>Describe </a:t>
            </a:r>
            <a:r>
              <a:rPr lang="tr-TR" sz="2400" dirty="0" smtClean="0"/>
              <a:t>three business applications that would benefit from a multitouch interface.</a:t>
            </a:r>
            <a:endParaRPr lang="en-GB" sz="2400" dirty="0" smtClean="0"/>
          </a:p>
          <a:p>
            <a:pPr>
              <a:buNone/>
            </a:pPr>
            <a:endParaRPr lang="fr-CA" sz="2200" dirty="0" smtClean="0"/>
          </a:p>
          <a:p>
            <a:pPr>
              <a:buNone/>
            </a:pPr>
            <a:r>
              <a:rPr lang="fr-CA" sz="2200" dirty="0" smtClean="0"/>
              <a:t>i</a:t>
            </a:r>
            <a:r>
              <a:rPr lang="fr-CA" sz="2200" dirty="0" smtClean="0"/>
              <a:t>. </a:t>
            </a:r>
            <a:r>
              <a:rPr lang="tr-TR" sz="2400" dirty="0" smtClean="0"/>
              <a:t> </a:t>
            </a:r>
            <a:r>
              <a:rPr lang="en-US" sz="2400" dirty="0" smtClean="0"/>
              <a:t>  </a:t>
            </a:r>
            <a:r>
              <a:rPr lang="tr-TR" sz="2400" dirty="0" smtClean="0"/>
              <a:t>Mobile </a:t>
            </a:r>
            <a:r>
              <a:rPr lang="tr-TR" sz="2400" dirty="0" smtClean="0"/>
              <a:t>applications</a:t>
            </a:r>
            <a:endParaRPr lang="en-GB" sz="2400" dirty="0" smtClean="0"/>
          </a:p>
          <a:p>
            <a:pPr>
              <a:buNone/>
            </a:pPr>
            <a:r>
              <a:rPr lang="en-US" sz="2400" dirty="0" smtClean="0"/>
              <a:t>     </a:t>
            </a:r>
            <a:r>
              <a:rPr lang="tr-TR" sz="2400" dirty="0" smtClean="0"/>
              <a:t>Tools </a:t>
            </a:r>
            <a:r>
              <a:rPr lang="tr-TR" sz="2400" dirty="0" smtClean="0"/>
              <a:t>for sales teams, technicians, medical staff, logistics tracking, banking, insurance, and teaching: professional mobile apps are popping up in all industry sectors, particularly for tablets. </a:t>
            </a:r>
            <a:endParaRPr lang="en-GB" sz="2400" dirty="0" smtClean="0"/>
          </a:p>
          <a:p>
            <a:pPr>
              <a:buNone/>
            </a:pPr>
            <a:endParaRPr lang="fr-CA"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200" dirty="0" smtClean="0"/>
              <a:t>ii.  </a:t>
            </a:r>
            <a:r>
              <a:rPr lang="tr-TR" sz="2400" dirty="0" smtClean="0"/>
              <a:t>The </a:t>
            </a:r>
            <a:r>
              <a:rPr lang="tr-TR" sz="2400" dirty="0" smtClean="0"/>
              <a:t>long-neglected office-based workers</a:t>
            </a:r>
            <a:endParaRPr lang="en-GB" sz="2400" dirty="0" smtClean="0"/>
          </a:p>
          <a:p>
            <a:pPr>
              <a:buNone/>
            </a:pPr>
            <a:r>
              <a:rPr lang="en-US" sz="2400" dirty="0" smtClean="0"/>
              <a:t>     </a:t>
            </a:r>
            <a:r>
              <a:rPr lang="tr-TR" sz="2400" dirty="0" smtClean="0"/>
              <a:t>Touch-screen </a:t>
            </a:r>
            <a:r>
              <a:rPr lang="tr-TR" sz="2400" dirty="0" smtClean="0"/>
              <a:t>devices are huge at the moment: tablets </a:t>
            </a:r>
            <a:r>
              <a:rPr lang="en-US" sz="2400" dirty="0" smtClean="0"/>
              <a:t>   </a:t>
            </a:r>
            <a:r>
              <a:rPr lang="tr-TR" sz="2400" dirty="0" smtClean="0"/>
              <a:t>enhance </a:t>
            </a:r>
            <a:r>
              <a:rPr lang="tr-TR" sz="2400" dirty="0" smtClean="0"/>
              <a:t>users’ image and are ideal for mobile staff and executives.The future will doubtless see an increase in interactive desks, i.e. touch-screen features but copied onto a physical desk, with all the advantages of interactive, paperless functions.</a:t>
            </a:r>
            <a:endParaRPr lang="en-GB" sz="2400" dirty="0" smtClean="0"/>
          </a:p>
          <a:p>
            <a:pPr>
              <a:buNone/>
            </a:pPr>
            <a:endParaRPr lang="fr-CA" sz="2200" dirty="0" smtClean="0"/>
          </a:p>
        </p:txBody>
      </p:sp>
      <p:pic>
        <p:nvPicPr>
          <p:cNvPr id="4" name="Picture 2" descr="http://www.factivity.com/images/custom/swanson-floor-shot-web.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7600" y="4419600"/>
            <a:ext cx="3035830" cy="2276872"/>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200" dirty="0" smtClean="0"/>
              <a:t>iii. </a:t>
            </a:r>
            <a:r>
              <a:rPr lang="tr-TR" sz="2400" dirty="0" smtClean="0"/>
              <a:t>Reading </a:t>
            </a:r>
            <a:r>
              <a:rPr lang="tr-TR" sz="2400" dirty="0" smtClean="0"/>
              <a:t>digital material (e-books/ e-mail</a:t>
            </a:r>
            <a:r>
              <a:rPr lang="tr-TR" sz="2400" dirty="0" smtClean="0"/>
              <a:t>)</a:t>
            </a:r>
            <a:r>
              <a:rPr lang="en-US" sz="2400" dirty="0" smtClean="0"/>
              <a:t> :</a:t>
            </a:r>
            <a:endParaRPr lang="en-GB" sz="2400" dirty="0" smtClean="0"/>
          </a:p>
          <a:p>
            <a:pPr lvl="0"/>
            <a:r>
              <a:rPr lang="tr-TR" sz="2400" dirty="0" smtClean="0"/>
              <a:t>Supported </a:t>
            </a:r>
            <a:r>
              <a:rPr lang="tr-TR" sz="2400" dirty="0" smtClean="0"/>
              <a:t>with pinch zoom function</a:t>
            </a:r>
            <a:endParaRPr lang="en-GB" sz="2400" dirty="0" smtClean="0"/>
          </a:p>
          <a:p>
            <a:pPr lvl="0"/>
            <a:r>
              <a:rPr lang="tr-TR" sz="2400" dirty="0" smtClean="0"/>
              <a:t>Easily </a:t>
            </a:r>
            <a:r>
              <a:rPr lang="tr-TR" sz="2400" dirty="0" smtClean="0"/>
              <a:t>to drag or double click</a:t>
            </a:r>
            <a:endParaRPr lang="en-GB" sz="2400" dirty="0" smtClean="0"/>
          </a:p>
          <a:p>
            <a:pPr lvl="0"/>
            <a:r>
              <a:rPr lang="tr-TR" sz="2400" dirty="0" smtClean="0"/>
              <a:t>QWERTY </a:t>
            </a:r>
            <a:r>
              <a:rPr lang="tr-TR" sz="2400" dirty="0" smtClean="0"/>
              <a:t>onscreen keyboard that supported multi touch for </a:t>
            </a:r>
            <a:r>
              <a:rPr lang="en-US" sz="2400" dirty="0" smtClean="0"/>
              <a:t>    </a:t>
            </a:r>
            <a:r>
              <a:rPr lang="tr-TR" sz="2400" dirty="0" smtClean="0"/>
              <a:t>2 </a:t>
            </a:r>
            <a:r>
              <a:rPr lang="tr-TR" sz="2400" dirty="0" smtClean="0"/>
              <a:t>handed typing  </a:t>
            </a:r>
            <a:endParaRPr lang="en-GB" sz="2400" dirty="0" smtClean="0"/>
          </a:p>
          <a:p>
            <a:pPr>
              <a:buNone/>
            </a:pPr>
            <a:endParaRPr lang="fr-CA" sz="2200" dirty="0" smtClean="0"/>
          </a:p>
        </p:txBody>
      </p:sp>
      <p:pic>
        <p:nvPicPr>
          <p:cNvPr id="4" name="Picture 3" descr="ipad-multi-touch.jpg"/>
          <p:cNvPicPr>
            <a:picLocks noChangeAspect="1"/>
          </p:cNvPicPr>
          <p:nvPr/>
        </p:nvPicPr>
        <p:blipFill>
          <a:blip r:embed="rId3" cstate="print"/>
          <a:stretch>
            <a:fillRect/>
          </a:stretch>
        </p:blipFill>
        <p:spPr>
          <a:xfrm>
            <a:off x="3581400" y="4191000"/>
            <a:ext cx="3603104" cy="224451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marL="457200" indent="-457200">
              <a:buAutoNum type="arabicPeriod" startAt="4"/>
            </a:pPr>
            <a:r>
              <a:rPr lang="tr-TR" sz="2400" dirty="0" smtClean="0"/>
              <a:t>What </a:t>
            </a:r>
            <a:r>
              <a:rPr lang="tr-TR" sz="2400" dirty="0" smtClean="0"/>
              <a:t>management, organization, and technology issues must be addressed if you or your business was considering systems and computers with multitouch interfaces</a:t>
            </a:r>
            <a:r>
              <a:rPr lang="tr-TR" sz="2400" dirty="0" smtClean="0"/>
              <a:t>?</a:t>
            </a:r>
            <a:endParaRPr lang="en-US" sz="2400" dirty="0" smtClean="0"/>
          </a:p>
          <a:p>
            <a:pPr marL="457200" indent="-457200">
              <a:buNone/>
            </a:pPr>
            <a:endParaRPr lang="en-US" sz="2400" dirty="0" smtClean="0"/>
          </a:p>
          <a:p>
            <a:r>
              <a:rPr lang="tr-TR" sz="2400" dirty="0" smtClean="0"/>
              <a:t>Management : Cost, technology adoption, training, business objective</a:t>
            </a:r>
            <a:endParaRPr lang="en-GB" sz="2400" dirty="0" smtClean="0"/>
          </a:p>
          <a:p>
            <a:r>
              <a:rPr lang="tr-TR" sz="2400" dirty="0" smtClean="0"/>
              <a:t>Organization </a:t>
            </a:r>
            <a:r>
              <a:rPr lang="tr-TR" sz="2400" dirty="0" smtClean="0"/>
              <a:t>: Structure and capability</a:t>
            </a:r>
            <a:endParaRPr lang="en-GB" sz="2400" dirty="0" smtClean="0"/>
          </a:p>
          <a:p>
            <a:r>
              <a:rPr lang="tr-TR" sz="2400" dirty="0" smtClean="0"/>
              <a:t>Technology </a:t>
            </a:r>
            <a:r>
              <a:rPr lang="tr-TR" sz="2400" dirty="0" smtClean="0"/>
              <a:t>: Fast server, system ready for use, better serve, permanent hardware</a:t>
            </a:r>
            <a:endParaRPr lang="en-GB" sz="2400" dirty="0" smtClean="0"/>
          </a:p>
          <a:p>
            <a:pPr>
              <a:buNone/>
            </a:pPr>
            <a:r>
              <a:rPr lang="tr-TR" sz="2400" dirty="0" smtClean="0"/>
              <a:t> </a:t>
            </a:r>
            <a:endParaRPr lang="en-GB" sz="2400" dirty="0" smtClean="0"/>
          </a:p>
          <a:p>
            <a:pPr marL="457200" indent="-457200">
              <a:buNone/>
            </a:pPr>
            <a:endParaRPr lang="en-GB" sz="2400" dirty="0" smtClean="0"/>
          </a:p>
          <a:p>
            <a:pPr>
              <a:buNone/>
            </a:pPr>
            <a:endParaRPr lang="fr-CA" sz="2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en-US" sz="3200" b="1" dirty="0" smtClean="0">
                <a:solidFill>
                  <a:schemeClr val="bg1"/>
                </a:solidFill>
              </a:rPr>
              <a:t>MIS IN ACTION</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tr-TR" sz="2400" dirty="0" smtClean="0"/>
              <a:t>1</a:t>
            </a:r>
            <a:r>
              <a:rPr lang="en-US" sz="2400" dirty="0" smtClean="0"/>
              <a:t>.  </a:t>
            </a:r>
            <a:r>
              <a:rPr lang="tr-TR" sz="2400" dirty="0" smtClean="0"/>
              <a:t>Describe </a:t>
            </a:r>
            <a:r>
              <a:rPr lang="tr-TR" sz="2400" dirty="0" smtClean="0"/>
              <a:t>what you would do differently on your PC if it </a:t>
            </a:r>
            <a:r>
              <a:rPr lang="tr-TR" sz="2400" dirty="0" smtClean="0"/>
              <a:t>had</a:t>
            </a:r>
            <a:r>
              <a:rPr lang="en-US" sz="2400" dirty="0" smtClean="0"/>
              <a:t> </a:t>
            </a:r>
            <a:r>
              <a:rPr lang="tr-TR" sz="2400" dirty="0" smtClean="0"/>
              <a:t>multitouch </a:t>
            </a:r>
            <a:r>
              <a:rPr lang="tr-TR" sz="2400" dirty="0" smtClean="0"/>
              <a:t>capabilities. How much difference would multitouch make in the way you use your computer?</a:t>
            </a:r>
            <a:endParaRPr lang="en-GB" sz="2400" dirty="0" smtClean="0"/>
          </a:p>
          <a:p>
            <a:pPr>
              <a:buNone/>
            </a:pPr>
            <a:endParaRPr lang="tr-TR" sz="2200" dirty="0"/>
          </a:p>
          <a:p>
            <a:pPr>
              <a:buNone/>
            </a:pPr>
            <a:endParaRPr lang="fr-CA" sz="2200" dirty="0" smtClean="0"/>
          </a:p>
        </p:txBody>
      </p:sp>
      <p:pic>
        <p:nvPicPr>
          <p:cNvPr id="4" name="Picture 3" descr="images.jpg"/>
          <p:cNvPicPr>
            <a:picLocks noChangeAspect="1"/>
          </p:cNvPicPr>
          <p:nvPr/>
        </p:nvPicPr>
        <p:blipFill>
          <a:blip r:embed="rId3" cstate="print"/>
          <a:stretch>
            <a:fillRect/>
          </a:stretch>
        </p:blipFill>
        <p:spPr>
          <a:xfrm>
            <a:off x="2057400" y="4419600"/>
            <a:ext cx="4352925" cy="10477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pic>
        <p:nvPicPr>
          <p:cNvPr id="4" name="Content Placeholder 3" descr="download.jpg"/>
          <p:cNvPicPr>
            <a:picLocks noGrp="1" noChangeAspect="1"/>
          </p:cNvPicPr>
          <p:nvPr>
            <p:ph idx="1"/>
          </p:nvPr>
        </p:nvPicPr>
        <p:blipFill>
          <a:blip r:embed="rId3" cstate="print"/>
          <a:stretch>
            <a:fillRect/>
          </a:stretch>
        </p:blipFill>
        <p:spPr>
          <a:xfrm>
            <a:off x="914400" y="4114800"/>
            <a:ext cx="7315200" cy="2743200"/>
          </a:xfrm>
        </p:spPr>
      </p:pic>
      <p:sp>
        <p:nvSpPr>
          <p:cNvPr id="6" name="Rectangle 5"/>
          <p:cNvSpPr/>
          <p:nvPr/>
        </p:nvSpPr>
        <p:spPr>
          <a:xfrm>
            <a:off x="457200" y="1828800"/>
            <a:ext cx="7848600" cy="2308324"/>
          </a:xfrm>
          <a:prstGeom prst="rect">
            <a:avLst/>
          </a:prstGeom>
        </p:spPr>
        <p:txBody>
          <a:bodyPr wrap="square">
            <a:spAutoFit/>
          </a:bodyPr>
          <a:lstStyle/>
          <a:p>
            <a:r>
              <a:rPr lang="en-GB" dirty="0" smtClean="0">
                <a:latin typeface="Times New Roman" pitchFamily="18" charset="0"/>
                <a:cs typeface="Times New Roman" pitchFamily="18" charset="0"/>
              </a:rPr>
              <a:t>If my PC had </a:t>
            </a:r>
            <a:r>
              <a:rPr lang="en-GB" dirty="0" err="1" smtClean="0">
                <a:latin typeface="Times New Roman" pitchFamily="18" charset="0"/>
                <a:cs typeface="Times New Roman" pitchFamily="18" charset="0"/>
              </a:rPr>
              <a:t>multitouch</a:t>
            </a:r>
            <a:r>
              <a:rPr lang="en-GB" dirty="0" smtClean="0">
                <a:latin typeface="Times New Roman" pitchFamily="18" charset="0"/>
                <a:cs typeface="Times New Roman" pitchFamily="18" charset="0"/>
              </a:rPr>
              <a:t> capabilities I would download countless virtual DJ </a:t>
            </a:r>
          </a:p>
          <a:p>
            <a:r>
              <a:rPr lang="en-GB" dirty="0" smtClean="0">
                <a:latin typeface="Times New Roman" pitchFamily="18" charset="0"/>
                <a:cs typeface="Times New Roman" pitchFamily="18" charset="0"/>
              </a:rPr>
              <a:t>software. The [laptop] PC I have now is barely mobile and constant clicking </a:t>
            </a:r>
          </a:p>
          <a:p>
            <a:r>
              <a:rPr lang="en-GB" dirty="0" smtClean="0">
                <a:latin typeface="Times New Roman" pitchFamily="18" charset="0"/>
                <a:cs typeface="Times New Roman" pitchFamily="18" charset="0"/>
              </a:rPr>
              <a:t>internally and externally (program wise) makes mixing and playing music through </a:t>
            </a:r>
            <a:r>
              <a:rPr lang="en-GB" dirty="0" smtClean="0">
                <a:latin typeface="Times New Roman" pitchFamily="18" charset="0"/>
                <a:cs typeface="Times New Roman" pitchFamily="18" charset="0"/>
              </a:rPr>
              <a:t> most </a:t>
            </a:r>
            <a:r>
              <a:rPr lang="en-GB" dirty="0" smtClean="0">
                <a:latin typeface="Times New Roman" pitchFamily="18" charset="0"/>
                <a:cs typeface="Times New Roman" pitchFamily="18" charset="0"/>
              </a:rPr>
              <a:t>software pretty difficult. And now companies are releasing DJ software </a:t>
            </a:r>
            <a:r>
              <a:rPr lang="en-GB" dirty="0" smtClean="0">
                <a:latin typeface="Times New Roman" pitchFamily="18" charset="0"/>
                <a:cs typeface="Times New Roman" pitchFamily="18" charset="0"/>
              </a:rPr>
              <a:t> exclusively </a:t>
            </a:r>
            <a:r>
              <a:rPr lang="en-GB" dirty="0" smtClean="0">
                <a:latin typeface="Times New Roman" pitchFamily="18" charset="0"/>
                <a:cs typeface="Times New Roman" pitchFamily="18" charset="0"/>
              </a:rPr>
              <a:t>for </a:t>
            </a:r>
            <a:r>
              <a:rPr lang="en-GB" dirty="0" err="1" smtClean="0">
                <a:latin typeface="Times New Roman" pitchFamily="18" charset="0"/>
                <a:cs typeface="Times New Roman" pitchFamily="18" charset="0"/>
              </a:rPr>
              <a:t>multitouch</a:t>
            </a:r>
            <a:r>
              <a:rPr lang="en-GB" dirty="0" smtClean="0">
                <a:latin typeface="Times New Roman" pitchFamily="18" charset="0"/>
                <a:cs typeface="Times New Roman" pitchFamily="18" charset="0"/>
              </a:rPr>
              <a:t> interfaces to seamlessly </a:t>
            </a:r>
            <a:r>
              <a:rPr lang="en-GB" dirty="0" smtClean="0">
                <a:latin typeface="Times New Roman" pitchFamily="18" charset="0"/>
                <a:cs typeface="Times New Roman" pitchFamily="18" charset="0"/>
              </a:rPr>
              <a:t>cross fade </a:t>
            </a:r>
            <a:r>
              <a:rPr lang="en-GB" dirty="0" smtClean="0">
                <a:latin typeface="Times New Roman" pitchFamily="18" charset="0"/>
                <a:cs typeface="Times New Roman" pitchFamily="18" charset="0"/>
              </a:rPr>
              <a:t>and mix music. It would </a:t>
            </a:r>
            <a:r>
              <a:rPr lang="en-GB" dirty="0" smtClean="0">
                <a:latin typeface="Times New Roman" pitchFamily="18" charset="0"/>
                <a:cs typeface="Times New Roman" pitchFamily="18" charset="0"/>
              </a:rPr>
              <a:t> make </a:t>
            </a:r>
            <a:r>
              <a:rPr lang="en-GB" dirty="0" smtClean="0">
                <a:latin typeface="Times New Roman" pitchFamily="18" charset="0"/>
                <a:cs typeface="Times New Roman" pitchFamily="18" charset="0"/>
              </a:rPr>
              <a:t>an incredible difference in the way I use my computer because I mainly use my </a:t>
            </a:r>
            <a:r>
              <a:rPr lang="en-GB" dirty="0" smtClean="0">
                <a:latin typeface="Times New Roman" pitchFamily="18" charset="0"/>
                <a:cs typeface="Times New Roman" pitchFamily="18" charset="0"/>
              </a:rPr>
              <a:t> computer </a:t>
            </a:r>
            <a:r>
              <a:rPr lang="en-GB" dirty="0" smtClean="0">
                <a:latin typeface="Times New Roman" pitchFamily="18" charset="0"/>
                <a:cs typeface="Times New Roman" pitchFamily="18" charset="0"/>
              </a:rPr>
              <a:t>for musical purposes; I would have so much more potential in the way I </a:t>
            </a:r>
            <a:r>
              <a:rPr lang="en-GB" dirty="0" smtClean="0">
                <a:latin typeface="Times New Roman" pitchFamily="18" charset="0"/>
                <a:cs typeface="Times New Roman" pitchFamily="18" charset="0"/>
              </a:rPr>
              <a:t> engaged </a:t>
            </a:r>
            <a:r>
              <a:rPr lang="en-GB" dirty="0" smtClean="0">
                <a:latin typeface="Times New Roman" pitchFamily="18" charset="0"/>
                <a:cs typeface="Times New Roman" pitchFamily="18" charset="0"/>
              </a:rPr>
              <a:t>in DJ software. </a:t>
            </a:r>
            <a:r>
              <a:rPr lang="en-GB"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295400"/>
            <a:ext cx="8229600" cy="5135562"/>
          </a:xfrm>
        </p:spPr>
        <p:txBody>
          <a:bodyPr/>
          <a:lstStyle/>
          <a:p>
            <a:pPr>
              <a:buNone/>
            </a:pPr>
            <a:r>
              <a:rPr lang="tr-TR" sz="2400" b="1" dirty="0" smtClean="0"/>
              <a:t> </a:t>
            </a:r>
            <a:endParaRPr lang="en-GB" sz="2400" dirty="0" smtClean="0"/>
          </a:p>
          <a:p>
            <a:r>
              <a:rPr lang="tr-TR" sz="2400" dirty="0" smtClean="0"/>
              <a:t>When Steve Jobs first demonstrated “the pinch”—the two-finger gesture for zooming in and out of photos and Web pages on the iPhone, he not only shook up the mobile phone industry—the entire digital world took notice. The Apple iPhone’s multitouch features dramatized new ways of using touch to interact with software and devices.</a:t>
            </a:r>
            <a:endParaRPr lang="en-GB" sz="2400" dirty="0" smtClean="0"/>
          </a:p>
          <a:p>
            <a:pPr>
              <a:buNone/>
            </a:pPr>
            <a:endParaRPr lang="fr-CA" sz="2200" dirty="0" smtClean="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9200" y="3962400"/>
            <a:ext cx="3615683" cy="2503165"/>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8001000" y="6553200"/>
            <a:ext cx="10668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0"/>
          <p:cNvSpPr txBox="1">
            <a:spLocks noChangeArrowheads="1"/>
          </p:cNvSpPr>
          <p:nvPr/>
        </p:nvSpPr>
        <p:spPr bwMode="auto">
          <a:xfrm>
            <a:off x="1763688" y="404664"/>
            <a:ext cx="5580063" cy="1479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3600" b="1" i="0" u="none" strike="noStrike" kern="1200" cap="none" spc="0" normalizeH="0" baseline="0" noProof="0" dirty="0" smtClean="0">
                <a:ln>
                  <a:noFill/>
                </a:ln>
                <a:solidFill>
                  <a:schemeClr val="bg1"/>
                </a:solidFill>
                <a:effectLst/>
                <a:uLnTx/>
                <a:uFillTx/>
                <a:latin typeface="Calibri" pitchFamily="34" charset="0"/>
                <a:ea typeface="+mj-ea"/>
                <a:cs typeface="+mj-cs"/>
              </a:rPr>
              <a:t>THANK YOU ALL!!!</a:t>
            </a:r>
            <a:endParaRPr kumimoji="0" lang="en-US" sz="3600" b="1" i="0" u="none" strike="noStrike" kern="1200" cap="none" spc="0" normalizeH="0" baseline="0" noProof="0" dirty="0" smtClean="0">
              <a:ln>
                <a:noFill/>
              </a:ln>
              <a:solidFill>
                <a:schemeClr val="bg1"/>
              </a:solidFill>
              <a:effectLst/>
              <a:uLnTx/>
              <a:uFillTx/>
              <a:latin typeface="Calibri" pitchFamily="34" charset="0"/>
              <a:ea typeface="+mj-ea"/>
              <a:cs typeface="+mj-cs"/>
            </a:endParaRPr>
          </a:p>
        </p:txBody>
      </p:sp>
      <p:sp>
        <p:nvSpPr>
          <p:cNvPr id="7" name="Rectangle 110"/>
          <p:cNvSpPr txBox="1">
            <a:spLocks noChangeArrowheads="1"/>
          </p:cNvSpPr>
          <p:nvPr/>
        </p:nvSpPr>
        <p:spPr bwMode="auto">
          <a:xfrm>
            <a:off x="1907704" y="1772816"/>
            <a:ext cx="5580063" cy="1479550"/>
          </a:xfrm>
          <a:prstGeom prst="rect">
            <a:avLst/>
          </a:prstGeom>
          <a:noFill/>
          <a:ln w="9525">
            <a:noFill/>
            <a:miter lim="800000"/>
            <a:headEnd/>
            <a:tailEnd/>
          </a:ln>
        </p:spPr>
        <p:txBody>
          <a:bodyPr anchor="ctr"/>
          <a:lstStyle/>
          <a:p>
            <a:pPr algn="ctr">
              <a:defRPr/>
            </a:pPr>
            <a:endParaRPr lang="tr-TR" sz="4500" b="1" kern="0" dirty="0">
              <a:solidFill>
                <a:schemeClr val="bg1"/>
              </a:solidFill>
              <a:latin typeface="Calibri" pitchFamily="34" charset="0"/>
              <a:ea typeface="+mj-ea"/>
              <a:cs typeface="Calibri" pitchFamily="34" charset="0"/>
            </a:endParaRPr>
          </a:p>
          <a:p>
            <a:pPr algn="ctr">
              <a:defRPr/>
            </a:pPr>
            <a:r>
              <a:rPr lang="tr-TR" sz="4500" b="1" kern="0" dirty="0" smtClean="0">
                <a:solidFill>
                  <a:schemeClr val="bg1"/>
                </a:solidFill>
                <a:latin typeface="Calibri" pitchFamily="34" charset="0"/>
                <a:ea typeface="+mj-ea"/>
                <a:cs typeface="Calibri" pitchFamily="34" charset="0"/>
              </a:rPr>
              <a:t>ANY </a:t>
            </a:r>
            <a:r>
              <a:rPr lang="tr-TR" sz="4500" b="1" kern="0" dirty="0">
                <a:solidFill>
                  <a:schemeClr val="bg1"/>
                </a:solidFill>
                <a:latin typeface="Calibri" pitchFamily="34" charset="0"/>
                <a:ea typeface="+mj-ea"/>
                <a:cs typeface="Calibri" pitchFamily="34" charset="0"/>
              </a:rPr>
              <a:t>QUESTIONS?</a:t>
            </a:r>
          </a:p>
        </p:txBody>
      </p:sp>
      <p:sp>
        <p:nvSpPr>
          <p:cNvPr id="9" name="5 Metin kutusu"/>
          <p:cNvSpPr txBox="1">
            <a:spLocks noChangeArrowheads="1"/>
          </p:cNvSpPr>
          <p:nvPr/>
        </p:nvSpPr>
        <p:spPr bwMode="auto">
          <a:xfrm>
            <a:off x="2843808" y="4005064"/>
            <a:ext cx="3816424" cy="1785104"/>
          </a:xfrm>
          <a:prstGeom prst="rect">
            <a:avLst/>
          </a:prstGeom>
          <a:solidFill>
            <a:schemeClr val="bg1"/>
          </a:solidFill>
          <a:ln w="9525">
            <a:solidFill>
              <a:schemeClr val="bg1"/>
            </a:solidFill>
            <a:miter lim="800000"/>
            <a:headEnd/>
            <a:tailEnd/>
          </a:ln>
        </p:spPr>
        <p:txBody>
          <a:bodyPr wrap="square">
            <a:spAutoFit/>
          </a:bodyPr>
          <a:lstStyle/>
          <a:p>
            <a:pPr algn="ctr"/>
            <a:endParaRPr lang="tr-TR" sz="2200" b="1" dirty="0" smtClean="0">
              <a:solidFill>
                <a:schemeClr val="bg1"/>
              </a:solidFill>
              <a:hlinkClick r:id="rId3"/>
            </a:endParaRPr>
          </a:p>
          <a:p>
            <a:pPr algn="ctr"/>
            <a:r>
              <a:rPr lang="tr-TR" sz="2200" b="1" dirty="0" err="1" smtClean="0">
                <a:solidFill>
                  <a:schemeClr val="bg1"/>
                </a:solidFill>
                <a:hlinkClick r:id="rId3"/>
              </a:rPr>
              <a:t>karaoglu</a:t>
            </a:r>
            <a:r>
              <a:rPr lang="tr-TR" sz="2200" b="1" dirty="0" smtClean="0">
                <a:solidFill>
                  <a:schemeClr val="bg1"/>
                </a:solidFill>
                <a:hlinkClick r:id="rId3"/>
              </a:rPr>
              <a:t>.bora@</a:t>
            </a:r>
            <a:r>
              <a:rPr lang="tr-TR" sz="2200" b="1" dirty="0" err="1" smtClean="0">
                <a:solidFill>
                  <a:schemeClr val="bg1"/>
                </a:solidFill>
                <a:hlinkClick r:id="rId3"/>
              </a:rPr>
              <a:t>yahoo</a:t>
            </a:r>
            <a:r>
              <a:rPr lang="tr-TR" sz="2200" b="1" dirty="0" smtClean="0">
                <a:solidFill>
                  <a:schemeClr val="bg1"/>
                </a:solidFill>
                <a:hlinkClick r:id="rId3"/>
              </a:rPr>
              <a:t>.com</a:t>
            </a:r>
            <a:endParaRPr lang="tr-TR" sz="2200" b="1" dirty="0">
              <a:solidFill>
                <a:schemeClr val="bg1"/>
              </a:solidFill>
            </a:endParaRPr>
          </a:p>
          <a:p>
            <a:pPr algn="ctr"/>
            <a:r>
              <a:rPr lang="tr-TR" sz="2200" b="1" dirty="0" err="1">
                <a:solidFill>
                  <a:schemeClr val="bg1"/>
                </a:solidFill>
                <a:hlinkClick r:id="rId4"/>
              </a:rPr>
              <a:t>salamios</a:t>
            </a:r>
            <a:r>
              <a:rPr lang="tr-TR" sz="2200" b="1" dirty="0">
                <a:solidFill>
                  <a:schemeClr val="bg1"/>
                </a:solidFill>
                <a:hlinkClick r:id="rId4"/>
              </a:rPr>
              <a:t>@</a:t>
            </a:r>
            <a:r>
              <a:rPr lang="tr-TR" sz="2200" b="1" dirty="0" err="1">
                <a:solidFill>
                  <a:schemeClr val="bg1"/>
                </a:solidFill>
                <a:hlinkClick r:id="rId4"/>
              </a:rPr>
              <a:t>yahoo</a:t>
            </a:r>
            <a:r>
              <a:rPr lang="tr-TR" sz="2200" b="1" dirty="0">
                <a:solidFill>
                  <a:schemeClr val="bg1"/>
                </a:solidFill>
                <a:hlinkClick r:id="rId4"/>
              </a:rPr>
              <a:t>.com</a:t>
            </a:r>
            <a:endParaRPr lang="tr-TR" sz="2200" b="1" dirty="0">
              <a:solidFill>
                <a:schemeClr val="bg1"/>
              </a:solidFill>
            </a:endParaRPr>
          </a:p>
          <a:p>
            <a:pPr algn="ctr"/>
            <a:r>
              <a:rPr lang="en-US" sz="2200" b="1" dirty="0">
                <a:solidFill>
                  <a:schemeClr val="bg1"/>
                </a:solidFill>
                <a:hlinkClick r:id="rId5"/>
              </a:rPr>
              <a:t>ambspecial@hotmail.co.uk</a:t>
            </a:r>
            <a:endParaRPr lang="en-US" sz="2200" b="1" dirty="0">
              <a:solidFill>
                <a:schemeClr val="bg1"/>
              </a:solidFill>
            </a:endParaRPr>
          </a:p>
          <a:p>
            <a:pPr algn="ctr"/>
            <a:endParaRPr lang="tr-TR" sz="22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400" dirty="0" smtClean="0"/>
              <a:t>     </a:t>
            </a:r>
            <a:r>
              <a:rPr lang="tr-TR" sz="2400" dirty="0" smtClean="0"/>
              <a:t>What </a:t>
            </a:r>
            <a:r>
              <a:rPr lang="tr-TR" sz="2400" dirty="0" smtClean="0"/>
              <a:t>Apple did was to make multitouch more exciting </a:t>
            </a:r>
            <a:r>
              <a:rPr lang="tr-TR" sz="2400" dirty="0" smtClean="0"/>
              <a:t>and</a:t>
            </a:r>
            <a:r>
              <a:rPr lang="en-US" sz="2400" dirty="0" smtClean="0"/>
              <a:t> </a:t>
            </a:r>
            <a:r>
              <a:rPr lang="tr-TR" sz="2400" dirty="0" smtClean="0"/>
              <a:t>relevant</a:t>
            </a:r>
            <a:r>
              <a:rPr lang="tr-TR" sz="2400" dirty="0" smtClean="0"/>
              <a:t>, popularizing it just as it did in the 1980s with the mouse and the graphical user interface. (These had also been invented elsewhere.) </a:t>
            </a:r>
            <a:endParaRPr lang="en-GB" sz="2400" dirty="0" smtClean="0"/>
          </a:p>
          <a:p>
            <a:endParaRPr lang="fr-CA"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400" dirty="0" smtClean="0"/>
              <a:t>     </a:t>
            </a:r>
            <a:r>
              <a:rPr lang="tr-TR" sz="2400" dirty="0" smtClean="0"/>
              <a:t>Multitouch </a:t>
            </a:r>
            <a:r>
              <a:rPr lang="tr-TR" sz="2400" dirty="0" smtClean="0"/>
              <a:t>interfaces are potentially more versatile than single-touch interfaces. They allow you to use one or more fingers to perform special gestures that manipulate lists or objects on a screen without moving a mouse, pressing buttons, turning scroll wheels, or striking keys.</a:t>
            </a:r>
            <a:endParaRPr lang="fr-CA" sz="2200" dirty="0" smtClean="0"/>
          </a:p>
        </p:txBody>
      </p:sp>
      <p:pic>
        <p:nvPicPr>
          <p:cNvPr id="4" name="Picture 2" descr="C:\Users\Zen\Desktop\250px-Multitouch_screen.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4419600"/>
            <a:ext cx="2381250" cy="17240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http://c2499022.cdn.cloudfiles.rackspacecloud.com/wp-content/uploads/2011/06/pinch_zoom.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76800" y="4000500"/>
            <a:ext cx="2857500" cy="28575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219200"/>
            <a:ext cx="8229600" cy="5211762"/>
          </a:xfrm>
        </p:spPr>
        <p:txBody>
          <a:bodyPr/>
          <a:lstStyle/>
          <a:p>
            <a:pPr>
              <a:buNone/>
            </a:pPr>
            <a:r>
              <a:rPr lang="en-US" sz="2400" dirty="0" smtClean="0"/>
              <a:t>    </a:t>
            </a:r>
          </a:p>
          <a:p>
            <a:pPr>
              <a:buNone/>
            </a:pPr>
            <a:r>
              <a:rPr lang="en-US" sz="2400" dirty="0" smtClean="0"/>
              <a:t>     </a:t>
            </a:r>
            <a:r>
              <a:rPr lang="tr-TR" sz="2400" dirty="0" smtClean="0"/>
              <a:t>Apple </a:t>
            </a:r>
            <a:r>
              <a:rPr lang="tr-TR" sz="2400" dirty="0" smtClean="0"/>
              <a:t>has made a concerted effort to provide multitouch features in all of its product categories, but many other consumer technology companies have adopted multitouch for some of their products.Synaptics, a leading supplier of touchpads for laptop makers who compete with Apple, has announced that it is incorporating several multitouch features into its touchpads.</a:t>
            </a:r>
            <a:endParaRPr lang="en-GB" sz="2400" dirty="0" smtClean="0"/>
          </a:p>
          <a:p>
            <a:pPr>
              <a:buNone/>
            </a:pPr>
            <a:endParaRPr lang="fr-CA" sz="2200" dirty="0" smtClean="0"/>
          </a:p>
        </p:txBody>
      </p:sp>
      <p:pic>
        <p:nvPicPr>
          <p:cNvPr id="4" name="Picture 3" descr="ipad-typing.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3000" y="4191000"/>
            <a:ext cx="38862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pad.jpe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8600" y="4114800"/>
            <a:ext cx="4416425" cy="274320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400" dirty="0" smtClean="0"/>
              <a:t>     </a:t>
            </a:r>
            <a:r>
              <a:rPr lang="tr-TR" sz="2400" dirty="0" smtClean="0"/>
              <a:t>Microsoft’s </a:t>
            </a:r>
            <a:r>
              <a:rPr lang="tr-TR" sz="2400" dirty="0" smtClean="0"/>
              <a:t>Windows 7 operating system sports multitouch features: When you pair Windows 7 with a touch-screen PC, you can browse online newspapers, flick through photo albums, and shuffle files and folders using nothing but your </a:t>
            </a:r>
            <a:r>
              <a:rPr lang="tr-TR" sz="2400" dirty="0" smtClean="0"/>
              <a:t>fingers</a:t>
            </a:r>
            <a:r>
              <a:rPr lang="en-US" sz="2400" dirty="0" smtClean="0"/>
              <a:t>  </a:t>
            </a:r>
            <a:endParaRPr lang="fr-CA" sz="2200" dirty="0" smtClean="0"/>
          </a:p>
        </p:txBody>
      </p:sp>
      <p:pic>
        <p:nvPicPr>
          <p:cNvPr id="4" name="Picture 5" descr="iPad 2.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67000" y="4191000"/>
            <a:ext cx="4191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en-US" sz="2400" dirty="0" smtClean="0"/>
              <a:t> </a:t>
            </a:r>
            <a:r>
              <a:rPr lang="en-US" sz="2400" dirty="0" smtClean="0"/>
              <a:t>    </a:t>
            </a:r>
            <a:r>
              <a:rPr lang="tr-TR" sz="2400" dirty="0" smtClean="0"/>
              <a:t>It’s </a:t>
            </a:r>
            <a:r>
              <a:rPr lang="tr-TR" sz="2400" dirty="0" smtClean="0"/>
              <a:t>too early to know if the new multitouch interface will ever be as popular as the mouse-driven graphical user interface. Although putting ones fingers on the screen is the ultimate measure of “cool” in the cell phone market, a “killer application” for touch on the PC has not yet emerged. But it’s already evident that touch has real advantages on devices where a Mouse isn’t possible or convenient to use, or the decades-old interface of menus and folders is too cumbersome.</a:t>
            </a:r>
            <a:endParaRPr lang="en-GB" sz="2400" dirty="0" smtClean="0"/>
          </a:p>
          <a:p>
            <a:pPr>
              <a:buNone/>
            </a:pPr>
            <a:endParaRPr lang="tr-TR" sz="2200" dirty="0"/>
          </a:p>
          <a:p>
            <a:pPr>
              <a:buNone/>
            </a:pPr>
            <a:endParaRPr lang="fr-CA"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en-US" sz="3000" b="1" kern="0" dirty="0" smtClean="0">
                <a:solidFill>
                  <a:schemeClr val="bg1"/>
                </a:solidFill>
                <a:latin typeface="Calibri" pitchFamily="34" charset="0"/>
                <a:cs typeface="Calibri" pitchFamily="34" charset="0"/>
              </a:rPr>
              <a:t>Case Study Questions</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72000"/>
          </a:xfrm>
        </p:spPr>
        <p:txBody>
          <a:bodyPr/>
          <a:lstStyle/>
          <a:p>
            <a:pPr>
              <a:buNone/>
            </a:pPr>
            <a:r>
              <a:rPr lang="tr-TR" sz="2400" dirty="0" smtClean="0"/>
              <a:t>1. What problems does multitouch technology solve?</a:t>
            </a:r>
            <a:endParaRPr lang="en-GB" sz="2400" dirty="0" smtClean="0"/>
          </a:p>
          <a:p>
            <a:pPr>
              <a:buNone/>
            </a:pPr>
            <a:endParaRPr lang="fr-CA" sz="2200" dirty="0" smtClean="0"/>
          </a:p>
          <a:p>
            <a:r>
              <a:rPr lang="tr-TR" sz="2400" dirty="0" smtClean="0"/>
              <a:t>1. - Helps people with disabilities - Helps autistic students to speak to and communicate with others.</a:t>
            </a:r>
            <a:endParaRPr lang="en-GB" sz="2400" dirty="0" smtClean="0"/>
          </a:p>
          <a:p>
            <a:r>
              <a:rPr lang="en-MY" sz="2400" dirty="0" smtClean="0"/>
              <a:t>   - Replace the use of mouse and keyboard - For users who cannot grasp a mouse and want the functionality of a PC. (</a:t>
            </a:r>
            <a:r>
              <a:rPr lang="en-MY" sz="2400" dirty="0" err="1" smtClean="0"/>
              <a:t>e.g</a:t>
            </a:r>
            <a:r>
              <a:rPr lang="en-MY" sz="2400" dirty="0" smtClean="0"/>
              <a:t> the Dell Latitude XT tablet.)</a:t>
            </a:r>
            <a:endParaRPr lang="en-GB" sz="2400" dirty="0" smtClean="0"/>
          </a:p>
          <a:p>
            <a:r>
              <a:rPr lang="en-MY" sz="2400" dirty="0" smtClean="0"/>
              <a:t>   - Minimize clutter with portable device - Such as the Android operating systems for </a:t>
            </a:r>
            <a:r>
              <a:rPr lang="en-MY" sz="2400" dirty="0" err="1" smtClean="0"/>
              <a:t>smartphones</a:t>
            </a:r>
            <a:r>
              <a:rPr lang="en-MY" sz="2400" dirty="0" smtClean="0"/>
              <a:t> has support for multi-touch. Users can manage emails, contacts, calendars and hold virtual meetings through a built-in webcam and microphone.</a:t>
            </a:r>
            <a:endParaRPr lang="en-GB" sz="2400" dirty="0" smtClean="0"/>
          </a:p>
          <a:p>
            <a:r>
              <a:rPr lang="tr-TR" sz="2400" dirty="0" smtClean="0"/>
              <a:t> </a:t>
            </a:r>
            <a:endParaRPr lang="en-GB" sz="2400" dirty="0" smtClean="0"/>
          </a:p>
          <a:p>
            <a:pPr>
              <a:buNone/>
            </a:pPr>
            <a:endParaRPr lang="fr-CA"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0"/>
            <a:ext cx="8229600" cy="1143000"/>
          </a:xfrm>
        </p:spPr>
        <p:txBody>
          <a:bodyPr/>
          <a:lstStyle/>
          <a:p>
            <a:pPr>
              <a:defRPr/>
            </a:pPr>
            <a:r>
              <a:rPr lang="tr-TR" sz="3200" b="1" dirty="0" smtClean="0">
                <a:solidFill>
                  <a:schemeClr val="bg1"/>
                </a:solidFill>
              </a:rPr>
              <a:t>NEW TO THE TOUCH</a:t>
            </a:r>
            <a:endParaRPr lang="en-US" sz="3000" b="1" kern="0" dirty="0">
              <a:solidFill>
                <a:schemeClr val="bg1"/>
              </a:solidFill>
              <a:latin typeface="Calibri" pitchFamily="34" charset="0"/>
              <a:cs typeface="Calibri" pitchFamily="34" charset="0"/>
            </a:endParaRPr>
          </a:p>
        </p:txBody>
      </p:sp>
      <p:sp>
        <p:nvSpPr>
          <p:cNvPr id="5123" name="Espace réservé du contenu 2"/>
          <p:cNvSpPr>
            <a:spLocks noGrp="1"/>
          </p:cNvSpPr>
          <p:nvPr>
            <p:ph idx="1"/>
          </p:nvPr>
        </p:nvSpPr>
        <p:spPr>
          <a:xfrm>
            <a:off x="457200" y="1905000"/>
            <a:ext cx="8229600" cy="4525962"/>
          </a:xfrm>
        </p:spPr>
        <p:txBody>
          <a:bodyPr/>
          <a:lstStyle/>
          <a:p>
            <a:pPr>
              <a:buNone/>
            </a:pPr>
            <a:r>
              <a:rPr lang="tr-TR" sz="2400" dirty="0" smtClean="0"/>
              <a:t>2-</a:t>
            </a:r>
            <a:r>
              <a:rPr lang="tr-TR" sz="2400" i="1" dirty="0" smtClean="0"/>
              <a:t> </a:t>
            </a:r>
            <a:r>
              <a:rPr lang="tr-TR" sz="2400" dirty="0" smtClean="0"/>
              <a:t>What are the advantages and disadvantages of a multitouch interface? How useful is it? </a:t>
            </a:r>
            <a:r>
              <a:rPr lang="tr-TR" sz="2400" dirty="0" smtClean="0"/>
              <a:t>Explain</a:t>
            </a:r>
            <a:endParaRPr lang="en-US" sz="2400" dirty="0" smtClean="0"/>
          </a:p>
          <a:p>
            <a:pPr>
              <a:buNone/>
            </a:pPr>
            <a:r>
              <a:rPr lang="en-US" sz="2400" dirty="0" smtClean="0"/>
              <a:t>    </a:t>
            </a:r>
          </a:p>
          <a:p>
            <a:pPr>
              <a:buNone/>
            </a:pPr>
            <a:r>
              <a:rPr lang="en-US" sz="2400" dirty="0" smtClean="0"/>
              <a:t> </a:t>
            </a:r>
            <a:r>
              <a:rPr lang="en-US" sz="2400" dirty="0" smtClean="0"/>
              <a:t>   Advantages : </a:t>
            </a:r>
          </a:p>
          <a:p>
            <a:pPr>
              <a:buNone/>
            </a:pPr>
            <a:r>
              <a:rPr lang="en-US" sz="2400" dirty="0" smtClean="0"/>
              <a:t> </a:t>
            </a:r>
            <a:r>
              <a:rPr lang="en-US" sz="2400" dirty="0" smtClean="0"/>
              <a:t>   </a:t>
            </a:r>
            <a:r>
              <a:rPr lang="tr-TR" sz="2400" dirty="0" smtClean="0"/>
              <a:t>Extremely </a:t>
            </a:r>
            <a:r>
              <a:rPr lang="tr-TR" sz="2400" dirty="0" smtClean="0"/>
              <a:t>good for object manipulations - Touch, drag, “pinch” to zoom in and out, slide finger up and down or sideways as if they were physical objects without moving a mouse, pressing buttons or striking keys. For example, Perceptive Pixel offers pressure-sensitive multi-touch displays that can sense an unlimited number of simultaneous touches with accuracy and precision. </a:t>
            </a:r>
            <a:endParaRPr lang="fr-CA"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W_LightStream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A6A562B-6A2B-4935-94BD-7F77E85702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TW_LightStreams</Template>
  <TotalTime>275</TotalTime>
  <Words>1160</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TW_LightStreams</vt:lpstr>
      <vt:lpstr>Slide 1</vt:lpstr>
      <vt:lpstr>NEW TO THE TOUCH</vt:lpstr>
      <vt:lpstr>NEW TO THE TOUCH</vt:lpstr>
      <vt:lpstr>NEW TO THE TOUCH</vt:lpstr>
      <vt:lpstr>NEW TO THE TOUCH</vt:lpstr>
      <vt:lpstr>NEW TO THE TOUCH</vt:lpstr>
      <vt:lpstr>NEW TO THE TOUCH</vt:lpstr>
      <vt:lpstr>Case Study Questions</vt:lpstr>
      <vt:lpstr>NEW TO THE TOUCH</vt:lpstr>
      <vt:lpstr>NEW TO THE TOUCH</vt:lpstr>
      <vt:lpstr>NEW TO THE TOUCH</vt:lpstr>
      <vt:lpstr>NEW TO THE TOUCH</vt:lpstr>
      <vt:lpstr>NEW TO THE TOUCH</vt:lpstr>
      <vt:lpstr>NEW TO THE TOUCH</vt:lpstr>
      <vt:lpstr>NEW TO THE TOUCH</vt:lpstr>
      <vt:lpstr>NEW TO THE TOUCH</vt:lpstr>
      <vt:lpstr>NEW TO THE TOUCH</vt:lpstr>
      <vt:lpstr>MIS IN ACTION</vt:lpstr>
      <vt:lpstr>NEW TO THE TOUCH</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Roy-Don</dc:creator>
  <cp:lastModifiedBy>COMPUTERIUM</cp:lastModifiedBy>
  <cp:revision>40</cp:revision>
  <dcterms:created xsi:type="dcterms:W3CDTF">2013-10-25T05:18:50Z</dcterms:created>
  <dcterms:modified xsi:type="dcterms:W3CDTF">2013-12-23T20:13:28Z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TC103807029990</vt:lpwstr>
  </property>
</Properties>
</file>