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5"/>
  </p:sldMasterIdLst>
  <p:notesMasterIdLst>
    <p:notesMasterId r:id="rId19"/>
  </p:notesMasterIdLst>
  <p:handoutMasterIdLst>
    <p:handoutMasterId r:id="rId20"/>
  </p:handoutMasterIdLst>
  <p:sldIdLst>
    <p:sldId id="1247" r:id="rId6"/>
    <p:sldId id="1647" r:id="rId7"/>
    <p:sldId id="1747" r:id="rId8"/>
    <p:sldId id="1748" r:id="rId9"/>
    <p:sldId id="1749" r:id="rId10"/>
    <p:sldId id="1738" r:id="rId11"/>
    <p:sldId id="1744" r:id="rId12"/>
    <p:sldId id="1739" r:id="rId13"/>
    <p:sldId id="1740" r:id="rId14"/>
    <p:sldId id="1741" r:id="rId15"/>
    <p:sldId id="1742" r:id="rId16"/>
    <p:sldId id="1745" r:id="rId17"/>
    <p:sldId id="1746" r:id="rId18"/>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Verdana" pitchFamily="34" charset="0"/>
        <a:ea typeface="ＭＳ Ｐゴシック"/>
        <a:cs typeface="ＭＳ Ｐゴシック"/>
      </a:defRPr>
    </a:lvl1pPr>
    <a:lvl2pPr marL="455613" indent="1588" algn="l" rtl="0" fontAlgn="base">
      <a:spcBef>
        <a:spcPct val="0"/>
      </a:spcBef>
      <a:spcAft>
        <a:spcPct val="0"/>
      </a:spcAft>
      <a:defRPr sz="2400" kern="1200">
        <a:solidFill>
          <a:schemeClr val="tx1"/>
        </a:solidFill>
        <a:latin typeface="Verdana" pitchFamily="34" charset="0"/>
        <a:ea typeface="ＭＳ Ｐゴシック"/>
        <a:cs typeface="ＭＳ Ｐゴシック"/>
      </a:defRPr>
    </a:lvl2pPr>
    <a:lvl3pPr marL="912813" indent="1588" algn="l" rtl="0" fontAlgn="base">
      <a:spcBef>
        <a:spcPct val="0"/>
      </a:spcBef>
      <a:spcAft>
        <a:spcPct val="0"/>
      </a:spcAft>
      <a:defRPr sz="2400" kern="1200">
        <a:solidFill>
          <a:schemeClr val="tx1"/>
        </a:solidFill>
        <a:latin typeface="Verdana" pitchFamily="34" charset="0"/>
        <a:ea typeface="ＭＳ Ｐゴシック"/>
        <a:cs typeface="ＭＳ Ｐゴシック"/>
      </a:defRPr>
    </a:lvl3pPr>
    <a:lvl4pPr marL="1370013" indent="1588" algn="l" rtl="0" fontAlgn="base">
      <a:spcBef>
        <a:spcPct val="0"/>
      </a:spcBef>
      <a:spcAft>
        <a:spcPct val="0"/>
      </a:spcAft>
      <a:defRPr sz="2400" kern="1200">
        <a:solidFill>
          <a:schemeClr val="tx1"/>
        </a:solidFill>
        <a:latin typeface="Verdana" pitchFamily="34" charset="0"/>
        <a:ea typeface="ＭＳ Ｐゴシック"/>
        <a:cs typeface="ＭＳ Ｐゴシック"/>
      </a:defRPr>
    </a:lvl4pPr>
    <a:lvl5pPr marL="1827213" indent="1588" algn="l" rtl="0" fontAlgn="base">
      <a:spcBef>
        <a:spcPct val="0"/>
      </a:spcBef>
      <a:spcAft>
        <a:spcPct val="0"/>
      </a:spcAft>
      <a:defRPr sz="2400" kern="1200">
        <a:solidFill>
          <a:schemeClr val="tx1"/>
        </a:solidFill>
        <a:latin typeface="Verdana" pitchFamily="34" charset="0"/>
        <a:ea typeface="ＭＳ Ｐゴシック"/>
        <a:cs typeface="ＭＳ Ｐゴシック"/>
      </a:defRPr>
    </a:lvl5pPr>
    <a:lvl6pPr marL="2286000" algn="l" defTabSz="914400" rtl="0" eaLnBrk="1" latinLnBrk="0" hangingPunct="1">
      <a:defRPr sz="2400" kern="1200">
        <a:solidFill>
          <a:schemeClr val="tx1"/>
        </a:solidFill>
        <a:latin typeface="Verdana" pitchFamily="34" charset="0"/>
        <a:ea typeface="ＭＳ Ｐゴシック"/>
        <a:cs typeface="ＭＳ Ｐゴシック"/>
      </a:defRPr>
    </a:lvl6pPr>
    <a:lvl7pPr marL="2743200" algn="l" defTabSz="914400" rtl="0" eaLnBrk="1" latinLnBrk="0" hangingPunct="1">
      <a:defRPr sz="2400" kern="1200">
        <a:solidFill>
          <a:schemeClr val="tx1"/>
        </a:solidFill>
        <a:latin typeface="Verdana" pitchFamily="34" charset="0"/>
        <a:ea typeface="ＭＳ Ｐゴシック"/>
        <a:cs typeface="ＭＳ Ｐゴシック"/>
      </a:defRPr>
    </a:lvl7pPr>
    <a:lvl8pPr marL="3200400" algn="l" defTabSz="914400" rtl="0" eaLnBrk="1" latinLnBrk="0" hangingPunct="1">
      <a:defRPr sz="2400" kern="1200">
        <a:solidFill>
          <a:schemeClr val="tx1"/>
        </a:solidFill>
        <a:latin typeface="Verdana" pitchFamily="34" charset="0"/>
        <a:ea typeface="ＭＳ Ｐゴシック"/>
        <a:cs typeface="ＭＳ Ｐゴシック"/>
      </a:defRPr>
    </a:lvl8pPr>
    <a:lvl9pPr marL="3657600" algn="l" defTabSz="914400" rtl="0" eaLnBrk="1" latinLnBrk="0" hangingPunct="1">
      <a:defRPr sz="2400" kern="1200">
        <a:solidFill>
          <a:schemeClr val="tx1"/>
        </a:solidFill>
        <a:latin typeface="Verdana" pitchFamily="34" charset="0"/>
        <a:ea typeface="ＭＳ Ｐゴシック"/>
        <a:cs typeface="ＭＳ Ｐゴシック"/>
      </a:defRPr>
    </a:lvl9pPr>
  </p:defaultTextStyle>
  <p:extLst>
    <p:ext uri="{EFAFB233-063F-42B5-8137-9DF3F51BA10A}">
      <p15:sldGuideLst xmlns:p15="http://schemas.microsoft.com/office/powerpoint/2012/main" xmlns="">
        <p15:guide id="1" orient="horz" pos="2160">
          <p15:clr>
            <a:srgbClr val="A4A3A4"/>
          </p15:clr>
        </p15:guide>
        <p15:guide id="2" orient="horz" pos="686">
          <p15:clr>
            <a:srgbClr val="A4A3A4"/>
          </p15:clr>
        </p15:guide>
        <p15:guide id="3" orient="horz" pos="480">
          <p15:clr>
            <a:srgbClr val="A4A3A4"/>
          </p15:clr>
        </p15:guide>
        <p15:guide id="4" orient="horz" pos="3991">
          <p15:clr>
            <a:srgbClr val="A4A3A4"/>
          </p15:clr>
        </p15:guide>
        <p15:guide id="5" orient="horz" pos="3990">
          <p15:clr>
            <a:srgbClr val="A4A3A4"/>
          </p15:clr>
        </p15:guide>
        <p15:guide id="6" orient="horz" pos="4240">
          <p15:clr>
            <a:srgbClr val="A4A3A4"/>
          </p15:clr>
        </p15:guide>
        <p15:guide id="7" orient="horz" pos="964">
          <p15:clr>
            <a:srgbClr val="A4A3A4"/>
          </p15:clr>
        </p15:guide>
        <p15:guide id="8" pos="1714">
          <p15:clr>
            <a:srgbClr val="A4A3A4"/>
          </p15:clr>
        </p15:guide>
        <p15:guide id="9" pos="269">
          <p15:clr>
            <a:srgbClr val="A4A3A4"/>
          </p15:clr>
        </p15:guide>
        <p15:guide id="10" pos="5492">
          <p15:clr>
            <a:srgbClr val="A4A3A4"/>
          </p15:clr>
        </p15:guide>
        <p15:guide id="11" pos="3530">
          <p15:clr>
            <a:srgbClr val="A4A3A4"/>
          </p15:clr>
        </p15:guide>
        <p15:guide id="12" orient="horz" pos="973">
          <p15:clr>
            <a:srgbClr val="A4A3A4"/>
          </p15:clr>
        </p15:guide>
        <p15:guide id="13" orient="horz" pos="3792">
          <p15:clr>
            <a:srgbClr val="A4A3A4"/>
          </p15:clr>
        </p15:guide>
        <p15:guide id="14" pos="1166">
          <p15:clr>
            <a:srgbClr val="A4A3A4"/>
          </p15:clr>
        </p15:guide>
        <p15:guide id="15" orient="horz" pos="1728">
          <p15:clr>
            <a:srgbClr val="A4A3A4"/>
          </p15:clr>
        </p15:guide>
        <p15:guide id="16" orient="horz" pos="158">
          <p15:clr>
            <a:srgbClr val="A4A3A4"/>
          </p15:clr>
        </p15:guide>
        <p15:guide id="17" orient="horz" pos="744">
          <p15:clr>
            <a:srgbClr val="A4A3A4"/>
          </p15:clr>
        </p15:guide>
        <p15:guide id="18" pos="918">
          <p15:clr>
            <a:srgbClr val="A4A3A4"/>
          </p15:clr>
        </p15:guide>
        <p15:guide id="19" orient="horz" pos="2152">
          <p15:clr>
            <a:srgbClr val="A4A3A4"/>
          </p15:clr>
        </p15:guide>
        <p15:guide id="20" orient="horz" pos="4039">
          <p15:clr>
            <a:srgbClr val="A4A3A4"/>
          </p15:clr>
        </p15:guide>
        <p15:guide id="21" orient="horz" pos="566">
          <p15:clr>
            <a:srgbClr val="A4A3A4"/>
          </p15:clr>
        </p15:guide>
        <p15:guide id="22" orient="horz" pos="956">
          <p15:clr>
            <a:srgbClr val="A4A3A4"/>
          </p15:clr>
        </p15:guide>
        <p15:guide id="23" orient="horz" pos="1318">
          <p15:clr>
            <a:srgbClr val="A4A3A4"/>
          </p15:clr>
        </p15:guide>
        <p15:guide id="24" orient="horz" pos="685">
          <p15:clr>
            <a:srgbClr val="A4A3A4"/>
          </p15:clr>
        </p15:guide>
        <p15:guide id="25" orient="horz" pos="3426">
          <p15:clr>
            <a:srgbClr val="A4A3A4"/>
          </p15:clr>
        </p15:guide>
        <p15:guide id="26" orient="horz" pos="87">
          <p15:clr>
            <a:srgbClr val="A4A3A4"/>
          </p15:clr>
        </p15:guide>
        <p15:guide id="27" orient="horz" pos="2979">
          <p15:clr>
            <a:srgbClr val="A4A3A4"/>
          </p15:clr>
        </p15:guide>
        <p15:guide id="28" orient="horz" pos="1069">
          <p15:clr>
            <a:srgbClr val="A4A3A4"/>
          </p15:clr>
        </p15:guide>
        <p15:guide id="29" pos="466">
          <p15:clr>
            <a:srgbClr val="A4A3A4"/>
          </p15:clr>
        </p15:guide>
        <p15:guide id="30" pos="5317">
          <p15:clr>
            <a:srgbClr val="A4A3A4"/>
          </p15:clr>
        </p15:guide>
        <p15:guide id="31">
          <p15:clr>
            <a:srgbClr val="A4A3A4"/>
          </p15:clr>
        </p15:guide>
        <p15:guide id="32" orient="horz" pos="597">
          <p15:clr>
            <a:srgbClr val="A4A3A4"/>
          </p15:clr>
        </p15:guide>
        <p15:guide id="33" orient="horz" pos="165">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N. Hait" initials="WNH" lastIdx="49" clrIdx="0"/>
  <p:cmAuthor id="1" name="plebowit" initials="p" lastIdx="26" clrIdx="1"/>
  <p:cmAuthor id="2" name="mfung3" initials="m" lastIdx="0" clrIdx="2"/>
  <p:cmAuthor id="3" name="lfreytor" initials="LF" lastIdx="10" clrIdx="3"/>
  <p:cmAuthor id="4" name="He, Jianming [GCSOUS]" initials="HJ[" lastIdx="2" clrIdx="4"/>
  <p:cmAuthor id="5" name="Ravi Potluri" initials="RP" lastIdx="1" clrIdx="5">
    <p:extLst>
      <p:ext uri="{19B8F6BF-5375-455C-9EA6-DF929625EA0E}">
        <p15:presenceInfo xmlns:p15="http://schemas.microsoft.com/office/powerpoint/2012/main" xmlns="" userId="Ravi Potlu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5587"/>
    <a:srgbClr val="DCEBF4"/>
    <a:srgbClr val="30849B"/>
    <a:srgbClr val="080808"/>
    <a:srgbClr val="99CCFF"/>
    <a:srgbClr val="0000FF"/>
    <a:srgbClr val="505050"/>
    <a:srgbClr val="FFC000"/>
    <a:srgbClr val="09357A"/>
    <a:srgbClr val="FFCC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5142" autoAdjust="0"/>
  </p:normalViewPr>
  <p:slideViewPr>
    <p:cSldViewPr snapToGrid="0">
      <p:cViewPr varScale="1">
        <p:scale>
          <a:sx n="65" d="100"/>
          <a:sy n="65" d="100"/>
        </p:scale>
        <p:origin x="-1608" y="-114"/>
      </p:cViewPr>
      <p:guideLst>
        <p:guide orient="horz" pos="2160"/>
        <p:guide orient="horz" pos="686"/>
        <p:guide orient="horz" pos="480"/>
        <p:guide orient="horz" pos="3991"/>
        <p:guide orient="horz" pos="3990"/>
        <p:guide orient="horz" pos="4240"/>
        <p:guide orient="horz" pos="964"/>
        <p:guide orient="horz" pos="973"/>
        <p:guide orient="horz" pos="3792"/>
        <p:guide orient="horz" pos="1728"/>
        <p:guide orient="horz" pos="158"/>
        <p:guide orient="horz" pos="744"/>
        <p:guide orient="horz" pos="2152"/>
        <p:guide orient="horz" pos="4039"/>
        <p:guide orient="horz" pos="566"/>
        <p:guide orient="horz" pos="956"/>
        <p:guide orient="horz" pos="1318"/>
        <p:guide orient="horz" pos="685"/>
        <p:guide orient="horz" pos="3426"/>
        <p:guide orient="horz" pos="87"/>
        <p:guide orient="horz" pos="2979"/>
        <p:guide orient="horz" pos="1069"/>
        <p:guide orient="horz" pos="597"/>
        <p:guide orient="horz" pos="165"/>
        <p:guide pos="1714"/>
        <p:guide pos="269"/>
        <p:guide pos="5492"/>
        <p:guide pos="3530"/>
        <p:guide pos="1166"/>
        <p:guide pos="918"/>
        <p:guide pos="466"/>
        <p:guide pos="5317"/>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68" d="100"/>
          <a:sy n="68" d="100"/>
        </p:scale>
        <p:origin x="-3306" y="-10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106363"/>
            <a:ext cx="3038475" cy="250825"/>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spAutoFit/>
          </a:bodyPr>
          <a:lstStyle>
            <a:lvl1pPr eaLnBrk="0" hangingPunct="0">
              <a:defRPr sz="1000">
                <a:latin typeface="Verdana" charset="0"/>
                <a:ea typeface="ＭＳ Ｐゴシック" charset="-128"/>
                <a:cs typeface="ＭＳ Ｐゴシック" charset="-128"/>
              </a:defRPr>
            </a:lvl1pPr>
          </a:lstStyle>
          <a:p>
            <a:pPr>
              <a:defRPr/>
            </a:pPr>
            <a:endParaRPr lang="en-US" dirty="0"/>
          </a:p>
        </p:txBody>
      </p:sp>
      <p:sp>
        <p:nvSpPr>
          <p:cNvPr id="22531" name="Rectangle 3"/>
          <p:cNvSpPr>
            <a:spLocks noGrp="1" noChangeArrowheads="1"/>
          </p:cNvSpPr>
          <p:nvPr>
            <p:ph type="dt" sz="quarter" idx="1"/>
          </p:nvPr>
        </p:nvSpPr>
        <p:spPr bwMode="auto">
          <a:xfrm>
            <a:off x="3971925" y="106363"/>
            <a:ext cx="3038475" cy="250825"/>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spAutoFit/>
          </a:bodyPr>
          <a:lstStyle>
            <a:lvl1pPr algn="r" eaLnBrk="0" hangingPunct="0">
              <a:defRPr sz="1000">
                <a:latin typeface="Verdana" charset="0"/>
                <a:ea typeface="ＭＳ Ｐゴシック" charset="-128"/>
                <a:cs typeface="ＭＳ Ｐゴシック" charset="-128"/>
              </a:defRPr>
            </a:lvl1pPr>
          </a:lstStyle>
          <a:p>
            <a:pPr>
              <a:defRPr/>
            </a:pPr>
            <a:endParaRPr lang="en-US" dirty="0"/>
          </a:p>
        </p:txBody>
      </p:sp>
      <p:sp>
        <p:nvSpPr>
          <p:cNvPr id="22532" name="Rectangle 4"/>
          <p:cNvSpPr>
            <a:spLocks noGrp="1" noChangeArrowheads="1"/>
          </p:cNvSpPr>
          <p:nvPr>
            <p:ph type="ftr" sz="quarter" idx="2"/>
          </p:nvPr>
        </p:nvSpPr>
        <p:spPr bwMode="auto">
          <a:xfrm>
            <a:off x="0" y="8937625"/>
            <a:ext cx="3038475" cy="250825"/>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spAutoFit/>
          </a:bodyPr>
          <a:lstStyle>
            <a:lvl1pPr eaLnBrk="0" hangingPunct="0">
              <a:defRPr sz="1000">
                <a:latin typeface="Verdana" charset="0"/>
                <a:ea typeface="ＭＳ Ｐゴシック" charset="-128"/>
                <a:cs typeface="ＭＳ Ｐゴシック" charset="-128"/>
              </a:defRPr>
            </a:lvl1pPr>
          </a:lstStyle>
          <a:p>
            <a:pPr>
              <a:defRPr/>
            </a:pPr>
            <a:endParaRPr lang="en-US" dirty="0"/>
          </a:p>
        </p:txBody>
      </p:sp>
      <p:sp>
        <p:nvSpPr>
          <p:cNvPr id="22533" name="Rectangle 5"/>
          <p:cNvSpPr>
            <a:spLocks noGrp="1" noChangeArrowheads="1"/>
          </p:cNvSpPr>
          <p:nvPr>
            <p:ph type="sldNum" sz="quarter" idx="3"/>
          </p:nvPr>
        </p:nvSpPr>
        <p:spPr bwMode="auto">
          <a:xfrm>
            <a:off x="3971925" y="8937625"/>
            <a:ext cx="3038475" cy="250825"/>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spAutoFit/>
          </a:bodyPr>
          <a:lstStyle>
            <a:lvl1pPr algn="r" eaLnBrk="0" hangingPunct="0">
              <a:defRPr sz="1000">
                <a:latin typeface="Verdana" charset="0"/>
                <a:ea typeface="ＭＳ Ｐゴシック" charset="-128"/>
                <a:cs typeface="ＭＳ Ｐゴシック" charset="-128"/>
              </a:defRPr>
            </a:lvl1pPr>
          </a:lstStyle>
          <a:p>
            <a:pPr>
              <a:defRPr/>
            </a:pPr>
            <a:fld id="{7912C27A-1E17-4E02-B0D8-D0DCE00DCE46}" type="slidenum">
              <a:rPr lang="en-US"/>
              <a:pPr>
                <a:defRPr/>
              </a:pPr>
              <a:t>‹#›</a:t>
            </a:fld>
            <a:endParaRPr lang="en-US" dirty="0"/>
          </a:p>
        </p:txBody>
      </p:sp>
    </p:spTree>
    <p:extLst>
      <p:ext uri="{BB962C8B-B14F-4D97-AF65-F5344CB8AC3E}">
        <p14:creationId xmlns:p14="http://schemas.microsoft.com/office/powerpoint/2010/main" xmlns="" val="23786161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106363"/>
            <a:ext cx="3038475" cy="250825"/>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spAutoFit/>
          </a:bodyPr>
          <a:lstStyle>
            <a:lvl1pPr eaLnBrk="0" hangingPunct="0">
              <a:defRPr sz="1000">
                <a:latin typeface="Verdana" charset="0"/>
                <a:ea typeface="ＭＳ Ｐゴシック" charset="-128"/>
                <a:cs typeface="ＭＳ Ｐゴシック" charset="-128"/>
              </a:defRPr>
            </a:lvl1pPr>
          </a:lstStyle>
          <a:p>
            <a:pPr>
              <a:defRPr/>
            </a:pPr>
            <a:endParaRPr lang="en-US" dirty="0"/>
          </a:p>
        </p:txBody>
      </p:sp>
      <p:sp>
        <p:nvSpPr>
          <p:cNvPr id="8195" name="Rectangle 3"/>
          <p:cNvSpPr>
            <a:spLocks noGrp="1" noChangeArrowheads="1"/>
          </p:cNvSpPr>
          <p:nvPr>
            <p:ph type="dt" idx="1"/>
          </p:nvPr>
        </p:nvSpPr>
        <p:spPr bwMode="auto">
          <a:xfrm>
            <a:off x="3971925" y="106363"/>
            <a:ext cx="3038475" cy="250825"/>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spAutoFit/>
          </a:bodyPr>
          <a:lstStyle>
            <a:lvl1pPr algn="r" eaLnBrk="0" hangingPunct="0">
              <a:defRPr sz="1000">
                <a:latin typeface="Verdana" charset="0"/>
                <a:ea typeface="ＭＳ Ｐゴシック" charset="-128"/>
                <a:cs typeface="ＭＳ Ｐゴシック" charset="-128"/>
              </a:defRPr>
            </a:lvl1pPr>
          </a:lstStyle>
          <a:p>
            <a:pPr>
              <a:defRPr/>
            </a:pPr>
            <a:endParaRPr lang="en-US" dirty="0"/>
          </a:p>
        </p:txBody>
      </p:sp>
      <p:sp>
        <p:nvSpPr>
          <p:cNvPr id="133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311150" y="4416425"/>
            <a:ext cx="638810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937625"/>
            <a:ext cx="3038475" cy="250825"/>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spAutoFit/>
          </a:bodyPr>
          <a:lstStyle>
            <a:lvl1pPr eaLnBrk="0" hangingPunct="0">
              <a:defRPr sz="1000">
                <a:latin typeface="Verdana" charset="0"/>
                <a:ea typeface="ＭＳ Ｐゴシック" charset="-128"/>
                <a:cs typeface="ＭＳ Ｐゴシック" charset="-128"/>
              </a:defRPr>
            </a:lvl1pPr>
          </a:lstStyle>
          <a:p>
            <a:pPr>
              <a:defRPr/>
            </a:pPr>
            <a:endParaRPr lang="en-US" dirty="0"/>
          </a:p>
        </p:txBody>
      </p:sp>
      <p:sp>
        <p:nvSpPr>
          <p:cNvPr id="8199" name="Rectangle 7"/>
          <p:cNvSpPr>
            <a:spLocks noGrp="1" noChangeArrowheads="1"/>
          </p:cNvSpPr>
          <p:nvPr>
            <p:ph type="sldNum" sz="quarter" idx="5"/>
          </p:nvPr>
        </p:nvSpPr>
        <p:spPr bwMode="auto">
          <a:xfrm>
            <a:off x="3971925" y="8937625"/>
            <a:ext cx="3038475" cy="250825"/>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spAutoFit/>
          </a:bodyPr>
          <a:lstStyle>
            <a:lvl1pPr algn="r" eaLnBrk="0" hangingPunct="0">
              <a:defRPr sz="1000">
                <a:latin typeface="Verdana" charset="0"/>
                <a:ea typeface="ＭＳ Ｐゴシック" charset="-128"/>
                <a:cs typeface="ＭＳ Ｐゴシック" charset="-128"/>
              </a:defRPr>
            </a:lvl1pPr>
          </a:lstStyle>
          <a:p>
            <a:pPr>
              <a:defRPr/>
            </a:pPr>
            <a:fld id="{4AEA1C78-6843-404E-8CA2-B741ACB19B0B}" type="slidenum">
              <a:rPr lang="en-US"/>
              <a:pPr>
                <a:defRPr/>
              </a:pPr>
              <a:t>‹#›</a:t>
            </a:fld>
            <a:endParaRPr lang="en-US" dirty="0"/>
          </a:p>
        </p:txBody>
      </p:sp>
    </p:spTree>
    <p:extLst>
      <p:ext uri="{BB962C8B-B14F-4D97-AF65-F5344CB8AC3E}">
        <p14:creationId xmlns:p14="http://schemas.microsoft.com/office/powerpoint/2010/main" xmlns="" val="597676411"/>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60000"/>
      </a:spcBef>
      <a:spcAft>
        <a:spcPct val="0"/>
      </a:spcAft>
      <a:defRPr sz="1200" kern="1200">
        <a:solidFill>
          <a:schemeClr val="tx1"/>
        </a:solidFill>
        <a:latin typeface="Verdana" charset="0"/>
        <a:ea typeface="ＭＳ Ｐゴシック" pitchFamily="42" charset="-128"/>
        <a:cs typeface="ＭＳ Ｐゴシック" pitchFamily="42" charset="-128"/>
      </a:defRPr>
    </a:lvl1pPr>
    <a:lvl2pPr marL="341313" indent="-227013" algn="l" defTabSz="912813" rtl="0" eaLnBrk="0" fontAlgn="base" hangingPunct="0">
      <a:spcBef>
        <a:spcPct val="40000"/>
      </a:spcBef>
      <a:spcAft>
        <a:spcPct val="0"/>
      </a:spcAft>
      <a:buChar char="•"/>
      <a:defRPr sz="1100" kern="1200">
        <a:solidFill>
          <a:schemeClr val="tx1"/>
        </a:solidFill>
        <a:latin typeface="Verdana" charset="0"/>
        <a:ea typeface="ＭＳ Ｐゴシック" pitchFamily="42" charset="-128"/>
        <a:cs typeface="ＭＳ Ｐゴシック"/>
      </a:defRPr>
    </a:lvl2pPr>
    <a:lvl3pPr marL="684213" indent="-227013" algn="l" defTabSz="912813" rtl="0" eaLnBrk="0" fontAlgn="base" hangingPunct="0">
      <a:spcBef>
        <a:spcPct val="40000"/>
      </a:spcBef>
      <a:spcAft>
        <a:spcPct val="0"/>
      </a:spcAft>
      <a:buChar char="•"/>
      <a:defRPr sz="1100" kern="1200">
        <a:solidFill>
          <a:schemeClr val="tx1"/>
        </a:solidFill>
        <a:latin typeface="Verdana" charset="0"/>
        <a:ea typeface="ＭＳ Ｐゴシック" pitchFamily="42" charset="-128"/>
        <a:cs typeface="ＭＳ Ｐゴシック"/>
      </a:defRPr>
    </a:lvl3pPr>
    <a:lvl4pPr marL="1027113" indent="-227013" algn="l" defTabSz="912813" rtl="0" eaLnBrk="0" fontAlgn="base" hangingPunct="0">
      <a:spcBef>
        <a:spcPct val="40000"/>
      </a:spcBef>
      <a:spcAft>
        <a:spcPct val="0"/>
      </a:spcAft>
      <a:buChar char="•"/>
      <a:defRPr sz="1100" kern="1200">
        <a:solidFill>
          <a:schemeClr val="tx1"/>
        </a:solidFill>
        <a:latin typeface="Verdana" charset="0"/>
        <a:ea typeface="ＭＳ Ｐゴシック" pitchFamily="42" charset="-128"/>
        <a:cs typeface="ＭＳ Ｐゴシック"/>
      </a:defRPr>
    </a:lvl4pPr>
    <a:lvl5pPr marL="1370013" indent="-227013" algn="l" defTabSz="912813" rtl="0" eaLnBrk="0" fontAlgn="base" hangingPunct="0">
      <a:spcBef>
        <a:spcPct val="40000"/>
      </a:spcBef>
      <a:spcAft>
        <a:spcPct val="0"/>
      </a:spcAft>
      <a:buChar char="•"/>
      <a:defRPr sz="1100" kern="1200">
        <a:solidFill>
          <a:schemeClr val="tx1"/>
        </a:solidFill>
        <a:latin typeface="Verdana" charset="0"/>
        <a:ea typeface="ＭＳ Ｐゴシック" pitchFamily="4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EA1C78-6843-404E-8CA2-B741ACB19B0B}" type="slidenum">
              <a:rPr lang="en-US" smtClean="0"/>
              <a:pPr>
                <a:defRPr/>
              </a:pPr>
              <a:t>0</a:t>
            </a:fld>
            <a:endParaRPr lang="en-US" dirty="0"/>
          </a:p>
        </p:txBody>
      </p:sp>
    </p:spTree>
    <p:extLst>
      <p:ext uri="{BB962C8B-B14F-4D97-AF65-F5344CB8AC3E}">
        <p14:creationId xmlns:p14="http://schemas.microsoft.com/office/powerpoint/2010/main" xmlns="" val="317956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4AEA1C78-6843-404E-8CA2-B741ACB19B0B}" type="slidenum">
              <a:rPr lang="en-US" smtClean="0"/>
              <a:pPr>
                <a:defRPr/>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lain 4:3  Title">
    <p:bg>
      <p:bgPr>
        <a:blipFill dpi="0" rotWithShape="0">
          <a:blip r:embed="rId2" cstate="print">
            <a:alphaModFix amt="0"/>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bwMode="auto">
          <a:xfrm>
            <a:off x="0" y="4868863"/>
            <a:ext cx="9144000" cy="1989137"/>
          </a:xfrm>
          <a:prstGeom prst="rect">
            <a:avLst/>
          </a:prstGeom>
          <a:solidFill>
            <a:schemeClr val="bg1"/>
          </a:solidFill>
          <a:ln w="9525" cap="flat" cmpd="sng" algn="ctr">
            <a:noFill/>
            <a:prstDash val="solid"/>
            <a:round/>
            <a:headEnd type="none" w="med" len="med"/>
            <a:tailEnd type="none" w="med" len="med"/>
          </a:ln>
          <a:effectLst/>
        </p:spPr>
        <p:txBody>
          <a:bodyPr/>
          <a:lstStyle/>
          <a:p>
            <a:pPr eaLnBrk="0" hangingPunct="0">
              <a:defRPr/>
            </a:pPr>
            <a:endParaRPr lang="en-US" dirty="0">
              <a:latin typeface="Verdana" charset="0"/>
              <a:ea typeface="ＭＳ Ｐゴシック" charset="-128"/>
              <a:cs typeface="ＭＳ Ｐゴシック" charset="-128"/>
            </a:endParaRPr>
          </a:p>
        </p:txBody>
      </p:sp>
      <p:pic>
        <p:nvPicPr>
          <p:cNvPr id="7" name="Picture 12" descr="Janssen_Pref_RGB.png"/>
          <p:cNvPicPr>
            <a:picLocks noChangeAspect="1"/>
          </p:cNvPicPr>
          <p:nvPr userDrawn="1"/>
        </p:nvPicPr>
        <p:blipFill>
          <a:blip r:embed="rId3" cstate="print"/>
          <a:srcRect t="18079" b="23985"/>
          <a:stretch>
            <a:fillRect/>
          </a:stretch>
        </p:blipFill>
        <p:spPr bwMode="auto">
          <a:xfrm>
            <a:off x="177800" y="4711700"/>
            <a:ext cx="3441700" cy="1993900"/>
          </a:xfrm>
          <a:prstGeom prst="rect">
            <a:avLst/>
          </a:prstGeom>
          <a:noFill/>
          <a:ln w="9525">
            <a:noFill/>
            <a:miter lim="800000"/>
            <a:headEnd/>
            <a:tailEnd/>
          </a:ln>
        </p:spPr>
      </p:pic>
      <p:sp>
        <p:nvSpPr>
          <p:cNvPr id="5122" name="Rectangle 2"/>
          <p:cNvSpPr>
            <a:spLocks noGrp="1" noChangeArrowheads="1"/>
          </p:cNvSpPr>
          <p:nvPr>
            <p:ph type="ctrTitle"/>
          </p:nvPr>
        </p:nvSpPr>
        <p:spPr bwMode="gray">
          <a:xfrm>
            <a:off x="427039" y="1379220"/>
            <a:ext cx="8291512" cy="553998"/>
          </a:xfrm>
        </p:spPr>
        <p:txBody>
          <a:bodyPr/>
          <a:lstStyle>
            <a:lvl1pPr>
              <a:defRPr sz="3000">
                <a:solidFill>
                  <a:srgbClr val="09357A"/>
                </a:solidFill>
              </a:defRPr>
            </a:lvl1pPr>
          </a:lstStyle>
          <a:p>
            <a:r>
              <a:rPr lang="en-US" dirty="0" smtClean="0"/>
              <a:t>Click to edit Master title style</a:t>
            </a:r>
            <a:endParaRPr lang="en-US" dirty="0"/>
          </a:p>
        </p:txBody>
      </p:sp>
      <p:sp>
        <p:nvSpPr>
          <p:cNvPr id="5123" name="Rectangle 3"/>
          <p:cNvSpPr>
            <a:spLocks noGrp="1" noChangeArrowheads="1"/>
          </p:cNvSpPr>
          <p:nvPr>
            <p:ph type="subTitle" idx="1"/>
          </p:nvPr>
        </p:nvSpPr>
        <p:spPr bwMode="gray">
          <a:xfrm>
            <a:off x="427037" y="3606800"/>
            <a:ext cx="7299325" cy="369888"/>
          </a:xfrm>
        </p:spPr>
        <p:txBody>
          <a:bodyPr/>
          <a:lstStyle>
            <a:lvl1pPr marL="0" indent="0">
              <a:buFontTx/>
              <a:buNone/>
              <a:defRPr sz="1800" b="1">
                <a:solidFill>
                  <a:schemeClr val="accent1"/>
                </a:solidFill>
              </a:defRPr>
            </a:lvl1pPr>
          </a:lstStyle>
          <a:p>
            <a:r>
              <a:rPr lang="en-US" dirty="0" smtClean="0"/>
              <a:t>Click to edit Master subtitle style</a:t>
            </a:r>
            <a:endParaRPr lang="en-US" dirty="0"/>
          </a:p>
        </p:txBody>
      </p:sp>
      <p:sp>
        <p:nvSpPr>
          <p:cNvPr id="12" name="Text Placeholder 11"/>
          <p:cNvSpPr>
            <a:spLocks noGrp="1"/>
          </p:cNvSpPr>
          <p:nvPr>
            <p:ph type="body" sz="quarter" idx="10"/>
          </p:nvPr>
        </p:nvSpPr>
        <p:spPr>
          <a:xfrm>
            <a:off x="427037" y="4490720"/>
            <a:ext cx="7299325" cy="355600"/>
          </a:xfrm>
        </p:spPr>
        <p:txBody>
          <a:bodyPr/>
          <a:lstStyle>
            <a:lvl1pPr marL="0" indent="0">
              <a:buNone/>
              <a:defRPr sz="1500" i="1"/>
            </a:lvl1pPr>
          </a:lstStyle>
          <a:p>
            <a:pPr lvl="0"/>
            <a:r>
              <a:rPr lang="en-US" dirty="0" smtClean="0"/>
              <a:t>Click to edit Master text styles</a:t>
            </a:r>
          </a:p>
        </p:txBody>
      </p:sp>
      <p:sp>
        <p:nvSpPr>
          <p:cNvPr id="10" name="Text Placeholder 9"/>
          <p:cNvSpPr>
            <a:spLocks noGrp="1"/>
          </p:cNvSpPr>
          <p:nvPr>
            <p:ph type="body" sz="quarter" idx="12"/>
          </p:nvPr>
        </p:nvSpPr>
        <p:spPr>
          <a:xfrm>
            <a:off x="427037" y="4051141"/>
            <a:ext cx="7299325" cy="365125"/>
          </a:xfrm>
        </p:spPr>
        <p:txBody>
          <a:bodyPr/>
          <a:lstStyle>
            <a:lvl1pPr>
              <a:buFontTx/>
              <a:buNone/>
              <a:defRPr sz="1800" b="1"/>
            </a:lvl1pPr>
            <a:lvl2pPr>
              <a:buFontTx/>
              <a:buNone/>
              <a:defRPr/>
            </a:lvl2pPr>
            <a:lvl3pPr>
              <a:buFontTx/>
              <a:buNone/>
              <a:defRPr/>
            </a:lvl3pPr>
            <a:lvl4pPr>
              <a:buFontTx/>
              <a:buNone/>
              <a:defRPr/>
            </a:lvl4pPr>
            <a:lvl5pPr>
              <a:buFontTx/>
              <a:buNone/>
              <a:defRPr/>
            </a:lvl5pPr>
          </a:lstStyle>
          <a:p>
            <a:pPr lvl="0"/>
            <a:r>
              <a:rPr lang="en-US" dirty="0" smtClean="0"/>
              <a:t>Click to edit Master text styles</a:t>
            </a:r>
          </a:p>
        </p:txBody>
      </p:sp>
      <p:sp>
        <p:nvSpPr>
          <p:cNvPr id="8" name="Rectangle 4"/>
          <p:cNvSpPr>
            <a:spLocks noGrp="1" noChangeArrowheads="1"/>
          </p:cNvSpPr>
          <p:nvPr>
            <p:ph type="dt" sz="half" idx="13"/>
          </p:nvPr>
        </p:nvSpPr>
        <p:spPr>
          <a:xfrm>
            <a:off x="427038" y="1971675"/>
            <a:ext cx="8291512" cy="461963"/>
          </a:xfrm>
          <a:prstGeom prst="rect">
            <a:avLst/>
          </a:prstGeom>
        </p:spPr>
        <p:txBody>
          <a:bodyPr wrap="square" numCol="1" anchor="t" anchorCtr="0" compatLnSpc="1">
            <a:prstTxWarp prst="textNoShape">
              <a:avLst/>
            </a:prstTxWarp>
          </a:bodyPr>
          <a:lstStyle>
            <a:lvl1pPr eaLnBrk="0" hangingPunct="0">
              <a:defRPr>
                <a:solidFill>
                  <a:srgbClr val="09357A"/>
                </a:solidFill>
              </a:defRPr>
            </a:lvl1pPr>
          </a:lstStyle>
          <a:p>
            <a:pPr>
              <a:defRPr/>
            </a:pPr>
            <a:endParaRPr lang="en-US" dirty="0"/>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Plain 4:3 Blank Cool Palette ">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esa 4:3 Thank You or Summary">
    <p:spTree>
      <p:nvGrpSpPr>
        <p:cNvPr id="1" name=""/>
        <p:cNvGrpSpPr/>
        <p:nvPr/>
      </p:nvGrpSpPr>
      <p:grpSpPr>
        <a:xfrm>
          <a:off x="0" y="0"/>
          <a:ext cx="0" cy="0"/>
          <a:chOff x="0" y="0"/>
          <a:chExt cx="0" cy="0"/>
        </a:xfrm>
      </p:grpSpPr>
      <p:pic>
        <p:nvPicPr>
          <p:cNvPr id="5" name="Picture 6" descr="Mesa ThankYou Image.jpg"/>
          <p:cNvPicPr>
            <a:picLocks noChangeAspect="1"/>
          </p:cNvPicPr>
          <p:nvPr userDrawn="1"/>
        </p:nvPicPr>
        <p:blipFill>
          <a:blip r:embed="rId2" cstate="print"/>
          <a:srcRect/>
          <a:stretch>
            <a:fillRect/>
          </a:stretch>
        </p:blipFill>
        <p:spPr bwMode="auto">
          <a:xfrm>
            <a:off x="0" y="1073150"/>
            <a:ext cx="9144000" cy="4711700"/>
          </a:xfrm>
          <a:prstGeom prst="rect">
            <a:avLst/>
          </a:prstGeom>
          <a:noFill/>
          <a:ln w="9525">
            <a:noFill/>
            <a:miter lim="800000"/>
            <a:headEnd/>
            <a:tailEnd/>
          </a:ln>
        </p:spPr>
      </p:pic>
      <p:sp>
        <p:nvSpPr>
          <p:cNvPr id="6" name="Line 8"/>
          <p:cNvSpPr>
            <a:spLocks noChangeShapeType="1"/>
          </p:cNvSpPr>
          <p:nvPr/>
        </p:nvSpPr>
        <p:spPr bwMode="gray">
          <a:xfrm>
            <a:off x="0" y="1073150"/>
            <a:ext cx="9144000" cy="0"/>
          </a:xfrm>
          <a:prstGeom prst="line">
            <a:avLst/>
          </a:prstGeom>
          <a:noFill/>
          <a:ln w="12700">
            <a:solidFill>
              <a:srgbClr val="4E5054"/>
            </a:solidFill>
            <a:round/>
            <a:headEnd/>
            <a:tailEnd/>
          </a:ln>
          <a:effectLst/>
        </p:spPr>
        <p:txBody>
          <a:bodyPr wrap="none" anchor="ctr"/>
          <a:lstStyle/>
          <a:p>
            <a:pPr eaLnBrk="0" hangingPunct="0">
              <a:defRPr/>
            </a:pPr>
            <a:endParaRPr lang="en-US" dirty="0">
              <a:latin typeface="Verdana" charset="0"/>
              <a:ea typeface="+mn-ea"/>
              <a:cs typeface="+mn-cs"/>
            </a:endParaRPr>
          </a:p>
        </p:txBody>
      </p:sp>
      <p:sp>
        <p:nvSpPr>
          <p:cNvPr id="7" name="Line 8"/>
          <p:cNvSpPr>
            <a:spLocks noChangeShapeType="1"/>
          </p:cNvSpPr>
          <p:nvPr userDrawn="1"/>
        </p:nvSpPr>
        <p:spPr bwMode="gray">
          <a:xfrm>
            <a:off x="0" y="5784850"/>
            <a:ext cx="9144000" cy="0"/>
          </a:xfrm>
          <a:prstGeom prst="line">
            <a:avLst/>
          </a:prstGeom>
          <a:noFill/>
          <a:ln w="12700">
            <a:solidFill>
              <a:srgbClr val="4E5054"/>
            </a:solidFill>
            <a:round/>
            <a:headEnd/>
            <a:tailEnd/>
          </a:ln>
          <a:effectLst/>
        </p:spPr>
        <p:txBody>
          <a:bodyPr wrap="none" anchor="ctr"/>
          <a:lstStyle/>
          <a:p>
            <a:pPr eaLnBrk="0" hangingPunct="0">
              <a:defRPr/>
            </a:pPr>
            <a:endParaRPr lang="en-US" dirty="0">
              <a:latin typeface="Verdana" charset="0"/>
              <a:ea typeface="+mn-ea"/>
              <a:cs typeface="+mn-cs"/>
            </a:endParaRPr>
          </a:p>
        </p:txBody>
      </p:sp>
      <p:pic>
        <p:nvPicPr>
          <p:cNvPr id="10" name="Picture 7" descr="horizontal lockup 5_5.jpg                                      0052ACBCnewmie                         BCDA99F4:"/>
          <p:cNvPicPr>
            <a:picLocks noChangeAspect="1" noChangeArrowheads="1"/>
          </p:cNvPicPr>
          <p:nvPr userDrawn="1"/>
        </p:nvPicPr>
        <p:blipFill>
          <a:blip r:embed="rId3" cstate="print"/>
          <a:srcRect/>
          <a:stretch>
            <a:fillRect/>
          </a:stretch>
        </p:blipFill>
        <p:spPr bwMode="auto">
          <a:xfrm>
            <a:off x="298450" y="5876925"/>
            <a:ext cx="3105150" cy="981075"/>
          </a:xfrm>
          <a:prstGeom prst="rect">
            <a:avLst/>
          </a:prstGeom>
          <a:noFill/>
          <a:ln w="9525">
            <a:noFill/>
            <a:miter lim="800000"/>
            <a:headEnd/>
            <a:tailEnd/>
          </a:ln>
        </p:spPr>
      </p:pic>
      <p:sp>
        <p:nvSpPr>
          <p:cNvPr id="2" name="Title 1"/>
          <p:cNvSpPr>
            <a:spLocks noGrp="1"/>
          </p:cNvSpPr>
          <p:nvPr>
            <p:ph type="title"/>
          </p:nvPr>
        </p:nvSpPr>
        <p:spPr bwMode="gray">
          <a:xfrm>
            <a:off x="411163" y="3182779"/>
            <a:ext cx="8307387" cy="492443"/>
          </a:xfrm>
        </p:spPr>
        <p:txBody>
          <a:bodyPr/>
          <a:lstStyle>
            <a:lvl1pPr>
              <a:defRPr>
                <a:solidFill>
                  <a:schemeClr val="bg2"/>
                </a:solidFill>
              </a:defRPr>
            </a:lvl1pPr>
          </a:lstStyle>
          <a:p>
            <a:r>
              <a:rPr lang="en-US" dirty="0" smtClean="0"/>
              <a:t>Click to edit Master title style</a:t>
            </a:r>
            <a:endParaRPr lang="en-US" dirty="0"/>
          </a:p>
        </p:txBody>
      </p:sp>
      <p:sp>
        <p:nvSpPr>
          <p:cNvPr id="8" name="Rectangle 3"/>
          <p:cNvSpPr>
            <a:spLocks noGrp="1" noChangeArrowheads="1"/>
          </p:cNvSpPr>
          <p:nvPr>
            <p:ph type="subTitle" idx="1"/>
          </p:nvPr>
        </p:nvSpPr>
        <p:spPr bwMode="gray">
          <a:xfrm>
            <a:off x="411163" y="4632382"/>
            <a:ext cx="7315200" cy="369888"/>
          </a:xfrm>
        </p:spPr>
        <p:txBody>
          <a:bodyPr/>
          <a:lstStyle>
            <a:lvl1pPr marL="0" indent="0">
              <a:buFontTx/>
              <a:buNone/>
              <a:defRPr sz="1600" b="1">
                <a:solidFill>
                  <a:schemeClr val="bg2"/>
                </a:solidFill>
              </a:defRPr>
            </a:lvl1pPr>
          </a:lstStyle>
          <a:p>
            <a:r>
              <a:rPr lang="en-US" dirty="0" smtClean="0"/>
              <a:t>Click to edit Master subtitle style</a:t>
            </a:r>
            <a:endParaRPr lang="en-US" dirty="0"/>
          </a:p>
        </p:txBody>
      </p:sp>
      <p:sp>
        <p:nvSpPr>
          <p:cNvPr id="9" name="Text Placeholder 11"/>
          <p:cNvSpPr>
            <a:spLocks noGrp="1"/>
          </p:cNvSpPr>
          <p:nvPr>
            <p:ph type="body" sz="quarter" idx="10"/>
          </p:nvPr>
        </p:nvSpPr>
        <p:spPr bwMode="gray">
          <a:xfrm>
            <a:off x="411480" y="4943796"/>
            <a:ext cx="7315200" cy="355600"/>
          </a:xfrm>
        </p:spPr>
        <p:txBody>
          <a:bodyPr/>
          <a:lstStyle>
            <a:lvl1pPr marL="0" indent="0">
              <a:buNone/>
              <a:defRPr sz="1300" i="1">
                <a:solidFill>
                  <a:schemeClr val="bg2"/>
                </a:solidFill>
              </a:defRPr>
            </a:lvl1pPr>
          </a:lstStyle>
          <a:p>
            <a:pPr lvl="0"/>
            <a:r>
              <a:rPr lang="en-US" smtClean="0"/>
              <a:t>Click to edit Master text styles</a:t>
            </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lain 4:3 Title and Content Cool Palette ">
    <p:spTree>
      <p:nvGrpSpPr>
        <p:cNvPr id="1" name=""/>
        <p:cNvGrpSpPr/>
        <p:nvPr/>
      </p:nvGrpSpPr>
      <p:grpSpPr>
        <a:xfrm>
          <a:off x="0" y="0"/>
          <a:ext cx="0" cy="0"/>
          <a:chOff x="0" y="0"/>
          <a:chExt cx="0" cy="0"/>
        </a:xfrm>
      </p:grpSpPr>
      <p:sp>
        <p:nvSpPr>
          <p:cNvPr id="2" name="Title 1"/>
          <p:cNvSpPr>
            <a:spLocks noGrp="1"/>
          </p:cNvSpPr>
          <p:nvPr>
            <p:ph type="title"/>
          </p:nvPr>
        </p:nvSpPr>
        <p:spPr>
          <a:xfrm>
            <a:off x="427038" y="563563"/>
            <a:ext cx="8291512" cy="492125"/>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27038" y="1508125"/>
            <a:ext cx="8291512" cy="4022725"/>
          </a:xfrm>
        </p:spPr>
        <p:txBody>
          <a:bodyPr/>
          <a:lstStyle>
            <a:lvl1pPr>
              <a:spcBef>
                <a:spcPts val="1200"/>
              </a:spcBef>
              <a:defRPr/>
            </a:lvl1pPr>
            <a:lvl2pPr>
              <a:spcBef>
                <a:spcPts val="600"/>
              </a:spcBef>
              <a:defRPr/>
            </a:lvl2pPr>
            <a:lvl3pPr>
              <a:spcBef>
                <a:spcPts val="300"/>
              </a:spcBef>
              <a:defRPr>
                <a:solidFill>
                  <a:srgbClr val="505050"/>
                </a:solidFill>
              </a:defRPr>
            </a:lvl3pPr>
            <a:lvl4pPr>
              <a:spcBef>
                <a:spcPts val="200"/>
              </a:spcBef>
              <a:defRPr/>
            </a:lvl4pPr>
            <a:lvl5pPr marL="1546225" indent="-174625">
              <a:spcBef>
                <a:spcPts val="1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Plain 4:3 Title and Content Blank Cool Palette ">
    <p:spTree>
      <p:nvGrpSpPr>
        <p:cNvPr id="1" name=""/>
        <p:cNvGrpSpPr/>
        <p:nvPr/>
      </p:nvGrpSpPr>
      <p:grpSpPr>
        <a:xfrm>
          <a:off x="0" y="0"/>
          <a:ext cx="0" cy="0"/>
          <a:chOff x="0" y="0"/>
          <a:chExt cx="0" cy="0"/>
        </a:xfrm>
      </p:grpSpPr>
      <p:sp>
        <p:nvSpPr>
          <p:cNvPr id="2" name="Title 1"/>
          <p:cNvSpPr>
            <a:spLocks noGrp="1"/>
          </p:cNvSpPr>
          <p:nvPr>
            <p:ph type="title"/>
          </p:nvPr>
        </p:nvSpPr>
        <p:spPr>
          <a:xfrm>
            <a:off x="427038" y="563563"/>
            <a:ext cx="8291512" cy="492125"/>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27037" y="1508125"/>
            <a:ext cx="8291513" cy="4022725"/>
          </a:xfrm>
        </p:spPr>
        <p:txBody>
          <a:bodyPr/>
          <a:lstStyle>
            <a:lvl1pPr>
              <a:spcBef>
                <a:spcPts val="1200"/>
              </a:spcBef>
              <a:defRPr/>
            </a:lvl1pPr>
            <a:lvl2pPr>
              <a:spcBef>
                <a:spcPts val="600"/>
              </a:spcBef>
              <a:defRPr/>
            </a:lvl2pPr>
            <a:lvl3pPr>
              <a:spcBef>
                <a:spcPts val="300"/>
              </a:spcBef>
              <a:defRPr/>
            </a:lvl3pPr>
            <a:lvl4pPr>
              <a:spcBef>
                <a:spcPts val="200"/>
              </a:spcBef>
              <a:defRPr/>
            </a:lvl4pPr>
            <a:lvl5pPr marL="1546225" indent="-174625">
              <a:spcBef>
                <a:spcPts val="1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4:3 Title and Content w/ Subtitle Cool Palette ">
    <p:spTree>
      <p:nvGrpSpPr>
        <p:cNvPr id="1" name=""/>
        <p:cNvGrpSpPr/>
        <p:nvPr/>
      </p:nvGrpSpPr>
      <p:grpSpPr>
        <a:xfrm>
          <a:off x="0" y="0"/>
          <a:ext cx="0" cy="0"/>
          <a:chOff x="0" y="0"/>
          <a:chExt cx="0" cy="0"/>
        </a:xfrm>
      </p:grpSpPr>
      <p:sp>
        <p:nvSpPr>
          <p:cNvPr id="2" name="Title 1"/>
          <p:cNvSpPr>
            <a:spLocks noGrp="1"/>
          </p:cNvSpPr>
          <p:nvPr>
            <p:ph type="title"/>
          </p:nvPr>
        </p:nvSpPr>
        <p:spPr>
          <a:xfrm>
            <a:off x="427038" y="563563"/>
            <a:ext cx="8291512" cy="492125"/>
          </a:xfrm>
        </p:spPr>
        <p:txBody>
          <a:bodyPr/>
          <a:lstStyle/>
          <a:p>
            <a:r>
              <a:rPr lang="en-US" smtClean="0"/>
              <a:t>Click to edit Master title style</a:t>
            </a:r>
            <a:endParaRPr lang="en-US"/>
          </a:p>
        </p:txBody>
      </p:sp>
      <p:sp>
        <p:nvSpPr>
          <p:cNvPr id="3" name="Content Placeholder 2"/>
          <p:cNvSpPr>
            <a:spLocks noGrp="1"/>
          </p:cNvSpPr>
          <p:nvPr>
            <p:ph idx="1"/>
          </p:nvPr>
        </p:nvSpPr>
        <p:spPr>
          <a:xfrm>
            <a:off x="427038" y="2041525"/>
            <a:ext cx="8291512" cy="3489960"/>
          </a:xfrm>
        </p:spPr>
        <p:txBody>
          <a:bodyPr/>
          <a:lstStyle>
            <a:lvl1pPr>
              <a:spcBef>
                <a:spcPts val="1200"/>
              </a:spcBef>
              <a:defRPr/>
            </a:lvl1pPr>
            <a:lvl2pPr>
              <a:spcBef>
                <a:spcPts val="600"/>
              </a:spcBef>
              <a:defRPr/>
            </a:lvl2pPr>
            <a:lvl3pPr>
              <a:spcBef>
                <a:spcPts val="300"/>
              </a:spcBef>
              <a:defRPr/>
            </a:lvl3pPr>
            <a:lvl4pPr>
              <a:spcBef>
                <a:spcPts val="200"/>
              </a:spcBef>
              <a:defRPr/>
            </a:lvl4pPr>
            <a:lvl5pPr marL="1546225" indent="-174625">
              <a:spcBef>
                <a:spcPts val="1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2"/>
          <p:cNvSpPr>
            <a:spLocks noGrp="1"/>
          </p:cNvSpPr>
          <p:nvPr>
            <p:ph type="body" idx="13"/>
          </p:nvPr>
        </p:nvSpPr>
        <p:spPr>
          <a:xfrm>
            <a:off x="427037" y="1514475"/>
            <a:ext cx="8291513" cy="457200"/>
          </a:xfrm>
          <a:prstGeom prst="rect">
            <a:avLst/>
          </a:prstGeom>
        </p:spPr>
        <p:txBody>
          <a:bodyPr anchor="ctr">
            <a:noAutofit/>
          </a:bodyPr>
          <a:lstStyle>
            <a:lvl1pPr marL="0" indent="0" algn="ctr">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lain 4:3 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411480" y="2743200"/>
            <a:ext cx="8307070" cy="523220"/>
          </a:xfrm>
        </p:spPr>
        <p:txBody>
          <a:bodyPr anchor="t"/>
          <a:lstStyle>
            <a:lvl1pPr algn="l">
              <a:defRPr sz="2800" b="0" cap="none">
                <a:solidFill>
                  <a:srgbClr val="09357A"/>
                </a:solidFill>
              </a:defRPr>
            </a:lvl1pPr>
          </a:lstStyle>
          <a:p>
            <a:r>
              <a:rPr lang="en-US" smtClean="0"/>
              <a:t>Click to edit Master title style</a:t>
            </a:r>
            <a:endParaRPr lang="en-US"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in 4:3 Two Content Cool Palette">
    <p:spTree>
      <p:nvGrpSpPr>
        <p:cNvPr id="1" name=""/>
        <p:cNvGrpSpPr/>
        <p:nvPr/>
      </p:nvGrpSpPr>
      <p:grpSpPr>
        <a:xfrm>
          <a:off x="0" y="0"/>
          <a:ext cx="0" cy="0"/>
          <a:chOff x="0" y="0"/>
          <a:chExt cx="0" cy="0"/>
        </a:xfrm>
      </p:grpSpPr>
      <p:sp>
        <p:nvSpPr>
          <p:cNvPr id="6" name="Content Placeholder 2"/>
          <p:cNvSpPr>
            <a:spLocks noGrp="1"/>
          </p:cNvSpPr>
          <p:nvPr>
            <p:ph sz="half" idx="11"/>
          </p:nvPr>
        </p:nvSpPr>
        <p:spPr>
          <a:xfrm>
            <a:off x="4651375" y="1523999"/>
            <a:ext cx="4067175" cy="3960813"/>
          </a:xfrm>
        </p:spPr>
        <p:txBody>
          <a:bodyPr/>
          <a:lstStyle>
            <a:lvl1pPr>
              <a:spcBef>
                <a:spcPts val="1200"/>
              </a:spcBef>
              <a:defRPr sz="1800"/>
            </a:lvl1pPr>
            <a:lvl2pPr>
              <a:spcBef>
                <a:spcPts val="600"/>
              </a:spcBef>
              <a:defRPr sz="1600"/>
            </a:lvl2pPr>
            <a:lvl3pPr>
              <a:spcBef>
                <a:spcPts val="300"/>
              </a:spcBef>
              <a:defRPr sz="1400"/>
            </a:lvl3pPr>
            <a:lvl4pPr>
              <a:spcBef>
                <a:spcPts val="200"/>
              </a:spcBef>
              <a:defRPr sz="1200"/>
            </a:lvl4pPr>
            <a:lvl5pPr marL="1546225" indent="-174625">
              <a:spcBef>
                <a:spcPts val="1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27038" y="563563"/>
            <a:ext cx="8291512" cy="49212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27037" y="1523999"/>
            <a:ext cx="4067175" cy="3960813"/>
          </a:xfrm>
        </p:spPr>
        <p:txBody>
          <a:bodyPr/>
          <a:lstStyle>
            <a:lvl1pPr>
              <a:spcBef>
                <a:spcPts val="1200"/>
              </a:spcBef>
              <a:defRPr sz="1800"/>
            </a:lvl1pPr>
            <a:lvl2pPr>
              <a:spcBef>
                <a:spcPts val="600"/>
              </a:spcBef>
              <a:defRPr sz="1600"/>
            </a:lvl2pPr>
            <a:lvl3pPr>
              <a:spcBef>
                <a:spcPts val="300"/>
              </a:spcBef>
              <a:defRPr sz="1400"/>
            </a:lvl3pPr>
            <a:lvl4pPr>
              <a:spcBef>
                <a:spcPts val="200"/>
              </a:spcBef>
              <a:defRPr sz="1200"/>
            </a:lvl4pPr>
            <a:lvl5pPr marL="1546225" indent="-174625">
              <a:spcBef>
                <a:spcPts val="1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 4:3 Two Content w/ Subtitle Cool Palette">
    <p:spTree>
      <p:nvGrpSpPr>
        <p:cNvPr id="1" name=""/>
        <p:cNvGrpSpPr/>
        <p:nvPr/>
      </p:nvGrpSpPr>
      <p:grpSpPr>
        <a:xfrm>
          <a:off x="0" y="0"/>
          <a:ext cx="0" cy="0"/>
          <a:chOff x="0" y="0"/>
          <a:chExt cx="0" cy="0"/>
        </a:xfrm>
      </p:grpSpPr>
      <p:sp>
        <p:nvSpPr>
          <p:cNvPr id="2" name="Title 1"/>
          <p:cNvSpPr>
            <a:spLocks noGrp="1"/>
          </p:cNvSpPr>
          <p:nvPr>
            <p:ph type="title"/>
          </p:nvPr>
        </p:nvSpPr>
        <p:spPr>
          <a:xfrm>
            <a:off x="411162" y="563563"/>
            <a:ext cx="8307388" cy="49212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11163" y="2041512"/>
            <a:ext cx="4083050" cy="3505214"/>
          </a:xfrm>
        </p:spPr>
        <p:txBody>
          <a:bodyPr/>
          <a:lstStyle>
            <a:lvl1pPr>
              <a:spcBef>
                <a:spcPts val="1200"/>
              </a:spcBef>
              <a:defRPr sz="1800"/>
            </a:lvl1pPr>
            <a:lvl2pPr>
              <a:spcBef>
                <a:spcPts val="600"/>
              </a:spcBef>
              <a:defRPr sz="1600"/>
            </a:lvl2pPr>
            <a:lvl3pPr>
              <a:spcBef>
                <a:spcPts val="300"/>
              </a:spcBef>
              <a:defRPr sz="1400"/>
            </a:lvl3pPr>
            <a:lvl4pPr>
              <a:spcBef>
                <a:spcPts val="200"/>
              </a:spcBef>
              <a:defRPr sz="1200"/>
            </a:lvl4pPr>
            <a:lvl5pPr marL="1546225" indent="-174625">
              <a:spcBef>
                <a:spcPts val="1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31373" y="2041525"/>
            <a:ext cx="4083050" cy="3505200"/>
          </a:xfrm>
        </p:spPr>
        <p:txBody>
          <a:bodyPr/>
          <a:lstStyle>
            <a:lvl1pPr>
              <a:spcBef>
                <a:spcPts val="1200"/>
              </a:spcBef>
              <a:defRPr sz="1800"/>
            </a:lvl1pPr>
            <a:lvl2pPr>
              <a:spcBef>
                <a:spcPts val="600"/>
              </a:spcBef>
              <a:defRPr sz="1600"/>
            </a:lvl2pPr>
            <a:lvl3pPr>
              <a:spcBef>
                <a:spcPts val="300"/>
              </a:spcBef>
              <a:defRPr sz="1400"/>
            </a:lvl3pPr>
            <a:lvl4pPr>
              <a:spcBef>
                <a:spcPts val="200"/>
              </a:spcBef>
              <a:defRPr sz="1200"/>
            </a:lvl4pPr>
            <a:lvl5pPr marL="1546225" indent="-174625">
              <a:spcBef>
                <a:spcPts val="1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2"/>
          <p:cNvSpPr>
            <a:spLocks noGrp="1"/>
          </p:cNvSpPr>
          <p:nvPr>
            <p:ph type="body" idx="13"/>
          </p:nvPr>
        </p:nvSpPr>
        <p:spPr>
          <a:xfrm>
            <a:off x="411163" y="1514475"/>
            <a:ext cx="4087368" cy="457200"/>
          </a:xfrm>
          <a:prstGeom prst="rect">
            <a:avLst/>
          </a:prstGeom>
        </p:spPr>
        <p:txBody>
          <a:bodyPr anchor="ctr">
            <a:noAutofit/>
          </a:bodyPr>
          <a:lstStyle>
            <a:lvl1pPr marL="0" indent="0" algn="ctr">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Text Placeholder 4"/>
          <p:cNvSpPr>
            <a:spLocks noGrp="1"/>
          </p:cNvSpPr>
          <p:nvPr>
            <p:ph type="body" sz="quarter" idx="3"/>
          </p:nvPr>
        </p:nvSpPr>
        <p:spPr>
          <a:xfrm>
            <a:off x="4627055" y="1514475"/>
            <a:ext cx="4087368" cy="457200"/>
          </a:xfrm>
          <a:prstGeom prst="rect">
            <a:avLst/>
          </a:prstGeom>
        </p:spPr>
        <p:txBody>
          <a:bodyPr anchor="ctr">
            <a:noAutofit/>
          </a:bodyPr>
          <a:lstStyle>
            <a:lvl1pPr marL="0" indent="0" algn="ctr">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lain 4:3 Title Only Cool Palette">
    <p:spTree>
      <p:nvGrpSpPr>
        <p:cNvPr id="1" name=""/>
        <p:cNvGrpSpPr/>
        <p:nvPr/>
      </p:nvGrpSpPr>
      <p:grpSpPr>
        <a:xfrm>
          <a:off x="0" y="0"/>
          <a:ext cx="0" cy="0"/>
          <a:chOff x="0" y="0"/>
          <a:chExt cx="0" cy="0"/>
        </a:xfrm>
      </p:grpSpPr>
      <p:sp>
        <p:nvSpPr>
          <p:cNvPr id="2" name="Title 1"/>
          <p:cNvSpPr>
            <a:spLocks noGrp="1"/>
          </p:cNvSpPr>
          <p:nvPr>
            <p:ph type="title"/>
          </p:nvPr>
        </p:nvSpPr>
        <p:spPr>
          <a:xfrm>
            <a:off x="411162" y="563563"/>
            <a:ext cx="8307388" cy="492125"/>
          </a:xfrm>
        </p:spPr>
        <p:txBody>
          <a:bodyPr/>
          <a:lstStyle/>
          <a:p>
            <a:r>
              <a:rPr lang="en-US" smtClean="0"/>
              <a:t>Click to edit Master title style</a:t>
            </a:r>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Plain 4:3 Title Only Blank Cool Palette">
    <p:spTree>
      <p:nvGrpSpPr>
        <p:cNvPr id="1" name=""/>
        <p:cNvGrpSpPr/>
        <p:nvPr/>
      </p:nvGrpSpPr>
      <p:grpSpPr>
        <a:xfrm>
          <a:off x="0" y="0"/>
          <a:ext cx="0" cy="0"/>
          <a:chOff x="0" y="0"/>
          <a:chExt cx="0" cy="0"/>
        </a:xfrm>
      </p:grpSpPr>
      <p:sp>
        <p:nvSpPr>
          <p:cNvPr id="2" name="Title 1"/>
          <p:cNvSpPr>
            <a:spLocks noGrp="1"/>
          </p:cNvSpPr>
          <p:nvPr>
            <p:ph type="title"/>
          </p:nvPr>
        </p:nvSpPr>
        <p:spPr>
          <a:xfrm>
            <a:off x="411162" y="563563"/>
            <a:ext cx="8307388" cy="492125"/>
          </a:xfrm>
        </p:spPr>
        <p:txBody>
          <a:bodyPr/>
          <a:lstStyle/>
          <a:p>
            <a:r>
              <a:rPr lang="en-US" smtClean="0"/>
              <a:t>Click to edit Master title style</a:t>
            </a:r>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098" name="Picture 11" descr="Janssen Plain Background LogoBanner.png"/>
          <p:cNvPicPr>
            <a:picLocks noChangeAspect="1"/>
          </p:cNvPicPr>
          <p:nvPr/>
        </p:nvPicPr>
        <p:blipFill>
          <a:blip r:embed="rId13" cstate="print"/>
          <a:srcRect/>
          <a:stretch>
            <a:fillRect/>
          </a:stretch>
        </p:blipFill>
        <p:spPr bwMode="auto">
          <a:xfrm>
            <a:off x="0" y="6102350"/>
            <a:ext cx="9144000" cy="755650"/>
          </a:xfrm>
          <a:prstGeom prst="rect">
            <a:avLst/>
          </a:prstGeom>
          <a:noFill/>
          <a:ln w="9525">
            <a:noFill/>
            <a:miter lim="800000"/>
            <a:headEnd/>
            <a:tailEnd/>
          </a:ln>
        </p:spPr>
      </p:pic>
      <p:sp>
        <p:nvSpPr>
          <p:cNvPr id="4099" name="Rectangle 3"/>
          <p:cNvSpPr>
            <a:spLocks noGrp="1" noChangeArrowheads="1"/>
          </p:cNvSpPr>
          <p:nvPr>
            <p:ph type="body" idx="1"/>
          </p:nvPr>
        </p:nvSpPr>
        <p:spPr bwMode="auto">
          <a:xfrm>
            <a:off x="411163" y="1508125"/>
            <a:ext cx="8318500" cy="4022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19"/>
          <p:cNvSpPr>
            <a:spLocks noGrp="1" noChangeArrowheads="1"/>
          </p:cNvSpPr>
          <p:nvPr>
            <p:ph type="title"/>
          </p:nvPr>
        </p:nvSpPr>
        <p:spPr bwMode="auto">
          <a:xfrm>
            <a:off x="411163" y="563563"/>
            <a:ext cx="8351837" cy="492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cxnSp>
        <p:nvCxnSpPr>
          <p:cNvPr id="4102" name="Straight Connector 14"/>
          <p:cNvCxnSpPr>
            <a:cxnSpLocks noChangeShapeType="1"/>
          </p:cNvCxnSpPr>
          <p:nvPr/>
        </p:nvCxnSpPr>
        <p:spPr bwMode="auto">
          <a:xfrm rot="5400000">
            <a:off x="8555832" y="6598444"/>
            <a:ext cx="127000" cy="1587"/>
          </a:xfrm>
          <a:prstGeom prst="line">
            <a:avLst/>
          </a:prstGeom>
          <a:noFill/>
          <a:ln w="9525">
            <a:solidFill>
              <a:srgbClr val="FFFFFF"/>
            </a:solidFill>
            <a:round/>
            <a:headEnd/>
            <a:tailEnd/>
          </a:ln>
        </p:spPr>
      </p:cxnSp>
    </p:spTree>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Lst>
  <p:transition spd="med">
    <p:wipe dir="r"/>
  </p:transition>
  <p:timing>
    <p:tnLst>
      <p:par>
        <p:cTn id="1" dur="indefinite" restart="never" nodeType="tmRoot"/>
      </p:par>
    </p:tnLst>
  </p:timing>
  <p:hf sldNum="0" hdr="0" dt="0"/>
  <p:txStyles>
    <p:titleStyle>
      <a:lvl1pPr algn="l" rtl="0" eaLnBrk="0" fontAlgn="base" hangingPunct="0">
        <a:spcBef>
          <a:spcPct val="0"/>
        </a:spcBef>
        <a:spcAft>
          <a:spcPct val="0"/>
        </a:spcAft>
        <a:defRPr sz="2600">
          <a:solidFill>
            <a:schemeClr val="accent1"/>
          </a:solidFill>
          <a:latin typeface="+mj-lt"/>
          <a:ea typeface="ＭＳ Ｐゴシック" pitchFamily="42" charset="-128"/>
          <a:cs typeface="ＭＳ Ｐゴシック" pitchFamily="42" charset="-128"/>
        </a:defRPr>
      </a:lvl1pPr>
      <a:lvl2pPr algn="l" rtl="0" eaLnBrk="0" fontAlgn="base" hangingPunct="0">
        <a:spcBef>
          <a:spcPct val="0"/>
        </a:spcBef>
        <a:spcAft>
          <a:spcPct val="0"/>
        </a:spcAft>
        <a:defRPr sz="2600">
          <a:solidFill>
            <a:schemeClr val="accent1"/>
          </a:solidFill>
          <a:latin typeface="Verdana" charset="0"/>
          <a:ea typeface="ＭＳ Ｐゴシック" pitchFamily="42" charset="-128"/>
          <a:cs typeface="ＭＳ Ｐゴシック" pitchFamily="42" charset="-128"/>
        </a:defRPr>
      </a:lvl2pPr>
      <a:lvl3pPr algn="l" rtl="0" eaLnBrk="0" fontAlgn="base" hangingPunct="0">
        <a:spcBef>
          <a:spcPct val="0"/>
        </a:spcBef>
        <a:spcAft>
          <a:spcPct val="0"/>
        </a:spcAft>
        <a:defRPr sz="2600">
          <a:solidFill>
            <a:schemeClr val="accent1"/>
          </a:solidFill>
          <a:latin typeface="Verdana" charset="0"/>
          <a:ea typeface="ＭＳ Ｐゴシック" pitchFamily="42" charset="-128"/>
          <a:cs typeface="ＭＳ Ｐゴシック" pitchFamily="42" charset="-128"/>
        </a:defRPr>
      </a:lvl3pPr>
      <a:lvl4pPr algn="l" rtl="0" eaLnBrk="0" fontAlgn="base" hangingPunct="0">
        <a:spcBef>
          <a:spcPct val="0"/>
        </a:spcBef>
        <a:spcAft>
          <a:spcPct val="0"/>
        </a:spcAft>
        <a:defRPr sz="2600">
          <a:solidFill>
            <a:schemeClr val="accent1"/>
          </a:solidFill>
          <a:latin typeface="Verdana" charset="0"/>
          <a:ea typeface="ＭＳ Ｐゴシック" pitchFamily="42" charset="-128"/>
          <a:cs typeface="ＭＳ Ｐゴシック" pitchFamily="42" charset="-128"/>
        </a:defRPr>
      </a:lvl4pPr>
      <a:lvl5pPr algn="l" rtl="0" eaLnBrk="0" fontAlgn="base" hangingPunct="0">
        <a:spcBef>
          <a:spcPct val="0"/>
        </a:spcBef>
        <a:spcAft>
          <a:spcPct val="0"/>
        </a:spcAft>
        <a:defRPr sz="2600">
          <a:solidFill>
            <a:schemeClr val="accent1"/>
          </a:solidFill>
          <a:latin typeface="Verdana" charset="0"/>
          <a:ea typeface="ＭＳ Ｐゴシック" pitchFamily="42" charset="-128"/>
          <a:cs typeface="ＭＳ Ｐゴシック" pitchFamily="42" charset="-128"/>
        </a:defRPr>
      </a:lvl5pPr>
      <a:lvl6pPr marL="457200" algn="l" rtl="0" eaLnBrk="1" fontAlgn="base" hangingPunct="1">
        <a:spcBef>
          <a:spcPct val="0"/>
        </a:spcBef>
        <a:spcAft>
          <a:spcPct val="0"/>
        </a:spcAft>
        <a:defRPr sz="2600">
          <a:solidFill>
            <a:schemeClr val="folHlink"/>
          </a:solidFill>
          <a:latin typeface="Verdana" charset="0"/>
        </a:defRPr>
      </a:lvl6pPr>
      <a:lvl7pPr marL="914400" algn="l" rtl="0" eaLnBrk="1" fontAlgn="base" hangingPunct="1">
        <a:spcBef>
          <a:spcPct val="0"/>
        </a:spcBef>
        <a:spcAft>
          <a:spcPct val="0"/>
        </a:spcAft>
        <a:defRPr sz="2600">
          <a:solidFill>
            <a:schemeClr val="folHlink"/>
          </a:solidFill>
          <a:latin typeface="Verdana" charset="0"/>
        </a:defRPr>
      </a:lvl7pPr>
      <a:lvl8pPr marL="1371600" algn="l" rtl="0" eaLnBrk="1" fontAlgn="base" hangingPunct="1">
        <a:spcBef>
          <a:spcPct val="0"/>
        </a:spcBef>
        <a:spcAft>
          <a:spcPct val="0"/>
        </a:spcAft>
        <a:defRPr sz="2600">
          <a:solidFill>
            <a:schemeClr val="folHlink"/>
          </a:solidFill>
          <a:latin typeface="Verdana" charset="0"/>
        </a:defRPr>
      </a:lvl8pPr>
      <a:lvl9pPr marL="1828800" algn="l" rtl="0" eaLnBrk="1" fontAlgn="base" hangingPunct="1">
        <a:spcBef>
          <a:spcPct val="0"/>
        </a:spcBef>
        <a:spcAft>
          <a:spcPct val="0"/>
        </a:spcAft>
        <a:defRPr sz="2600">
          <a:solidFill>
            <a:schemeClr val="folHlink"/>
          </a:solidFill>
          <a:latin typeface="Verdana" charset="0"/>
        </a:defRPr>
      </a:lvl9pPr>
    </p:titleStyle>
    <p:bodyStyle>
      <a:lvl1pPr marL="230188" indent="-230188" algn="l" rtl="0" eaLnBrk="0" fontAlgn="base" hangingPunct="0">
        <a:spcBef>
          <a:spcPts val="2000"/>
        </a:spcBef>
        <a:spcAft>
          <a:spcPct val="0"/>
        </a:spcAft>
        <a:buClr>
          <a:schemeClr val="tx2"/>
        </a:buClr>
        <a:buChar char="•"/>
        <a:defRPr sz="2000">
          <a:solidFill>
            <a:schemeClr val="tx1"/>
          </a:solidFill>
          <a:latin typeface="+mn-lt"/>
          <a:ea typeface="ＭＳ Ｐゴシック" pitchFamily="42" charset="-128"/>
          <a:cs typeface="ＭＳ Ｐゴシック" pitchFamily="42" charset="-128"/>
        </a:defRPr>
      </a:lvl1pPr>
      <a:lvl2pPr marL="569913" indent="-227013" algn="l" rtl="0" eaLnBrk="0" fontAlgn="base" hangingPunct="0">
        <a:spcBef>
          <a:spcPts val="1200"/>
        </a:spcBef>
        <a:spcAft>
          <a:spcPct val="0"/>
        </a:spcAft>
        <a:buClr>
          <a:schemeClr val="tx2"/>
        </a:buClr>
        <a:buChar char="–"/>
        <a:defRPr>
          <a:solidFill>
            <a:schemeClr val="tx1"/>
          </a:solidFill>
          <a:latin typeface="+mn-lt"/>
          <a:ea typeface="ＭＳ Ｐゴシック" pitchFamily="42" charset="-128"/>
          <a:cs typeface="ＭＳ Ｐゴシック"/>
        </a:defRPr>
      </a:lvl2pPr>
      <a:lvl3pPr marL="912813" indent="-227013" algn="l" rtl="0" eaLnBrk="0" fontAlgn="base" hangingPunct="0">
        <a:spcBef>
          <a:spcPts val="600"/>
        </a:spcBef>
        <a:spcAft>
          <a:spcPct val="0"/>
        </a:spcAft>
        <a:buClr>
          <a:schemeClr val="tx2"/>
        </a:buClr>
        <a:buChar char="•"/>
        <a:defRPr sz="1600">
          <a:solidFill>
            <a:schemeClr val="tx1"/>
          </a:solidFill>
          <a:latin typeface="+mn-lt"/>
          <a:ea typeface="ＭＳ Ｐゴシック" pitchFamily="42" charset="-128"/>
          <a:cs typeface="ＭＳ Ｐゴシック"/>
        </a:defRPr>
      </a:lvl3pPr>
      <a:lvl4pPr marL="1252538" indent="-220663" algn="l" rtl="0" eaLnBrk="0" fontAlgn="base" hangingPunct="0">
        <a:spcBef>
          <a:spcPts val="600"/>
        </a:spcBef>
        <a:spcAft>
          <a:spcPct val="0"/>
        </a:spcAft>
        <a:buClr>
          <a:schemeClr val="tx2"/>
        </a:buClr>
        <a:buChar char="–"/>
        <a:defRPr sz="1400">
          <a:solidFill>
            <a:schemeClr val="tx1"/>
          </a:solidFill>
          <a:latin typeface="+mn-lt"/>
          <a:ea typeface="ＭＳ Ｐゴシック" pitchFamily="42" charset="-128"/>
          <a:cs typeface="ＭＳ Ｐゴシック"/>
        </a:defRPr>
      </a:lvl4pPr>
      <a:lvl5pPr marL="1601788" indent="-230188" algn="l" rtl="0" eaLnBrk="0" fontAlgn="base" hangingPunct="0">
        <a:spcBef>
          <a:spcPts val="600"/>
        </a:spcBef>
        <a:spcAft>
          <a:spcPct val="0"/>
        </a:spcAft>
        <a:buClr>
          <a:schemeClr val="tx2"/>
        </a:buClr>
        <a:buFont typeface="Arial" pitchFamily="34" charset="0"/>
        <a:buChar char="•"/>
        <a:defRPr sz="1200">
          <a:solidFill>
            <a:schemeClr val="tx1"/>
          </a:solidFill>
          <a:latin typeface="+mn-lt"/>
          <a:ea typeface="ＭＳ Ｐゴシック" pitchFamily="42" charset="-128"/>
          <a:cs typeface="ＭＳ Ｐゴシック"/>
        </a:defRPr>
      </a:lvl5pPr>
      <a:lvl6pPr marL="2060575" indent="-230188" algn="l" rtl="0" eaLnBrk="1" fontAlgn="base" hangingPunct="1">
        <a:spcBef>
          <a:spcPct val="25000"/>
        </a:spcBef>
        <a:spcAft>
          <a:spcPct val="0"/>
        </a:spcAft>
        <a:buClr>
          <a:schemeClr val="folHlink"/>
        </a:buClr>
        <a:buChar char="»"/>
        <a:defRPr sz="1200">
          <a:solidFill>
            <a:schemeClr val="tx1"/>
          </a:solidFill>
          <a:latin typeface="+mn-lt"/>
        </a:defRPr>
      </a:lvl6pPr>
      <a:lvl7pPr marL="2517775" indent="-230188" algn="l" rtl="0" eaLnBrk="1" fontAlgn="base" hangingPunct="1">
        <a:spcBef>
          <a:spcPct val="25000"/>
        </a:spcBef>
        <a:spcAft>
          <a:spcPct val="0"/>
        </a:spcAft>
        <a:buClr>
          <a:schemeClr val="folHlink"/>
        </a:buClr>
        <a:buChar char="»"/>
        <a:defRPr sz="1200">
          <a:solidFill>
            <a:schemeClr val="tx1"/>
          </a:solidFill>
          <a:latin typeface="+mn-lt"/>
        </a:defRPr>
      </a:lvl7pPr>
      <a:lvl8pPr marL="2974975" indent="-230188" algn="l" rtl="0" eaLnBrk="1" fontAlgn="base" hangingPunct="1">
        <a:spcBef>
          <a:spcPct val="25000"/>
        </a:spcBef>
        <a:spcAft>
          <a:spcPct val="0"/>
        </a:spcAft>
        <a:buClr>
          <a:schemeClr val="folHlink"/>
        </a:buClr>
        <a:buChar char="»"/>
        <a:defRPr sz="1200">
          <a:solidFill>
            <a:schemeClr val="tx1"/>
          </a:solidFill>
          <a:latin typeface="+mn-lt"/>
        </a:defRPr>
      </a:lvl8pPr>
      <a:lvl9pPr marL="3432175" indent="-230188" algn="l" rtl="0" eaLnBrk="1" fontAlgn="base" hangingPunct="1">
        <a:spcBef>
          <a:spcPct val="25000"/>
        </a:spcBef>
        <a:spcAft>
          <a:spcPct val="0"/>
        </a:spcAft>
        <a:buClr>
          <a:schemeClr val="folHlink"/>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138" y="630625"/>
            <a:ext cx="8291513" cy="3877985"/>
          </a:xfrm>
          <a:solidFill>
            <a:schemeClr val="accent1">
              <a:lumMod val="75000"/>
            </a:schemeClr>
          </a:solidFill>
        </p:spPr>
        <p:txBody>
          <a:bodyPr tIns="822960" bIns="0" anchor="ctr">
            <a:noAutofit/>
          </a:bodyPr>
          <a:lstStyle/>
          <a:p>
            <a:pPr algn="ctr">
              <a:lnSpc>
                <a:spcPct val="150000"/>
              </a:lnSpc>
              <a:defRPr/>
            </a:pPr>
            <a:r>
              <a:rPr lang="en-US" sz="2000" b="1" dirty="0" smtClean="0">
                <a:solidFill>
                  <a:schemeClr val="bg1"/>
                </a:solidFill>
                <a:ea typeface="+mj-ea"/>
                <a:cs typeface="+mj-cs"/>
              </a:rPr>
              <a:t>Analysis of Patients with Myelofibrosis (MF) </a:t>
            </a:r>
            <a:br>
              <a:rPr lang="en-US" sz="2000" b="1" dirty="0" smtClean="0">
                <a:solidFill>
                  <a:schemeClr val="bg1"/>
                </a:solidFill>
                <a:ea typeface="+mj-ea"/>
                <a:cs typeface="+mj-cs"/>
              </a:rPr>
            </a:br>
            <a:r>
              <a:rPr lang="en-US" sz="2000" b="1" dirty="0" smtClean="0">
                <a:solidFill>
                  <a:schemeClr val="bg1"/>
                </a:solidFill>
                <a:ea typeface="+mj-ea"/>
                <a:cs typeface="+mj-cs"/>
              </a:rPr>
              <a:t>Using </a:t>
            </a:r>
            <a:r>
              <a:rPr lang="en-US" sz="2000" b="1" dirty="0" err="1" smtClean="0">
                <a:solidFill>
                  <a:schemeClr val="bg1"/>
                </a:solidFill>
                <a:ea typeface="+mj-ea"/>
                <a:cs typeface="+mj-cs"/>
              </a:rPr>
              <a:t>Optum</a:t>
            </a:r>
            <a:r>
              <a:rPr lang="en-US" sz="2000" b="1" dirty="0" smtClean="0">
                <a:solidFill>
                  <a:schemeClr val="bg1"/>
                </a:solidFill>
                <a:ea typeface="+mj-ea"/>
                <a:cs typeface="+mj-cs"/>
              </a:rPr>
              <a:t> and </a:t>
            </a:r>
            <a:r>
              <a:rPr lang="en-US" sz="2000" b="1" dirty="0" err="1" smtClean="0">
                <a:solidFill>
                  <a:schemeClr val="bg1"/>
                </a:solidFill>
                <a:ea typeface="+mj-ea"/>
                <a:cs typeface="+mj-cs"/>
              </a:rPr>
              <a:t>Truven</a:t>
            </a:r>
            <a:r>
              <a:rPr lang="en-US" sz="2000" b="1" dirty="0" smtClean="0">
                <a:solidFill>
                  <a:schemeClr val="bg1"/>
                </a:solidFill>
                <a:ea typeface="+mj-ea"/>
                <a:cs typeface="+mj-cs"/>
              </a:rPr>
              <a:t> Data</a:t>
            </a:r>
            <a:br>
              <a:rPr lang="en-US" sz="2000" b="1" dirty="0" smtClean="0">
                <a:solidFill>
                  <a:schemeClr val="bg1"/>
                </a:solidFill>
                <a:ea typeface="+mj-ea"/>
                <a:cs typeface="+mj-cs"/>
              </a:rPr>
            </a:br>
            <a:r>
              <a:rPr lang="en-US" sz="2000" b="1" dirty="0" smtClean="0">
                <a:solidFill>
                  <a:schemeClr val="bg1"/>
                </a:solidFill>
                <a:ea typeface="+mj-ea"/>
                <a:cs typeface="+mj-cs"/>
              </a:rPr>
              <a:t/>
            </a:r>
            <a:br>
              <a:rPr lang="en-US" sz="2000" b="1" dirty="0" smtClean="0">
                <a:solidFill>
                  <a:schemeClr val="bg1"/>
                </a:solidFill>
                <a:ea typeface="+mj-ea"/>
                <a:cs typeface="+mj-cs"/>
              </a:rPr>
            </a:br>
            <a:r>
              <a:rPr lang="en-US" sz="2000" b="1" dirty="0" smtClean="0">
                <a:solidFill>
                  <a:schemeClr val="bg1"/>
                </a:solidFill>
                <a:ea typeface="+mj-ea"/>
                <a:cs typeface="+mj-cs"/>
              </a:rPr>
              <a:t>Survival Analysis</a:t>
            </a:r>
            <a:r>
              <a:rPr lang="en-US" sz="2800" b="1" dirty="0" smtClean="0">
                <a:solidFill>
                  <a:schemeClr val="bg1"/>
                </a:solidFill>
                <a:ea typeface="+mj-ea"/>
                <a:cs typeface="+mj-cs"/>
              </a:rPr>
              <a:t/>
            </a:r>
            <a:br>
              <a:rPr lang="en-US" sz="2800" b="1" dirty="0" smtClean="0">
                <a:solidFill>
                  <a:schemeClr val="bg1"/>
                </a:solidFill>
                <a:ea typeface="+mj-ea"/>
                <a:cs typeface="+mj-cs"/>
              </a:rPr>
            </a:br>
            <a:r>
              <a:rPr lang="en-US" sz="1400" b="1" dirty="0" smtClean="0">
                <a:solidFill>
                  <a:schemeClr val="bg1"/>
                </a:solidFill>
              </a:rPr>
              <a:t> </a:t>
            </a:r>
            <a:br>
              <a:rPr lang="en-US" sz="1400" b="1" dirty="0" smtClean="0">
                <a:solidFill>
                  <a:schemeClr val="bg1"/>
                </a:solidFill>
              </a:rPr>
            </a:br>
            <a:r>
              <a:rPr lang="en-US" sz="1400" b="1" dirty="0" smtClean="0">
                <a:solidFill>
                  <a:schemeClr val="bg1"/>
                </a:solidFill>
              </a:rPr>
              <a:t>June 02, 2016</a:t>
            </a:r>
            <a:r>
              <a:rPr lang="en-US" sz="1600" b="1" dirty="0" smtClean="0">
                <a:solidFill>
                  <a:schemeClr val="bg1"/>
                </a:solidFill>
                <a:ea typeface="+mj-ea"/>
                <a:cs typeface="+mj-cs"/>
              </a:rPr>
              <a:t/>
            </a:r>
            <a:br>
              <a:rPr lang="en-US" sz="1600" b="1" dirty="0" smtClean="0">
                <a:solidFill>
                  <a:schemeClr val="bg1"/>
                </a:solidFill>
                <a:ea typeface="+mj-ea"/>
                <a:cs typeface="+mj-cs"/>
              </a:rPr>
            </a:br>
            <a:endParaRPr lang="en-US" sz="3600" b="1" i="1" dirty="0">
              <a:solidFill>
                <a:schemeClr val="bg1"/>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9</a:t>
            </a:fld>
            <a:endParaRPr lang="en-US" sz="1200" dirty="0">
              <a:solidFill>
                <a:schemeClr val="bg1"/>
              </a:solidFill>
            </a:endParaRPr>
          </a:p>
        </p:txBody>
      </p:sp>
      <p:graphicFrame>
        <p:nvGraphicFramePr>
          <p:cNvPr id="9" name="Table 8"/>
          <p:cNvGraphicFramePr>
            <a:graphicFrameLocks noGrp="1"/>
          </p:cNvGraphicFramePr>
          <p:nvPr>
            <p:extLst>
              <p:ext uri="{D42A27DB-BD31-4B8C-83A1-F6EECF244321}">
                <p14:modId xmlns="" xmlns:p14="http://schemas.microsoft.com/office/powerpoint/2010/main" val="3988174171"/>
              </p:ext>
            </p:extLst>
          </p:nvPr>
        </p:nvGraphicFramePr>
        <p:xfrm>
          <a:off x="5825612" y="1688878"/>
          <a:ext cx="3047607" cy="4448124"/>
        </p:xfrm>
        <a:graphic>
          <a:graphicData uri="http://schemas.openxmlformats.org/drawingml/2006/table">
            <a:tbl>
              <a:tblPr/>
              <a:tblGrid>
                <a:gridCol w="1015869"/>
                <a:gridCol w="1015869"/>
                <a:gridCol w="1015869"/>
              </a:tblGrid>
              <a:tr h="494236">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Summary statistics </a:t>
                      </a:r>
                    </a:p>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(in days)</a:t>
                      </a:r>
                      <a:endParaRPr lang="en-US" sz="1400" b="1" i="0" u="none" strike="noStrike" dirty="0">
                        <a:solidFill>
                          <a:srgbClr val="FFFFFF"/>
                        </a:solidFill>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r>
              <a:tr h="494236">
                <a:tc>
                  <a:txBody>
                    <a:bodyPr/>
                    <a:lstStyle/>
                    <a:p>
                      <a:pPr algn="ctr" fontAlgn="ctr"/>
                      <a:r>
                        <a:rPr lang="en-US" sz="1400" b="1" i="0" u="none" strike="noStrike" dirty="0" smtClean="0">
                          <a:solidFill>
                            <a:srgbClr val="000000"/>
                          </a:solidFill>
                          <a:latin typeface="+mn-lt"/>
                        </a:rPr>
                        <a:t>Statistic</a:t>
                      </a:r>
                      <a:endParaRPr lang="en-US" sz="1400" b="1"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Jakafi</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Others</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433</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3078</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Number of events</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29</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391</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807.35</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2011.26</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Median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baseline="0" dirty="0" smtClean="0">
                          <a:solidFill>
                            <a:srgbClr val="000000"/>
                          </a:solidFill>
                          <a:latin typeface="+mn-lt"/>
                          <a:ea typeface="+mn-ea"/>
                          <a:cs typeface="+mn-cs"/>
                        </a:rPr>
                        <a:t> Not achieved</a:t>
                      </a:r>
                      <a:endParaRPr lang="en-US" sz="14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latin typeface="+mn-lt"/>
                          <a:ea typeface="+mn-ea"/>
                          <a:cs typeface="+mn-cs"/>
                        </a:rPr>
                        <a:t>Not achieved</a:t>
                      </a:r>
                      <a:r>
                        <a:rPr lang="en-US" sz="1400" b="0" i="0" u="none" strike="noStrike" kern="1200" baseline="0" dirty="0" smtClean="0">
                          <a:solidFill>
                            <a:srgbClr val="000000"/>
                          </a:solidFill>
                          <a:latin typeface="+mn-lt"/>
                          <a:ea typeface="+mn-ea"/>
                          <a:cs typeface="+mn-cs"/>
                        </a:rPr>
                        <a:t> </a:t>
                      </a:r>
                      <a:endParaRPr lang="en-US" sz="14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Quartiles</a:t>
                      </a:r>
                      <a:br>
                        <a:rPr lang="en-US" sz="1400" b="0" i="0" u="none" strike="noStrike" dirty="0">
                          <a:solidFill>
                            <a:srgbClr val="000000"/>
                          </a:solidFill>
                          <a:latin typeface="+mn-lt"/>
                        </a:rPr>
                      </a:br>
                      <a:r>
                        <a:rPr lang="en-US" sz="1400" b="0" i="0" u="none" strike="noStrike" dirty="0">
                          <a:solidFill>
                            <a:srgbClr val="000000"/>
                          </a:solidFill>
                          <a:latin typeface="+mn-lt"/>
                        </a:rPr>
                        <a:t>[Q1, </a:t>
                      </a:r>
                      <a:r>
                        <a:rPr lang="en-US" sz="1400" b="0" i="0" u="none" strike="noStrike" dirty="0" smtClean="0">
                          <a:solidFill>
                            <a:srgbClr val="000000"/>
                          </a:solidFill>
                          <a:latin typeface="+mn-lt"/>
                        </a:rPr>
                        <a:t>Q3]</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[NA,NA]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[2008,NA]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Standard error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9.16</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21.55</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P-value</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400" b="0" i="0" u="none" strike="noStrike" kern="1200" dirty="0" smtClean="0">
                          <a:solidFill>
                            <a:srgbClr val="000000"/>
                          </a:solidFill>
                          <a:latin typeface="+mn-lt"/>
                          <a:ea typeface="+mn-ea"/>
                          <a:cs typeface="+mn-cs"/>
                        </a:rPr>
                        <a:t>0.0137</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fontAlgn="ct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10" name="Rectangle 2"/>
          <p:cNvSpPr>
            <a:spLocks noChangeArrowheads="1"/>
          </p:cNvSpPr>
          <p:nvPr/>
        </p:nvSpPr>
        <p:spPr bwMode="auto">
          <a:xfrm>
            <a:off x="0" y="0"/>
            <a:ext cx="9144000" cy="0"/>
          </a:xfrm>
          <a:prstGeom prst="rect">
            <a:avLst/>
          </a:prstGeom>
          <a:solidFill>
            <a:srgbClr val="FAFBF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itle 1"/>
          <p:cNvSpPr>
            <a:spLocks noGrp="1"/>
          </p:cNvSpPr>
          <p:nvPr>
            <p:ph type="title"/>
          </p:nvPr>
        </p:nvSpPr>
        <p:spPr>
          <a:xfrm>
            <a:off x="427038" y="345421"/>
            <a:ext cx="8291512" cy="400110"/>
          </a:xfrm>
        </p:spPr>
        <p:txBody>
          <a:bodyPr/>
          <a:lstStyle/>
          <a:p>
            <a:pPr algn="ctr"/>
            <a:r>
              <a:rPr lang="en-US" sz="2000" b="1" u="sng" kern="1200" dirty="0" smtClean="0">
                <a:ea typeface="Arial Unicode MS" pitchFamily="34" charset="-128"/>
                <a:cs typeface="Arial Unicode MS" pitchFamily="34" charset="-128"/>
              </a:rPr>
              <a:t>Survival Analysis (Cohort 3)</a:t>
            </a:r>
            <a:endParaRPr lang="en-US" sz="2000" b="1" u="sng" kern="1200" dirty="0">
              <a:solidFill>
                <a:srgbClr val="FF0000"/>
              </a:solidFill>
              <a:ea typeface="Arial Unicode MS" pitchFamily="34" charset="-128"/>
              <a:cs typeface="Arial Unicode MS" pitchFamily="34" charset="-128"/>
            </a:endParaRPr>
          </a:p>
        </p:txBody>
      </p:sp>
      <p:sp>
        <p:nvSpPr>
          <p:cNvPr id="12" name="Rectangle 1"/>
          <p:cNvSpPr>
            <a:spLocks noChangeArrowheads="1"/>
          </p:cNvSpPr>
          <p:nvPr/>
        </p:nvSpPr>
        <p:spPr bwMode="auto">
          <a:xfrm>
            <a:off x="0" y="1021226"/>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1600" b="1" dirty="0" smtClean="0">
                <a:solidFill>
                  <a:schemeClr val="accent1"/>
                </a:solidFill>
                <a:latin typeface="+mj-lt"/>
                <a:ea typeface="Arial Unicode MS" pitchFamily="34" charset="-128"/>
                <a:cs typeface="Arial Unicode MS" pitchFamily="34" charset="-128"/>
              </a:rPr>
              <a:t>Time from the start of LOT1 (</a:t>
            </a:r>
            <a:r>
              <a:rPr lang="en-US" sz="1600" b="1" dirty="0" err="1" smtClean="0">
                <a:solidFill>
                  <a:schemeClr val="accent1"/>
                </a:solidFill>
                <a:latin typeface="+mj-lt"/>
                <a:ea typeface="Arial Unicode MS" pitchFamily="34" charset="-128"/>
                <a:cs typeface="Arial Unicode MS" pitchFamily="34" charset="-128"/>
              </a:rPr>
              <a:t>Jakafi</a:t>
            </a:r>
            <a:r>
              <a:rPr lang="en-US" sz="1600" b="1" dirty="0" smtClean="0">
                <a:solidFill>
                  <a:schemeClr val="accent1"/>
                </a:solidFill>
                <a:latin typeface="+mj-lt"/>
                <a:ea typeface="Arial Unicode MS" pitchFamily="34" charset="-128"/>
                <a:cs typeface="Arial Unicode MS" pitchFamily="34" charset="-128"/>
              </a:rPr>
              <a:t> </a:t>
            </a:r>
            <a:r>
              <a:rPr lang="en-US" sz="1600" b="1" dirty="0" err="1" smtClean="0">
                <a:solidFill>
                  <a:schemeClr val="accent1"/>
                </a:solidFill>
                <a:latin typeface="+mj-lt"/>
                <a:ea typeface="Arial Unicode MS" pitchFamily="34" charset="-128"/>
                <a:cs typeface="Arial Unicode MS" pitchFamily="34" charset="-128"/>
              </a:rPr>
              <a:t>vs</a:t>
            </a:r>
            <a:r>
              <a:rPr lang="en-US" sz="1600" b="1" dirty="0" smtClean="0">
                <a:solidFill>
                  <a:schemeClr val="accent1"/>
                </a:solidFill>
                <a:latin typeface="+mj-lt"/>
                <a:ea typeface="Arial Unicode MS" pitchFamily="34" charset="-128"/>
                <a:cs typeface="Arial Unicode MS" pitchFamily="34" charset="-128"/>
              </a:rPr>
              <a:t> Others) to death</a:t>
            </a:r>
            <a:r>
              <a:rPr lang="en-US" sz="1600" b="1" dirty="0" smtClean="0">
                <a:solidFill>
                  <a:schemeClr val="accent1"/>
                </a:solidFill>
                <a:ea typeface="Arial Unicode MS" pitchFamily="34" charset="-128"/>
                <a:cs typeface="Arial Unicode MS" pitchFamily="34" charset="-128"/>
              </a:rPr>
              <a:t> in TRUVEN database</a:t>
            </a:r>
            <a:endParaRPr lang="en-US" sz="1600" b="1" dirty="0" smtClean="0">
              <a:solidFill>
                <a:schemeClr val="accent1"/>
              </a:solidFill>
              <a:latin typeface="+mj-lt"/>
              <a:ea typeface="Arial Unicode MS" pitchFamily="34" charset="-128"/>
              <a:cs typeface="Arial Unicode MS" pitchFamily="34" charset="-128"/>
            </a:endParaRPr>
          </a:p>
        </p:txBody>
      </p:sp>
      <p:pic>
        <p:nvPicPr>
          <p:cNvPr id="8" name="Picture 7" descr="img1.png"/>
          <p:cNvPicPr>
            <a:picLocks noChangeAspect="1" noChangeArrowheads="1"/>
          </p:cNvPicPr>
          <p:nvPr/>
        </p:nvPicPr>
        <p:blipFill>
          <a:blip r:embed="rId2" cstate="print"/>
          <a:srcRect/>
          <a:stretch>
            <a:fillRect/>
          </a:stretch>
        </p:blipFill>
        <p:spPr bwMode="auto">
          <a:xfrm>
            <a:off x="114300" y="1691640"/>
            <a:ext cx="5593080" cy="4411980"/>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10</a:t>
            </a:fld>
            <a:endParaRPr lang="en-US" sz="1200" dirty="0">
              <a:solidFill>
                <a:schemeClr val="bg1"/>
              </a:solidFill>
            </a:endParaRPr>
          </a:p>
        </p:txBody>
      </p:sp>
      <p:graphicFrame>
        <p:nvGraphicFramePr>
          <p:cNvPr id="9" name="Table 8"/>
          <p:cNvGraphicFramePr>
            <a:graphicFrameLocks noGrp="1"/>
          </p:cNvGraphicFramePr>
          <p:nvPr>
            <p:extLst>
              <p:ext uri="{D42A27DB-BD31-4B8C-83A1-F6EECF244321}">
                <p14:modId xmlns="" xmlns:p14="http://schemas.microsoft.com/office/powerpoint/2010/main" val="3988174171"/>
              </p:ext>
            </p:extLst>
          </p:nvPr>
        </p:nvGraphicFramePr>
        <p:xfrm>
          <a:off x="5825612" y="1703626"/>
          <a:ext cx="3047607" cy="4448124"/>
        </p:xfrm>
        <a:graphic>
          <a:graphicData uri="http://schemas.openxmlformats.org/drawingml/2006/table">
            <a:tbl>
              <a:tblPr/>
              <a:tblGrid>
                <a:gridCol w="1015869"/>
                <a:gridCol w="1015869"/>
                <a:gridCol w="1015869"/>
              </a:tblGrid>
              <a:tr h="494236">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Summary statistics </a:t>
                      </a:r>
                    </a:p>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(in days)</a:t>
                      </a:r>
                      <a:endParaRPr lang="en-US" sz="1400" b="1" i="0" u="none" strike="noStrike" dirty="0">
                        <a:solidFill>
                          <a:srgbClr val="FFFFFF"/>
                        </a:solidFill>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r>
              <a:tr h="494236">
                <a:tc>
                  <a:txBody>
                    <a:bodyPr/>
                    <a:lstStyle/>
                    <a:p>
                      <a:pPr algn="ctr" fontAlgn="ctr"/>
                      <a:r>
                        <a:rPr lang="en-US" sz="1400" b="1" i="0" u="none" strike="noStrike" dirty="0" smtClean="0">
                          <a:solidFill>
                            <a:srgbClr val="000000"/>
                          </a:solidFill>
                          <a:latin typeface="+mn-lt"/>
                        </a:rPr>
                        <a:t>Statistic</a:t>
                      </a:r>
                      <a:endParaRPr lang="en-US" sz="1400" b="1"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Jakafi</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Others</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59</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1032</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Number of events</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7</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128</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633.77</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1583.18</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Median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baseline="0" dirty="0" smtClean="0">
                          <a:solidFill>
                            <a:srgbClr val="000000"/>
                          </a:solidFill>
                          <a:latin typeface="+mn-lt"/>
                          <a:ea typeface="+mn-ea"/>
                          <a:cs typeface="+mn-cs"/>
                        </a:rPr>
                        <a:t> Not achieved</a:t>
                      </a:r>
                      <a:endParaRPr lang="en-US" sz="14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latin typeface="+mn-lt"/>
                          <a:ea typeface="+mn-ea"/>
                          <a:cs typeface="+mn-cs"/>
                        </a:rPr>
                        <a:t>Not achieved</a:t>
                      </a:r>
                      <a:r>
                        <a:rPr lang="en-US" sz="1400" b="0" i="0" u="none" strike="noStrike" kern="1200" baseline="0" dirty="0" smtClean="0">
                          <a:solidFill>
                            <a:srgbClr val="000000"/>
                          </a:solidFill>
                          <a:latin typeface="+mn-lt"/>
                          <a:ea typeface="+mn-ea"/>
                          <a:cs typeface="+mn-cs"/>
                        </a:rPr>
                        <a:t> </a:t>
                      </a:r>
                      <a:endParaRPr lang="en-US" sz="14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Quartiles</a:t>
                      </a:r>
                      <a:br>
                        <a:rPr lang="en-US" sz="1400" b="0" i="0" u="none" strike="noStrike" dirty="0">
                          <a:solidFill>
                            <a:srgbClr val="000000"/>
                          </a:solidFill>
                          <a:latin typeface="+mn-lt"/>
                        </a:rPr>
                      </a:br>
                      <a:r>
                        <a:rPr lang="en-US" sz="1400" b="0" i="0" u="none" strike="noStrike" dirty="0">
                          <a:solidFill>
                            <a:srgbClr val="000000"/>
                          </a:solidFill>
                          <a:latin typeface="+mn-lt"/>
                        </a:rPr>
                        <a:t>[Q1, </a:t>
                      </a:r>
                      <a:r>
                        <a:rPr lang="en-US" sz="1400" b="0" i="0" u="none" strike="noStrike" dirty="0" smtClean="0">
                          <a:solidFill>
                            <a:srgbClr val="000000"/>
                          </a:solidFill>
                          <a:latin typeface="+mn-lt"/>
                        </a:rPr>
                        <a:t>Q3]</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[NA,NA]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[1665,NA]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Standard error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22.45</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25.18</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P-value</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400" b="0" i="0" u="none" strike="noStrike" kern="1200" dirty="0" smtClean="0">
                          <a:solidFill>
                            <a:srgbClr val="000000"/>
                          </a:solidFill>
                          <a:latin typeface="+mn-lt"/>
                          <a:ea typeface="+mn-ea"/>
                          <a:cs typeface="+mn-cs"/>
                        </a:rPr>
                        <a:t>0.8328</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fontAlgn="ct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386" name="Rectangle 2"/>
          <p:cNvSpPr>
            <a:spLocks noChangeArrowheads="1"/>
          </p:cNvSpPr>
          <p:nvPr/>
        </p:nvSpPr>
        <p:spPr bwMode="auto">
          <a:xfrm>
            <a:off x="0" y="0"/>
            <a:ext cx="9144000" cy="0"/>
          </a:xfrm>
          <a:prstGeom prst="rect">
            <a:avLst/>
          </a:prstGeom>
          <a:solidFill>
            <a:srgbClr val="FAFBF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itle 1"/>
          <p:cNvSpPr>
            <a:spLocks noGrp="1"/>
          </p:cNvSpPr>
          <p:nvPr>
            <p:ph type="title"/>
          </p:nvPr>
        </p:nvSpPr>
        <p:spPr>
          <a:xfrm>
            <a:off x="427038" y="345421"/>
            <a:ext cx="8291512" cy="400110"/>
          </a:xfrm>
        </p:spPr>
        <p:txBody>
          <a:bodyPr/>
          <a:lstStyle/>
          <a:p>
            <a:pPr algn="ctr"/>
            <a:r>
              <a:rPr lang="en-US" sz="2000" b="1" u="sng" kern="1200" dirty="0" smtClean="0">
                <a:ea typeface="Arial Unicode MS" pitchFamily="34" charset="-128"/>
                <a:cs typeface="Arial Unicode MS" pitchFamily="34" charset="-128"/>
              </a:rPr>
              <a:t>Survival Analysis (Cohort 4)</a:t>
            </a:r>
            <a:endParaRPr lang="en-US" sz="2000" b="1" u="sng" kern="1200" dirty="0">
              <a:solidFill>
                <a:srgbClr val="FF0000"/>
              </a:solidFill>
              <a:ea typeface="Arial Unicode MS" pitchFamily="34" charset="-128"/>
              <a:cs typeface="Arial Unicode MS" pitchFamily="34" charset="-128"/>
            </a:endParaRPr>
          </a:p>
        </p:txBody>
      </p:sp>
      <p:sp>
        <p:nvSpPr>
          <p:cNvPr id="12" name="Rectangle 1"/>
          <p:cNvSpPr>
            <a:spLocks noChangeArrowheads="1"/>
          </p:cNvSpPr>
          <p:nvPr/>
        </p:nvSpPr>
        <p:spPr bwMode="auto">
          <a:xfrm>
            <a:off x="0" y="1021226"/>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1600" b="1" dirty="0" smtClean="0">
                <a:solidFill>
                  <a:schemeClr val="accent1"/>
                </a:solidFill>
                <a:latin typeface="+mj-lt"/>
                <a:ea typeface="Arial Unicode MS" pitchFamily="34" charset="-128"/>
                <a:cs typeface="Arial Unicode MS" pitchFamily="34" charset="-128"/>
              </a:rPr>
              <a:t>Time from the start of LOT2 (</a:t>
            </a:r>
            <a:r>
              <a:rPr lang="en-US" sz="1600" b="1" dirty="0" err="1" smtClean="0">
                <a:solidFill>
                  <a:schemeClr val="accent1"/>
                </a:solidFill>
                <a:latin typeface="+mj-lt"/>
                <a:ea typeface="Arial Unicode MS" pitchFamily="34" charset="-128"/>
                <a:cs typeface="Arial Unicode MS" pitchFamily="34" charset="-128"/>
              </a:rPr>
              <a:t>Jakafi</a:t>
            </a:r>
            <a:r>
              <a:rPr lang="en-US" sz="1600" b="1" dirty="0" smtClean="0">
                <a:solidFill>
                  <a:schemeClr val="accent1"/>
                </a:solidFill>
                <a:latin typeface="+mj-lt"/>
                <a:ea typeface="Arial Unicode MS" pitchFamily="34" charset="-128"/>
                <a:cs typeface="Arial Unicode MS" pitchFamily="34" charset="-128"/>
              </a:rPr>
              <a:t> </a:t>
            </a:r>
            <a:r>
              <a:rPr lang="en-US" sz="1600" b="1" dirty="0" err="1" smtClean="0">
                <a:solidFill>
                  <a:schemeClr val="accent1"/>
                </a:solidFill>
                <a:latin typeface="+mj-lt"/>
                <a:ea typeface="Arial Unicode MS" pitchFamily="34" charset="-128"/>
                <a:cs typeface="Arial Unicode MS" pitchFamily="34" charset="-128"/>
              </a:rPr>
              <a:t>vs</a:t>
            </a:r>
            <a:r>
              <a:rPr lang="en-US" sz="1600" b="1" dirty="0" smtClean="0">
                <a:solidFill>
                  <a:schemeClr val="accent1"/>
                </a:solidFill>
                <a:latin typeface="+mj-lt"/>
                <a:ea typeface="Arial Unicode MS" pitchFamily="34" charset="-128"/>
                <a:cs typeface="Arial Unicode MS" pitchFamily="34" charset="-128"/>
              </a:rPr>
              <a:t> Others) to death</a:t>
            </a:r>
            <a:r>
              <a:rPr lang="en-US" sz="1600" b="1" dirty="0" smtClean="0">
                <a:solidFill>
                  <a:schemeClr val="accent1"/>
                </a:solidFill>
                <a:ea typeface="Arial Unicode MS" pitchFamily="34" charset="-128"/>
                <a:cs typeface="Arial Unicode MS" pitchFamily="34" charset="-128"/>
              </a:rPr>
              <a:t> in TRUVEN database</a:t>
            </a:r>
            <a:endParaRPr lang="en-US" sz="1600" b="1" dirty="0" smtClean="0">
              <a:solidFill>
                <a:schemeClr val="accent1"/>
              </a:solidFill>
              <a:latin typeface="+mj-lt"/>
              <a:ea typeface="Arial Unicode MS" pitchFamily="34" charset="-128"/>
              <a:cs typeface="Arial Unicode MS" pitchFamily="34" charset="-128"/>
            </a:endParaRPr>
          </a:p>
        </p:txBody>
      </p:sp>
      <p:pic>
        <p:nvPicPr>
          <p:cNvPr id="8" name="Picture 7" descr="img3.png"/>
          <p:cNvPicPr>
            <a:picLocks noChangeAspect="1" noChangeArrowheads="1"/>
          </p:cNvPicPr>
          <p:nvPr/>
        </p:nvPicPr>
        <p:blipFill>
          <a:blip r:embed="rId2" cstate="print"/>
          <a:srcRect/>
          <a:stretch>
            <a:fillRect/>
          </a:stretch>
        </p:blipFill>
        <p:spPr bwMode="auto">
          <a:xfrm>
            <a:off x="99060" y="1691640"/>
            <a:ext cx="5627370" cy="4423410"/>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11</a:t>
            </a:fld>
            <a:endParaRPr lang="en-US" sz="1200" dirty="0">
              <a:solidFill>
                <a:schemeClr val="bg1"/>
              </a:solidFill>
            </a:endParaRPr>
          </a:p>
        </p:txBody>
      </p:sp>
      <p:graphicFrame>
        <p:nvGraphicFramePr>
          <p:cNvPr id="9" name="Table 8"/>
          <p:cNvGraphicFramePr>
            <a:graphicFrameLocks noGrp="1"/>
          </p:cNvGraphicFramePr>
          <p:nvPr>
            <p:extLst>
              <p:ext uri="{D42A27DB-BD31-4B8C-83A1-F6EECF244321}">
                <p14:modId xmlns="" xmlns:p14="http://schemas.microsoft.com/office/powerpoint/2010/main" val="3988174171"/>
              </p:ext>
            </p:extLst>
          </p:nvPr>
        </p:nvGraphicFramePr>
        <p:xfrm>
          <a:off x="5825612" y="1629886"/>
          <a:ext cx="3047607" cy="4448124"/>
        </p:xfrm>
        <a:graphic>
          <a:graphicData uri="http://schemas.openxmlformats.org/drawingml/2006/table">
            <a:tbl>
              <a:tblPr/>
              <a:tblGrid>
                <a:gridCol w="1015869"/>
                <a:gridCol w="1015869"/>
                <a:gridCol w="1015869"/>
              </a:tblGrid>
              <a:tr h="494236">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Summary statistics </a:t>
                      </a:r>
                    </a:p>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(in days)</a:t>
                      </a:r>
                      <a:endParaRPr lang="en-US" sz="1400" b="1" i="0" u="none" strike="noStrike" dirty="0">
                        <a:solidFill>
                          <a:srgbClr val="FFFFFF"/>
                        </a:solidFill>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r>
              <a:tr h="494236">
                <a:tc>
                  <a:txBody>
                    <a:bodyPr/>
                    <a:lstStyle/>
                    <a:p>
                      <a:pPr algn="ctr" fontAlgn="ctr"/>
                      <a:r>
                        <a:rPr lang="en-US" sz="1400" b="1" i="0" u="none" strike="noStrike" dirty="0" smtClean="0">
                          <a:solidFill>
                            <a:srgbClr val="000000"/>
                          </a:solidFill>
                          <a:latin typeface="+mn-lt"/>
                        </a:rPr>
                        <a:t>Statistic</a:t>
                      </a:r>
                      <a:endParaRPr lang="en-US" sz="1400" b="1"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Jakafi</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Others</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496</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3463</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Number of events</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39</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499</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799.98</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latin typeface="+mn-lt"/>
                          <a:ea typeface="+mn-ea"/>
                          <a:cs typeface="+mn-cs"/>
                        </a:rPr>
                        <a:t>2168.43</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Median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baseline="0" dirty="0" smtClean="0">
                          <a:solidFill>
                            <a:srgbClr val="000000"/>
                          </a:solidFill>
                          <a:latin typeface="+mn-lt"/>
                          <a:ea typeface="+mn-ea"/>
                          <a:cs typeface="+mn-cs"/>
                        </a:rPr>
                        <a:t> Not achieved</a:t>
                      </a:r>
                      <a:endParaRPr lang="en-US" sz="14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latin typeface="+mn-lt"/>
                          <a:ea typeface="+mn-ea"/>
                          <a:cs typeface="+mn-cs"/>
                        </a:rPr>
                        <a:t>Not achieved</a:t>
                      </a:r>
                      <a:r>
                        <a:rPr lang="en-US" sz="1400" b="0" i="0" u="none" strike="noStrike" kern="1200" baseline="0" dirty="0" smtClean="0">
                          <a:solidFill>
                            <a:srgbClr val="000000"/>
                          </a:solidFill>
                          <a:latin typeface="+mn-lt"/>
                          <a:ea typeface="+mn-ea"/>
                          <a:cs typeface="+mn-cs"/>
                        </a:rPr>
                        <a:t> </a:t>
                      </a:r>
                      <a:endParaRPr lang="en-US" sz="14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Quartiles</a:t>
                      </a:r>
                      <a:br>
                        <a:rPr lang="en-US" sz="1400" b="0" i="0" u="none" strike="noStrike" dirty="0">
                          <a:solidFill>
                            <a:srgbClr val="000000"/>
                          </a:solidFill>
                          <a:latin typeface="+mn-lt"/>
                        </a:rPr>
                      </a:br>
                      <a:r>
                        <a:rPr lang="en-US" sz="1400" b="0" i="0" u="none" strike="noStrike" dirty="0">
                          <a:solidFill>
                            <a:srgbClr val="000000"/>
                          </a:solidFill>
                          <a:latin typeface="+mn-lt"/>
                        </a:rPr>
                        <a:t>[Q1, </a:t>
                      </a:r>
                      <a:r>
                        <a:rPr lang="en-US" sz="1400" b="0" i="0" u="none" strike="noStrike" dirty="0" smtClean="0">
                          <a:solidFill>
                            <a:srgbClr val="000000"/>
                          </a:solidFill>
                          <a:latin typeface="+mn-lt"/>
                        </a:rPr>
                        <a:t>Q3]</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[NA, 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[1670,NA]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Standard error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9.0</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latin typeface="+mn-lt"/>
                          <a:ea typeface="+mn-ea"/>
                          <a:cs typeface="+mn-cs"/>
                        </a:rPr>
                        <a:t>25.96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P-value</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400" b="0" i="0" u="none" strike="noStrike" kern="1200" dirty="0" smtClean="0">
                          <a:solidFill>
                            <a:srgbClr val="000000"/>
                          </a:solidFill>
                          <a:latin typeface="+mn-lt"/>
                          <a:ea typeface="+mn-ea"/>
                          <a:cs typeface="+mn-cs"/>
                        </a:rPr>
                        <a:t>0.0140</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fontAlgn="ct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10" name="Rectangle 2"/>
          <p:cNvSpPr>
            <a:spLocks noChangeArrowheads="1"/>
          </p:cNvSpPr>
          <p:nvPr/>
        </p:nvSpPr>
        <p:spPr bwMode="auto">
          <a:xfrm>
            <a:off x="0" y="0"/>
            <a:ext cx="9144000" cy="0"/>
          </a:xfrm>
          <a:prstGeom prst="rect">
            <a:avLst/>
          </a:prstGeom>
          <a:solidFill>
            <a:srgbClr val="FAFBF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itle 1"/>
          <p:cNvSpPr>
            <a:spLocks noGrp="1"/>
          </p:cNvSpPr>
          <p:nvPr>
            <p:ph type="title"/>
          </p:nvPr>
        </p:nvSpPr>
        <p:spPr>
          <a:xfrm>
            <a:off x="427038" y="345421"/>
            <a:ext cx="8291512" cy="400110"/>
          </a:xfrm>
        </p:spPr>
        <p:txBody>
          <a:bodyPr/>
          <a:lstStyle/>
          <a:p>
            <a:pPr algn="ctr"/>
            <a:r>
              <a:rPr lang="en-US" sz="2000" b="1" u="sng" kern="1200" dirty="0" smtClean="0">
                <a:ea typeface="Arial Unicode MS" pitchFamily="34" charset="-128"/>
                <a:cs typeface="Arial Unicode MS" pitchFamily="34" charset="-128"/>
              </a:rPr>
              <a:t>Survival Analysis (Cohort 5)</a:t>
            </a:r>
            <a:endParaRPr lang="en-US" sz="2000" b="1" u="sng" kern="1200" dirty="0">
              <a:solidFill>
                <a:srgbClr val="FF0000"/>
              </a:solidFill>
              <a:ea typeface="Arial Unicode MS" pitchFamily="34" charset="-128"/>
              <a:cs typeface="Arial Unicode MS" pitchFamily="34" charset="-128"/>
            </a:endParaRPr>
          </a:p>
        </p:txBody>
      </p:sp>
      <p:sp>
        <p:nvSpPr>
          <p:cNvPr id="12" name="Rectangle 1"/>
          <p:cNvSpPr>
            <a:spLocks noChangeArrowheads="1"/>
          </p:cNvSpPr>
          <p:nvPr/>
        </p:nvSpPr>
        <p:spPr bwMode="auto">
          <a:xfrm>
            <a:off x="0" y="1021226"/>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1600" b="1" dirty="0" smtClean="0">
                <a:solidFill>
                  <a:schemeClr val="accent1"/>
                </a:solidFill>
                <a:latin typeface="+mj-lt"/>
                <a:ea typeface="Arial Unicode MS" pitchFamily="34" charset="-128"/>
                <a:cs typeface="Arial Unicode MS" pitchFamily="34" charset="-128"/>
              </a:rPr>
              <a:t>Time from the start of LOT1 (</a:t>
            </a:r>
            <a:r>
              <a:rPr lang="en-US" sz="1600" b="1" dirty="0" err="1" smtClean="0">
                <a:solidFill>
                  <a:schemeClr val="accent1"/>
                </a:solidFill>
                <a:latin typeface="+mj-lt"/>
                <a:ea typeface="Arial Unicode MS" pitchFamily="34" charset="-128"/>
                <a:cs typeface="Arial Unicode MS" pitchFamily="34" charset="-128"/>
              </a:rPr>
              <a:t>Jakafi</a:t>
            </a:r>
            <a:r>
              <a:rPr lang="en-US" sz="1600" b="1" dirty="0" smtClean="0">
                <a:solidFill>
                  <a:schemeClr val="accent1"/>
                </a:solidFill>
                <a:latin typeface="+mj-lt"/>
                <a:ea typeface="Arial Unicode MS" pitchFamily="34" charset="-128"/>
                <a:cs typeface="Arial Unicode MS" pitchFamily="34" charset="-128"/>
              </a:rPr>
              <a:t> </a:t>
            </a:r>
            <a:r>
              <a:rPr lang="en-US" sz="1600" b="1" dirty="0" err="1" smtClean="0">
                <a:solidFill>
                  <a:schemeClr val="accent1"/>
                </a:solidFill>
                <a:latin typeface="+mj-lt"/>
                <a:ea typeface="Arial Unicode MS" pitchFamily="34" charset="-128"/>
                <a:cs typeface="Arial Unicode MS" pitchFamily="34" charset="-128"/>
              </a:rPr>
              <a:t>vs</a:t>
            </a:r>
            <a:r>
              <a:rPr lang="en-US" sz="1600" b="1" dirty="0" smtClean="0">
                <a:solidFill>
                  <a:schemeClr val="accent1"/>
                </a:solidFill>
                <a:latin typeface="+mj-lt"/>
                <a:ea typeface="Arial Unicode MS" pitchFamily="34" charset="-128"/>
                <a:cs typeface="Arial Unicode MS" pitchFamily="34" charset="-128"/>
              </a:rPr>
              <a:t> Others) to death</a:t>
            </a:r>
            <a:r>
              <a:rPr lang="en-US" sz="1600" b="1" dirty="0" smtClean="0">
                <a:solidFill>
                  <a:schemeClr val="accent1"/>
                </a:solidFill>
                <a:ea typeface="Arial Unicode MS" pitchFamily="34" charset="-128"/>
                <a:cs typeface="Arial Unicode MS" pitchFamily="34" charset="-128"/>
              </a:rPr>
              <a:t> in Combine database</a:t>
            </a:r>
            <a:endParaRPr lang="en-US" sz="1600" b="1" dirty="0" smtClean="0">
              <a:solidFill>
                <a:schemeClr val="accent1"/>
              </a:solidFill>
              <a:latin typeface="+mj-lt"/>
              <a:ea typeface="Arial Unicode MS" pitchFamily="34" charset="-128"/>
              <a:cs typeface="Arial Unicode MS" pitchFamily="34" charset="-128"/>
            </a:endParaRPr>
          </a:p>
        </p:txBody>
      </p:sp>
      <p:pic>
        <p:nvPicPr>
          <p:cNvPr id="10" name="Picture 9" descr="img0.png"/>
          <p:cNvPicPr>
            <a:picLocks noChangeAspect="1" noChangeArrowheads="1"/>
          </p:cNvPicPr>
          <p:nvPr/>
        </p:nvPicPr>
        <p:blipFill>
          <a:blip r:embed="rId2" cstate="print"/>
          <a:srcRect/>
          <a:stretch>
            <a:fillRect/>
          </a:stretch>
        </p:blipFill>
        <p:spPr bwMode="auto">
          <a:xfrm>
            <a:off x="274320" y="1645921"/>
            <a:ext cx="5392613" cy="4400549"/>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12</a:t>
            </a:fld>
            <a:endParaRPr lang="en-US" sz="1200" dirty="0">
              <a:solidFill>
                <a:schemeClr val="bg1"/>
              </a:solidFill>
            </a:endParaRPr>
          </a:p>
        </p:txBody>
      </p:sp>
      <p:graphicFrame>
        <p:nvGraphicFramePr>
          <p:cNvPr id="9" name="Table 8"/>
          <p:cNvGraphicFramePr>
            <a:graphicFrameLocks noGrp="1"/>
          </p:cNvGraphicFramePr>
          <p:nvPr>
            <p:extLst>
              <p:ext uri="{D42A27DB-BD31-4B8C-83A1-F6EECF244321}">
                <p14:modId xmlns="" xmlns:p14="http://schemas.microsoft.com/office/powerpoint/2010/main" val="3988174171"/>
              </p:ext>
            </p:extLst>
          </p:nvPr>
        </p:nvGraphicFramePr>
        <p:xfrm>
          <a:off x="5825612" y="1703626"/>
          <a:ext cx="3047607" cy="4448124"/>
        </p:xfrm>
        <a:graphic>
          <a:graphicData uri="http://schemas.openxmlformats.org/drawingml/2006/table">
            <a:tbl>
              <a:tblPr/>
              <a:tblGrid>
                <a:gridCol w="1015869"/>
                <a:gridCol w="1015869"/>
                <a:gridCol w="1015869"/>
              </a:tblGrid>
              <a:tr h="494236">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Summary statistics </a:t>
                      </a:r>
                    </a:p>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(in days)</a:t>
                      </a:r>
                      <a:endParaRPr lang="en-US" sz="1400" b="1" i="0" u="none" strike="noStrike" dirty="0">
                        <a:solidFill>
                          <a:srgbClr val="FFFFFF"/>
                        </a:solidFill>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r>
              <a:tr h="494236">
                <a:tc>
                  <a:txBody>
                    <a:bodyPr/>
                    <a:lstStyle/>
                    <a:p>
                      <a:pPr algn="ctr" fontAlgn="ctr"/>
                      <a:r>
                        <a:rPr lang="en-US" sz="1400" b="1" i="0" u="none" strike="noStrike" dirty="0" smtClean="0">
                          <a:solidFill>
                            <a:srgbClr val="000000"/>
                          </a:solidFill>
                          <a:latin typeface="+mn-lt"/>
                        </a:rPr>
                        <a:t>Statistic</a:t>
                      </a:r>
                      <a:endParaRPr lang="en-US" sz="1400" b="1"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Jakafi</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Others</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75</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1233</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Number of events</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14</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177</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703.66</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1578.59</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Median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baseline="0" dirty="0" smtClean="0">
                          <a:solidFill>
                            <a:srgbClr val="000000"/>
                          </a:solidFill>
                          <a:latin typeface="+mn-lt"/>
                          <a:ea typeface="+mn-ea"/>
                          <a:cs typeface="+mn-cs"/>
                        </a:rPr>
                        <a:t> Not achieved</a:t>
                      </a:r>
                      <a:endParaRPr lang="en-US" sz="14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latin typeface="+mn-lt"/>
                          <a:ea typeface="+mn-ea"/>
                          <a:cs typeface="+mn-cs"/>
                        </a:rPr>
                        <a:t>Not achieved</a:t>
                      </a:r>
                      <a:r>
                        <a:rPr lang="en-US" sz="1400" b="0" i="0" u="none" strike="noStrike" kern="1200" baseline="0" dirty="0" smtClean="0">
                          <a:solidFill>
                            <a:srgbClr val="000000"/>
                          </a:solidFill>
                          <a:latin typeface="+mn-lt"/>
                          <a:ea typeface="+mn-ea"/>
                          <a:cs typeface="+mn-cs"/>
                        </a:rPr>
                        <a:t> </a:t>
                      </a:r>
                      <a:endParaRPr lang="en-US" sz="14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Quartiles</a:t>
                      </a:r>
                      <a:br>
                        <a:rPr lang="en-US" sz="1400" b="0" i="0" u="none" strike="noStrike" dirty="0">
                          <a:solidFill>
                            <a:srgbClr val="000000"/>
                          </a:solidFill>
                          <a:latin typeface="+mn-lt"/>
                        </a:rPr>
                      </a:br>
                      <a:r>
                        <a:rPr lang="en-US" sz="1400" b="0" i="0" u="none" strike="noStrike" dirty="0">
                          <a:solidFill>
                            <a:srgbClr val="000000"/>
                          </a:solidFill>
                          <a:latin typeface="+mn-lt"/>
                        </a:rPr>
                        <a:t>[Q1, </a:t>
                      </a:r>
                      <a:r>
                        <a:rPr lang="en-US" sz="1400" b="0" i="0" u="none" strike="noStrike" dirty="0" smtClean="0">
                          <a:solidFill>
                            <a:srgbClr val="000000"/>
                          </a:solidFill>
                          <a:latin typeface="+mn-lt"/>
                        </a:rPr>
                        <a:t>Q3]</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[677,NA]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[1514,NA]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Standard error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31.76</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24.96</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P-value</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400" b="0" i="0" u="none" strike="noStrike" kern="1200" dirty="0" smtClean="0">
                          <a:solidFill>
                            <a:srgbClr val="000000"/>
                          </a:solidFill>
                          <a:latin typeface="+mn-lt"/>
                          <a:ea typeface="+mn-ea"/>
                          <a:cs typeface="+mn-cs"/>
                        </a:rPr>
                        <a:t>0.1082</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fontAlgn="ct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386" name="Rectangle 2"/>
          <p:cNvSpPr>
            <a:spLocks noChangeArrowheads="1"/>
          </p:cNvSpPr>
          <p:nvPr/>
        </p:nvSpPr>
        <p:spPr bwMode="auto">
          <a:xfrm>
            <a:off x="0" y="0"/>
            <a:ext cx="9144000" cy="0"/>
          </a:xfrm>
          <a:prstGeom prst="rect">
            <a:avLst/>
          </a:prstGeom>
          <a:solidFill>
            <a:srgbClr val="FAFBF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itle 1"/>
          <p:cNvSpPr>
            <a:spLocks noGrp="1"/>
          </p:cNvSpPr>
          <p:nvPr>
            <p:ph type="title"/>
          </p:nvPr>
        </p:nvSpPr>
        <p:spPr>
          <a:xfrm>
            <a:off x="427038" y="345421"/>
            <a:ext cx="8291512" cy="400110"/>
          </a:xfrm>
        </p:spPr>
        <p:txBody>
          <a:bodyPr/>
          <a:lstStyle/>
          <a:p>
            <a:pPr algn="ctr"/>
            <a:r>
              <a:rPr lang="en-US" sz="2000" b="1" u="sng" kern="1200" dirty="0" smtClean="0">
                <a:ea typeface="Arial Unicode MS" pitchFamily="34" charset="-128"/>
                <a:cs typeface="Arial Unicode MS" pitchFamily="34" charset="-128"/>
              </a:rPr>
              <a:t>Survival Analysis (Cohort 6)</a:t>
            </a:r>
            <a:endParaRPr lang="en-US" sz="2000" b="1" u="sng" kern="1200" dirty="0">
              <a:solidFill>
                <a:srgbClr val="FF0000"/>
              </a:solidFill>
              <a:ea typeface="Arial Unicode MS" pitchFamily="34" charset="-128"/>
              <a:cs typeface="Arial Unicode MS" pitchFamily="34" charset="-128"/>
            </a:endParaRPr>
          </a:p>
        </p:txBody>
      </p:sp>
      <p:sp>
        <p:nvSpPr>
          <p:cNvPr id="12" name="Rectangle 1"/>
          <p:cNvSpPr>
            <a:spLocks noChangeArrowheads="1"/>
          </p:cNvSpPr>
          <p:nvPr/>
        </p:nvSpPr>
        <p:spPr bwMode="auto">
          <a:xfrm>
            <a:off x="0" y="1021226"/>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1600" b="1" dirty="0" smtClean="0">
                <a:solidFill>
                  <a:schemeClr val="accent1"/>
                </a:solidFill>
                <a:latin typeface="+mj-lt"/>
                <a:ea typeface="Arial Unicode MS" pitchFamily="34" charset="-128"/>
                <a:cs typeface="Arial Unicode MS" pitchFamily="34" charset="-128"/>
              </a:rPr>
              <a:t>Time from the start of LOT2 (</a:t>
            </a:r>
            <a:r>
              <a:rPr lang="en-US" sz="1600" b="1" dirty="0" err="1" smtClean="0">
                <a:solidFill>
                  <a:schemeClr val="accent1"/>
                </a:solidFill>
                <a:latin typeface="+mj-lt"/>
                <a:ea typeface="Arial Unicode MS" pitchFamily="34" charset="-128"/>
                <a:cs typeface="Arial Unicode MS" pitchFamily="34" charset="-128"/>
              </a:rPr>
              <a:t>Jakafi</a:t>
            </a:r>
            <a:r>
              <a:rPr lang="en-US" sz="1600" b="1" dirty="0" smtClean="0">
                <a:solidFill>
                  <a:schemeClr val="accent1"/>
                </a:solidFill>
                <a:latin typeface="+mj-lt"/>
                <a:ea typeface="Arial Unicode MS" pitchFamily="34" charset="-128"/>
                <a:cs typeface="Arial Unicode MS" pitchFamily="34" charset="-128"/>
              </a:rPr>
              <a:t> </a:t>
            </a:r>
            <a:r>
              <a:rPr lang="en-US" sz="1600" b="1" dirty="0" err="1" smtClean="0">
                <a:solidFill>
                  <a:schemeClr val="accent1"/>
                </a:solidFill>
                <a:latin typeface="+mj-lt"/>
                <a:ea typeface="Arial Unicode MS" pitchFamily="34" charset="-128"/>
                <a:cs typeface="Arial Unicode MS" pitchFamily="34" charset="-128"/>
              </a:rPr>
              <a:t>vs</a:t>
            </a:r>
            <a:r>
              <a:rPr lang="en-US" sz="1600" b="1" dirty="0" smtClean="0">
                <a:solidFill>
                  <a:schemeClr val="accent1"/>
                </a:solidFill>
                <a:latin typeface="+mj-lt"/>
                <a:ea typeface="Arial Unicode MS" pitchFamily="34" charset="-128"/>
                <a:cs typeface="Arial Unicode MS" pitchFamily="34" charset="-128"/>
              </a:rPr>
              <a:t> Others) to death</a:t>
            </a:r>
            <a:r>
              <a:rPr lang="en-US" sz="1600" b="1" dirty="0" smtClean="0">
                <a:solidFill>
                  <a:schemeClr val="accent1"/>
                </a:solidFill>
                <a:ea typeface="Arial Unicode MS" pitchFamily="34" charset="-128"/>
                <a:cs typeface="Arial Unicode MS" pitchFamily="34" charset="-128"/>
              </a:rPr>
              <a:t> in Combine database</a:t>
            </a:r>
            <a:endParaRPr lang="en-US" sz="1600" b="1" dirty="0" smtClean="0">
              <a:solidFill>
                <a:schemeClr val="accent1"/>
              </a:solidFill>
              <a:latin typeface="+mj-lt"/>
              <a:ea typeface="Arial Unicode MS" pitchFamily="34" charset="-128"/>
              <a:cs typeface="Arial Unicode MS" pitchFamily="34" charset="-128"/>
            </a:endParaRPr>
          </a:p>
        </p:txBody>
      </p:sp>
      <p:pic>
        <p:nvPicPr>
          <p:cNvPr id="10" name="Picture 9" descr="img1.png"/>
          <p:cNvPicPr>
            <a:picLocks noChangeAspect="1" noChangeArrowheads="1"/>
          </p:cNvPicPr>
          <p:nvPr/>
        </p:nvPicPr>
        <p:blipFill>
          <a:blip r:embed="rId2" cstate="print"/>
          <a:srcRect/>
          <a:stretch>
            <a:fillRect/>
          </a:stretch>
        </p:blipFill>
        <p:spPr bwMode="auto">
          <a:xfrm>
            <a:off x="259080" y="1703070"/>
            <a:ext cx="5486400" cy="4434840"/>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1</a:t>
            </a:fld>
            <a:endParaRPr lang="en-US" sz="1200" dirty="0">
              <a:solidFill>
                <a:schemeClr val="bg1"/>
              </a:solidFill>
            </a:endParaRPr>
          </a:p>
        </p:txBody>
      </p:sp>
      <p:sp>
        <p:nvSpPr>
          <p:cNvPr id="13" name="TextBox 12"/>
          <p:cNvSpPr txBox="1"/>
          <p:nvPr/>
        </p:nvSpPr>
        <p:spPr>
          <a:xfrm>
            <a:off x="934481" y="1154384"/>
            <a:ext cx="7276626" cy="984885"/>
          </a:xfrm>
          <a:prstGeom prst="rect">
            <a:avLst/>
          </a:prstGeom>
          <a:noFill/>
        </p:spPr>
        <p:txBody>
          <a:bodyPr wrap="square" rtlCol="0">
            <a:spAutoFit/>
          </a:bodyPr>
          <a:lstStyle/>
          <a:p>
            <a:pPr marL="457200" indent="-457200">
              <a:spcBef>
                <a:spcPts val="600"/>
              </a:spcBef>
              <a:buFont typeface="Wingdings" pitchFamily="2" charset="2"/>
              <a:buChar char="v"/>
            </a:pPr>
            <a:r>
              <a:rPr lang="en-US" sz="1600" dirty="0" smtClean="0">
                <a:latin typeface="Calibri" panose="020F0502020204030204" pitchFamily="34" charset="0"/>
              </a:rPr>
              <a:t>Survival analysis</a:t>
            </a:r>
          </a:p>
          <a:p>
            <a:pPr marL="1370013" lvl="2" indent="-457200">
              <a:spcBef>
                <a:spcPts val="600"/>
              </a:spcBef>
              <a:buFont typeface="Wingdings" pitchFamily="2" charset="2"/>
              <a:buChar char="§"/>
            </a:pPr>
            <a:r>
              <a:rPr lang="en-US" sz="1600" dirty="0" smtClean="0">
                <a:latin typeface="Calibri" panose="020F0502020204030204" pitchFamily="34" charset="0"/>
              </a:rPr>
              <a:t>Business Rules </a:t>
            </a:r>
          </a:p>
          <a:p>
            <a:pPr marL="1370013" lvl="2" indent="-457200">
              <a:spcBef>
                <a:spcPts val="600"/>
              </a:spcBef>
              <a:buFont typeface="Wingdings" pitchFamily="2" charset="2"/>
              <a:buChar char="§"/>
            </a:pPr>
            <a:r>
              <a:rPr lang="en-US" sz="1600" dirty="0" smtClean="0">
                <a:latin typeface="Calibri" panose="020F0502020204030204" pitchFamily="34" charset="0"/>
              </a:rPr>
              <a:t>Key results</a:t>
            </a:r>
          </a:p>
        </p:txBody>
      </p:sp>
      <p:sp>
        <p:nvSpPr>
          <p:cNvPr id="5" name="Title 1"/>
          <p:cNvSpPr txBox="1">
            <a:spLocks/>
          </p:cNvSpPr>
          <p:nvPr/>
        </p:nvSpPr>
        <p:spPr bwMode="auto">
          <a:xfrm>
            <a:off x="427038" y="250825"/>
            <a:ext cx="8291512" cy="4001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lgn="ctr" eaLnBrk="0" hangingPunct="0"/>
            <a:r>
              <a:rPr lang="en-US" sz="2000" b="1" dirty="0" smtClean="0">
                <a:solidFill>
                  <a:schemeClr val="accent1"/>
                </a:solidFill>
                <a:latin typeface="+mj-lt"/>
                <a:ea typeface="Arial Unicode MS" pitchFamily="34" charset="-128"/>
                <a:cs typeface="Arial Unicode MS" pitchFamily="34" charset="-128"/>
              </a:rPr>
              <a:t>Content</a:t>
            </a:r>
            <a:endParaRPr lang="en-US" sz="2000" b="1" dirty="0">
              <a:solidFill>
                <a:schemeClr val="accent1"/>
              </a:solidFill>
              <a:latin typeface="+mj-lt"/>
              <a:ea typeface="Arial Unicode MS" pitchFamily="34" charset="-128"/>
              <a:cs typeface="Arial Unicode MS" pitchFamily="34" charset="-128"/>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2</a:t>
            </a:fld>
            <a:endParaRPr lang="en-US" sz="1200" dirty="0">
              <a:solidFill>
                <a:schemeClr val="bg1"/>
              </a:solidFill>
            </a:endParaRPr>
          </a:p>
        </p:txBody>
      </p:sp>
      <p:graphicFrame>
        <p:nvGraphicFramePr>
          <p:cNvPr id="7" name="Table 6"/>
          <p:cNvGraphicFramePr>
            <a:graphicFrameLocks noGrp="1"/>
          </p:cNvGraphicFramePr>
          <p:nvPr>
            <p:extLst>
              <p:ext uri="{D42A27DB-BD31-4B8C-83A1-F6EECF244321}">
                <p14:modId xmlns="" xmlns:p14="http://schemas.microsoft.com/office/powerpoint/2010/main" val="317282161"/>
              </p:ext>
            </p:extLst>
          </p:nvPr>
        </p:nvGraphicFramePr>
        <p:xfrm>
          <a:off x="421101" y="728444"/>
          <a:ext cx="8291511" cy="4051047"/>
        </p:xfrm>
        <a:graphic>
          <a:graphicData uri="http://schemas.openxmlformats.org/drawingml/2006/table">
            <a:tbl>
              <a:tblPr firstRow="1" bandRow="1">
                <a:tableStyleId>{5C22544A-7EE6-4342-B048-85BDC9FD1C3A}</a:tableStyleId>
              </a:tblPr>
              <a:tblGrid>
                <a:gridCol w="715962"/>
                <a:gridCol w="4977806"/>
                <a:gridCol w="2597743"/>
              </a:tblGrid>
              <a:tr h="302007">
                <a:tc>
                  <a:txBody>
                    <a:bodyPr/>
                    <a:lstStyle/>
                    <a:p>
                      <a:pPr algn="ctr"/>
                      <a:r>
                        <a:rPr lang="en-US" sz="1200" dirty="0" err="1" smtClean="0"/>
                        <a:t>Sr</a:t>
                      </a:r>
                      <a:r>
                        <a:rPr lang="en-US" sz="1200" dirty="0" smtClean="0"/>
                        <a:t> no</a:t>
                      </a:r>
                      <a:endParaRPr lang="en-US" sz="1200" dirty="0"/>
                    </a:p>
                  </a:txBody>
                  <a:tcPr anchor="ctr">
                    <a:lnB w="12700" cap="flat" cmpd="sng" algn="ctr">
                      <a:solidFill>
                        <a:schemeClr val="tx1"/>
                      </a:solidFill>
                      <a:prstDash val="solid"/>
                      <a:round/>
                      <a:headEnd type="none" w="med" len="med"/>
                      <a:tailEnd type="none" w="med" len="med"/>
                    </a:lnB>
                    <a:solidFill>
                      <a:srgbClr val="30849B"/>
                    </a:solidFill>
                  </a:tcPr>
                </a:tc>
                <a:tc>
                  <a:txBody>
                    <a:bodyPr/>
                    <a:lstStyle/>
                    <a:p>
                      <a:pPr algn="ctr"/>
                      <a:r>
                        <a:rPr lang="en-US" sz="1200" smtClean="0"/>
                        <a:t>Business rules</a:t>
                      </a:r>
                      <a:endParaRPr lang="en-US" sz="1200" dirty="0"/>
                    </a:p>
                  </a:txBody>
                  <a:tcPr anchor="ctr">
                    <a:lnB w="12700" cap="flat" cmpd="sng" algn="ctr">
                      <a:solidFill>
                        <a:schemeClr val="tx1"/>
                      </a:solidFill>
                      <a:prstDash val="solid"/>
                      <a:round/>
                      <a:headEnd type="none" w="med" len="med"/>
                      <a:tailEnd type="none" w="med" len="med"/>
                    </a:lnB>
                    <a:solidFill>
                      <a:srgbClr val="30849B"/>
                    </a:solidFill>
                  </a:tcPr>
                </a:tc>
                <a:tc>
                  <a:txBody>
                    <a:bodyPr/>
                    <a:lstStyle/>
                    <a:p>
                      <a:pPr algn="ctr"/>
                      <a:r>
                        <a:rPr lang="en-US" sz="1200" dirty="0" smtClean="0"/>
                        <a:t>Rationale</a:t>
                      </a:r>
                      <a:endParaRPr lang="en-US" sz="1200" dirty="0"/>
                    </a:p>
                  </a:txBody>
                  <a:tcPr anchor="ctr">
                    <a:lnB w="12700" cap="flat" cmpd="sng" algn="ctr">
                      <a:solidFill>
                        <a:schemeClr val="tx1"/>
                      </a:solidFill>
                      <a:prstDash val="solid"/>
                      <a:round/>
                      <a:headEnd type="none" w="med" len="med"/>
                      <a:tailEnd type="none" w="med" len="med"/>
                    </a:lnB>
                    <a:solidFill>
                      <a:srgbClr val="30849B"/>
                    </a:solidFill>
                  </a:tcPr>
                </a:tc>
              </a:tr>
              <a:tr h="2842420">
                <a:tc>
                  <a:txBody>
                    <a:bodyPr/>
                    <a:lstStyle/>
                    <a:p>
                      <a:pPr algn="ctr"/>
                      <a:r>
                        <a:rPr lang="en-US" sz="1200" kern="1200" dirty="0" smtClean="0">
                          <a:solidFill>
                            <a:schemeClr val="dk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The usage of Myelofibrosis drugs^</a:t>
                      </a:r>
                      <a:r>
                        <a:rPr lang="en-US" sz="1200" kern="1200" baseline="0" dirty="0" smtClean="0">
                          <a:solidFill>
                            <a:schemeClr val="dk1"/>
                          </a:solidFill>
                          <a:latin typeface="+mn-lt"/>
                          <a:ea typeface="+mn-ea"/>
                          <a:cs typeface="+mn-cs"/>
                        </a:rPr>
                        <a:t> and</a:t>
                      </a:r>
                      <a:r>
                        <a:rPr lang="en-US" sz="1200" kern="1200" dirty="0" smtClean="0">
                          <a:solidFill>
                            <a:schemeClr val="dk1"/>
                          </a:solidFill>
                          <a:latin typeface="+mn-lt"/>
                          <a:ea typeface="+mn-ea"/>
                          <a:cs typeface="+mn-cs"/>
                        </a:rPr>
                        <a:t> steroids alongside </a:t>
                      </a:r>
                      <a:r>
                        <a:rPr lang="en-US" sz="1200" kern="1200" baseline="0" dirty="0" smtClean="0">
                          <a:solidFill>
                            <a:schemeClr val="dk1"/>
                          </a:solidFill>
                          <a:latin typeface="+mn-lt"/>
                          <a:ea typeface="+mn-ea"/>
                          <a:cs typeface="+mn-cs"/>
                        </a:rPr>
                        <a:t> exposure to r</a:t>
                      </a:r>
                      <a:r>
                        <a:rPr lang="en-US" sz="1200" kern="1200" dirty="0" smtClean="0">
                          <a:solidFill>
                            <a:schemeClr val="dk1"/>
                          </a:solidFill>
                          <a:latin typeface="+mn-lt"/>
                          <a:ea typeface="+mn-ea"/>
                          <a:cs typeface="+mn-cs"/>
                        </a:rPr>
                        <a:t>adiation</a:t>
                      </a:r>
                      <a:r>
                        <a:rPr lang="en-US" sz="1200" kern="1200" baseline="0" dirty="0" smtClean="0">
                          <a:solidFill>
                            <a:schemeClr val="dk1"/>
                          </a:solidFill>
                          <a:latin typeface="+mn-lt"/>
                          <a:ea typeface="+mn-ea"/>
                          <a:cs typeface="+mn-cs"/>
                        </a:rPr>
                        <a:t> and Splenectomy </a:t>
                      </a:r>
                      <a:r>
                        <a:rPr lang="en-US" sz="1200" kern="1200" dirty="0" smtClean="0">
                          <a:solidFill>
                            <a:schemeClr val="dk1"/>
                          </a:solidFill>
                          <a:latin typeface="+mn-lt"/>
                          <a:ea typeface="+mn-ea"/>
                          <a:cs typeface="+mn-cs"/>
                        </a:rPr>
                        <a:t>will be analyzed individually:</a:t>
                      </a:r>
                    </a:p>
                    <a:p>
                      <a:pPr marL="228600" indent="-228600">
                        <a:buFont typeface="+mj-lt"/>
                        <a:buAutoNum type="alphaLcParenR"/>
                      </a:pPr>
                      <a:r>
                        <a:rPr lang="en-US" sz="1200" kern="1200" dirty="0" smtClean="0">
                          <a:solidFill>
                            <a:schemeClr val="dk1"/>
                          </a:solidFill>
                          <a:latin typeface="+mn-lt"/>
                          <a:ea typeface="+mn-ea"/>
                          <a:cs typeface="+mn-cs"/>
                        </a:rPr>
                        <a:t>Treatment period for a therapy would be the period from the first date of use to the last date of use.</a:t>
                      </a:r>
                      <a:r>
                        <a:rPr lang="en-US" sz="1200" kern="1200" baseline="0" dirty="0" smtClean="0">
                          <a:solidFill>
                            <a:schemeClr val="dk1"/>
                          </a:solidFill>
                          <a:latin typeface="+mn-lt"/>
                          <a:ea typeface="+mn-ea"/>
                          <a:cs typeface="+mn-cs"/>
                        </a:rPr>
                        <a:t> The latter is the date when there is at least a 90 day gap between the day the supply of a claim for a drug is exhausted and the day of the next claim for the same therapy.  See 1c for imputation rules for assigning the days of supply for a particular therapy.  </a:t>
                      </a:r>
                    </a:p>
                    <a:p>
                      <a:pPr marL="228600" indent="-228600">
                        <a:buFont typeface="+mj-lt"/>
                        <a:buAutoNum type="alphaLcParenR"/>
                      </a:pPr>
                      <a:r>
                        <a:rPr lang="en-US" sz="1200" kern="1200" dirty="0" smtClean="0">
                          <a:solidFill>
                            <a:schemeClr val="dk1"/>
                          </a:solidFill>
                          <a:latin typeface="+mn-lt"/>
                          <a:ea typeface="+mn-ea"/>
                          <a:cs typeface="+mn-cs"/>
                        </a:rPr>
                        <a:t>A therapy used multiple times with a gap of 90 or more days will have multiple treatment periods (start dates and end dates)</a:t>
                      </a:r>
                    </a:p>
                    <a:p>
                      <a:pPr marL="228600" indent="-228600">
                        <a:buFont typeface="+mj-lt"/>
                        <a:buAutoNum type="alphaLcParenR"/>
                      </a:pPr>
                      <a:r>
                        <a:rPr lang="en-US" sz="1200" kern="1200" dirty="0" smtClean="0">
                          <a:solidFill>
                            <a:schemeClr val="dk1"/>
                          </a:solidFill>
                          <a:latin typeface="+mn-lt"/>
                          <a:ea typeface="+mn-ea"/>
                          <a:cs typeface="+mn-cs"/>
                        </a:rPr>
                        <a:t>For an oral therapy, the end date for each treatment period would be the last Rx date in that treatment period + days supply (days supply is assumed to be to be 30 days in case the data is not present in claims data or days supply is less than 15 days) for all oral therapies. A clinical</a:t>
                      </a:r>
                      <a:r>
                        <a:rPr lang="en-US" sz="1200" kern="1200" baseline="0" dirty="0" smtClean="0">
                          <a:solidFill>
                            <a:schemeClr val="dk1"/>
                          </a:solidFill>
                          <a:latin typeface="+mn-lt"/>
                          <a:ea typeface="+mn-ea"/>
                          <a:cs typeface="+mn-cs"/>
                        </a:rPr>
                        <a:t> benefit of 30 days is assumed for all injectables, radiation and splenectomy. </a:t>
                      </a:r>
                      <a:endParaRPr 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 period of 90 days was considered in order to ensure that the core MF therapy,</a:t>
                      </a:r>
                      <a:r>
                        <a:rPr lang="en-US" sz="1200" kern="1200" baseline="0" dirty="0" smtClean="0">
                          <a:solidFill>
                            <a:schemeClr val="dk1"/>
                          </a:solidFill>
                          <a:latin typeface="+mn-lt"/>
                          <a:ea typeface="+mn-ea"/>
                          <a:cs typeface="+mn-cs"/>
                        </a:rPr>
                        <a:t> </a:t>
                      </a:r>
                      <a:r>
                        <a:rPr lang="en-US" sz="1200" kern="1200" baseline="0" dirty="0" err="1" smtClean="0">
                          <a:solidFill>
                            <a:schemeClr val="dk1"/>
                          </a:solidFill>
                          <a:latin typeface="+mn-lt"/>
                          <a:ea typeface="+mn-ea"/>
                          <a:cs typeface="+mn-cs"/>
                        </a:rPr>
                        <a:t>Jakafi</a:t>
                      </a:r>
                      <a:r>
                        <a:rPr lang="en-US" sz="1200" kern="1200" baseline="0" dirty="0" smtClean="0">
                          <a:solidFill>
                            <a:schemeClr val="dk1"/>
                          </a:solidFill>
                          <a:latin typeface="+mn-lt"/>
                          <a:ea typeface="+mn-ea"/>
                          <a:cs typeface="+mn-cs"/>
                        </a:rPr>
                        <a:t>, is monitored for </a:t>
                      </a:r>
                      <a:r>
                        <a:rPr lang="en-US" sz="1200" kern="1200" baseline="0" dirty="0" smtClean="0">
                          <a:solidFill>
                            <a:schemeClr val="dk1"/>
                          </a:solidFill>
                          <a:latin typeface="+mn-lt"/>
                          <a:ea typeface="+mn-ea"/>
                          <a:cs typeface="+mn-cs"/>
                        </a:rPr>
                        <a:t>a sufficient </a:t>
                      </a:r>
                      <a:r>
                        <a:rPr lang="en-US" sz="1200" kern="1200" baseline="0" dirty="0" smtClean="0">
                          <a:solidFill>
                            <a:schemeClr val="dk1"/>
                          </a:solidFill>
                          <a:latin typeface="+mn-lt"/>
                          <a:ea typeface="+mn-ea"/>
                          <a:cs typeface="+mn-cs"/>
                        </a:rPr>
                        <a:t>period of time. </a:t>
                      </a:r>
                      <a:r>
                        <a:rPr lang="en-US" sz="1200" kern="1200" dirty="0" smtClean="0">
                          <a:solidFill>
                            <a:schemeClr val="dk1"/>
                          </a:solidFill>
                          <a:latin typeface="+mn-lt"/>
                          <a:ea typeface="+mn-ea"/>
                          <a:cs typeface="+mn-cs"/>
                        </a:rPr>
                        <a:t>consecutive prescriptions is less than 90 days. Therefore, period of 90 days has been considered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p:cNvSpPr txBox="1"/>
          <p:nvPr/>
        </p:nvSpPr>
        <p:spPr>
          <a:xfrm>
            <a:off x="404837" y="4885486"/>
            <a:ext cx="8229600" cy="1384995"/>
          </a:xfrm>
          <a:prstGeom prst="rect">
            <a:avLst/>
          </a:prstGeom>
          <a:noFill/>
        </p:spPr>
        <p:txBody>
          <a:bodyPr wrap="square" rtlCol="0">
            <a:spAutoFit/>
          </a:bodyPr>
          <a:lstStyle/>
          <a:p>
            <a:r>
              <a:rPr lang="en-US" sz="1200" dirty="0" smtClean="0">
                <a:solidFill>
                  <a:schemeClr val="dk1"/>
                </a:solidFill>
              </a:rPr>
              <a:t>^</a:t>
            </a:r>
            <a:r>
              <a:rPr lang="en-US" sz="1200" b="1" dirty="0" smtClean="0">
                <a:solidFill>
                  <a:schemeClr val="dk1"/>
                </a:solidFill>
              </a:rPr>
              <a:t>Myelofibrosis Drugs</a:t>
            </a:r>
            <a:r>
              <a:rPr lang="en-US" sz="1200" dirty="0" smtClean="0">
                <a:solidFill>
                  <a:schemeClr val="dk1"/>
                </a:solidFill>
              </a:rPr>
              <a:t>: RUXOLITINIB, </a:t>
            </a:r>
            <a:r>
              <a:rPr lang="en-US" sz="1200" dirty="0" smtClean="0"/>
              <a:t>BUSULFAN, CYCLOPHOSPHAMIDE, DANAZOL, ERYTHROPOIETINS, FLUDARABINE, FLUOXYMESTERONE, HYDROXYUREA, LENALIDOMIDE, MELPHALAN, NANDROLONE DECANOATE, OXYMETHOLONE, POMALIDOMIDE, THALIDOMIDE, METHANDROSTENOLONE</a:t>
            </a:r>
          </a:p>
          <a:p>
            <a:r>
              <a:rPr lang="en-US" sz="1200" b="1" dirty="0" smtClean="0"/>
              <a:t>Steroids</a:t>
            </a:r>
            <a:r>
              <a:rPr lang="en-US" sz="1200" dirty="0" smtClean="0"/>
              <a:t>: DEXAMETHASONE, PREDNISOLONE</a:t>
            </a:r>
          </a:p>
          <a:p>
            <a:r>
              <a:rPr lang="en-US" sz="1200" b="1" dirty="0" smtClean="0"/>
              <a:t>Surgery and Procedures:  </a:t>
            </a:r>
            <a:r>
              <a:rPr lang="en-US" sz="1200" dirty="0" smtClean="0"/>
              <a:t>SPLENECTOMY, RADIATION</a:t>
            </a:r>
            <a:endParaRPr lang="en-US" sz="1200" b="1" dirty="0" smtClean="0"/>
          </a:p>
          <a:p>
            <a:endParaRPr lang="en-US" sz="1200" dirty="0">
              <a:solidFill>
                <a:srgbClr val="FF0000"/>
              </a:solidFill>
            </a:endParaRPr>
          </a:p>
        </p:txBody>
      </p:sp>
      <p:sp>
        <p:nvSpPr>
          <p:cNvPr id="9" name="Title 1"/>
          <p:cNvSpPr txBox="1">
            <a:spLocks/>
          </p:cNvSpPr>
          <p:nvPr/>
        </p:nvSpPr>
        <p:spPr bwMode="auto">
          <a:xfrm>
            <a:off x="427038" y="250825"/>
            <a:ext cx="8716962" cy="4001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eaLnBrk="0" hangingPunct="0"/>
            <a:r>
              <a:rPr lang="en-US" sz="2000" b="1" dirty="0" smtClean="0">
                <a:solidFill>
                  <a:schemeClr val="accent1"/>
                </a:solidFill>
                <a:latin typeface="+mj-lt"/>
                <a:ea typeface="Arial Unicode MS" pitchFamily="34" charset="-128"/>
                <a:cs typeface="Arial Unicode MS" pitchFamily="34" charset="-128"/>
              </a:rPr>
              <a:t>Business rules for Treatment Pattern Analysis (1/3)</a:t>
            </a:r>
            <a:endParaRPr lang="en-US" sz="2000" b="1" dirty="0">
              <a:solidFill>
                <a:schemeClr val="accent1"/>
              </a:solidFill>
              <a:latin typeface="+mj-lt"/>
              <a:ea typeface="Arial Unicode MS" pitchFamily="34" charset="-128"/>
              <a:cs typeface="Arial Unicode MS" pitchFamily="34" charset="-128"/>
            </a:endParaRPr>
          </a:p>
        </p:txBody>
      </p:sp>
      <p:graphicFrame>
        <p:nvGraphicFramePr>
          <p:cNvPr id="74753" name="Object 1"/>
          <p:cNvGraphicFramePr>
            <a:graphicFrameLocks noChangeAspect="1"/>
          </p:cNvGraphicFramePr>
          <p:nvPr/>
        </p:nvGraphicFramePr>
        <p:xfrm>
          <a:off x="8004389" y="5447327"/>
          <a:ext cx="914400" cy="771525"/>
        </p:xfrm>
        <a:graphic>
          <a:graphicData uri="http://schemas.openxmlformats.org/presentationml/2006/ole">
            <p:oleObj spid="_x0000_s24578" name="Worksheet" showAsIcon="1" r:id="rId3" imgW="914400" imgH="771525" progId="Excel.Sheet.8">
              <p:embed/>
            </p:oleObj>
          </a:graphicData>
        </a:graphic>
      </p:graphicFrame>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3</a:t>
            </a:fld>
            <a:endParaRPr lang="en-US" sz="1200" dirty="0">
              <a:solidFill>
                <a:schemeClr val="bg1"/>
              </a:solidFill>
            </a:endParaRPr>
          </a:p>
        </p:txBody>
      </p:sp>
      <p:sp>
        <p:nvSpPr>
          <p:cNvPr id="7" name="Title 1"/>
          <p:cNvSpPr txBox="1">
            <a:spLocks/>
          </p:cNvSpPr>
          <p:nvPr/>
        </p:nvSpPr>
        <p:spPr bwMode="auto">
          <a:xfrm>
            <a:off x="427038" y="206580"/>
            <a:ext cx="8716962" cy="4001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eaLnBrk="0" hangingPunct="0"/>
            <a:r>
              <a:rPr lang="en-US" sz="2000" b="1" dirty="0" smtClean="0">
                <a:solidFill>
                  <a:schemeClr val="accent1"/>
                </a:solidFill>
                <a:ea typeface="Arial Unicode MS" pitchFamily="34" charset="-128"/>
                <a:cs typeface="Arial Unicode MS" pitchFamily="34" charset="-128"/>
              </a:rPr>
              <a:t>Business rules for Treatment Pattern Analysis (2/3)</a:t>
            </a:r>
            <a:endParaRPr lang="en-US" sz="2000" b="1" dirty="0">
              <a:solidFill>
                <a:schemeClr val="accent1"/>
              </a:solidFill>
              <a:ea typeface="Arial Unicode MS" pitchFamily="34" charset="-128"/>
              <a:cs typeface="Arial Unicode MS" pitchFamily="34" charset="-128"/>
            </a:endParaRPr>
          </a:p>
        </p:txBody>
      </p:sp>
      <p:graphicFrame>
        <p:nvGraphicFramePr>
          <p:cNvPr id="9" name="Table 8"/>
          <p:cNvGraphicFramePr>
            <a:graphicFrameLocks noGrp="1"/>
          </p:cNvGraphicFramePr>
          <p:nvPr>
            <p:extLst>
              <p:ext uri="{D42A27DB-BD31-4B8C-83A1-F6EECF244321}">
                <p14:modId xmlns="" xmlns:p14="http://schemas.microsoft.com/office/powerpoint/2010/main" val="317282161"/>
              </p:ext>
            </p:extLst>
          </p:nvPr>
        </p:nvGraphicFramePr>
        <p:xfrm>
          <a:off x="382793" y="645920"/>
          <a:ext cx="8291511" cy="5331207"/>
        </p:xfrm>
        <a:graphic>
          <a:graphicData uri="http://schemas.openxmlformats.org/drawingml/2006/table">
            <a:tbl>
              <a:tblPr firstRow="1" bandRow="1">
                <a:tableStyleId>{5C22544A-7EE6-4342-B048-85BDC9FD1C3A}</a:tableStyleId>
              </a:tblPr>
              <a:tblGrid>
                <a:gridCol w="715962"/>
                <a:gridCol w="5420032"/>
                <a:gridCol w="2155517"/>
              </a:tblGrid>
              <a:tr h="302007">
                <a:tc>
                  <a:txBody>
                    <a:bodyPr/>
                    <a:lstStyle/>
                    <a:p>
                      <a:pPr algn="ctr"/>
                      <a:r>
                        <a:rPr lang="en-US" sz="1200" dirty="0" err="1" smtClean="0"/>
                        <a:t>Sr</a:t>
                      </a:r>
                      <a:r>
                        <a:rPr lang="en-US" sz="1200" dirty="0" smtClean="0"/>
                        <a:t> no</a:t>
                      </a:r>
                      <a:endParaRPr lang="en-US" sz="1200" dirty="0"/>
                    </a:p>
                  </a:txBody>
                  <a:tcPr anchor="ctr">
                    <a:lnB w="12700" cap="flat" cmpd="sng" algn="ctr">
                      <a:solidFill>
                        <a:schemeClr val="tx1"/>
                      </a:solidFill>
                      <a:prstDash val="solid"/>
                      <a:round/>
                      <a:headEnd type="none" w="med" len="med"/>
                      <a:tailEnd type="none" w="med" len="med"/>
                    </a:lnB>
                    <a:solidFill>
                      <a:srgbClr val="30849B"/>
                    </a:solidFill>
                  </a:tcPr>
                </a:tc>
                <a:tc>
                  <a:txBody>
                    <a:bodyPr/>
                    <a:lstStyle/>
                    <a:p>
                      <a:pPr algn="ctr"/>
                      <a:r>
                        <a:rPr lang="en-US" sz="1200" smtClean="0"/>
                        <a:t>Business rules</a:t>
                      </a:r>
                      <a:endParaRPr lang="en-US" sz="1200" dirty="0"/>
                    </a:p>
                  </a:txBody>
                  <a:tcPr anchor="ctr">
                    <a:lnB w="12700" cap="flat" cmpd="sng" algn="ctr">
                      <a:solidFill>
                        <a:schemeClr val="tx1"/>
                      </a:solidFill>
                      <a:prstDash val="solid"/>
                      <a:round/>
                      <a:headEnd type="none" w="med" len="med"/>
                      <a:tailEnd type="none" w="med" len="med"/>
                    </a:lnB>
                    <a:solidFill>
                      <a:srgbClr val="30849B"/>
                    </a:solidFill>
                  </a:tcPr>
                </a:tc>
                <a:tc>
                  <a:txBody>
                    <a:bodyPr/>
                    <a:lstStyle/>
                    <a:p>
                      <a:pPr algn="ctr"/>
                      <a:r>
                        <a:rPr lang="en-US" sz="1200" dirty="0" smtClean="0"/>
                        <a:t>Rationale</a:t>
                      </a:r>
                      <a:endParaRPr lang="en-US" sz="1200" dirty="0"/>
                    </a:p>
                  </a:txBody>
                  <a:tcPr anchor="ctr">
                    <a:lnB w="12700" cap="flat" cmpd="sng" algn="ctr">
                      <a:solidFill>
                        <a:schemeClr val="tx1"/>
                      </a:solidFill>
                      <a:prstDash val="solid"/>
                      <a:round/>
                      <a:headEnd type="none" w="med" len="med"/>
                      <a:tailEnd type="none" w="med" len="med"/>
                    </a:lnB>
                    <a:solidFill>
                      <a:srgbClr val="30849B"/>
                    </a:solidFill>
                  </a:tcPr>
                </a:tc>
              </a:tr>
              <a:tr h="2842420">
                <a:tc>
                  <a:txBody>
                    <a:bodyPr/>
                    <a:lstStyle/>
                    <a:p>
                      <a:pPr algn="ctr"/>
                      <a:r>
                        <a:rPr lang="en-US" sz="1200" kern="1200" dirty="0" smtClean="0">
                          <a:solidFill>
                            <a:schemeClr val="dk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dk1"/>
                          </a:solidFill>
                          <a:latin typeface="+mn-lt"/>
                          <a:ea typeface="+mn-ea"/>
                          <a:cs typeface="+mn-cs"/>
                        </a:rPr>
                        <a:t>Once the different treatment periods of each MF therapy have been identified, these periods are lined up such that the entire treatment duration for a patient is broken up into multiple intervals, each with a distinct regimen (i.e. a single drug or a combination of drugs). Each such successive interval is deemed to be a different line of treatment for a patient, subject to the below stipulations</a:t>
                      </a:r>
                      <a:r>
                        <a:rPr lang="en-US" sz="1200" kern="1200" baseline="0" dirty="0" smtClean="0">
                          <a:solidFill>
                            <a:schemeClr val="dk1"/>
                          </a:solidFill>
                          <a:latin typeface="+mn-lt"/>
                          <a:ea typeface="+mn-ea"/>
                          <a:cs typeface="+mn-cs"/>
                        </a:rPr>
                        <a:t>:</a:t>
                      </a:r>
                    </a:p>
                    <a:p>
                      <a:pPr marL="0" marR="0" indent="0" algn="just" defTabSz="914400" rtl="0" eaLnBrk="1" fontAlgn="auto" latinLnBrk="0" hangingPunct="1">
                        <a:lnSpc>
                          <a:spcPct val="100000"/>
                        </a:lnSpc>
                        <a:spcBef>
                          <a:spcPts val="0"/>
                        </a:spcBef>
                        <a:spcAft>
                          <a:spcPts val="0"/>
                        </a:spcAft>
                        <a:buClrTx/>
                        <a:buSzTx/>
                        <a:buFont typeface="+mj-lt"/>
                        <a:buNone/>
                        <a:tabLst/>
                        <a:defRPr/>
                      </a:pPr>
                      <a:endParaRPr lang="en-US" sz="1200" kern="1200" baseline="0" dirty="0" smtClean="0">
                        <a:solidFill>
                          <a:schemeClr val="dk1"/>
                        </a:solidFill>
                        <a:latin typeface="+mn-lt"/>
                        <a:ea typeface="+mn-ea"/>
                        <a:cs typeface="+mn-cs"/>
                      </a:endParaRPr>
                    </a:p>
                    <a:p>
                      <a:pPr marL="228600" lvl="0" indent="-228600">
                        <a:buFont typeface="+mj-lt"/>
                        <a:buAutoNum type="alphaLcParenR"/>
                      </a:pPr>
                      <a:r>
                        <a:rPr lang="en-US" sz="1200" kern="1200" dirty="0" smtClean="0">
                          <a:solidFill>
                            <a:schemeClr val="dk1"/>
                          </a:solidFill>
                          <a:latin typeface="+mn-lt"/>
                          <a:ea typeface="+mn-ea"/>
                          <a:cs typeface="+mn-cs"/>
                        </a:rPr>
                        <a:t>If a regimen comprises of </a:t>
                      </a:r>
                      <a:r>
                        <a:rPr lang="en-US" sz="1200" kern="1200" dirty="0" err="1" smtClean="0">
                          <a:solidFill>
                            <a:schemeClr val="dk1"/>
                          </a:solidFill>
                          <a:latin typeface="+mn-lt"/>
                          <a:ea typeface="+mn-ea"/>
                          <a:cs typeface="+mn-cs"/>
                        </a:rPr>
                        <a:t>Jakafi</a:t>
                      </a:r>
                      <a:r>
                        <a:rPr lang="en-US" sz="1200" kern="1200" dirty="0" smtClean="0">
                          <a:solidFill>
                            <a:schemeClr val="dk1"/>
                          </a:solidFill>
                          <a:latin typeface="+mn-lt"/>
                          <a:ea typeface="+mn-ea"/>
                          <a:cs typeface="+mn-cs"/>
                        </a:rPr>
                        <a:t> (only drug approved to treat MF patients) and any other MF drug and a steroid(s), the regimen will be replaced with only </a:t>
                      </a:r>
                      <a:r>
                        <a:rPr lang="en-US" sz="1200" kern="1200" dirty="0" err="1" smtClean="0">
                          <a:solidFill>
                            <a:schemeClr val="dk1"/>
                          </a:solidFill>
                          <a:latin typeface="+mn-lt"/>
                          <a:ea typeface="+mn-ea"/>
                          <a:cs typeface="+mn-cs"/>
                        </a:rPr>
                        <a:t>Jakafi</a:t>
                      </a:r>
                      <a:r>
                        <a:rPr lang="en-US" sz="1200" kern="1200" dirty="0" smtClean="0">
                          <a:solidFill>
                            <a:schemeClr val="dk1"/>
                          </a:solidFill>
                          <a:latin typeface="+mn-lt"/>
                          <a:ea typeface="+mn-ea"/>
                          <a:cs typeface="+mn-cs"/>
                        </a:rPr>
                        <a:t> and the other MF drug (i.e. the steroids will be excluded). If a regimen comprises an ‘other MF drug(s)’ along with a steroid, the regimen will be replaced with only the ‘other MF drug(s)’. In other words, the steroid will be deleted from the regimen. </a:t>
                      </a:r>
                    </a:p>
                    <a:p>
                      <a:pPr marL="228600" lvl="0" indent="-228600">
                        <a:buFont typeface="+mj-lt"/>
                        <a:buAutoNum type="alphaLcParenR"/>
                      </a:pPr>
                      <a:r>
                        <a:rPr lang="en-US" sz="1200" kern="1200" dirty="0" smtClean="0">
                          <a:solidFill>
                            <a:schemeClr val="dk1"/>
                          </a:solidFill>
                          <a:latin typeface="+mn-lt"/>
                          <a:ea typeface="+mn-ea"/>
                          <a:cs typeface="+mn-cs"/>
                        </a:rPr>
                        <a:t>Upon completion of step a, all successive regimens that are identical and occur without any gap between them will be merged into the same LOT.</a:t>
                      </a:r>
                    </a:p>
                    <a:p>
                      <a:pPr marL="228600" marR="0" indent="-228600" algn="just" defTabSz="914400" rtl="0" eaLnBrk="1" fontAlgn="auto" latinLnBrk="0" hangingPunct="1">
                        <a:lnSpc>
                          <a:spcPct val="100000"/>
                        </a:lnSpc>
                        <a:spcBef>
                          <a:spcPts val="0"/>
                        </a:spcBef>
                        <a:spcAft>
                          <a:spcPts val="0"/>
                        </a:spcAft>
                        <a:buClrTx/>
                        <a:buSzTx/>
                        <a:buFont typeface="+mj-lt"/>
                        <a:buAutoNum type="alphaLcParenR"/>
                        <a:tabLst/>
                        <a:defRPr/>
                      </a:pPr>
                      <a:r>
                        <a:rPr lang="en-US" sz="1200" kern="1200" dirty="0" smtClean="0">
                          <a:solidFill>
                            <a:schemeClr val="dk1"/>
                          </a:solidFill>
                          <a:latin typeface="+mn-lt"/>
                          <a:ea typeface="+mn-ea"/>
                          <a:cs typeface="+mn-cs"/>
                        </a:rPr>
                        <a:t>If any regimen has a duration of &lt;=30 days, and if its succeeding regimen is a step up or step down regimen, then the 2 regimens should be merged, with the one with the higher duration being considered the prevailing regimen. If the succeeding regimen is not a step up or step down or there is no succeeding regimen, then the regimen should be compared with the preceding regimen and the same rule applied. For 2 regimens to be considered step up or step down of each other, all the drugs of the smaller regimen should be contained in the larger regimen.</a:t>
                      </a:r>
                      <a:r>
                        <a:rPr lang="en-US" sz="1200" kern="1200" baseline="0" dirty="0" smtClean="0">
                          <a:solidFill>
                            <a:schemeClr val="dk1"/>
                          </a:solidFill>
                          <a:latin typeface="+mn-lt"/>
                          <a:ea typeface="+mn-ea"/>
                          <a:cs typeface="+mn-cs"/>
                        </a:rPr>
                        <a:t> </a:t>
                      </a:r>
                      <a:endParaRPr 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4</a:t>
            </a:fld>
            <a:endParaRPr lang="en-US" sz="1200" dirty="0">
              <a:solidFill>
                <a:schemeClr val="bg1"/>
              </a:solidFill>
            </a:endParaRPr>
          </a:p>
        </p:txBody>
      </p:sp>
      <p:graphicFrame>
        <p:nvGraphicFramePr>
          <p:cNvPr id="7" name="Table 6"/>
          <p:cNvGraphicFramePr>
            <a:graphicFrameLocks noGrp="1"/>
          </p:cNvGraphicFramePr>
          <p:nvPr>
            <p:extLst>
              <p:ext uri="{D42A27DB-BD31-4B8C-83A1-F6EECF244321}">
                <p14:modId xmlns="" xmlns:p14="http://schemas.microsoft.com/office/powerpoint/2010/main" val="1511125856"/>
              </p:ext>
            </p:extLst>
          </p:nvPr>
        </p:nvGraphicFramePr>
        <p:xfrm>
          <a:off x="355785" y="427770"/>
          <a:ext cx="8301518" cy="5669280"/>
        </p:xfrm>
        <a:graphic>
          <a:graphicData uri="http://schemas.openxmlformats.org/drawingml/2006/table">
            <a:tbl>
              <a:tblPr firstRow="1" bandRow="1">
                <a:tableStyleId>{5C22544A-7EE6-4342-B048-85BDC9FD1C3A}</a:tableStyleId>
              </a:tblPr>
              <a:tblGrid>
                <a:gridCol w="716826"/>
                <a:gridCol w="4983814"/>
                <a:gridCol w="2600878"/>
              </a:tblGrid>
              <a:tr h="258661">
                <a:tc>
                  <a:txBody>
                    <a:bodyPr/>
                    <a:lstStyle/>
                    <a:p>
                      <a:pPr algn="ctr"/>
                      <a:r>
                        <a:rPr lang="en-US" sz="1200" dirty="0" err="1" smtClean="0"/>
                        <a:t>Sr</a:t>
                      </a:r>
                      <a:r>
                        <a:rPr lang="en-US" sz="1200" dirty="0" smtClean="0"/>
                        <a:t> no</a:t>
                      </a:r>
                      <a:endParaRPr lang="en-US" sz="1200" dirty="0"/>
                    </a:p>
                  </a:txBody>
                  <a:tcPr anchor="ctr">
                    <a:lnB w="12700" cap="flat" cmpd="sng" algn="ctr">
                      <a:solidFill>
                        <a:schemeClr val="tx1"/>
                      </a:solidFill>
                      <a:prstDash val="solid"/>
                      <a:round/>
                      <a:headEnd type="none" w="med" len="med"/>
                      <a:tailEnd type="none" w="med" len="med"/>
                    </a:lnB>
                    <a:solidFill>
                      <a:srgbClr val="30849B"/>
                    </a:solidFill>
                  </a:tcPr>
                </a:tc>
                <a:tc>
                  <a:txBody>
                    <a:bodyPr/>
                    <a:lstStyle/>
                    <a:p>
                      <a:pPr algn="ctr"/>
                      <a:r>
                        <a:rPr lang="en-US" sz="1200" smtClean="0"/>
                        <a:t>Business rules</a:t>
                      </a:r>
                      <a:endParaRPr lang="en-US" sz="1200" dirty="0"/>
                    </a:p>
                  </a:txBody>
                  <a:tcPr anchor="ctr">
                    <a:lnB w="12700" cap="flat" cmpd="sng" algn="ctr">
                      <a:solidFill>
                        <a:schemeClr val="tx1"/>
                      </a:solidFill>
                      <a:prstDash val="solid"/>
                      <a:round/>
                      <a:headEnd type="none" w="med" len="med"/>
                      <a:tailEnd type="none" w="med" len="med"/>
                    </a:lnB>
                    <a:solidFill>
                      <a:srgbClr val="30849B"/>
                    </a:solidFill>
                  </a:tcPr>
                </a:tc>
                <a:tc>
                  <a:txBody>
                    <a:bodyPr/>
                    <a:lstStyle/>
                    <a:p>
                      <a:pPr algn="ctr"/>
                      <a:r>
                        <a:rPr lang="en-US" sz="1200" dirty="0" smtClean="0"/>
                        <a:t>Rationale</a:t>
                      </a:r>
                      <a:endParaRPr lang="en-US" sz="1200" dirty="0"/>
                    </a:p>
                  </a:txBody>
                  <a:tcPr anchor="ctr">
                    <a:lnB w="12700" cap="flat" cmpd="sng" algn="ctr">
                      <a:solidFill>
                        <a:schemeClr val="tx1"/>
                      </a:solidFill>
                      <a:prstDash val="solid"/>
                      <a:round/>
                      <a:headEnd type="none" w="med" len="med"/>
                      <a:tailEnd type="none" w="med" len="med"/>
                    </a:lnB>
                    <a:solidFill>
                      <a:srgbClr val="30849B"/>
                    </a:solidFill>
                  </a:tcPr>
                </a:tc>
              </a:tr>
              <a:tr h="258661">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mn-ea"/>
                          <a:cs typeface="+mn-cs"/>
                        </a:rPr>
                        <a:t>Blank regimens where no usage of any drug is found would be treated in a following manner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228600" indent="-228600">
                        <a:buFont typeface="+mj-lt"/>
                        <a:buAutoNum type="alphaLcParenR"/>
                      </a:pPr>
                      <a:endParaRPr lang="en-US" sz="10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0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43771">
                <a:tc>
                  <a:txBody>
                    <a:bodyPr/>
                    <a:lstStyle/>
                    <a:p>
                      <a:pPr algn="ctr"/>
                      <a:r>
                        <a:rPr lang="en-US" sz="1200" kern="1200" dirty="0" smtClean="0">
                          <a:solidFill>
                            <a:schemeClr val="dk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lvl="0" indent="-228600">
                        <a:buFont typeface="+mj-lt"/>
                        <a:buAutoNum type="alphaLcParenR"/>
                      </a:pPr>
                      <a:endParaRPr lang="en-US" sz="1200" kern="1200" dirty="0" smtClean="0">
                        <a:solidFill>
                          <a:schemeClr val="dk1"/>
                        </a:solidFill>
                        <a:latin typeface="+mn-lt"/>
                        <a:ea typeface="+mn-ea"/>
                        <a:cs typeface="+mn-cs"/>
                      </a:endParaRPr>
                    </a:p>
                    <a:p>
                      <a:pPr marL="228600" lvl="0" indent="-228600">
                        <a:buFont typeface="+mj-lt"/>
                        <a:buAutoNum type="alphaLcParenR"/>
                      </a:pPr>
                      <a:r>
                        <a:rPr lang="en-US" sz="1200" kern="1200" dirty="0" smtClean="0">
                          <a:solidFill>
                            <a:schemeClr val="dk1"/>
                          </a:solidFill>
                          <a:latin typeface="+mn-lt"/>
                          <a:ea typeface="+mn-ea"/>
                          <a:cs typeface="+mn-cs"/>
                        </a:rPr>
                        <a:t>Upon completion of each of steps a-c and prior to proceeding to next step, all successive LOTs that are identical (regimens should be exactly the same) and occur without any gap between them will be merged into the same LOT </a:t>
                      </a:r>
                    </a:p>
                    <a:p>
                      <a:pPr marL="228600" marR="0" lvl="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1200" kern="1200" dirty="0" smtClean="0">
                          <a:solidFill>
                            <a:schemeClr val="dk1"/>
                          </a:solidFill>
                          <a:latin typeface="+mn-lt"/>
                          <a:ea typeface="+mn-ea"/>
                          <a:cs typeface="+mn-cs"/>
                        </a:rPr>
                        <a:t>If a regimen comprises only a steroid(s), the regimen will be disregarded and replaced by a blank, if the duration of the regimen is &lt;30 days. Else, the regimen will stand and no change or adjustment will be made </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GB" sz="1200" kern="1200" dirty="0" smtClean="0">
                        <a:solidFill>
                          <a:schemeClr val="dk1"/>
                        </a:solidFill>
                        <a:latin typeface="+mn-lt"/>
                        <a:ea typeface="+mn-ea"/>
                        <a:cs typeface="+mn-cs"/>
                      </a:endParaRPr>
                    </a:p>
                  </a:txBody>
                  <a:tcPr marL="72000" marR="4572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lphaLcParenR"/>
                        <a:tabLst/>
                        <a:defRPr/>
                      </a:pPr>
                      <a:endParaRPr lang="en-US" sz="1200" kern="1200" dirty="0" smtClean="0">
                        <a:solidFill>
                          <a:srgbClr val="FF0000"/>
                        </a:solidFill>
                        <a:latin typeface="+mn-lt"/>
                        <a:ea typeface="+mn-ea"/>
                        <a:cs typeface="+mn-cs"/>
                      </a:endParaRPr>
                    </a:p>
                  </a:txBody>
                  <a:tcPr marL="72000" marR="4572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69288">
                <a:tc>
                  <a:txBody>
                    <a:bodyPr/>
                    <a:lstStyle/>
                    <a:p>
                      <a:pPr algn="ctr"/>
                      <a:r>
                        <a:rPr lang="en-US" sz="1200" kern="1200" dirty="0" smtClean="0">
                          <a:solidFill>
                            <a:schemeClr val="dk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kern="1200" dirty="0" smtClean="0">
                        <a:solidFill>
                          <a:schemeClr val="dk1"/>
                        </a:solidFill>
                        <a:latin typeface="+mn-lt"/>
                        <a:ea typeface="+mn-ea"/>
                        <a:cs typeface="+mn-cs"/>
                      </a:endParaRPr>
                    </a:p>
                    <a:p>
                      <a:r>
                        <a:rPr lang="en-US" sz="1200" b="1" kern="1200" dirty="0" smtClean="0">
                          <a:solidFill>
                            <a:schemeClr val="dk1"/>
                          </a:solidFill>
                          <a:latin typeface="+mn-lt"/>
                          <a:ea typeface="+mn-ea"/>
                          <a:cs typeface="+mn-cs"/>
                        </a:rPr>
                        <a:t>The following rules shall</a:t>
                      </a:r>
                      <a:r>
                        <a:rPr lang="en-US" sz="1200" b="1" kern="1200" baseline="0" dirty="0" smtClean="0">
                          <a:solidFill>
                            <a:schemeClr val="dk1"/>
                          </a:solidFill>
                          <a:latin typeface="+mn-lt"/>
                          <a:ea typeface="+mn-ea"/>
                          <a:cs typeface="+mn-cs"/>
                        </a:rPr>
                        <a:t> be applied to regimens occurring between blank regimens</a:t>
                      </a:r>
                      <a:r>
                        <a:rPr lang="en-US" sz="1200" b="1" kern="1200" dirty="0" smtClean="0">
                          <a:solidFill>
                            <a:schemeClr val="dk1"/>
                          </a:solidFill>
                          <a:latin typeface="+mn-lt"/>
                          <a:ea typeface="+mn-ea"/>
                          <a:cs typeface="+mn-cs"/>
                        </a:rPr>
                        <a:t>:</a:t>
                      </a:r>
                    </a:p>
                    <a:p>
                      <a:endParaRPr lang="en-US" sz="1200" kern="1200" dirty="0" smtClean="0">
                        <a:solidFill>
                          <a:schemeClr val="dk1"/>
                        </a:solidFill>
                        <a:latin typeface="+mn-lt"/>
                        <a:ea typeface="+mn-ea"/>
                        <a:cs typeface="+mn-cs"/>
                      </a:endParaRPr>
                    </a:p>
                    <a:p>
                      <a:r>
                        <a:rPr lang="en-US" sz="1200" u="sng" kern="1200" dirty="0" smtClean="0">
                          <a:solidFill>
                            <a:schemeClr val="dk1"/>
                          </a:solidFill>
                          <a:latin typeface="+mn-lt"/>
                          <a:ea typeface="+mn-ea"/>
                          <a:cs typeface="+mn-cs"/>
                        </a:rPr>
                        <a:t>If</a:t>
                      </a:r>
                      <a:r>
                        <a:rPr lang="en-US" sz="1200" u="sng" kern="1200" baseline="0" dirty="0" smtClean="0">
                          <a:solidFill>
                            <a:schemeClr val="dk1"/>
                          </a:solidFill>
                          <a:latin typeface="+mn-lt"/>
                          <a:ea typeface="+mn-ea"/>
                          <a:cs typeface="+mn-cs"/>
                        </a:rPr>
                        <a:t> the duration of blank regimen is &lt;90 days:</a:t>
                      </a:r>
                      <a:endParaRPr lang="en-US" sz="1200" u="sng" kern="1200" dirty="0" smtClean="0">
                        <a:solidFill>
                          <a:schemeClr val="dk1"/>
                        </a:solidFill>
                        <a:latin typeface="+mn-lt"/>
                        <a:ea typeface="+mn-ea"/>
                        <a:cs typeface="+mn-cs"/>
                      </a:endParaRPr>
                    </a:p>
                    <a:p>
                      <a:pPr marL="228600" indent="-228600">
                        <a:buFont typeface="+mj-lt"/>
                        <a:buAutoNum type="alphaLcParenR"/>
                      </a:pPr>
                      <a:r>
                        <a:rPr lang="en-US" sz="1200" kern="1200" dirty="0" smtClean="0">
                          <a:solidFill>
                            <a:schemeClr val="dk1"/>
                          </a:solidFill>
                          <a:latin typeface="+mn-lt"/>
                          <a:ea typeface="+mn-ea"/>
                          <a:cs typeface="+mn-cs"/>
                        </a:rPr>
                        <a:t>If preceding and succeeding regimens are the same; then the preceding regimen will be deemed to continue till the end date of the regimen succeeding the blank regimen. </a:t>
                      </a:r>
                    </a:p>
                    <a:p>
                      <a:pPr marL="228600" marR="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1200" kern="1200" dirty="0" smtClean="0">
                          <a:solidFill>
                            <a:schemeClr val="dk1"/>
                          </a:solidFill>
                          <a:latin typeface="+mn-lt"/>
                          <a:ea typeface="+mn-ea"/>
                          <a:cs typeface="+mn-cs"/>
                        </a:rPr>
                        <a:t>If</a:t>
                      </a:r>
                      <a:r>
                        <a:rPr lang="en-US" sz="1200" kern="1200" baseline="0" dirty="0" smtClean="0">
                          <a:solidFill>
                            <a:schemeClr val="dk1"/>
                          </a:solidFill>
                          <a:latin typeface="+mn-lt"/>
                          <a:ea typeface="+mn-ea"/>
                          <a:cs typeface="+mn-cs"/>
                        </a:rPr>
                        <a:t> duration of the blank regimen is &lt;30 days and </a:t>
                      </a:r>
                      <a:r>
                        <a:rPr lang="en-US" sz="1200" kern="1200" dirty="0" smtClean="0">
                          <a:solidFill>
                            <a:schemeClr val="dk1"/>
                          </a:solidFill>
                          <a:latin typeface="+mn-lt"/>
                          <a:ea typeface="+mn-ea"/>
                          <a:cs typeface="+mn-cs"/>
                        </a:rPr>
                        <a:t>preceding and succeeding regimens are similar, with one being a step up or step down of the other, and either of them are &lt;=15 days, and the blank regimen is &lt;30 days, then merge the 2 regimens together. The regimen with higher duration will be the prevailing regimen.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u="sng" kern="1200" dirty="0" smtClean="0">
                        <a:solidFill>
                          <a:schemeClr val="dk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u="sng" kern="1200" dirty="0" smtClean="0">
                          <a:solidFill>
                            <a:schemeClr val="dk1"/>
                          </a:solidFill>
                          <a:latin typeface="+mn-lt"/>
                          <a:ea typeface="+mn-ea"/>
                          <a:cs typeface="+mn-cs"/>
                        </a:rPr>
                        <a:t>Blank</a:t>
                      </a:r>
                      <a:r>
                        <a:rPr lang="en-US" sz="1200" u="sng" kern="1200" baseline="0" dirty="0" smtClean="0">
                          <a:solidFill>
                            <a:schemeClr val="dk1"/>
                          </a:solidFill>
                          <a:latin typeface="+mn-lt"/>
                          <a:ea typeface="+mn-ea"/>
                          <a:cs typeface="+mn-cs"/>
                        </a:rPr>
                        <a:t> regimens will be deleted if the duration is &gt;=90 days. </a:t>
                      </a:r>
                      <a:endParaRPr lang="en-US" sz="1200" u="sng" kern="1200" dirty="0" smtClean="0">
                        <a:solidFill>
                          <a:schemeClr val="dk1"/>
                        </a:solidFill>
                        <a:latin typeface="+mn-lt"/>
                        <a:ea typeface="+mn-ea"/>
                        <a:cs typeface="+mn-cs"/>
                      </a:endParaRPr>
                    </a:p>
                    <a:p>
                      <a:pPr marL="228600" indent="-228600">
                        <a:buFont typeface="+mj-lt"/>
                        <a:buAutoNum type="alphaLcParenR"/>
                      </a:pPr>
                      <a:endParaRPr lang="en-US" sz="1200" kern="1200" dirty="0" smtClean="0">
                        <a:solidFill>
                          <a:schemeClr val="dk1"/>
                        </a:solidFill>
                        <a:latin typeface="+mn-lt"/>
                        <a:ea typeface="+mn-ea"/>
                        <a:cs typeface="+mn-cs"/>
                      </a:endParaRPr>
                    </a:p>
                  </a:txBody>
                  <a:tcPr marL="72000" marR="4572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kern="1200" dirty="0" smtClean="0">
                          <a:solidFill>
                            <a:schemeClr val="dk1"/>
                          </a:solidFill>
                          <a:latin typeface="+mn-lt"/>
                          <a:ea typeface="+mn-ea"/>
                          <a:cs typeface="+mn-cs"/>
                        </a:rPr>
                        <a:t>During treatment with any </a:t>
                      </a:r>
                      <a:r>
                        <a:rPr lang="en-US" sz="1200" kern="1200" baseline="0" dirty="0" smtClean="0">
                          <a:solidFill>
                            <a:schemeClr val="dk1"/>
                          </a:solidFill>
                          <a:latin typeface="+mn-lt"/>
                          <a:ea typeface="+mn-ea"/>
                          <a:cs typeface="+mn-cs"/>
                        </a:rPr>
                        <a:t>regimen, a gap of up to 90 days could exist on account of compliance or  management of adverse events. Therefore </a:t>
                      </a:r>
                    </a:p>
                    <a:p>
                      <a:pPr marL="228600" indent="-228600" algn="l">
                        <a:buFont typeface="+mj-lt"/>
                        <a:buAutoNum type="alphaLcParenR"/>
                      </a:pPr>
                      <a:r>
                        <a:rPr lang="en-US" sz="1200" kern="1200" baseline="0" dirty="0" smtClean="0">
                          <a:solidFill>
                            <a:schemeClr val="dk1"/>
                          </a:solidFill>
                          <a:latin typeface="+mn-lt"/>
                          <a:ea typeface="+mn-ea"/>
                          <a:cs typeface="+mn-cs"/>
                        </a:rPr>
                        <a:t>If preceding and succeeding regimens are the same, the 2 periods would be treated as continuous</a:t>
                      </a:r>
                    </a:p>
                    <a:p>
                      <a:pPr marL="228600" marR="0"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sz="1200" kern="1200" baseline="0" dirty="0" smtClean="0">
                          <a:solidFill>
                            <a:schemeClr val="dk1"/>
                          </a:solidFill>
                          <a:latin typeface="+mn-lt"/>
                          <a:ea typeface="+mn-ea"/>
                          <a:cs typeface="+mn-cs"/>
                        </a:rPr>
                        <a:t>In all other cases they would be treated as two different regimens</a:t>
                      </a:r>
                      <a:endParaRPr lang="en-US" sz="1200" kern="1200" dirty="0" smtClean="0">
                        <a:solidFill>
                          <a:srgbClr val="FF0000"/>
                        </a:solidFill>
                        <a:latin typeface="+mn-lt"/>
                        <a:ea typeface="+mn-ea"/>
                        <a:cs typeface="+mn-cs"/>
                      </a:endParaRPr>
                    </a:p>
                  </a:txBody>
                  <a:tcPr marL="72000" marR="4572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Title 1"/>
          <p:cNvSpPr txBox="1">
            <a:spLocks/>
          </p:cNvSpPr>
          <p:nvPr/>
        </p:nvSpPr>
        <p:spPr bwMode="auto">
          <a:xfrm>
            <a:off x="427038" y="0"/>
            <a:ext cx="8716962" cy="40011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eaLnBrk="0" hangingPunct="0"/>
            <a:r>
              <a:rPr lang="en-US" sz="2000" b="1" dirty="0" smtClean="0">
                <a:solidFill>
                  <a:schemeClr val="accent1"/>
                </a:solidFill>
                <a:ea typeface="Arial Unicode MS" pitchFamily="34" charset="-128"/>
                <a:cs typeface="Arial Unicode MS" pitchFamily="34" charset="-128"/>
              </a:rPr>
              <a:t>Business rules for Treatment Pattern Analysis (3/3)</a:t>
            </a:r>
            <a:endParaRPr lang="en-US" sz="2000" b="1" dirty="0">
              <a:solidFill>
                <a:schemeClr val="accent1"/>
              </a:solidFill>
              <a:ea typeface="Arial Unicode MS" pitchFamily="34" charset="-128"/>
              <a:cs typeface="Arial Unicode MS" pitchFamily="34" charset="-128"/>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8" y="177085"/>
            <a:ext cx="8291512" cy="400110"/>
          </a:xfrm>
        </p:spPr>
        <p:txBody>
          <a:bodyPr/>
          <a:lstStyle/>
          <a:p>
            <a:pPr algn="ctr"/>
            <a:r>
              <a:rPr lang="en-US" sz="2000" b="1" u="sng" kern="1200" dirty="0">
                <a:ea typeface="Arial Unicode MS" pitchFamily="34" charset="-128"/>
                <a:cs typeface="Arial Unicode MS" pitchFamily="34" charset="-128"/>
              </a:rPr>
              <a:t>Survival Analysis – Business Rules (1/2</a:t>
            </a:r>
            <a:r>
              <a:rPr lang="en-US" sz="2000" b="1" u="sng" kern="1200" dirty="0" smtClean="0">
                <a:ea typeface="Arial Unicode MS" pitchFamily="34" charset="-128"/>
                <a:cs typeface="Arial Unicode MS" pitchFamily="34" charset="-128"/>
              </a:rPr>
              <a:t>)</a:t>
            </a:r>
            <a:endParaRPr lang="en-US" sz="2000" b="1" u="sng" kern="1200" dirty="0">
              <a:solidFill>
                <a:srgbClr val="FF0000"/>
              </a:solidFill>
              <a:ea typeface="Arial Unicode MS" pitchFamily="34" charset="-128"/>
              <a:cs typeface="Arial Unicode MS" pitchFamily="34" charset="-128"/>
            </a:endParaRPr>
          </a:p>
        </p:txBody>
      </p:sp>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5</a:t>
            </a:fld>
            <a:endParaRPr lang="en-US" sz="1200" dirty="0">
              <a:solidFill>
                <a:schemeClr val="bg1"/>
              </a:solidFill>
            </a:endParaRPr>
          </a:p>
        </p:txBody>
      </p:sp>
      <p:sp>
        <p:nvSpPr>
          <p:cNvPr id="5" name="Rectangle 1"/>
          <p:cNvSpPr>
            <a:spLocks noChangeArrowheads="1"/>
          </p:cNvSpPr>
          <p:nvPr/>
        </p:nvSpPr>
        <p:spPr bwMode="auto">
          <a:xfrm>
            <a:off x="212725" y="397792"/>
            <a:ext cx="8233456"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85750" algn="just"/>
            <a:r>
              <a:rPr lang="en-US" sz="1400" b="1" dirty="0">
                <a:latin typeface="+mn-lt"/>
                <a:ea typeface="Calibri" pitchFamily="34" charset="0"/>
                <a:cs typeface="Arial" pitchFamily="34" charset="0"/>
              </a:rPr>
              <a:t>Eligible patients:</a:t>
            </a:r>
            <a:r>
              <a:rPr lang="en-US" sz="1400" dirty="0">
                <a:latin typeface="+mn-lt"/>
                <a:ea typeface="Calibri" pitchFamily="34" charset="0"/>
                <a:cs typeface="Arial" pitchFamily="34" charset="0"/>
              </a:rPr>
              <a:t> 	</a:t>
            </a:r>
          </a:p>
          <a:p>
            <a:pPr lvl="0" indent="457200" algn="just"/>
            <a:r>
              <a:rPr lang="en-US" sz="1400" dirty="0">
                <a:latin typeface="+mn-lt"/>
                <a:ea typeface="Calibri" pitchFamily="34" charset="0"/>
                <a:cs typeface="Arial" pitchFamily="34" charset="0"/>
              </a:rPr>
              <a:t>	</a:t>
            </a:r>
          </a:p>
          <a:p>
            <a:pPr marL="457200" lvl="0" algn="just"/>
            <a:r>
              <a:rPr lang="en-US" sz="1400" dirty="0" smtClean="0">
                <a:latin typeface="+mn-lt"/>
              </a:rPr>
              <a:t>Patients who are </a:t>
            </a:r>
            <a:r>
              <a:rPr lang="en-US" sz="1400" dirty="0">
                <a:latin typeface="+mn-lt"/>
              </a:rPr>
              <a:t>treated with </a:t>
            </a:r>
            <a:r>
              <a:rPr lang="en-US" sz="1400" dirty="0" err="1" smtClean="0">
                <a:latin typeface="+mn-lt"/>
              </a:rPr>
              <a:t>Jakafi</a:t>
            </a:r>
            <a:r>
              <a:rPr lang="en-US" sz="1400" dirty="0" smtClean="0">
                <a:latin typeface="+mn-lt"/>
              </a:rPr>
              <a:t> or others drugs in their first and second line of treatment (LOT1 and LOT2). </a:t>
            </a:r>
            <a:endParaRPr lang="en-US" sz="1400" dirty="0">
              <a:latin typeface="+mn-lt"/>
            </a:endParaRPr>
          </a:p>
          <a:p>
            <a:pPr marL="0" marR="0" lvl="0" indent="457200"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n-lt"/>
              <a:ea typeface="Calibri" pitchFamily="34" charset="0"/>
              <a:cs typeface="Arial" pitchFamily="34" charset="0"/>
            </a:endParaRPr>
          </a:p>
          <a:p>
            <a:pPr lvl="0" indent="285750" algn="just" eaLnBrk="0" hangingPunct="0"/>
            <a:r>
              <a:rPr lang="en-US" sz="1400" b="1" dirty="0" smtClean="0">
                <a:latin typeface="+mn-lt"/>
                <a:ea typeface="Calibri" pitchFamily="34" charset="0"/>
                <a:cs typeface="Arial" pitchFamily="34" charset="0"/>
              </a:rPr>
              <a:t>Patient cohorts of interest:</a:t>
            </a:r>
            <a:r>
              <a:rPr lang="en-US" sz="1400" dirty="0" smtClean="0">
                <a:latin typeface="+mn-lt"/>
                <a:ea typeface="Calibri" pitchFamily="34" charset="0"/>
                <a:cs typeface="Arial" pitchFamily="34" charset="0"/>
              </a:rPr>
              <a:t> </a:t>
            </a:r>
            <a:r>
              <a:rPr lang="en-US" sz="1400" dirty="0">
                <a:latin typeface="+mn-lt"/>
                <a:ea typeface="Calibri" pitchFamily="34" charset="0"/>
                <a:cs typeface="Arial" pitchFamily="34" charset="0"/>
              </a:rPr>
              <a:t>	</a:t>
            </a:r>
          </a:p>
          <a:p>
            <a:pPr lvl="0" indent="457200" algn="just" eaLnBrk="0" hangingPunct="0"/>
            <a:endParaRPr lang="en-US" sz="1400" dirty="0">
              <a:latin typeface="+mn-lt"/>
              <a:ea typeface="Calibri" pitchFamily="34" charset="0"/>
              <a:cs typeface="Arial" pitchFamily="34" charset="0"/>
            </a:endParaRPr>
          </a:p>
          <a:p>
            <a:pPr lvl="0" indent="457200" algn="just" eaLnBrk="0" hangingPunct="0"/>
            <a:r>
              <a:rPr lang="en-US" sz="1400" dirty="0" smtClean="0">
                <a:latin typeface="+mn-lt"/>
                <a:ea typeface="Calibri" pitchFamily="34" charset="0"/>
                <a:cs typeface="Arial" pitchFamily="34" charset="0"/>
              </a:rPr>
              <a:t>The </a:t>
            </a:r>
            <a:r>
              <a:rPr lang="en-US" sz="1400" dirty="0">
                <a:latin typeface="+mn-lt"/>
                <a:ea typeface="Calibri" pitchFamily="34" charset="0"/>
                <a:cs typeface="Arial" pitchFamily="34" charset="0"/>
              </a:rPr>
              <a:t>survival analysis </a:t>
            </a:r>
            <a:r>
              <a:rPr lang="en-US" sz="1400" dirty="0" smtClean="0">
                <a:latin typeface="+mn-lt"/>
                <a:ea typeface="Calibri" pitchFamily="34" charset="0"/>
                <a:cs typeface="Arial" pitchFamily="34" charset="0"/>
              </a:rPr>
              <a:t>was carried out for </a:t>
            </a:r>
            <a:r>
              <a:rPr lang="en-US" sz="1400" dirty="0">
                <a:latin typeface="+mn-lt"/>
                <a:ea typeface="Calibri" pitchFamily="34" charset="0"/>
                <a:cs typeface="Arial" pitchFamily="34" charset="0"/>
              </a:rPr>
              <a:t>the following </a:t>
            </a:r>
            <a:r>
              <a:rPr lang="en-US" sz="1400" dirty="0" smtClean="0">
                <a:latin typeface="+mn-lt"/>
                <a:ea typeface="Calibri" pitchFamily="34" charset="0"/>
                <a:cs typeface="Arial" pitchFamily="34" charset="0"/>
              </a:rPr>
              <a:t>patient cohorts:</a:t>
            </a:r>
            <a:endParaRPr lang="en-US" sz="1400" dirty="0">
              <a:latin typeface="+mn-lt"/>
              <a:ea typeface="Calibri" pitchFamily="34" charset="0"/>
              <a:cs typeface="Arial" pitchFamily="34" charset="0"/>
            </a:endParaRPr>
          </a:p>
          <a:p>
            <a:pPr lvl="0" indent="457200" algn="just" eaLnBrk="0" hangingPunct="0"/>
            <a:endParaRPr lang="en-US" sz="1400" dirty="0">
              <a:latin typeface="+mn-lt"/>
              <a:cs typeface="Arial" pitchFamily="34" charset="0"/>
            </a:endParaRPr>
          </a:p>
          <a:p>
            <a:pPr marL="1600200" lvl="0" indent="-1143000" algn="just" eaLnBrk="0" hangingPunct="0"/>
            <a:r>
              <a:rPr lang="en-US" sz="1400" b="1" dirty="0" smtClean="0">
                <a:latin typeface="+mn-lt"/>
                <a:ea typeface="Calibri" pitchFamily="34" charset="0"/>
                <a:cs typeface="Arial" pitchFamily="34" charset="0"/>
              </a:rPr>
              <a:t>Cohort 1</a:t>
            </a:r>
            <a:r>
              <a:rPr lang="en-US" sz="1400" dirty="0" smtClean="0">
                <a:latin typeface="+mn-lt"/>
                <a:ea typeface="Calibri" pitchFamily="34" charset="0"/>
                <a:cs typeface="Arial" pitchFamily="34" charset="0"/>
              </a:rPr>
              <a:t>:	Patients </a:t>
            </a:r>
            <a:r>
              <a:rPr lang="en-US" sz="1400" dirty="0">
                <a:latin typeface="+mn-lt"/>
                <a:ea typeface="Calibri" pitchFamily="34" charset="0"/>
                <a:cs typeface="Arial" pitchFamily="34" charset="0"/>
              </a:rPr>
              <a:t>who </a:t>
            </a:r>
            <a:r>
              <a:rPr lang="en-US" sz="1400" dirty="0" smtClean="0">
                <a:latin typeface="+mn-lt"/>
                <a:ea typeface="Calibri" pitchFamily="34" charset="0"/>
                <a:cs typeface="Arial" pitchFamily="34" charset="0"/>
              </a:rPr>
              <a:t>are treated </a:t>
            </a:r>
            <a:r>
              <a:rPr lang="en-US" sz="1400" dirty="0">
                <a:latin typeface="+mn-lt"/>
                <a:ea typeface="Calibri" pitchFamily="34" charset="0"/>
                <a:cs typeface="Arial" pitchFamily="34" charset="0"/>
              </a:rPr>
              <a:t>with </a:t>
            </a:r>
            <a:r>
              <a:rPr lang="en-US" sz="1400" dirty="0" err="1" smtClean="0">
                <a:latin typeface="+mn-lt"/>
                <a:ea typeface="Calibri" pitchFamily="34" charset="0"/>
                <a:cs typeface="Arial" pitchFamily="34" charset="0"/>
              </a:rPr>
              <a:t>Jakafi</a:t>
            </a:r>
            <a:r>
              <a:rPr lang="en-US" sz="1400" dirty="0" smtClean="0">
                <a:latin typeface="+mn-lt"/>
                <a:ea typeface="Calibri" pitchFamily="34" charset="0"/>
                <a:cs typeface="Arial" pitchFamily="34" charset="0"/>
              </a:rPr>
              <a:t> or others regimen in LOT1 in </a:t>
            </a:r>
            <a:r>
              <a:rPr lang="en-US" sz="1400" b="1" dirty="0" smtClean="0">
                <a:latin typeface="+mn-lt"/>
                <a:ea typeface="Calibri" pitchFamily="34" charset="0"/>
                <a:cs typeface="Arial" pitchFamily="34" charset="0"/>
              </a:rPr>
              <a:t>OPTUM database</a:t>
            </a:r>
            <a:endParaRPr lang="en-US" sz="1400" b="1" dirty="0">
              <a:latin typeface="+mn-lt"/>
              <a:ea typeface="Calibri" pitchFamily="34" charset="0"/>
              <a:cs typeface="Arial" pitchFamily="34" charset="0"/>
            </a:endParaRPr>
          </a:p>
          <a:p>
            <a:pPr lvl="0" indent="457200" algn="just" eaLnBrk="0" hangingPunct="0"/>
            <a:endParaRPr lang="en-US" sz="1400" dirty="0">
              <a:latin typeface="+mn-lt"/>
              <a:cs typeface="Arial" pitchFamily="34" charset="0"/>
            </a:endParaRPr>
          </a:p>
          <a:p>
            <a:pPr marL="1600200" lvl="0" indent="-1143000" algn="just" eaLnBrk="0" hangingPunct="0"/>
            <a:r>
              <a:rPr lang="en-US" sz="1400" b="1" dirty="0" smtClean="0">
                <a:latin typeface="+mn-lt"/>
                <a:ea typeface="Calibri" pitchFamily="34" charset="0"/>
                <a:cs typeface="Arial" pitchFamily="34" charset="0"/>
              </a:rPr>
              <a:t>Cohort 2</a:t>
            </a:r>
            <a:r>
              <a:rPr lang="en-US" sz="1400" dirty="0">
                <a:latin typeface="+mn-lt"/>
                <a:ea typeface="Calibri" pitchFamily="34" charset="0"/>
                <a:cs typeface="Arial" pitchFamily="34" charset="0"/>
              </a:rPr>
              <a:t>: </a:t>
            </a:r>
            <a:r>
              <a:rPr lang="en-US" sz="1400" dirty="0" smtClean="0">
                <a:latin typeface="+mn-lt"/>
                <a:ea typeface="Calibri" pitchFamily="34" charset="0"/>
                <a:cs typeface="Arial" pitchFamily="34" charset="0"/>
              </a:rPr>
              <a:t>	</a:t>
            </a:r>
            <a:r>
              <a:rPr lang="en-US" sz="1400" dirty="0" smtClean="0">
                <a:ea typeface="Calibri" pitchFamily="34" charset="0"/>
                <a:cs typeface="Arial" pitchFamily="34" charset="0"/>
              </a:rPr>
              <a:t>Patients who are treated with </a:t>
            </a:r>
            <a:r>
              <a:rPr lang="en-US" sz="1400" dirty="0" err="1" smtClean="0">
                <a:ea typeface="Calibri" pitchFamily="34" charset="0"/>
                <a:cs typeface="Arial" pitchFamily="34" charset="0"/>
              </a:rPr>
              <a:t>Jakafi</a:t>
            </a:r>
            <a:r>
              <a:rPr lang="en-US" sz="1400" dirty="0" smtClean="0">
                <a:ea typeface="Calibri" pitchFamily="34" charset="0"/>
                <a:cs typeface="Arial" pitchFamily="34" charset="0"/>
              </a:rPr>
              <a:t> or others regimen in LOT2 in </a:t>
            </a:r>
            <a:r>
              <a:rPr lang="en-US" sz="1400" b="1" dirty="0" smtClean="0">
                <a:ea typeface="Calibri" pitchFamily="34" charset="0"/>
                <a:cs typeface="Arial" pitchFamily="34" charset="0"/>
              </a:rPr>
              <a:t>OPTUM database</a:t>
            </a:r>
            <a:endParaRPr lang="en-US" sz="1400" b="1" dirty="0">
              <a:latin typeface="+mn-lt"/>
              <a:ea typeface="Calibri" pitchFamily="34" charset="0"/>
              <a:cs typeface="Arial" pitchFamily="34" charset="0"/>
            </a:endParaRPr>
          </a:p>
          <a:p>
            <a:pPr lvl="0" indent="457200" algn="just" eaLnBrk="0" hangingPunct="0"/>
            <a:endParaRPr lang="en-US" sz="1400" dirty="0" smtClean="0">
              <a:latin typeface="+mn-lt"/>
              <a:cs typeface="Arial" pitchFamily="34" charset="0"/>
            </a:endParaRPr>
          </a:p>
          <a:p>
            <a:pPr marL="1600200" lvl="0" indent="-1143000" algn="just" eaLnBrk="0" hangingPunct="0"/>
            <a:r>
              <a:rPr lang="en-US" sz="1400" b="1" dirty="0">
                <a:solidFill>
                  <a:srgbClr val="505050"/>
                </a:solidFill>
                <a:latin typeface="+mn-lt"/>
                <a:ea typeface="Calibri" pitchFamily="34" charset="0"/>
                <a:cs typeface="Arial" pitchFamily="34" charset="0"/>
              </a:rPr>
              <a:t>Cohort </a:t>
            </a:r>
            <a:r>
              <a:rPr lang="en-US" sz="1400" b="1" dirty="0" smtClean="0">
                <a:solidFill>
                  <a:srgbClr val="505050"/>
                </a:solidFill>
                <a:latin typeface="+mn-lt"/>
                <a:ea typeface="Calibri" pitchFamily="34" charset="0"/>
                <a:cs typeface="Arial" pitchFamily="34" charset="0"/>
              </a:rPr>
              <a:t>3</a:t>
            </a:r>
            <a:r>
              <a:rPr lang="en-US" sz="1400" dirty="0" smtClean="0">
                <a:solidFill>
                  <a:srgbClr val="505050"/>
                </a:solidFill>
                <a:latin typeface="+mn-lt"/>
                <a:ea typeface="Calibri" pitchFamily="34" charset="0"/>
                <a:cs typeface="Arial" pitchFamily="34" charset="0"/>
              </a:rPr>
              <a:t>: 	</a:t>
            </a:r>
            <a:r>
              <a:rPr lang="en-US" sz="1400" dirty="0" smtClean="0">
                <a:ea typeface="Calibri" pitchFamily="34" charset="0"/>
                <a:cs typeface="Arial" pitchFamily="34" charset="0"/>
              </a:rPr>
              <a:t>Patients who are treated with </a:t>
            </a:r>
            <a:r>
              <a:rPr lang="en-US" sz="1400" dirty="0" err="1" smtClean="0">
                <a:ea typeface="Calibri" pitchFamily="34" charset="0"/>
                <a:cs typeface="Arial" pitchFamily="34" charset="0"/>
              </a:rPr>
              <a:t>Jakafi</a:t>
            </a:r>
            <a:r>
              <a:rPr lang="en-US" sz="1400" dirty="0" smtClean="0">
                <a:ea typeface="Calibri" pitchFamily="34" charset="0"/>
                <a:cs typeface="Arial" pitchFamily="34" charset="0"/>
              </a:rPr>
              <a:t> or others regimen in LOT1 in </a:t>
            </a:r>
            <a:r>
              <a:rPr lang="en-US" sz="1400" b="1" dirty="0" smtClean="0">
                <a:ea typeface="Calibri" pitchFamily="34" charset="0"/>
                <a:cs typeface="Arial" pitchFamily="34" charset="0"/>
              </a:rPr>
              <a:t>TRUVEN database</a:t>
            </a:r>
            <a:endParaRPr lang="en-US" sz="1400" b="1" dirty="0" smtClean="0">
              <a:latin typeface="+mn-lt"/>
              <a:ea typeface="Calibri" pitchFamily="34" charset="0"/>
              <a:cs typeface="Arial" pitchFamily="34" charset="0"/>
            </a:endParaRPr>
          </a:p>
          <a:p>
            <a:pPr marL="1600200" lvl="0" indent="-1143000" algn="just" eaLnBrk="0" hangingPunct="0"/>
            <a:endParaRPr lang="en-US" sz="1400" dirty="0" smtClean="0">
              <a:latin typeface="+mn-lt"/>
              <a:ea typeface="Calibri" pitchFamily="34" charset="0"/>
              <a:cs typeface="Arial" pitchFamily="34" charset="0"/>
            </a:endParaRPr>
          </a:p>
          <a:p>
            <a:pPr marL="1600200" indent="-1143000" algn="just" eaLnBrk="0" hangingPunct="0"/>
            <a:r>
              <a:rPr lang="en-US" sz="1400" b="1" dirty="0" smtClean="0">
                <a:solidFill>
                  <a:srgbClr val="505050"/>
                </a:solidFill>
                <a:ea typeface="Calibri" pitchFamily="34" charset="0"/>
                <a:cs typeface="Arial" pitchFamily="34" charset="0"/>
              </a:rPr>
              <a:t>Cohort 4</a:t>
            </a:r>
            <a:r>
              <a:rPr lang="en-US" sz="1400" dirty="0" smtClean="0">
                <a:solidFill>
                  <a:srgbClr val="505050"/>
                </a:solidFill>
                <a:ea typeface="Calibri" pitchFamily="34" charset="0"/>
                <a:cs typeface="Arial" pitchFamily="34" charset="0"/>
              </a:rPr>
              <a:t>: </a:t>
            </a:r>
            <a:r>
              <a:rPr lang="en-US" sz="1400" dirty="0" smtClean="0">
                <a:ea typeface="Calibri" pitchFamily="34" charset="0"/>
                <a:cs typeface="Arial" pitchFamily="34" charset="0"/>
              </a:rPr>
              <a:t>Patients who are treated with </a:t>
            </a:r>
            <a:r>
              <a:rPr lang="en-US" sz="1400" dirty="0" err="1" smtClean="0">
                <a:ea typeface="Calibri" pitchFamily="34" charset="0"/>
                <a:cs typeface="Arial" pitchFamily="34" charset="0"/>
              </a:rPr>
              <a:t>Jakafi</a:t>
            </a:r>
            <a:r>
              <a:rPr lang="en-US" sz="1400" dirty="0" smtClean="0">
                <a:ea typeface="Calibri" pitchFamily="34" charset="0"/>
                <a:cs typeface="Arial" pitchFamily="34" charset="0"/>
              </a:rPr>
              <a:t> or others regimen in LOT2 in </a:t>
            </a:r>
            <a:r>
              <a:rPr lang="en-US" sz="1400" b="1" dirty="0" smtClean="0">
                <a:ea typeface="Calibri" pitchFamily="34" charset="0"/>
                <a:cs typeface="Arial" pitchFamily="34" charset="0"/>
              </a:rPr>
              <a:t>TRUVEN database</a:t>
            </a:r>
          </a:p>
          <a:p>
            <a:pPr marL="1600200" indent="-1143000" algn="just" eaLnBrk="0" hangingPunct="0"/>
            <a:endParaRPr lang="en-US" sz="1400" b="1" dirty="0" smtClean="0">
              <a:ea typeface="Calibri" pitchFamily="34" charset="0"/>
              <a:cs typeface="Arial" pitchFamily="34" charset="0"/>
            </a:endParaRPr>
          </a:p>
          <a:p>
            <a:pPr marL="1600200" lvl="0" indent="-1143000" algn="just" eaLnBrk="0" hangingPunct="0"/>
            <a:r>
              <a:rPr lang="en-US" sz="1400" b="1" dirty="0" smtClean="0">
                <a:solidFill>
                  <a:srgbClr val="505050"/>
                </a:solidFill>
                <a:ea typeface="Calibri" pitchFamily="34" charset="0"/>
                <a:cs typeface="Arial" pitchFamily="34" charset="0"/>
              </a:rPr>
              <a:t>Cohort  5</a:t>
            </a:r>
            <a:r>
              <a:rPr lang="en-US" sz="1400" dirty="0" smtClean="0">
                <a:solidFill>
                  <a:srgbClr val="505050"/>
                </a:solidFill>
                <a:ea typeface="Calibri" pitchFamily="34" charset="0"/>
                <a:cs typeface="Arial" pitchFamily="34" charset="0"/>
              </a:rPr>
              <a:t>: 	</a:t>
            </a:r>
            <a:r>
              <a:rPr lang="en-US" sz="1400" dirty="0" smtClean="0">
                <a:ea typeface="Calibri" pitchFamily="34" charset="0"/>
                <a:cs typeface="Arial" pitchFamily="34" charset="0"/>
              </a:rPr>
              <a:t>Patients who are treated with </a:t>
            </a:r>
            <a:r>
              <a:rPr lang="en-US" sz="1400" dirty="0" err="1" smtClean="0">
                <a:ea typeface="Calibri" pitchFamily="34" charset="0"/>
                <a:cs typeface="Arial" pitchFamily="34" charset="0"/>
              </a:rPr>
              <a:t>Jakafi</a:t>
            </a:r>
            <a:r>
              <a:rPr lang="en-US" sz="1400" dirty="0" smtClean="0">
                <a:ea typeface="Calibri" pitchFamily="34" charset="0"/>
                <a:cs typeface="Arial" pitchFamily="34" charset="0"/>
              </a:rPr>
              <a:t> or others regimen in LOT1 in </a:t>
            </a:r>
            <a:r>
              <a:rPr lang="en-US" sz="1400" b="1" dirty="0" smtClean="0">
                <a:ea typeface="Calibri" pitchFamily="34" charset="0"/>
                <a:cs typeface="Arial" pitchFamily="34" charset="0"/>
              </a:rPr>
              <a:t>Combine database</a:t>
            </a:r>
          </a:p>
          <a:p>
            <a:pPr marL="1600200" lvl="0" indent="-1143000" algn="just" eaLnBrk="0" hangingPunct="0"/>
            <a:endParaRPr lang="en-US" sz="1400" dirty="0" smtClean="0">
              <a:ea typeface="Calibri" pitchFamily="34" charset="0"/>
              <a:cs typeface="Arial" pitchFamily="34" charset="0"/>
            </a:endParaRPr>
          </a:p>
          <a:p>
            <a:pPr marL="1600200" indent="-1143000" algn="just" eaLnBrk="0" hangingPunct="0"/>
            <a:r>
              <a:rPr lang="en-US" sz="1400" b="1" dirty="0" smtClean="0">
                <a:solidFill>
                  <a:srgbClr val="505050"/>
                </a:solidFill>
                <a:ea typeface="Calibri" pitchFamily="34" charset="0"/>
                <a:cs typeface="Arial" pitchFamily="34" charset="0"/>
              </a:rPr>
              <a:t>Cohort 6</a:t>
            </a:r>
            <a:r>
              <a:rPr lang="en-US" sz="1400" dirty="0" smtClean="0">
                <a:solidFill>
                  <a:srgbClr val="505050"/>
                </a:solidFill>
                <a:ea typeface="Calibri" pitchFamily="34" charset="0"/>
                <a:cs typeface="Arial" pitchFamily="34" charset="0"/>
              </a:rPr>
              <a:t>: </a:t>
            </a:r>
            <a:r>
              <a:rPr lang="en-US" sz="1400" dirty="0" smtClean="0">
                <a:ea typeface="Calibri" pitchFamily="34" charset="0"/>
                <a:cs typeface="Arial" pitchFamily="34" charset="0"/>
              </a:rPr>
              <a:t>Patients who are treated with </a:t>
            </a:r>
            <a:r>
              <a:rPr lang="en-US" sz="1400" dirty="0" err="1" smtClean="0">
                <a:ea typeface="Calibri" pitchFamily="34" charset="0"/>
                <a:cs typeface="Arial" pitchFamily="34" charset="0"/>
              </a:rPr>
              <a:t>Jakafi</a:t>
            </a:r>
            <a:r>
              <a:rPr lang="en-US" sz="1400" dirty="0" smtClean="0">
                <a:ea typeface="Calibri" pitchFamily="34" charset="0"/>
                <a:cs typeface="Arial" pitchFamily="34" charset="0"/>
              </a:rPr>
              <a:t> or others regimen in LOT2 in </a:t>
            </a:r>
            <a:r>
              <a:rPr lang="en-US" sz="1400" b="1" dirty="0" smtClean="0">
                <a:ea typeface="Calibri" pitchFamily="34" charset="0"/>
                <a:cs typeface="Arial" pitchFamily="34" charset="0"/>
              </a:rPr>
              <a:t>Combine database</a:t>
            </a:r>
            <a:endParaRPr kumimoji="0" lang="en-US" sz="1400" b="1" i="0" u="none" strike="noStrike" cap="none" normalizeH="0" baseline="0" dirty="0" smtClean="0">
              <a:ln>
                <a:noFill/>
              </a:ln>
              <a:solidFill>
                <a:schemeClr val="tx1"/>
              </a:solidFill>
              <a:effectLst/>
              <a:latin typeface="+mn-lt"/>
              <a:ea typeface="Calibri" pitchFamily="34" charset="0"/>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4" y="800551"/>
            <a:ext cx="8461375" cy="3908762"/>
          </a:xfrm>
          <a:prstGeom prst="rect">
            <a:avLst/>
          </a:prstGeom>
        </p:spPr>
        <p:txBody>
          <a:bodyPr wrap="square">
            <a:spAutoFit/>
          </a:bodyPr>
          <a:lstStyle/>
          <a:p>
            <a:pPr lvl="0" indent="342900"/>
            <a:r>
              <a:rPr lang="en-US" sz="1400" b="1" dirty="0">
                <a:latin typeface="+mn-lt"/>
                <a:ea typeface="Calibri" pitchFamily="34" charset="0"/>
                <a:cs typeface="Arial" pitchFamily="34" charset="0"/>
              </a:rPr>
              <a:t>Definition of Events and Censoring:</a:t>
            </a:r>
          </a:p>
          <a:p>
            <a:pPr lvl="0" indent="457200"/>
            <a:endParaRPr lang="en-US" sz="1400" dirty="0">
              <a:latin typeface="+mn-lt"/>
              <a:cs typeface="Arial" pitchFamily="34" charset="0"/>
            </a:endParaRPr>
          </a:p>
          <a:p>
            <a:pPr lvl="0" indent="457200" algn="just" eaLnBrk="0" hangingPunct="0">
              <a:buAutoNum type="arabicParenR"/>
            </a:pPr>
            <a:r>
              <a:rPr lang="en-US" sz="1400" dirty="0" smtClean="0">
                <a:latin typeface="+mn-lt"/>
                <a:ea typeface="Calibri" pitchFamily="34" charset="0"/>
                <a:cs typeface="Arial" pitchFamily="34" charset="0"/>
              </a:rPr>
              <a:t>If death </a:t>
            </a:r>
            <a:r>
              <a:rPr lang="en-US" sz="1400" dirty="0">
                <a:latin typeface="+mn-lt"/>
                <a:ea typeface="Calibri" pitchFamily="34" charset="0"/>
                <a:cs typeface="Arial" pitchFamily="34" charset="0"/>
              </a:rPr>
              <a:t>date is </a:t>
            </a:r>
            <a:r>
              <a:rPr lang="en-US" sz="1400" dirty="0" smtClean="0">
                <a:latin typeface="+mn-lt"/>
                <a:ea typeface="Calibri" pitchFamily="34" charset="0"/>
                <a:cs typeface="Arial" pitchFamily="34" charset="0"/>
              </a:rPr>
              <a:t>available in the data: Treat the death date as an event. </a:t>
            </a:r>
            <a:endParaRPr lang="en-US" sz="1400" dirty="0">
              <a:latin typeface="+mn-lt"/>
              <a:ea typeface="Calibri" pitchFamily="34" charset="0"/>
              <a:cs typeface="Arial" pitchFamily="34" charset="0"/>
            </a:endParaRPr>
          </a:p>
          <a:p>
            <a:pPr lvl="0" indent="457200" algn="just" eaLnBrk="0" hangingPunct="0">
              <a:buAutoNum type="arabicParenR"/>
            </a:pPr>
            <a:endParaRPr lang="en-US" sz="1400" dirty="0" smtClean="0">
              <a:latin typeface="+mn-lt"/>
              <a:ea typeface="Calibri" pitchFamily="34" charset="0"/>
              <a:cs typeface="Arial" pitchFamily="34" charset="0"/>
            </a:endParaRPr>
          </a:p>
          <a:p>
            <a:pPr lvl="0" indent="457200" algn="just" eaLnBrk="0" hangingPunct="0">
              <a:buAutoNum type="arabicParenR"/>
            </a:pPr>
            <a:r>
              <a:rPr lang="en-US" sz="1400" dirty="0" smtClean="0">
                <a:latin typeface="+mn-lt"/>
                <a:ea typeface="Calibri" pitchFamily="34" charset="0"/>
                <a:cs typeface="Arial" pitchFamily="34" charset="0"/>
              </a:rPr>
              <a:t>If death </a:t>
            </a:r>
            <a:r>
              <a:rPr lang="en-US" sz="1400" dirty="0">
                <a:latin typeface="+mn-lt"/>
                <a:ea typeface="Calibri" pitchFamily="34" charset="0"/>
                <a:cs typeface="Arial" pitchFamily="34" charset="0"/>
              </a:rPr>
              <a:t>date is </a:t>
            </a:r>
            <a:r>
              <a:rPr lang="en-US" sz="1400" dirty="0" smtClean="0">
                <a:latin typeface="+mn-lt"/>
                <a:ea typeface="Calibri" pitchFamily="34" charset="0"/>
                <a:cs typeface="Arial" pitchFamily="34" charset="0"/>
              </a:rPr>
              <a:t>missing in the data:</a:t>
            </a:r>
            <a:endParaRPr lang="en-US" sz="1400" dirty="0">
              <a:latin typeface="+mn-lt"/>
              <a:cs typeface="Arial" pitchFamily="34" charset="0"/>
            </a:endParaRPr>
          </a:p>
          <a:p>
            <a:pPr marL="1200150" lvl="0" indent="-285750" algn="just" eaLnBrk="0" hangingPunct="0">
              <a:spcBef>
                <a:spcPts val="600"/>
              </a:spcBef>
              <a:buFont typeface="+mj-lt"/>
              <a:buAutoNum type="alphaLcPeriod"/>
            </a:pPr>
            <a:r>
              <a:rPr lang="en-US" sz="1400" dirty="0">
                <a:latin typeface="+mn-lt"/>
                <a:ea typeface="Calibri" pitchFamily="34" charset="0"/>
                <a:cs typeface="Arial" pitchFamily="34" charset="0"/>
              </a:rPr>
              <a:t>If the last claim date is &gt;=90 days prior to study end date then last claim date is treated as an event.</a:t>
            </a:r>
          </a:p>
          <a:p>
            <a:pPr marL="1200150" lvl="0" indent="-285750" algn="just" eaLnBrk="0" hangingPunct="0">
              <a:spcBef>
                <a:spcPts val="600"/>
              </a:spcBef>
              <a:buFont typeface="+mj-lt"/>
              <a:buAutoNum type="alphaLcPeriod"/>
            </a:pPr>
            <a:r>
              <a:rPr lang="en-US" sz="1400" dirty="0">
                <a:latin typeface="+mn-lt"/>
                <a:ea typeface="Calibri" pitchFamily="34" charset="0"/>
                <a:cs typeface="Arial" pitchFamily="34" charset="0"/>
              </a:rPr>
              <a:t>If above condition is not satisfied (i.e. the last claim date is &lt;90 days prior to study end date) then censor the patient </a:t>
            </a:r>
            <a:r>
              <a:rPr lang="en-US" sz="1400" dirty="0" smtClean="0">
                <a:latin typeface="+mn-lt"/>
                <a:ea typeface="Calibri" pitchFamily="34" charset="0"/>
                <a:cs typeface="Arial" pitchFamily="34" charset="0"/>
              </a:rPr>
              <a:t>at last claim date.</a:t>
            </a:r>
            <a:endParaRPr lang="en-US" sz="1400" b="1" dirty="0" smtClean="0">
              <a:latin typeface="+mn-lt"/>
              <a:ea typeface="Calibri" pitchFamily="34" charset="0"/>
              <a:cs typeface="Arial" pitchFamily="34" charset="0"/>
            </a:endParaRPr>
          </a:p>
          <a:p>
            <a:pPr lvl="1" indent="457200" algn="just" eaLnBrk="0" hangingPunct="0"/>
            <a:endParaRPr lang="en-US" sz="1400" b="1" dirty="0" smtClean="0">
              <a:latin typeface="+mn-lt"/>
              <a:ea typeface="Calibri" pitchFamily="34" charset="0"/>
              <a:cs typeface="Arial" pitchFamily="34" charset="0"/>
            </a:endParaRPr>
          </a:p>
          <a:p>
            <a:pPr lvl="0" indent="342900" algn="just" eaLnBrk="0" hangingPunct="0"/>
            <a:r>
              <a:rPr lang="en-US" sz="1400" b="1" dirty="0" smtClean="0">
                <a:ea typeface="Calibri" pitchFamily="34" charset="0"/>
                <a:cs typeface="Arial" pitchFamily="34" charset="0"/>
              </a:rPr>
              <a:t>Study End Date:  </a:t>
            </a:r>
          </a:p>
          <a:p>
            <a:pPr lvl="0" indent="342900" algn="just" eaLnBrk="0" hangingPunct="0"/>
            <a:r>
              <a:rPr lang="en-US" sz="1400" b="1" dirty="0" smtClean="0">
                <a:ea typeface="Calibri" pitchFamily="34" charset="0"/>
                <a:cs typeface="Arial" pitchFamily="34" charset="0"/>
              </a:rPr>
              <a:t>		</a:t>
            </a:r>
            <a:r>
              <a:rPr lang="en-US" sz="1400" dirty="0" smtClean="0">
                <a:ea typeface="Calibri" pitchFamily="34" charset="0"/>
                <a:cs typeface="Arial" pitchFamily="34" charset="0"/>
              </a:rPr>
              <a:t>OPTUM: 23-Apr-2015</a:t>
            </a:r>
          </a:p>
          <a:p>
            <a:pPr lvl="0" indent="342900" algn="just" eaLnBrk="0" hangingPunct="0"/>
            <a:r>
              <a:rPr lang="en-US" sz="1400" b="1" dirty="0" smtClean="0">
                <a:ea typeface="Calibri" pitchFamily="34" charset="0"/>
                <a:cs typeface="Arial" pitchFamily="34" charset="0"/>
              </a:rPr>
              <a:t>		</a:t>
            </a:r>
            <a:r>
              <a:rPr lang="en-US" sz="1400" dirty="0" smtClean="0">
                <a:ea typeface="Calibri" pitchFamily="34" charset="0"/>
                <a:cs typeface="Arial" pitchFamily="34" charset="0"/>
              </a:rPr>
              <a:t>TRUVEN: 18-Jul-2015</a:t>
            </a:r>
          </a:p>
          <a:p>
            <a:pPr lvl="0" indent="342900" algn="just" eaLnBrk="0" hangingPunct="0"/>
            <a:endParaRPr lang="en-US" sz="1400" b="1" dirty="0" smtClean="0">
              <a:latin typeface="+mn-lt"/>
              <a:ea typeface="Calibri" pitchFamily="34" charset="0"/>
              <a:cs typeface="Arial" pitchFamily="34" charset="0"/>
            </a:endParaRPr>
          </a:p>
          <a:p>
            <a:pPr lvl="0" indent="342900" algn="just" eaLnBrk="0" hangingPunct="0"/>
            <a:r>
              <a:rPr lang="en-US" sz="1400" b="1" dirty="0" smtClean="0">
                <a:latin typeface="+mn-lt"/>
                <a:ea typeface="Calibri" pitchFamily="34" charset="0"/>
                <a:cs typeface="Arial" pitchFamily="34" charset="0"/>
              </a:rPr>
              <a:t>Calculation of time to event:</a:t>
            </a:r>
          </a:p>
          <a:p>
            <a:pPr lvl="0" indent="342900" algn="just" eaLnBrk="0" hangingPunct="0"/>
            <a:endParaRPr lang="en-US" sz="1400" b="1" dirty="0" smtClean="0">
              <a:latin typeface="+mn-lt"/>
              <a:ea typeface="Calibri" pitchFamily="34" charset="0"/>
              <a:cs typeface="Arial" pitchFamily="34" charset="0"/>
            </a:endParaRPr>
          </a:p>
          <a:p>
            <a:pPr lvl="0" indent="457200" algn="just" eaLnBrk="0" hangingPunct="0"/>
            <a:r>
              <a:rPr lang="en-US" sz="1400" dirty="0" smtClean="0">
                <a:latin typeface="+mn-lt"/>
                <a:ea typeface="Calibri" pitchFamily="34" charset="0"/>
                <a:cs typeface="Arial" pitchFamily="34" charset="0"/>
              </a:rPr>
              <a:t>	</a:t>
            </a:r>
            <a:r>
              <a:rPr lang="en-US" sz="1400" b="1" dirty="0" smtClean="0">
                <a:latin typeface="+mn-lt"/>
                <a:ea typeface="Calibri" pitchFamily="34" charset="0"/>
                <a:cs typeface="Arial" pitchFamily="34" charset="0"/>
              </a:rPr>
              <a:t>Duration= Censor date – Start date of respective LOT + 1</a:t>
            </a:r>
          </a:p>
        </p:txBody>
      </p:sp>
      <p:sp>
        <p:nvSpPr>
          <p:cNvPr id="5" name="Title 1"/>
          <p:cNvSpPr>
            <a:spLocks noGrp="1"/>
          </p:cNvSpPr>
          <p:nvPr>
            <p:ph type="title"/>
          </p:nvPr>
        </p:nvSpPr>
        <p:spPr>
          <a:xfrm>
            <a:off x="427038" y="250825"/>
            <a:ext cx="8291512" cy="400110"/>
          </a:xfrm>
        </p:spPr>
        <p:txBody>
          <a:bodyPr/>
          <a:lstStyle/>
          <a:p>
            <a:pPr algn="ctr"/>
            <a:r>
              <a:rPr lang="en-US" sz="2000" b="1" u="sng" kern="1200" dirty="0" smtClean="0">
                <a:ea typeface="Arial Unicode MS" pitchFamily="34" charset="-128"/>
                <a:cs typeface="Arial Unicode MS" pitchFamily="34" charset="-128"/>
              </a:rPr>
              <a:t>Survival Analysis – Business Rules (2/2)</a:t>
            </a:r>
            <a:endParaRPr lang="en-US" sz="2000" b="1" u="sng" kern="1200" dirty="0">
              <a:solidFill>
                <a:srgbClr val="FF0000"/>
              </a:solidFill>
              <a:ea typeface="Arial Unicode MS" pitchFamily="34" charset="-128"/>
              <a:cs typeface="Arial Unicode MS" pitchFamily="34" charset="-128"/>
            </a:endParaRPr>
          </a:p>
        </p:txBody>
      </p:sp>
      <p:graphicFrame>
        <p:nvGraphicFramePr>
          <p:cNvPr id="7" name="Object 6"/>
          <p:cNvGraphicFramePr>
            <a:graphicFrameLocks noChangeAspect="1"/>
          </p:cNvGraphicFramePr>
          <p:nvPr/>
        </p:nvGraphicFramePr>
        <p:xfrm>
          <a:off x="7226341" y="5029200"/>
          <a:ext cx="1394459" cy="922973"/>
        </p:xfrm>
        <a:graphic>
          <a:graphicData uri="http://schemas.openxmlformats.org/presentationml/2006/ole">
            <p:oleObj spid="_x0000_s3076" name="Worksheet" showAsIcon="1" r:id="rId3" imgW="914400" imgH="771480" progId="Excel.Sheet.12">
              <p:embed/>
            </p:oleObj>
          </a:graphicData>
        </a:graphic>
      </p:graphicFrame>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7</a:t>
            </a:fld>
            <a:endParaRPr lang="en-US" sz="1200" dirty="0">
              <a:solidFill>
                <a:schemeClr val="bg1"/>
              </a:solidFill>
            </a:endParaRPr>
          </a:p>
        </p:txBody>
      </p:sp>
      <p:sp>
        <p:nvSpPr>
          <p:cNvPr id="1028" name="Rectangle 4"/>
          <p:cNvSpPr>
            <a:spLocks noChangeArrowheads="1"/>
          </p:cNvSpPr>
          <p:nvPr/>
        </p:nvSpPr>
        <p:spPr bwMode="auto">
          <a:xfrm>
            <a:off x="0" y="0"/>
            <a:ext cx="9144000" cy="0"/>
          </a:xfrm>
          <a:prstGeom prst="rect">
            <a:avLst/>
          </a:prstGeom>
          <a:solidFill>
            <a:srgbClr val="FAFBF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4"/>
          <p:cNvSpPr>
            <a:spLocks noChangeArrowheads="1"/>
          </p:cNvSpPr>
          <p:nvPr/>
        </p:nvSpPr>
        <p:spPr bwMode="auto">
          <a:xfrm>
            <a:off x="0" y="0"/>
            <a:ext cx="9144000" cy="0"/>
          </a:xfrm>
          <a:prstGeom prst="rect">
            <a:avLst/>
          </a:prstGeom>
          <a:solidFill>
            <a:srgbClr val="FAFBF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Title 1"/>
          <p:cNvSpPr>
            <a:spLocks noGrp="1"/>
          </p:cNvSpPr>
          <p:nvPr>
            <p:ph type="title"/>
          </p:nvPr>
        </p:nvSpPr>
        <p:spPr>
          <a:xfrm>
            <a:off x="427038" y="345421"/>
            <a:ext cx="8291512" cy="400110"/>
          </a:xfrm>
        </p:spPr>
        <p:txBody>
          <a:bodyPr/>
          <a:lstStyle/>
          <a:p>
            <a:pPr algn="ctr"/>
            <a:r>
              <a:rPr lang="en-US" sz="2000" b="1" u="sng" kern="1200" dirty="0" smtClean="0">
                <a:ea typeface="Arial Unicode MS" pitchFamily="34" charset="-128"/>
                <a:cs typeface="Arial Unicode MS" pitchFamily="34" charset="-128"/>
              </a:rPr>
              <a:t>Survival Analysis (Cohort 1)</a:t>
            </a:r>
            <a:endParaRPr lang="en-US" sz="2000" b="1" u="sng" kern="1200" dirty="0">
              <a:solidFill>
                <a:srgbClr val="FF0000"/>
              </a:solidFill>
              <a:ea typeface="Arial Unicode MS" pitchFamily="34" charset="-128"/>
              <a:cs typeface="Arial Unicode MS" pitchFamily="34" charset="-128"/>
            </a:endParaRPr>
          </a:p>
        </p:txBody>
      </p:sp>
      <p:sp>
        <p:nvSpPr>
          <p:cNvPr id="14" name="Rectangle 1"/>
          <p:cNvSpPr>
            <a:spLocks noChangeArrowheads="1"/>
          </p:cNvSpPr>
          <p:nvPr/>
        </p:nvSpPr>
        <p:spPr bwMode="auto">
          <a:xfrm>
            <a:off x="0" y="1021226"/>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1600" b="1" dirty="0" smtClean="0">
                <a:solidFill>
                  <a:schemeClr val="accent1"/>
                </a:solidFill>
                <a:latin typeface="+mj-lt"/>
                <a:ea typeface="Arial Unicode MS" pitchFamily="34" charset="-128"/>
                <a:cs typeface="Arial Unicode MS" pitchFamily="34" charset="-128"/>
              </a:rPr>
              <a:t>Time from the start of LOT1 (</a:t>
            </a:r>
            <a:r>
              <a:rPr lang="en-US" sz="1600" b="1" dirty="0" err="1" smtClean="0">
                <a:solidFill>
                  <a:schemeClr val="accent1"/>
                </a:solidFill>
                <a:latin typeface="+mj-lt"/>
                <a:ea typeface="Arial Unicode MS" pitchFamily="34" charset="-128"/>
                <a:cs typeface="Arial Unicode MS" pitchFamily="34" charset="-128"/>
              </a:rPr>
              <a:t>Jakafi</a:t>
            </a:r>
            <a:r>
              <a:rPr lang="en-US" sz="1600" b="1" dirty="0" smtClean="0">
                <a:solidFill>
                  <a:schemeClr val="accent1"/>
                </a:solidFill>
                <a:latin typeface="+mj-lt"/>
                <a:ea typeface="Arial Unicode MS" pitchFamily="34" charset="-128"/>
                <a:cs typeface="Arial Unicode MS" pitchFamily="34" charset="-128"/>
              </a:rPr>
              <a:t> </a:t>
            </a:r>
            <a:r>
              <a:rPr lang="en-US" sz="1600" b="1" dirty="0" err="1" smtClean="0">
                <a:solidFill>
                  <a:schemeClr val="accent1"/>
                </a:solidFill>
                <a:latin typeface="+mj-lt"/>
                <a:ea typeface="Arial Unicode MS" pitchFamily="34" charset="-128"/>
                <a:cs typeface="Arial Unicode MS" pitchFamily="34" charset="-128"/>
              </a:rPr>
              <a:t>vs</a:t>
            </a:r>
            <a:r>
              <a:rPr lang="en-US" sz="1600" b="1" dirty="0" smtClean="0">
                <a:solidFill>
                  <a:schemeClr val="accent1"/>
                </a:solidFill>
                <a:latin typeface="+mj-lt"/>
                <a:ea typeface="Arial Unicode MS" pitchFamily="34" charset="-128"/>
                <a:cs typeface="Arial Unicode MS" pitchFamily="34" charset="-128"/>
              </a:rPr>
              <a:t> Others) to death</a:t>
            </a:r>
            <a:r>
              <a:rPr lang="en-US" sz="1600" b="1" dirty="0" smtClean="0">
                <a:solidFill>
                  <a:schemeClr val="accent1"/>
                </a:solidFill>
                <a:ea typeface="Arial Unicode MS" pitchFamily="34" charset="-128"/>
                <a:cs typeface="Arial Unicode MS" pitchFamily="34" charset="-128"/>
              </a:rPr>
              <a:t> in OPTUM database</a:t>
            </a:r>
            <a:endParaRPr lang="en-US" sz="1600" b="1" dirty="0" smtClean="0">
              <a:solidFill>
                <a:schemeClr val="accent1"/>
              </a:solidFill>
              <a:latin typeface="+mj-lt"/>
              <a:ea typeface="Arial Unicode MS" pitchFamily="34" charset="-128"/>
              <a:cs typeface="Arial Unicode MS" pitchFamily="34" charset="-128"/>
            </a:endParaRPr>
          </a:p>
        </p:txBody>
      </p:sp>
      <p:graphicFrame>
        <p:nvGraphicFramePr>
          <p:cNvPr id="15" name="Table 14"/>
          <p:cNvGraphicFramePr>
            <a:graphicFrameLocks noGrp="1"/>
          </p:cNvGraphicFramePr>
          <p:nvPr>
            <p:extLst>
              <p:ext uri="{D42A27DB-BD31-4B8C-83A1-F6EECF244321}">
                <p14:modId xmlns="" xmlns:p14="http://schemas.microsoft.com/office/powerpoint/2010/main" val="3988174171"/>
              </p:ext>
            </p:extLst>
          </p:nvPr>
        </p:nvGraphicFramePr>
        <p:xfrm>
          <a:off x="5825612" y="1688878"/>
          <a:ext cx="3047607" cy="4448124"/>
        </p:xfrm>
        <a:graphic>
          <a:graphicData uri="http://schemas.openxmlformats.org/drawingml/2006/table">
            <a:tbl>
              <a:tblPr/>
              <a:tblGrid>
                <a:gridCol w="1015869"/>
                <a:gridCol w="1015869"/>
                <a:gridCol w="1015869"/>
              </a:tblGrid>
              <a:tr h="494236">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Summary statistics</a:t>
                      </a:r>
                    </a:p>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(in days)</a:t>
                      </a:r>
                      <a:endParaRPr lang="en-US" sz="1400" b="1" i="0" u="none" strike="noStrike" dirty="0">
                        <a:solidFill>
                          <a:srgbClr val="FFFFFF"/>
                        </a:solidFill>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r>
              <a:tr h="494236">
                <a:tc>
                  <a:txBody>
                    <a:bodyPr/>
                    <a:lstStyle/>
                    <a:p>
                      <a:pPr algn="ctr" fontAlgn="ctr"/>
                      <a:r>
                        <a:rPr lang="en-US" sz="1400" b="1" i="0" u="none" strike="noStrike" dirty="0" smtClean="0">
                          <a:solidFill>
                            <a:srgbClr val="000000"/>
                          </a:solidFill>
                          <a:latin typeface="+mn-lt"/>
                        </a:rPr>
                        <a:t>Statistic</a:t>
                      </a:r>
                      <a:endParaRPr lang="en-US" sz="1400" b="1"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Jakafi</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Others</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63</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385</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Number of events</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10</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108</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721.47</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1866.83</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Median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latin typeface="+mn-lt"/>
                          <a:ea typeface="+mn-ea"/>
                          <a:cs typeface="+mn-cs"/>
                        </a:rPr>
                        <a:t>Not achieved</a:t>
                      </a:r>
                      <a:r>
                        <a:rPr lang="en-US" sz="1400" b="0" i="0" u="none" strike="noStrike" kern="1200" baseline="0" dirty="0" smtClean="0">
                          <a:solidFill>
                            <a:srgbClr val="000000"/>
                          </a:solidFill>
                          <a:latin typeface="+mn-lt"/>
                          <a:ea typeface="+mn-ea"/>
                          <a:cs typeface="+mn-cs"/>
                        </a:rPr>
                        <a:t> </a:t>
                      </a:r>
                      <a:endParaRPr lang="en-US" sz="1400" b="0" i="0" u="none" strike="noStrike" kern="1200" dirty="0" smtClean="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2769</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Quartiles</a:t>
                      </a:r>
                      <a:br>
                        <a:rPr lang="en-US" sz="1400" b="0" i="0" u="none" strike="noStrike" dirty="0">
                          <a:solidFill>
                            <a:srgbClr val="000000"/>
                          </a:solidFill>
                          <a:latin typeface="+mn-lt"/>
                        </a:rPr>
                      </a:br>
                      <a:r>
                        <a:rPr lang="en-US" sz="1400" b="0" i="0" u="none" strike="noStrike" dirty="0">
                          <a:solidFill>
                            <a:srgbClr val="000000"/>
                          </a:solidFill>
                          <a:latin typeface="+mn-lt"/>
                        </a:rPr>
                        <a:t>[Q1, </a:t>
                      </a:r>
                      <a:r>
                        <a:rPr lang="en-US" sz="1400" b="0" i="0" u="none" strike="noStrike" dirty="0" smtClean="0">
                          <a:solidFill>
                            <a:srgbClr val="000000"/>
                          </a:solidFill>
                          <a:latin typeface="+mn-lt"/>
                        </a:rPr>
                        <a:t>Q3]</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[812, 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[682, 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Standard error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30.74</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70.59</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P-value</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400" b="0" i="0" u="none" strike="noStrike" kern="1200" dirty="0" smtClean="0">
                          <a:solidFill>
                            <a:srgbClr val="000000"/>
                          </a:solidFill>
                          <a:latin typeface="+mn-lt"/>
                          <a:ea typeface="+mn-ea"/>
                          <a:cs typeface="+mn-cs"/>
                        </a:rPr>
                        <a:t>0.4984</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fontAlgn="ct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Picture 8" descr="img0.png"/>
          <p:cNvPicPr>
            <a:picLocks noChangeAspect="1" noChangeArrowheads="1"/>
          </p:cNvPicPr>
          <p:nvPr/>
        </p:nvPicPr>
        <p:blipFill>
          <a:blip r:embed="rId2" cstate="print"/>
          <a:srcRect/>
          <a:stretch>
            <a:fillRect/>
          </a:stretch>
        </p:blipFill>
        <p:spPr bwMode="auto">
          <a:xfrm>
            <a:off x="179070" y="1691640"/>
            <a:ext cx="5581650" cy="4457700"/>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60494" y="6458859"/>
            <a:ext cx="425450" cy="276999"/>
          </a:xfrm>
          <a:prstGeom prst="rect">
            <a:avLst/>
          </a:prstGeom>
          <a:noFill/>
        </p:spPr>
        <p:txBody>
          <a:bodyPr wrap="square" rtlCol="0">
            <a:spAutoFit/>
          </a:bodyPr>
          <a:lstStyle/>
          <a:p>
            <a:fld id="{E749EEF2-F14C-46E8-8821-0E949CC81328}" type="slidenum">
              <a:rPr lang="en-US" sz="1200" smtClean="0">
                <a:solidFill>
                  <a:schemeClr val="bg1"/>
                </a:solidFill>
              </a:rPr>
              <a:pPr/>
              <a:t>8</a:t>
            </a:fld>
            <a:endParaRPr lang="en-US" sz="1200" dirty="0">
              <a:solidFill>
                <a:schemeClr val="bg1"/>
              </a:solidFill>
            </a:endParaRPr>
          </a:p>
        </p:txBody>
      </p:sp>
      <p:graphicFrame>
        <p:nvGraphicFramePr>
          <p:cNvPr id="9" name="Table 8"/>
          <p:cNvGraphicFramePr>
            <a:graphicFrameLocks noGrp="1"/>
          </p:cNvGraphicFramePr>
          <p:nvPr>
            <p:extLst>
              <p:ext uri="{D42A27DB-BD31-4B8C-83A1-F6EECF244321}">
                <p14:modId xmlns="" xmlns:p14="http://schemas.microsoft.com/office/powerpoint/2010/main" val="3988174171"/>
              </p:ext>
            </p:extLst>
          </p:nvPr>
        </p:nvGraphicFramePr>
        <p:xfrm>
          <a:off x="5825612" y="1667106"/>
          <a:ext cx="3047607" cy="4448124"/>
        </p:xfrm>
        <a:graphic>
          <a:graphicData uri="http://schemas.openxmlformats.org/drawingml/2006/table">
            <a:tbl>
              <a:tblPr/>
              <a:tblGrid>
                <a:gridCol w="1015869"/>
                <a:gridCol w="1015869"/>
                <a:gridCol w="1015869"/>
              </a:tblGrid>
              <a:tr h="494236">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Summary statistics </a:t>
                      </a:r>
                    </a:p>
                    <a:p>
                      <a:pPr marL="0" marR="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FFFFFF"/>
                          </a:solidFill>
                          <a:latin typeface="+mn-lt"/>
                        </a:rPr>
                        <a:t>(in days)</a:t>
                      </a:r>
                      <a:endParaRPr lang="en-US" sz="1400" b="1" i="0" u="none" strike="noStrike" dirty="0">
                        <a:solidFill>
                          <a:srgbClr val="FFFFFF"/>
                        </a:solidFill>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endParaRPr lang="en-US"/>
                    </a:p>
                  </a:txBody>
                  <a:tcPr/>
                </a:tc>
                <a:tc hMerge="1">
                  <a:txBody>
                    <a:bodyPr/>
                    <a:lstStyle/>
                    <a:p>
                      <a:endParaRPr lang="en-US"/>
                    </a:p>
                  </a:txBody>
                  <a:tcPr/>
                </a:tc>
              </a:tr>
              <a:tr h="494236">
                <a:tc>
                  <a:txBody>
                    <a:bodyPr/>
                    <a:lstStyle/>
                    <a:p>
                      <a:pPr algn="ctr" fontAlgn="ctr"/>
                      <a:r>
                        <a:rPr lang="en-US" sz="1400" b="1" i="0" u="none" strike="noStrike" dirty="0" smtClean="0">
                          <a:solidFill>
                            <a:srgbClr val="000000"/>
                          </a:solidFill>
                          <a:latin typeface="+mn-lt"/>
                        </a:rPr>
                        <a:t>Statistic</a:t>
                      </a:r>
                      <a:endParaRPr lang="en-US" sz="1400" b="1"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Jakafi</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1" i="0" u="none" strike="noStrike" kern="1200" dirty="0" smtClean="0">
                          <a:solidFill>
                            <a:srgbClr val="000000"/>
                          </a:solidFill>
                          <a:latin typeface="+mn-lt"/>
                          <a:ea typeface="+mn-ea"/>
                          <a:cs typeface="+mn-cs"/>
                        </a:rPr>
                        <a:t>Others</a:t>
                      </a:r>
                      <a:endParaRPr lang="en-US" sz="1400" b="1"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16</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201</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Number of events</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7</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49</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560.22</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smtClean="0">
                          <a:solidFill>
                            <a:srgbClr val="000000"/>
                          </a:solidFill>
                          <a:latin typeface="+mn-lt"/>
                          <a:ea typeface="+mn-ea"/>
                          <a:cs typeface="+mn-cs"/>
                        </a:rPr>
                        <a:t>1406.36</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Median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latin typeface="+mn-lt"/>
                          <a:ea typeface="+mn-ea"/>
                          <a:cs typeface="+mn-cs"/>
                        </a:rPr>
                        <a:t>677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Not achieved</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Quartiles</a:t>
                      </a:r>
                      <a:br>
                        <a:rPr lang="en-US" sz="1400" b="0" i="0" u="none" strike="noStrike" dirty="0">
                          <a:solidFill>
                            <a:srgbClr val="000000"/>
                          </a:solidFill>
                          <a:latin typeface="+mn-lt"/>
                        </a:rPr>
                      </a:br>
                      <a:r>
                        <a:rPr lang="en-US" sz="1400" b="0" i="0" u="none" strike="noStrike" dirty="0">
                          <a:solidFill>
                            <a:srgbClr val="000000"/>
                          </a:solidFill>
                          <a:latin typeface="+mn-lt"/>
                        </a:rPr>
                        <a:t>[Q1, </a:t>
                      </a:r>
                      <a:r>
                        <a:rPr lang="en-US" sz="1400" b="0" i="0" u="none" strike="noStrike" dirty="0" smtClean="0">
                          <a:solidFill>
                            <a:srgbClr val="000000"/>
                          </a:solidFill>
                          <a:latin typeface="+mn-lt"/>
                        </a:rPr>
                        <a:t>Q3]</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[309,NA]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[749,NA]</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a:solidFill>
                            <a:srgbClr val="000000"/>
                          </a:solidFill>
                          <a:latin typeface="+mn-lt"/>
                        </a:rPr>
                        <a:t>Standard error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91.13</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smtClean="0">
                          <a:solidFill>
                            <a:srgbClr val="000000"/>
                          </a:solidFill>
                          <a:latin typeface="+mn-lt"/>
                          <a:ea typeface="+mn-ea"/>
                          <a:cs typeface="+mn-cs"/>
                        </a:rPr>
                        <a:t>64.05</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4236">
                <a:tc>
                  <a:txBody>
                    <a:bodyPr/>
                    <a:lstStyle/>
                    <a:p>
                      <a:pPr algn="ctr" fontAlgn="ctr"/>
                      <a:r>
                        <a:rPr lang="en-US" sz="1400" b="0" i="0" u="none" strike="noStrike" dirty="0" smtClean="0">
                          <a:solidFill>
                            <a:srgbClr val="000000"/>
                          </a:solidFill>
                          <a:latin typeface="+mn-lt"/>
                        </a:rPr>
                        <a:t>P-value</a:t>
                      </a:r>
                      <a:endParaRPr lang="en-US" sz="1400" b="0" i="0" u="none" strike="noStrike" dirty="0">
                        <a:solidFill>
                          <a:srgbClr val="000000"/>
                        </a:solidFill>
                        <a:latin typeface="+mn-lt"/>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400" b="0" i="0" u="none" strike="noStrike" kern="1200" dirty="0" smtClean="0">
                          <a:solidFill>
                            <a:srgbClr val="000000"/>
                          </a:solidFill>
                          <a:latin typeface="+mn-lt"/>
                          <a:ea typeface="+mn-ea"/>
                          <a:cs typeface="+mn-cs"/>
                        </a:rPr>
                        <a:t>0.0138</a:t>
                      </a: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fontAlgn="ctr"/>
                      <a:endParaRPr lang="en-US" sz="1400" b="0" i="0" u="none" strike="noStrike" kern="1200" dirty="0">
                        <a:solidFill>
                          <a:srgbClr val="000000"/>
                        </a:solidFill>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434" name="Rectangle 2"/>
          <p:cNvSpPr>
            <a:spLocks noChangeArrowheads="1"/>
          </p:cNvSpPr>
          <p:nvPr/>
        </p:nvSpPr>
        <p:spPr bwMode="auto">
          <a:xfrm>
            <a:off x="0" y="0"/>
            <a:ext cx="9144000" cy="0"/>
          </a:xfrm>
          <a:prstGeom prst="rect">
            <a:avLst/>
          </a:prstGeom>
          <a:solidFill>
            <a:srgbClr val="FAFBF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0" y="0"/>
            <a:ext cx="9144000" cy="0"/>
          </a:xfrm>
          <a:prstGeom prst="rect">
            <a:avLst/>
          </a:prstGeom>
          <a:solidFill>
            <a:srgbClr val="FAFBFE"/>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itle 1"/>
          <p:cNvSpPr>
            <a:spLocks noGrp="1"/>
          </p:cNvSpPr>
          <p:nvPr>
            <p:ph type="title"/>
          </p:nvPr>
        </p:nvSpPr>
        <p:spPr>
          <a:xfrm>
            <a:off x="427038" y="345421"/>
            <a:ext cx="8291512" cy="400110"/>
          </a:xfrm>
        </p:spPr>
        <p:txBody>
          <a:bodyPr/>
          <a:lstStyle/>
          <a:p>
            <a:pPr algn="ctr"/>
            <a:r>
              <a:rPr lang="en-US" sz="2000" b="1" u="sng" kern="1200" dirty="0" smtClean="0">
                <a:ea typeface="Arial Unicode MS" pitchFamily="34" charset="-128"/>
                <a:cs typeface="Arial Unicode MS" pitchFamily="34" charset="-128"/>
              </a:rPr>
              <a:t>Survival Analysis (Cohort 2)</a:t>
            </a:r>
            <a:endParaRPr lang="en-US" sz="2000" b="1" u="sng" kern="1200" dirty="0">
              <a:solidFill>
                <a:srgbClr val="FF0000"/>
              </a:solidFill>
              <a:ea typeface="Arial Unicode MS" pitchFamily="34" charset="-128"/>
              <a:cs typeface="Arial Unicode MS" pitchFamily="34" charset="-128"/>
            </a:endParaRPr>
          </a:p>
        </p:txBody>
      </p:sp>
      <p:sp>
        <p:nvSpPr>
          <p:cNvPr id="13" name="Rectangle 1"/>
          <p:cNvSpPr>
            <a:spLocks noChangeArrowheads="1"/>
          </p:cNvSpPr>
          <p:nvPr/>
        </p:nvSpPr>
        <p:spPr bwMode="auto">
          <a:xfrm>
            <a:off x="0" y="1021226"/>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1600" b="1" dirty="0" smtClean="0">
                <a:solidFill>
                  <a:schemeClr val="accent1"/>
                </a:solidFill>
                <a:latin typeface="+mj-lt"/>
                <a:ea typeface="Arial Unicode MS" pitchFamily="34" charset="-128"/>
                <a:cs typeface="Arial Unicode MS" pitchFamily="34" charset="-128"/>
              </a:rPr>
              <a:t>Time from the start of LOT2 (</a:t>
            </a:r>
            <a:r>
              <a:rPr lang="en-US" sz="1600" b="1" dirty="0" err="1" smtClean="0">
                <a:solidFill>
                  <a:schemeClr val="accent1"/>
                </a:solidFill>
                <a:latin typeface="+mj-lt"/>
                <a:ea typeface="Arial Unicode MS" pitchFamily="34" charset="-128"/>
                <a:cs typeface="Arial Unicode MS" pitchFamily="34" charset="-128"/>
              </a:rPr>
              <a:t>Jakafi</a:t>
            </a:r>
            <a:r>
              <a:rPr lang="en-US" sz="1600" b="1" dirty="0" smtClean="0">
                <a:solidFill>
                  <a:schemeClr val="accent1"/>
                </a:solidFill>
                <a:latin typeface="+mj-lt"/>
                <a:ea typeface="Arial Unicode MS" pitchFamily="34" charset="-128"/>
                <a:cs typeface="Arial Unicode MS" pitchFamily="34" charset="-128"/>
              </a:rPr>
              <a:t> </a:t>
            </a:r>
            <a:r>
              <a:rPr lang="en-US" sz="1600" b="1" dirty="0" err="1" smtClean="0">
                <a:solidFill>
                  <a:schemeClr val="accent1"/>
                </a:solidFill>
                <a:latin typeface="+mj-lt"/>
                <a:ea typeface="Arial Unicode MS" pitchFamily="34" charset="-128"/>
                <a:cs typeface="Arial Unicode MS" pitchFamily="34" charset="-128"/>
              </a:rPr>
              <a:t>vs</a:t>
            </a:r>
            <a:r>
              <a:rPr lang="en-US" sz="1600" b="1" dirty="0" smtClean="0">
                <a:solidFill>
                  <a:schemeClr val="accent1"/>
                </a:solidFill>
                <a:latin typeface="+mj-lt"/>
                <a:ea typeface="Arial Unicode MS" pitchFamily="34" charset="-128"/>
                <a:cs typeface="Arial Unicode MS" pitchFamily="34" charset="-128"/>
              </a:rPr>
              <a:t> Others) to death in OPTUM database</a:t>
            </a:r>
          </a:p>
        </p:txBody>
      </p:sp>
      <p:pic>
        <p:nvPicPr>
          <p:cNvPr id="10" name="Picture 9" descr="img2.png"/>
          <p:cNvPicPr>
            <a:picLocks noChangeAspect="1" noChangeArrowheads="1"/>
          </p:cNvPicPr>
          <p:nvPr/>
        </p:nvPicPr>
        <p:blipFill>
          <a:blip r:embed="rId2" cstate="print"/>
          <a:srcRect/>
          <a:stretch>
            <a:fillRect/>
          </a:stretch>
        </p:blipFill>
        <p:spPr bwMode="auto">
          <a:xfrm>
            <a:off x="167640" y="1680210"/>
            <a:ext cx="5604510" cy="4514850"/>
          </a:xfrm>
          <a:prstGeom prst="rect">
            <a:avLst/>
          </a:prstGeom>
          <a:noFill/>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Janssen_Plain 4.3_Rev6_3 Cool Palette">
  <a:themeElements>
    <a:clrScheme name="Custom 1">
      <a:dk1>
        <a:srgbClr val="505050"/>
      </a:dk1>
      <a:lt1>
        <a:srgbClr val="FFFFFF"/>
      </a:lt1>
      <a:dk2>
        <a:srgbClr val="505050"/>
      </a:dk2>
      <a:lt2>
        <a:srgbClr val="FFFFFF"/>
      </a:lt2>
      <a:accent1>
        <a:srgbClr val="09357A"/>
      </a:accent1>
      <a:accent2>
        <a:srgbClr val="2A8EBF"/>
      </a:accent2>
      <a:accent3>
        <a:srgbClr val="94C6DF"/>
      </a:accent3>
      <a:accent4>
        <a:srgbClr val="237D26"/>
      </a:accent4>
      <a:accent5>
        <a:srgbClr val="7FC31C"/>
      </a:accent5>
      <a:accent6>
        <a:srgbClr val="BFE18D"/>
      </a:accent6>
      <a:hlink>
        <a:srgbClr val="282828"/>
      </a:hlink>
      <a:folHlink>
        <a:srgbClr val="282828"/>
      </a:folHlink>
    </a:clrScheme>
    <a:fontScheme name="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charset="0"/>
          </a:defRPr>
        </a:defPPr>
      </a:lstStyle>
    </a:lnDef>
  </a:objectDefaults>
  <a:extraClrSchemeLst>
    <a:extraClrScheme>
      <a:clrScheme name="Blank Presentation 1">
        <a:dk1>
          <a:srgbClr val="505050"/>
        </a:dk1>
        <a:lt1>
          <a:srgbClr val="FFFFFF"/>
        </a:lt1>
        <a:dk2>
          <a:srgbClr val="BFE18D"/>
        </a:dk2>
        <a:lt2>
          <a:srgbClr val="7FC31C"/>
        </a:lt2>
        <a:accent1>
          <a:srgbClr val="09357A"/>
        </a:accent1>
        <a:accent2>
          <a:srgbClr val="2A8EBF"/>
        </a:accent2>
        <a:accent3>
          <a:srgbClr val="FFFFFF"/>
        </a:accent3>
        <a:accent4>
          <a:srgbClr val="434343"/>
        </a:accent4>
        <a:accent5>
          <a:srgbClr val="AAAEBE"/>
        </a:accent5>
        <a:accent6>
          <a:srgbClr val="2580AD"/>
        </a:accent6>
        <a:hlink>
          <a:srgbClr val="93C5DF"/>
        </a:hlink>
        <a:folHlink>
          <a:srgbClr val="237D2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505050"/>
      </a:dk1>
      <a:lt1>
        <a:srgbClr val="FFFFFF"/>
      </a:lt1>
      <a:dk2>
        <a:srgbClr val="BFE18D"/>
      </a:dk2>
      <a:lt2>
        <a:srgbClr val="7FC31C"/>
      </a:lt2>
      <a:accent1>
        <a:srgbClr val="09357A"/>
      </a:accent1>
      <a:accent2>
        <a:srgbClr val="2A8EBF"/>
      </a:accent2>
      <a:accent3>
        <a:srgbClr val="FFFFFF"/>
      </a:accent3>
      <a:accent4>
        <a:srgbClr val="434343"/>
      </a:accent4>
      <a:accent5>
        <a:srgbClr val="AAAEBE"/>
      </a:accent5>
      <a:accent6>
        <a:srgbClr val="2580AD"/>
      </a:accent6>
      <a:hlink>
        <a:srgbClr val="93C5DF"/>
      </a:hlink>
      <a:folHlink>
        <a:srgbClr val="237D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505050"/>
      </a:dk1>
      <a:lt1>
        <a:srgbClr val="FFFFFF"/>
      </a:lt1>
      <a:dk2>
        <a:srgbClr val="BFE18D"/>
      </a:dk2>
      <a:lt2>
        <a:srgbClr val="7FC31C"/>
      </a:lt2>
      <a:accent1>
        <a:srgbClr val="09357A"/>
      </a:accent1>
      <a:accent2>
        <a:srgbClr val="2A8EBF"/>
      </a:accent2>
      <a:accent3>
        <a:srgbClr val="FFFFFF"/>
      </a:accent3>
      <a:accent4>
        <a:srgbClr val="434343"/>
      </a:accent4>
      <a:accent5>
        <a:srgbClr val="AAAEBE"/>
      </a:accent5>
      <a:accent6>
        <a:srgbClr val="2580AD"/>
      </a:accent6>
      <a:hlink>
        <a:srgbClr val="93C5DF"/>
      </a:hlink>
      <a:folHlink>
        <a:srgbClr val="237D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Year xmlns="1996f78b-1b94-4e35-a2f9-3b72376cc66b">2011</Year>
    <Meeting_x0020_Type xmlns="1996f78b-1b94-4e35-a2f9-3b72376cc66b">Presentation</Meeting_x0020_Type>
    <Meeting_x0020_Type0 xmlns="1996f78b-1b94-4e35-a2f9-3b72376cc66b">2011 Commercial and TPP Review</Meeting_x0020_Type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36E88F1F8B4144B9F3E7218C892E19" ma:contentTypeVersion="4" ma:contentTypeDescription="Create a new document." ma:contentTypeScope="" ma:versionID="a7383d28c9bb94494ff0204f8896ba2a">
  <xsd:schema xmlns:xsd="http://www.w3.org/2001/XMLSchema" xmlns:p="http://schemas.microsoft.com/office/2006/metadata/properties" xmlns:ns2="1996f78b-1b94-4e35-a2f9-3b72376cc66b" targetNamespace="http://schemas.microsoft.com/office/2006/metadata/properties" ma:root="true" ma:fieldsID="efa2f1928a9f27fa4ff999301260689d" ns2:_="">
    <xsd:import namespace="1996f78b-1b94-4e35-a2f9-3b72376cc66b"/>
    <xsd:element name="properties">
      <xsd:complexType>
        <xsd:sequence>
          <xsd:element name="documentManagement">
            <xsd:complexType>
              <xsd:all>
                <xsd:element ref="ns2:Year"/>
                <xsd:element ref="ns2:Meeting_x0020_Type"/>
                <xsd:element ref="ns2:Meeting_x0020_Type0"/>
              </xsd:all>
            </xsd:complexType>
          </xsd:element>
        </xsd:sequence>
      </xsd:complexType>
    </xsd:element>
  </xsd:schema>
  <xsd:schema xmlns:xsd="http://www.w3.org/2001/XMLSchema" xmlns:dms="http://schemas.microsoft.com/office/2006/documentManagement/types" targetNamespace="1996f78b-1b94-4e35-a2f9-3b72376cc66b" elementFormDefault="qualified">
    <xsd:import namespace="http://schemas.microsoft.com/office/2006/documentManagement/types"/>
    <xsd:element name="Year" ma:index="2" ma:displayName="Year" ma:default="2011" ma:format="Dropdown" ma:internalName="Year">
      <xsd:simpleType>
        <xsd:restriction base="dms:Choice">
          <xsd:enumeration value="2008"/>
          <xsd:enumeration value="2009"/>
          <xsd:enumeration value="2010"/>
          <xsd:enumeration value="2011"/>
        </xsd:restriction>
      </xsd:simpleType>
    </xsd:element>
    <xsd:element name="Meeting_x0020_Type" ma:index="3" ma:displayName="Document Type" ma:format="Dropdown" ma:internalName="Meeting_x0020_Type">
      <xsd:simpleType>
        <xsd:restriction base="dms:Choice">
          <xsd:enumeration value="Agenda"/>
          <xsd:enumeration value="Minutes"/>
          <xsd:enumeration value="Presentation"/>
          <xsd:enumeration value="Supporting Documents"/>
          <xsd:enumeration value="Other"/>
        </xsd:restriction>
      </xsd:simpleType>
    </xsd:element>
    <xsd:element name="Meeting_x0020_Type0" ma:index="4" ma:displayName="Meeting Type" ma:internalName="Meeting_x0020_Type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60C8D7DE-6CF5-499B-BDD8-F9794903698E}">
  <ds:schemaRefs>
    <ds:schemaRef ds:uri="http://schemas.microsoft.com/office/2006/documentManagement/types"/>
    <ds:schemaRef ds:uri="1996f78b-1b94-4e35-a2f9-3b72376cc66b"/>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B6006AE-CE64-492C-94C5-5C6A855A7C3C}">
  <ds:schemaRefs>
    <ds:schemaRef ds:uri="http://schemas.microsoft.com/sharepoint/v3/contenttype/forms"/>
  </ds:schemaRefs>
</ds:datastoreItem>
</file>

<file path=customXml/itemProps3.xml><?xml version="1.0" encoding="utf-8"?>
<ds:datastoreItem xmlns:ds="http://schemas.openxmlformats.org/officeDocument/2006/customXml" ds:itemID="{2AAC29FA-EABB-4578-897A-4C6C2ECBFB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96f78b-1b94-4e35-a2f9-3b72376cc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B62EE5C3-C6FC-4EBC-B854-074C573A768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121562</TotalTime>
  <Words>1403</Words>
  <Application>Microsoft Office PowerPoint</Application>
  <PresentationFormat>On-screen Show (4:3)</PresentationFormat>
  <Paragraphs>268</Paragraphs>
  <Slides>13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Janssen_Plain 4.3_Rev6_3 Cool Palette</vt:lpstr>
      <vt:lpstr>Worksheet</vt:lpstr>
      <vt:lpstr>Analysis of Patients with Myelofibrosis (MF)  Using Optum and Truven Data  Survival Analysis   June 02, 2016 </vt:lpstr>
      <vt:lpstr>Slide 1</vt:lpstr>
      <vt:lpstr>Slide 2</vt:lpstr>
      <vt:lpstr>Slide 3</vt:lpstr>
      <vt:lpstr>Slide 4</vt:lpstr>
      <vt:lpstr>Survival Analysis – Business Rules (1/2)</vt:lpstr>
      <vt:lpstr>Survival Analysis – Business Rules (2/2)</vt:lpstr>
      <vt:lpstr>Survival Analysis (Cohort 1)</vt:lpstr>
      <vt:lpstr>Survival Analysis (Cohort 2)</vt:lpstr>
      <vt:lpstr>Survival Analysis (Cohort 3)</vt:lpstr>
      <vt:lpstr>Survival Analysis (Cohort 4)</vt:lpstr>
      <vt:lpstr>Survival Analysis (Cohort 5)</vt:lpstr>
      <vt:lpstr>Survival Analysis (Cohort 6)</vt:lpstr>
    </vt:vector>
  </TitlesOfParts>
  <Company>Davis &amp; Co.</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MarketScan Database</dc:title>
  <dc:creator>Ravi Potluri</dc:creator>
  <cp:lastModifiedBy>hemanth kanakamedala</cp:lastModifiedBy>
  <cp:revision>714</cp:revision>
  <dcterms:created xsi:type="dcterms:W3CDTF">2010-09-13T13:46:14Z</dcterms:created>
  <dcterms:modified xsi:type="dcterms:W3CDTF">2016-06-02T17:48:18Z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0x010100F836E88F1F8B4144B9F3E7218C892E19</vt:lpwstr>
  </property>
  <property fmtid="{D5CDD505-2E9C-101B-9397-08002B2CF9AE}" pid="3" name="Template Category">
    <vt:lpwstr>2</vt:lpwstr>
  </property>
  <property fmtid="{D5CDD505-2E9C-101B-9397-08002B2CF9AE}" pid="4" name="Description0">
    <vt:lpwstr>A standard size Janssen PowerPoint template using artwork by Mesa.</vt:lpwstr>
  </property>
  <property fmtid="{D5CDD505-2E9C-101B-9397-08002B2CF9AE}" pid="5" name="ME_ContentType">
    <vt:lpwstr>Janssen_Plain 4.3_Rev6_3 Cool Palette</vt:lpwstr>
  </property>
</Properties>
</file>