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Masters/slideMaster26.xml" ContentType="application/vnd.openxmlformats-officedocument.presentationml.slideMaster+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4.xml" ContentType="application/vnd.openxmlformats-officedocument.presentationml.slideLayout+xml"/>
  <Override PartName="/ppt/theme/theme2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6.xml" ContentType="application/vnd.openxmlformats-officedocument.them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40.xml" ContentType="application/vnd.openxmlformats-officedocument.presentationml.slideMaster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1.xml" ContentType="application/vnd.openxmlformats-officedocument.theme+xml"/>
  <Override PartName="/ppt/theme/theme32.xml" ContentType="application/vnd.openxmlformats-officedocument.theme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Masters/slideMaster2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32.xml" ContentType="application/vnd.openxmlformats-officedocument.presentationml.slideLayout+xml"/>
  <Override PartName="/ppt/theme/theme37.xml" ContentType="application/vnd.openxmlformats-officedocument.theme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26.xml" ContentType="application/vnd.openxmlformats-officedocument.them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33.xml" ContentType="application/vnd.openxmlformats-officedocument.theme+xml"/>
  <Default Extension="vml" ContentType="application/vnd.openxmlformats-officedocument.vmlDrawing"/>
  <Override PartName="/ppt/theme/theme22.xml" ContentType="application/vnd.openxmlformats-officedocument.theme+xml"/>
  <Override PartName="/ppt/theme/theme40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8.xml" ContentType="application/vnd.openxmlformats-officedocument.theme+xml"/>
  <Override PartName="/ppt/slideLayouts/slideLayout51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theme/theme27.xml" ContentType="application/vnd.openxmlformats-officedocument.theme+xml"/>
  <Override PartName="/ppt/slideLayouts/slideLayout40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Masters/slideMaster31.xml" ContentType="application/vnd.openxmlformats-officedocument.presentationml.slideMaster+xml"/>
  <Override PartName="/ppt/theme/theme23.xml" ContentType="application/vnd.openxmlformats-officedocument.theme+xml"/>
  <Override PartName="/ppt/theme/theme34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41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30.xml" ContentType="application/vnd.openxmlformats-officedocument.them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Masters/slideMaster29.xml" ContentType="application/vnd.openxmlformats-officedocument.presentationml.slideMaster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9.xml" ContentType="application/vnd.openxmlformats-officedocument.theme+xml"/>
  <Override PartName="/ppt/slideLayouts/slideLayout63.xml" ContentType="application/vnd.openxmlformats-officedocument.presentationml.slideLayout+xml"/>
  <Default Extension="jpeg" ContentType="image/jpeg"/>
  <Override PartName="/ppt/slideMasters/slideMaster2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30.xml" ContentType="application/vnd.openxmlformats-officedocument.presentationml.slideLayout+xml"/>
  <Override PartName="/ppt/theme/theme35.xml" ContentType="application/vnd.openxmlformats-officedocument.theme+xml"/>
  <Override PartName="/ppt/slideMasters/slideMaster21.xml" ContentType="application/vnd.openxmlformats-officedocument.presentationml.slideMaster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31.xml" ContentType="application/vnd.openxmlformats-officedocument.theme+xml"/>
  <Override PartName="/ppt/slides/slide8.xml" ContentType="application/vnd.openxmlformats-officedocument.presentationml.slide+xml"/>
  <Override PartName="/ppt/theme/theme20.xml" ContentType="application/vnd.openxmlformats-officedocument.them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39" r:id="rId5"/>
    <p:sldMasterId id="2147483742" r:id="rId6"/>
    <p:sldMasterId id="2147483781" r:id="rId7"/>
    <p:sldMasterId id="2147483783" r:id="rId8"/>
    <p:sldMasterId id="2147483806" r:id="rId9"/>
    <p:sldMasterId id="2147483868" r:id="rId10"/>
    <p:sldMasterId id="2147483889" r:id="rId11"/>
    <p:sldMasterId id="2147483891" r:id="rId12"/>
    <p:sldMasterId id="2147483909" r:id="rId13"/>
    <p:sldMasterId id="2147484035" r:id="rId14"/>
    <p:sldMasterId id="2147484124" r:id="rId15"/>
    <p:sldMasterId id="2147484159" r:id="rId16"/>
    <p:sldMasterId id="2147484194" r:id="rId17"/>
    <p:sldMasterId id="2147484198" r:id="rId18"/>
    <p:sldMasterId id="2147484200" r:id="rId19"/>
    <p:sldMasterId id="2147484202" r:id="rId20"/>
    <p:sldMasterId id="2147484224" r:id="rId21"/>
    <p:sldMasterId id="2147484227" r:id="rId22"/>
    <p:sldMasterId id="2147484229" r:id="rId23"/>
    <p:sldMasterId id="2147484231" r:id="rId24"/>
    <p:sldMasterId id="2147484233" r:id="rId25"/>
    <p:sldMasterId id="2147484235" r:id="rId26"/>
    <p:sldMasterId id="2147484251" r:id="rId27"/>
    <p:sldMasterId id="2147484253" r:id="rId28"/>
    <p:sldMasterId id="2147484259" r:id="rId29"/>
    <p:sldMasterId id="2147484261" r:id="rId30"/>
    <p:sldMasterId id="2147484276" r:id="rId31"/>
    <p:sldMasterId id="2147484278" r:id="rId32"/>
    <p:sldMasterId id="2147484281" r:id="rId33"/>
    <p:sldMasterId id="2147484283" r:id="rId34"/>
    <p:sldMasterId id="2147484285" r:id="rId35"/>
    <p:sldMasterId id="2147484287" r:id="rId36"/>
    <p:sldMasterId id="2147484289" r:id="rId37"/>
    <p:sldMasterId id="2147484291" r:id="rId38"/>
    <p:sldMasterId id="2147484293" r:id="rId39"/>
    <p:sldMasterId id="2147484295" r:id="rId40"/>
    <p:sldMasterId id="2147484337" r:id="rId41"/>
    <p:sldMasterId id="2147484340" r:id="rId42"/>
    <p:sldMasterId id="2147484352" r:id="rId43"/>
  </p:sldMasterIdLst>
  <p:notesMasterIdLst>
    <p:notesMasterId r:id="rId81"/>
  </p:notesMasterIdLst>
  <p:sldIdLst>
    <p:sldId id="896" r:id="rId44"/>
    <p:sldId id="926" r:id="rId45"/>
    <p:sldId id="927" r:id="rId46"/>
    <p:sldId id="915" r:id="rId47"/>
    <p:sldId id="913" r:id="rId48"/>
    <p:sldId id="928" r:id="rId49"/>
    <p:sldId id="916" r:id="rId50"/>
    <p:sldId id="914" r:id="rId51"/>
    <p:sldId id="929" r:id="rId52"/>
    <p:sldId id="930" r:id="rId53"/>
    <p:sldId id="931" r:id="rId54"/>
    <p:sldId id="932" r:id="rId55"/>
    <p:sldId id="933" r:id="rId56"/>
    <p:sldId id="934" r:id="rId57"/>
    <p:sldId id="935" r:id="rId58"/>
    <p:sldId id="936" r:id="rId59"/>
    <p:sldId id="937" r:id="rId60"/>
    <p:sldId id="938" r:id="rId61"/>
    <p:sldId id="939" r:id="rId62"/>
    <p:sldId id="940" r:id="rId63"/>
    <p:sldId id="941" r:id="rId64"/>
    <p:sldId id="942" r:id="rId65"/>
    <p:sldId id="943" r:id="rId66"/>
    <p:sldId id="944" r:id="rId67"/>
    <p:sldId id="945" r:id="rId68"/>
    <p:sldId id="946" r:id="rId69"/>
    <p:sldId id="947" r:id="rId70"/>
    <p:sldId id="948" r:id="rId71"/>
    <p:sldId id="949" r:id="rId72"/>
    <p:sldId id="950" r:id="rId73"/>
    <p:sldId id="951" r:id="rId74"/>
    <p:sldId id="952" r:id="rId75"/>
    <p:sldId id="953" r:id="rId76"/>
    <p:sldId id="954" r:id="rId77"/>
    <p:sldId id="955" r:id="rId78"/>
    <p:sldId id="956" r:id="rId79"/>
    <p:sldId id="95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A"/>
    <a:srgbClr val="09357A"/>
    <a:srgbClr val="89C4FF"/>
    <a:srgbClr val="C5E2FF"/>
    <a:srgbClr val="99CCFF"/>
    <a:srgbClr val="FFCCFF"/>
    <a:srgbClr val="FF99FF"/>
    <a:srgbClr val="DAEFC3"/>
    <a:srgbClr val="FFD5D5"/>
    <a:srgbClr val="FFF2B9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4660"/>
  </p:normalViewPr>
  <p:slideViewPr>
    <p:cSldViewPr>
      <p:cViewPr varScale="1">
        <p:scale>
          <a:sx n="75" d="100"/>
          <a:sy n="75" d="100"/>
        </p:scale>
        <p:origin x="-1488" y="-84"/>
      </p:cViewPr>
      <p:guideLst>
        <p:guide orient="horz" pos="576"/>
        <p:guide orient="horz" pos="672"/>
        <p:guide pos="144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" Target="slides/slide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76" Type="http://schemas.openxmlformats.org/officeDocument/2006/relationships/slide" Target="slides/slide33.xml"/><Relationship Id="rId8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28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" Target="slides/slide2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66" Type="http://schemas.openxmlformats.org/officeDocument/2006/relationships/slide" Target="slides/slide23.xml"/><Relationship Id="rId74" Type="http://schemas.openxmlformats.org/officeDocument/2006/relationships/slide" Target="slides/slide31.xml"/><Relationship Id="rId79" Type="http://schemas.openxmlformats.org/officeDocument/2006/relationships/slide" Target="slides/slide36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18.xml"/><Relationship Id="rId82" Type="http://schemas.openxmlformats.org/officeDocument/2006/relationships/presProps" Target="presProps.xml"/><Relationship Id="rId19" Type="http://schemas.openxmlformats.org/officeDocument/2006/relationships/slideMaster" Target="slideMasters/slideMaster1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" Target="slides/slide5.xml"/><Relationship Id="rId56" Type="http://schemas.openxmlformats.org/officeDocument/2006/relationships/slide" Target="slides/slide13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77" Type="http://schemas.openxmlformats.org/officeDocument/2006/relationships/slide" Target="slides/slide34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80" Type="http://schemas.openxmlformats.org/officeDocument/2006/relationships/slide" Target="slides/slide37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20" Type="http://schemas.openxmlformats.org/officeDocument/2006/relationships/slideMaster" Target="slideMasters/slideMaster17.xml"/><Relationship Id="rId41" Type="http://schemas.openxmlformats.org/officeDocument/2006/relationships/slideMaster" Target="slideMasters/slideMaster38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" Target="slides/slide6.xml"/><Relationship Id="rId57" Type="http://schemas.openxmlformats.org/officeDocument/2006/relationships/slide" Target="slides/slide14.xml"/><Relationship Id="rId10" Type="http://schemas.openxmlformats.org/officeDocument/2006/relationships/slideMaster" Target="slideMasters/slideMaster7.xml"/><Relationship Id="rId31" Type="http://schemas.openxmlformats.org/officeDocument/2006/relationships/slideMaster" Target="slideMasters/slideMaster28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F425-7066-475E-A2E2-C63897D05453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BB258-FA33-45EA-9352-FD24234B3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1FFC2-E4EF-447E-A90B-5C7B3C58A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 b="21996"/>
          <a:stretch>
            <a:fillRect/>
          </a:stretch>
        </p:blipFill>
        <p:spPr bwMode="auto">
          <a:xfrm>
            <a:off x="-6350" y="-1588"/>
            <a:ext cx="9156700" cy="535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3" y="5618163"/>
            <a:ext cx="193198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1"/>
          <p:cNvSpPr>
            <a:spLocks noChangeArrowheads="1"/>
          </p:cNvSpPr>
          <p:nvPr userDrawn="1"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+mn-lt"/>
                <a:cs typeface="Arial" pitchFamily="34" charset="0"/>
              </a:rPr>
              <a:t>Proprietary and Confidential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355725"/>
            <a:ext cx="8683625" cy="20113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250" y="3514725"/>
            <a:ext cx="8683625" cy="663575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Tahoma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1C27F-DDB5-4785-80A0-BD85730475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1FFC2-E4EF-447E-A90B-5C7B3C58A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A0280-E1CA-4F96-941F-2779546222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CA026-86F7-4478-BAA1-0B8E10CD1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BEE5-538F-491C-B34F-45E55DF3C3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2838" y="2795588"/>
            <a:ext cx="3187700" cy="137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22938" y="2795588"/>
            <a:ext cx="3187700" cy="137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73B4-6CE7-439A-87F5-65D12C9462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34E5D-03D5-4C05-AE07-7D514ED8E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D090-430C-4854-AB91-DF07509BE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5B62F-A152-443B-A529-9DCDF2A4E1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B691F-6083-43EA-8CD5-226BACB1E8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29B-B393-402F-A75E-311A9FBCE5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0963-2662-4536-8D65-E7BB92513C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2795588"/>
            <a:ext cx="2170113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13" y="2795588"/>
            <a:ext cx="6361112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694-83F4-48D6-BB87-FD3DDA082D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 b="21996"/>
          <a:stretch>
            <a:fillRect/>
          </a:stretch>
        </p:blipFill>
        <p:spPr bwMode="auto">
          <a:xfrm>
            <a:off x="-6350" y="-1588"/>
            <a:ext cx="9156700" cy="535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3" y="5618163"/>
            <a:ext cx="193198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1"/>
          <p:cNvSpPr>
            <a:spLocks noChangeArrowheads="1"/>
          </p:cNvSpPr>
          <p:nvPr userDrawn="1"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250" y="1355725"/>
            <a:ext cx="8683625" cy="20113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250" y="3514725"/>
            <a:ext cx="8683625" cy="663575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  <a:latin typeface="Tahoma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32AB6-063F-4C7C-B8DE-939677D21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3EF4D-F421-485D-BBD0-FAE91DDF6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066800"/>
            <a:ext cx="4265613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066800"/>
            <a:ext cx="4265612" cy="4838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16CE4-E3B8-46C4-8651-F29EC7D50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F40BD-1FC6-418C-A5F7-A2782AFA1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B068-D1B2-4491-9150-B3340EE05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C35B-90C3-432A-87E2-D426C08380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A5590-D8BC-4DA2-98B9-DAF357BC8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BC05D-C772-4710-B7B2-A94A42A559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ADA3C-722B-48D5-8212-EF52764E5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25BD1-4676-40E2-B75C-7EF664BEE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84138"/>
            <a:ext cx="2170112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84138"/>
            <a:ext cx="6361113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8D844-3358-4B0C-8003-AB0D06906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1C27F-DDB5-4785-80A0-BD85730475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3A036-EF6F-447F-88D9-1E39BADD3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D3C-35EE-4DB9-AFEC-40D0741A8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3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4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5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6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7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8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9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0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1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3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4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5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6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7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8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9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0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1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84138"/>
            <a:ext cx="8683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6800"/>
            <a:ext cx="86836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2053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FDEFCAA8-0C6B-47B1-B434-63F03369D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+mn-lt"/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33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1717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6289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30861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5433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40005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3076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8B0ADE07-AEF8-4A60-A60C-77D4BA5AD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Proprietary and Confidential</a:t>
            </a:r>
          </a:p>
        </p:txBody>
      </p:sp>
      <p:pic>
        <p:nvPicPr>
          <p:cNvPr id="3080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 userDrawn="1"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 userDrawn="1"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323FDE-6C2C-46E8-8A4C-DF7C312DD5F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9" name="AutoShape 11"/>
          <p:cNvSpPr>
            <a:spLocks noChangeArrowheads="1"/>
          </p:cNvSpPr>
          <p:nvPr userDrawn="1"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84138"/>
            <a:ext cx="8683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6800"/>
            <a:ext cx="86836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 userDrawn="1"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2053" name="Picture 7" descr="C:\Documents and Settings\nrawat\Desktop\down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54" name="Straight Connector 8"/>
          <p:cNvCxnSpPr>
            <a:cxnSpLocks noChangeShapeType="1"/>
          </p:cNvCxnSpPr>
          <p:nvPr userDrawn="1"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553135-E5F7-4C49-9E40-231F6292BC3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6" name="AutoShape 11"/>
          <p:cNvSpPr>
            <a:spLocks noChangeArrowheads="1"/>
          </p:cNvSpPr>
          <p:nvPr userDrawn="1"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1717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6289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30861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5433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4000500" indent="-228600" algn="l" rtl="0" fontAlgn="base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+mn-lt"/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2052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DF421C3A-6BE7-45C3-B8FA-EBD3DA26C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2054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Proprietary and Confidential</a:t>
            </a:r>
          </a:p>
        </p:txBody>
      </p:sp>
      <p:pic>
        <p:nvPicPr>
          <p:cNvPr id="2056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4513"/>
            <a:ext cx="8686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3076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8B0ADE07-AEF8-4A60-A60C-77D4BA5AD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800" b="1" dirty="0">
                <a:latin typeface="Calibri" pitchFamily="34" charset="0"/>
                <a:cs typeface="Arial" pitchFamily="34" charset="0"/>
              </a:rPr>
              <a:t>Proprietary and Confidential</a:t>
            </a:r>
          </a:p>
        </p:txBody>
      </p:sp>
      <p:pic>
        <p:nvPicPr>
          <p:cNvPr id="3080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545068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075" y="1069975"/>
            <a:ext cx="86868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cxnSp>
        <p:nvCxnSpPr>
          <p:cNvPr id="1031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1" kern="0" smtClean="0">
                <a:solidFill>
                  <a:srgbClr val="000000"/>
                </a:solidFill>
                <a:latin typeface="Calibri"/>
                <a:cs typeface="Arial" pitchFamily="34" charset="0"/>
              </a:defRPr>
            </a:lvl1pPr>
          </a:lstStyle>
          <a:p>
            <a:pPr>
              <a:defRPr/>
            </a:pPr>
            <a:fld id="{91DAC4D1-920D-45A1-A316-D35DE309A7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33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  <p:pic>
        <p:nvPicPr>
          <p:cNvPr id="12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9913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Calibri" pitchFamily="34" charset="0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12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3" y="2795588"/>
            <a:ext cx="2155825" cy="1371600"/>
          </a:xfrm>
          <a:prstGeom prst="rect">
            <a:avLst/>
          </a:prstGeom>
          <a:solidFill>
            <a:srgbClr val="00558A"/>
          </a:solidFill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bg2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2838" y="2795588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382838" y="2795588"/>
            <a:ext cx="76200" cy="1371600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077" name="Straight Connector 8"/>
          <p:cNvCxnSpPr>
            <a:cxnSpLocks noChangeShapeType="1"/>
          </p:cNvCxnSpPr>
          <p:nvPr/>
        </p:nvCxnSpPr>
        <p:spPr bwMode="auto">
          <a:xfrm>
            <a:off x="0" y="987425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cxnSp>
        <p:nvCxnSpPr>
          <p:cNvPr id="3078" name="Straight Connector 8"/>
          <p:cNvCxnSpPr>
            <a:cxnSpLocks noChangeShapeType="1"/>
          </p:cNvCxnSpPr>
          <p:nvPr/>
        </p:nvCxnSpPr>
        <p:spPr bwMode="auto">
          <a:xfrm>
            <a:off x="0" y="6248400"/>
            <a:ext cx="9144000" cy="0"/>
          </a:xfrm>
          <a:prstGeom prst="line">
            <a:avLst/>
          </a:prstGeom>
          <a:noFill/>
          <a:ln w="9525" algn="ctr">
            <a:solidFill>
              <a:srgbClr val="002864"/>
            </a:solidFill>
            <a:round/>
            <a:headEnd/>
            <a:tailEnd/>
          </a:ln>
        </p:spPr>
      </p:cxnSp>
      <p:pic>
        <p:nvPicPr>
          <p:cNvPr id="3079" name="Picture 7" descr="C:\Documents and Settings\nrawat\Desktop\dow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6359525"/>
            <a:ext cx="18224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509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8075" y="6370638"/>
            <a:ext cx="441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870CB9F1-A28F-43B8-80B4-E0525A552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827463" y="6724650"/>
            <a:ext cx="1490662" cy="141288"/>
          </a:xfrm>
          <a:prstGeom prst="rect">
            <a:avLst/>
          </a:prstGeom>
          <a:solidFill>
            <a:srgbClr val="00558A">
              <a:alpha val="14999"/>
            </a:srgbClr>
          </a:solidFill>
          <a:ln w="9525" algn="ctr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b="1" dirty="0">
                <a:solidFill>
                  <a:srgbClr val="000000"/>
                </a:solidFill>
                <a:cs typeface="Arial" pitchFamily="34" charset="0"/>
              </a:rPr>
              <a:t>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2.xls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OPTUM database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DIAGNOSIS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467406"/>
        </p:xfrm>
        <a:graphic>
          <a:graphicData uri="http://schemas.openxmlformats.org/drawingml/2006/table">
            <a:tbl>
              <a:tblPr/>
              <a:tblGrid>
                <a:gridCol w="1953274"/>
                <a:gridCol w="2267584"/>
                <a:gridCol w="4174225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60000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DIAGNOSIS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ENCID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Encounter ID; Links to ENCOUNTER table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DIAG_DATE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Date of diagnosis:  MM-DD-YYYY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DIAG_TIME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 of diagnosis:  HH24:MI:SS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DIAGNOSIS_CD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Nearly all records are compliant ICD9 codes (without decimal point)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DIAGNOSIS_STATUS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Diagnosis status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POA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Present on admission flag  (1 = Yes, 0 = No/Unknown)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ADMITTING_DIAGNOSIS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Admitting diagnosis flag  (1 = Yes, 0 = No/Unknown)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DISCHARGE_DIAGNOSIS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Discharge diagnosis flag  (1 = Yes, 0 = No/Unknown)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PRIMARY_DIAGNOSIS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Indicates whether or not the diagnosis is documented as the principal 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PROBLEM_LIST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Indicates whether or not diagnosis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orginates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from a patient problem list (Y= Yes, N = No)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DRUG RATIONALE (NLP)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162126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32000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DRUG RATIONALE (NLP)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PTID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Patient ID;  Links across tables.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NOTE_DATE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Date of the physician note (MM-DD-YYYY)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NOTE_SECTION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Section of Physician Note where information was found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DRUG_NAME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Drug description as recorded in Physician Note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DRUG_ACTION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Drug behavior described in Physician Note (egs. Add, Start, Stop)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DRUG_ACTION_PREPOSITION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Additional preposition sometimes associated with 'Drug Action' 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REASON_GENERAL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Rationale associated with the 'Drug Action' (Cost, Efficacy, None, Side Effects)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SENTIMENT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Thought or description associated with the action (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eg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. Advise)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32000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SENTIMENT_WHO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Person who expressed the sentiment</a:t>
                      </a:r>
                    </a:p>
                  </a:txBody>
                  <a:tcPr marL="108000" marR="0" marT="3600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ENCOUNTER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3082126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6800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ENCOUNTER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VISITID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Visit ID; Links to VISIT table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ENCID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Encounter ID; Links across some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INTERACTION_TYPE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Describes patient visit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INTERACTION_DATE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Date of interaction: MM-DD-YYYY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INTERACTION_TIME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 of interaction: HH24:MI:SS (example - 14:32:00)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ENCOUNTER PROVIDER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1734034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ENCOUNTER PROVIDER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Encounter ID; Links to ENCOUNTER table.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physician associated with the encounter; links to PROVIDER table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PROVIDER_ROLE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Describes the role of the physician within the context of the encounter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IMMUNIZATIONS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3550126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68000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IMMUNIZATIONS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IMMUNIZATION_DATE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immunization (MM-DD-YYYY), when available.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IMMUNIZATION_DESC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 (provider group) description of immunization.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MAPPED_NAME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Mapped immunization name; Note - not all immunizations are currently mapped.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11-digit NDC code associated with the immunization.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NDC_SOURCE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 of NDC value (Derived indicates a mapped value) 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6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PT_REPORTED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the immunization record is patient-reported  (1=yes, 0=no/unknown).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INPATIENT CONFINEMENT (1/2)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397775" y="1076255"/>
          <a:ext cx="8395083" cy="5162926"/>
        </p:xfrm>
        <a:graphic>
          <a:graphicData uri="http://schemas.openxmlformats.org/drawingml/2006/table">
            <a:tbl>
              <a:tblPr/>
              <a:tblGrid>
                <a:gridCol w="1953274"/>
                <a:gridCol w="1508634"/>
                <a:gridCol w="4933175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88000"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INPATIENT CONFINEMENT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PAT_PLANID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 encrypted, system-generated number that identifies an individual within in a group or policy.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CONF_ID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Confinement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Identifer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 Used to identify claims records associated with inpatient hospitalization.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unique system-generated number to identify providers. A provider may have multiple provider IDs.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ADMIT_DATE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Admission Date of Confinement (YYYY-MM-DD)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DISCH_DATE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Discharge Date of Confinement (YYYY-MM-DD)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DSTATUS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the discharge status of the member' s inpatient stay as of the last service date.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Length of Stay from start of first confinement record to end of last confinement record.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DRG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Diagnosis Related Group (DRG) Code assigned by the source system.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ICD_FLAG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ICD Version Code – will distinguish between ICD-9 and ICD-10 codes. </a:t>
                      </a:r>
                    </a:p>
                  </a:txBody>
                  <a:tcPr marL="108000" marR="0" marT="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DIAG1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First ICD-9 Diagnosis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DIAG2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Second ICD-9 Diagnosis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DIAG3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Third ICD-9 Diagnosis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DIAG4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Fourth ICD-9 Diagnosis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DIAG5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Fifth ICD-9 Diagnosis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INPATIENT CONFINEMENT (2/2)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5043406"/>
        </p:xfrm>
        <a:graphic>
          <a:graphicData uri="http://schemas.openxmlformats.org/drawingml/2006/table">
            <a:tbl>
              <a:tblPr/>
              <a:tblGrid>
                <a:gridCol w="1953274"/>
                <a:gridCol w="1432739"/>
                <a:gridCol w="500907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88000"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INPATIENT CONFINEMENT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PROC1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First ICD-9 Proc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PROC2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Second ICD-9 Proc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PROC3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ICD-9 Proc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PROC4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Fourth ICD-9 Proc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PROC5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Fifth ICD-9 Proc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Client-defined code identifying the place where the service was performed.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COINS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amount (usually calculated as a percent of the provider's submitted charges) the member pays.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COPAY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fixed amount the member pays for a specific service as defined in their benefit plan.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DEDUCT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set amount a member pays for services until they reach a specified limit.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STD_COST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 estimate of the allowed amount for the facility charges related to the confinement.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STD_COST_YR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year when standard cost is updated in our source system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IPSTATUS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Claims occurred in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runout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period (usually most recent three months).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TOS_CD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Generated Type of Service variable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 of the data format used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EXTRACT_YM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 and Month of data delivery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INSURANCE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2707306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INSURANCE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Encounter ID; Links across tables where available.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INSURANCE_DATE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Date:  MM-DD-YYYY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INSURANCE_TIME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Time:  HH24:MI:SS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INS_TYPE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Commercial, Medicare, Medicaid, Other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Payor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Type, Uninsured, Unknown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LAB RESULTS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363536" y="1016086"/>
          <a:ext cx="8534479" cy="4986720"/>
        </p:xfrm>
        <a:graphic>
          <a:graphicData uri="http://schemas.openxmlformats.org/drawingml/2006/table">
            <a:tbl>
              <a:tblPr/>
              <a:tblGrid>
                <a:gridCol w="1628034"/>
                <a:gridCol w="1366110"/>
                <a:gridCol w="5540335"/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52000">
                <a:tc rowSpan="18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LAB RESULTS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PAT_PLANID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 encrypted, system-generated number that identifies an individual within in a group or policy.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FST_DT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beginning date for the service, event, or confinement being billed by the provider.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TST_NBR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 internal analytic identification number, specific to each laboratory vendor.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TST_DESC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Internal analytic name, specific to each laboratory vendor.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RSLT_TXT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 value of the test.  This can be a numeric or alpha numeric value.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RSLT_NBR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Contains a numeric value if such is applicable for a particular test result.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RSLT_UNIT_NM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Contains the units upon which the result is based.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LOW_NRML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Numeric value for low-end of the normal range for a specific test or analytic.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HI_NRML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Numeric value for high-end of the normal range for a specific test or analytic.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ABNL_CD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Code to signify if the result was abnormal or outside of the standard ranges for the test.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Procedure on the lab claim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LABCLMID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Encrypted value of the system generated number assigned to each specimen.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ANLYTSEQ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number assigned to uniquely identify a test result within a specimen number.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LOINC_CD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universal identification number for a particular test or analytic, based on LOINC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Defines the system that is the source of this data.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Version of the data format used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EXTRACT_YM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 and Month of data delivery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LABS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971406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60000"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LABS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Encounter ID; Links across tables where available.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TEST_NAME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Name of the lab test performed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ORDER_DATE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the test order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ORDER_TIME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associated with the test order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COLLECTED_DATE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collection of sample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COLLECTED_TIME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associated with collection of sample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when the test result was available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RESULT_TIME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when the test result was available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TEST_RESULT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 of the test result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RELATIVE_INDICATOR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Qualifies test result ('&lt;',' &gt;', '&lt;=', '&gt;=', null value implies '=')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RESULT_UNIT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 of measurement of test result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NORMAL_RANGE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Normal range for the test as recorded by the data provider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32635-6B4E-4064-947B-88E28500ED9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362200" y="2851150"/>
            <a:ext cx="6526213" cy="196850"/>
          </a:xfrm>
          <a:prstGeom prst="rect">
            <a:avLst/>
          </a:prstGeom>
          <a:solidFill>
            <a:srgbClr val="00558A">
              <a:alpha val="20000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2838" y="2819400"/>
            <a:ext cx="6527800" cy="1371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dirty="0" smtClean="0"/>
              <a:t>INTRODUCTION TO DATABASE</a:t>
            </a:r>
          </a:p>
          <a:p>
            <a:pPr marL="0" indent="0" eaLnBrk="1" hangingPunct="1">
              <a:buNone/>
            </a:pPr>
            <a:r>
              <a:rPr lang="pt-BR" dirty="0" smtClean="0"/>
              <a:t>OPTUM DATABASE: DATA FILES</a:t>
            </a: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dirty="0" smtClean="0"/>
              <a:t>DATA FILE EXPLAINED</a:t>
            </a:r>
          </a:p>
          <a:p>
            <a:pPr marL="0" indent="0" eaLnBrk="1" hangingPunct="1">
              <a:buFontTx/>
              <a:buNone/>
            </a:pPr>
            <a:endParaRPr lang="en-US" dirty="0" smtClean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19075" y="84138"/>
            <a:ext cx="8683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AGENDA </a:t>
            </a:r>
            <a:endParaRPr lang="en-US" b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MEASUREMENT (NLP)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3814582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MEASUREMENT (NLP)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NOTE_DATE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the physician note (MM-DD-YYYY)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MEASUREMENT_TYPE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type of measurement recorded in physician note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MEASUREMENT_VALUE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Measurement value recorded in the physician note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MEASUREMENT_DETAIL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Additional attribute for recorded measurement found in Physician Note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NOTE_SECTION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of physician note where information was found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MEASUREMENT_DATE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 the measurement was taken (if different from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note_date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 as recorded in the physician note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MEDICAL CLAIMS (1/3)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594126"/>
        </p:xfrm>
        <a:graphic>
          <a:graphicData uri="http://schemas.openxmlformats.org/drawingml/2006/table">
            <a:tbl>
              <a:tblPr/>
              <a:tblGrid>
                <a:gridCol w="1033268"/>
                <a:gridCol w="1138425"/>
                <a:gridCol w="622339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88000"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MEDICAL CLAIMS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PAT_PLANID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 encrypted, system-generated number that identifies an individual within in a group or policy.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CLMID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Encrypted Claim ID. A provider can bill multiple revenue codes for services rendered on one claim.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CLMSEQ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assigned in the source system to the service within the claim.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FST_DT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beginning date for the service, event, or confinement being billed by the provider. 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LST_DT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service date for the service, event, or confinement being billed by the provider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unique system-generated number that identifies the provider.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PROVCAT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Contains the four-character provider category code to indicate the type of provider.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DRG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Diagnosis Related Group (DRG) Code assigned by the source system.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ICD_FLAG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ICD Version Code – will distinguish between ICD-9 and ICD-10 codes.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DIAG1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First ICD-9 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DIAG2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Second ICD-9 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DIAG3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ICD-9 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DIAG4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Fourth ICD-9 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DIAG5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Fifth ICD-9 Diagnosis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MEDICAL CLAIMS (2/3)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743886"/>
        </p:xfrm>
        <a:graphic>
          <a:graphicData uri="http://schemas.openxmlformats.org/drawingml/2006/table">
            <a:tbl>
              <a:tblPr/>
              <a:tblGrid>
                <a:gridCol w="1488638"/>
                <a:gridCol w="1290215"/>
                <a:gridCol w="561623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88000">
                <a:tc rowSpan="15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MEDICAL CLAIMS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POA1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Present on Admission Code 1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POA2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Present on Admission Code 2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POA3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Present on Admission Code 3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POA4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Present on Admission Code 4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POA5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Present on Admission Code 5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Procedure code that describes the service provided.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PROCMOD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Provides additional information on the PROC_CD referenced in the claim.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PROC1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First claim level ICD-9 procedure code off of the header portion of the claim.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PROC2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Second claim ICD-9 procedure code off of the header portion of the claim.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PROC3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Third claim level ICD-9 procedure code off of the header portion of the claim.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NDC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unique code that identifies a drug product as defined by the National Drug Data File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DSTATUS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Discharge status code.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if the claim is a facility claim or a non-facility claim.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RVNU_CD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a specific accommodation, ancillary service or billing calculation for facility claims.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the place where the service was performed.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MEDICAL CLAIMS (3/3)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939726"/>
        </p:xfrm>
        <a:graphic>
          <a:graphicData uri="http://schemas.openxmlformats.org/drawingml/2006/table">
            <a:tbl>
              <a:tblPr/>
              <a:tblGrid>
                <a:gridCol w="1953274"/>
                <a:gridCol w="1888109"/>
                <a:gridCol w="455370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52000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MEDICAL CLAIMS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ENCTR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Identifies if the service is fee-for-service or capitated.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revised number of units of the service based on reasonable number of units for service type.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COINS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amount (usually calculated as a percent of the provider's submitted charges) the member pays.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COPAY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fixed amount the member pays for a specific service as defined in their benefit plan.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DEDUCT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set amount a member pays for services until they reach a specified limit.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COB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coordination of benefits code (COB) indicates if other insurance was considered.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PAID_DT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date the service, event, or confinement was paid.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HCCC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Identifies our affiliate company's categorization of health care services.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CONF_ID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Confinement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Identifier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STD_COST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price is standardized to estimate the allowed payment for all provider services.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STD_COST_YR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year when standard cost is updated in our source system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TOS_CD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Generated Type of Service variable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 of the data format used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EXTRACT_YM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 and Month of data delivery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MEDICATION ADMINISTRATIONS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861966"/>
        </p:xfrm>
        <a:graphic>
          <a:graphicData uri="http://schemas.openxmlformats.org/drawingml/2006/table">
            <a:tbl>
              <a:tblPr/>
              <a:tblGrid>
                <a:gridCol w="1412743"/>
                <a:gridCol w="1593795"/>
                <a:gridCol w="5388545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16000">
                <a:tc rowSpan="18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MEDICATION ADMINISTRATIONS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Encounter ID; Links across some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DRUG_NAME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 of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11-digit NDC code associated with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of NDC value (Derived indicates a mapped value)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GPI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Wolters-Kluwer Generic Product Identifier associated with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GPI_SOURCE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of GPI value (Derived indicates a mapped value)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ORDER_DATE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medication order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ORDER_TIME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associated with medication order (HH24:MI:SS)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ADMIN_DATE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 associated with medication administration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ADMIN_TIME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associated with medication administration (HH24:MI:SS)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medication ordering physician; links to PROVIDER table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ROUTE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Route of administration for medication administered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QUANTITY_OF_DOSE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medication units administered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Strength of medication administered (Ex. 100 MG)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STRENGTH_UNIT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of medication strength (Ex. MG)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DOSAGE_FORM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Form of the medication administered (Ex. Solution)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DOSE_FREQUENCY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Frequency of administration for medication ordered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MEMBER DETAIL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916686"/>
        </p:xfrm>
        <a:graphic>
          <a:graphicData uri="http://schemas.openxmlformats.org/drawingml/2006/table">
            <a:tbl>
              <a:tblPr/>
              <a:tblGrid>
                <a:gridCol w="1953274"/>
                <a:gridCol w="2115794"/>
                <a:gridCol w="4326015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88000"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MEMBER DETAIL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PAT_PLANID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 encrypted, system-generated number that identifies an individual within in a group or policy.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ELIGEFF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date this member coverage row of information is effective.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ELIGEND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date this member coverage row of information ended (or will end).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ASO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code which identifies the financial arrangement as Fully Insured, or Administrative Services Only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code commonly used by the health care industry to identify the product.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BUS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Identifies the type of business the product is intended to service.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CDHP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Code that defines what a customer decides on in regards to the type of Health Plan.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GROUP_NBR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number assigned to a healthcare entity that has purchased products services from our affiliate.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MEDICAL_COVERAGE_IND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the member has medical coverage. 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PHARMACY_COVERAGE_IND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the member has pharmacy coverage. 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Version of the data format used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EXTRACT_YM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 and Month of data delivery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MICROBIOLOGY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6175246"/>
        </p:xfrm>
        <a:graphic>
          <a:graphicData uri="http://schemas.openxmlformats.org/drawingml/2006/table">
            <a:tbl>
              <a:tblPr/>
              <a:tblGrid>
                <a:gridCol w="1260953"/>
                <a:gridCol w="2276850"/>
                <a:gridCol w="485728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16000">
                <a:tc rowSpan="21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MICROBIOLOGY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Encounter ID; Links across some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ORDER_DATE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Microbiology Order:  MM-DD-YYYY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ORDER_TIME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Microbiology Order:  HH24:MI:SS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COLLECT_DATE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Microbiology Specimen Collection:  MM-DD-YYYY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COLLECT_TIME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Microbiology Specimen Collection:  HH24:MI:SS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RECEIVE_DATE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Microbiology Lab Receipt of Specimen:  MM-DD-YYYY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RECEIVE_TIME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Microbiology Lab Receipt of Specimen:  HH24:MI:SS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Microbiology Lab Result:  MM-DD-YYYY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RESULT_TIME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Microbiology Lab Result:  HH24:MI:SS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RESULT_STATUS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 of result (Preliminary, Final)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SPECIMEN_SOURCE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 of specimen test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ORGANISM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Name of isolated organism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MAPPED_ORGANISM_FOUND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Standardized name (when mapped) for organism found. Note: not all organisms are currently mapped.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MAPPED_ORGANISM_EXCLUDED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Standardized name (when mapped) for organism ruled out.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CULTURE_GROWTH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Qualitative assessment of growth observed (Few, Many, Moderate, Not recorded, Rare)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CULTURE_VALUE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Quantitative assessment of growth observed (eg. &gt;= 10,000)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CULTURE_UNIT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Unit associated with CULTURE_VALUE (cfu/ml, colonies)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ANTIBIOTIC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Locally enetered name of antibiotic tested for sensitivity.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MAPPED_ANTIBIOTIC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Standardized name (when mapped) for antibiotic tested for sensitivity.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SENSITIVITY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Sensitivity / susceptibility result (Intermediate, Not resulted, Resistant, Sensitive)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OBSERVATIONS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3680578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OBSERVATIONS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Encounter ID; Links across tables where available.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OBS_TYPE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of vital sign or observation recorded (Example: Pain score, Body temperature, Pulse)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OBS_DATE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when the vital sign or observation was recorded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OBS_TIME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when the vital sign or observation was recorded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OBSRESULT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Value of the vital sign or observation recorded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OBS_UNIT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 of measurement of vital sign or observation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PATIENT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245985" y="1009634"/>
          <a:ext cx="8727925" cy="5097600"/>
        </p:xfrm>
        <a:graphic>
          <a:graphicData uri="http://schemas.openxmlformats.org/drawingml/2006/table">
            <a:tbl>
              <a:tblPr/>
              <a:tblGrid>
                <a:gridCol w="758618"/>
                <a:gridCol w="1893697"/>
                <a:gridCol w="6075610"/>
              </a:tblGrid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42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42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8000" marR="42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16000">
                <a:tc rowSpan="19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PATIENT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L="108000" marR="42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PTID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Patient ID;  Links across tables.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BIRTH_YR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Patient's birth year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GENDER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Reported gender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RACE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Reported race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ETHNICITY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Reported ethnicity; currently only to Hispanic, Not Hispanic and Unknown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REGION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Census Bureau Region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DIVISION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Census Bureau Division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AVG_HH_INCOME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Average Household Income (3-digit-zip based)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PCT_COLLEGE_EDUC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Percent College Educated or above (3-digit-zip based)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DECEASED_INDICATOR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Indicates whether patient deceased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PROVID_PCP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Primary care provider ID; Links to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PROVIDER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IDN_INDICATOR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Indicates whether patient is associated with Integrated Delivery Network source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FIRST_MONTH_ACTIVE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Reflects the earliest month with a recorded healthcare activity event in the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Humedica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LAST_MONTH_ACTIVE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Reflects the most recent month with a recorded healthcare activity event in the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Humedica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NOTES_ELIGIBLE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Flag to indicate if the patient is associated with a source that also provides physician notes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HAS_NOTES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Flag to indicate if the patient has at least one physician note in the database (1=Yes, 0 = No)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SOURCEID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Source ID: uniquely identifies the provider group associated with patient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SOURCE_DATA_THROUGH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Indicates month and year through which provider source contributes consistent data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OVERLAP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Identifies if patient in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Humedica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Clinical data is found in Optum Claims data in temporal overlap </a:t>
                      </a:r>
                    </a:p>
                  </a:txBody>
                  <a:tcPr marL="108000" marR="9525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PATIENT REPORTED MEDICATIONS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923886"/>
        </p:xfrm>
        <a:graphic>
          <a:graphicData uri="http://schemas.openxmlformats.org/drawingml/2006/table">
            <a:tbl>
              <a:tblPr/>
              <a:tblGrid>
                <a:gridCol w="1953274"/>
                <a:gridCol w="2039899"/>
                <a:gridCol w="440191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24000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PATIENT REPORTED MEDICATIONS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REPORTED_DATE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reported medication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DRUG_NAME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 of the patient-reported medication.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11-digit NDC code associated with the patient-reported medication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of NDC value (Derived indicates a mapped value)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GPI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Wolters-Kluwer Generic Product Identifier associated with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GPI_SOURCE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 of GPI value (Derived indicates a mapped value)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Identifies prescribing physician; links to PROVIDER table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Route of administration for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QUANTITY_OF_DOSE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 of medication units to be taken per dose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STRENGTH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 of medication prescribed (Ex. 100 MG)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STRENGTH_UNIT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 of medication strength (Ex. MG)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DOSAGE_FORM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 of the medication prescribed (Ex. Patch)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DOSE_FREQUENCY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Frequency of dose for medication prescribed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D80F9-54A8-4DC0-9357-430DD29EE2F7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066800"/>
            <a:ext cx="8683625" cy="5105400"/>
          </a:xfrm>
        </p:spPr>
        <p:txBody>
          <a:bodyPr/>
          <a:lstStyle/>
          <a:p>
            <a:pPr eaLnBrk="1" hangingPunct="1">
              <a:spcAft>
                <a:spcPts val="100"/>
              </a:spcAft>
            </a:pPr>
            <a:r>
              <a:rPr lang="en-US" kern="1200" dirty="0" smtClean="0">
                <a:ea typeface="ＭＳ Ｐゴシック"/>
                <a:cs typeface="ＭＳ Ｐゴシック"/>
              </a:rPr>
              <a:t>OPTUM database covers clinical data of nearly 65 million patients, and claims data of over 120 million patients.</a:t>
            </a:r>
          </a:p>
          <a:p>
            <a:pPr eaLnBrk="1" hangingPunct="1">
              <a:spcAft>
                <a:spcPts val="100"/>
              </a:spcAft>
            </a:pPr>
            <a:r>
              <a:rPr lang="en-US" kern="1200" dirty="0" smtClean="0">
                <a:ea typeface="ＭＳ Ｐゴシック"/>
                <a:cs typeface="ＭＳ Ｐゴシック"/>
              </a:rPr>
              <a:t>It covers longitudinal claims data of 20 years</a:t>
            </a:r>
          </a:p>
          <a:p>
            <a:pPr eaLnBrk="1" hangingPunct="1">
              <a:buFontTx/>
              <a:buNone/>
            </a:pPr>
            <a:endParaRPr lang="en-US" sz="1400" b="1" strike="sngStrike" dirty="0" smtClean="0"/>
          </a:p>
          <a:p>
            <a:pPr eaLnBrk="1" hangingPunct="1">
              <a:buFontTx/>
              <a:buNone/>
            </a:pPr>
            <a:endParaRPr lang="en-US" sz="1400" b="1" strike="sngStrike" dirty="0" smtClean="0"/>
          </a:p>
          <a:p>
            <a:pPr eaLnBrk="1" hangingPunct="1">
              <a:buFontTx/>
              <a:buNone/>
            </a:pPr>
            <a:endParaRPr lang="en-US" sz="1400" b="1" strike="sngStrike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9075" y="545068"/>
            <a:ext cx="8686800" cy="369332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PRESCRIPTIONS WRITTEN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245985" y="1000360"/>
          <a:ext cx="8395083" cy="5116846"/>
        </p:xfrm>
        <a:graphic>
          <a:graphicData uri="http://schemas.openxmlformats.org/drawingml/2006/table">
            <a:tbl>
              <a:tblPr/>
              <a:tblGrid>
                <a:gridCol w="1336848"/>
                <a:gridCol w="1698952"/>
                <a:gridCol w="5359283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16000">
                <a:tc rowSpan="19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PRESCRIPTIONS WRITTEN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RXDATE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prescription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RXTIME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associated with prescription (HH24:MI:SS)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DRUG_NAME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 of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11-digit NDC code associated with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NDC_SOURCE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of NDC value (Derived indicates a mapped value)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GPI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Wolters-Kluwer Generic Product Identifier associated with the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GPI_SOURCE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of GPI value (Derived indicates a mapped value)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Identifies prescribing physician; links to PROVIDER table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ROUTE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Route of administration for medication prescribed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QUANTITY_OF_DOSE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 of medication units to be taken per dose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STRENGTH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 of medication prescribed (Ex. 100 MG)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STRENGTH_UNIT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Unit of medication strength (Ex. MG)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DOSAGE_FORM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Form of the medication prescribed (Ex. Patch)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DOSE_FREQUENCY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 of dose for medication prescribed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QUANTITY_PER_FILL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medication units to be dispensed by pharmacy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NUM_REFILLS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refills authorized by physician for medication prescribed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DAYS_SUPPLY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days for which medication is to be dispensed by pharmacy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DISCHARGE_MED_FLAG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Flag indicating whether prescription was a discharge medication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PROCEDURE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671886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96000"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PROCEDURE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ENCID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Encounter ID; Links across some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procedure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Time of procedure (HH24:MI:SS)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PROC_CODE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Procedure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PROC_DESC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 Procedure Name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PROC_CODE_TYPE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Procedure code will show as: CPT4, ICD9, HCPCS, SNOMED, REV, AUTHOREDTEXT, CUSTOM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PROVID_PERFORM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Performing Provider 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PROVID_ORDER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Ordering Provider 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BETOS_CODE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Betos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Code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BETOS_DESC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Betos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Code Description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PROVIDER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1734034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PROVIDER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PROVID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Provider ID;  Used to link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SPECIALTY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Provider Specialty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PRIM_SPEC_IND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whether listed specialty is reported primary specialty (1 = Yes, 0 = No)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 CLAIMS (1/2)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755406"/>
        </p:xfrm>
        <a:graphic>
          <a:graphicData uri="http://schemas.openxmlformats.org/drawingml/2006/table">
            <a:tbl>
              <a:tblPr/>
              <a:tblGrid>
                <a:gridCol w="1336848"/>
                <a:gridCol w="1442005"/>
                <a:gridCol w="561623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288000">
                <a:tc rowSpan="14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RX CLAIMS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PAT_PLANID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 encrypted, system-generated number that identifies an individual within in a group or policy.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CLMID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Encrypted Claim ID. A provider can bill multiple revenue codes for services rendered on one claim.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CHK_DT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claim was paid.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NPI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unique system-generated number that identifies the provider.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FILL_DT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 the prescription was filled by the pharmacy.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AHFSCLSS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 code that identifies therapeutic category of drug.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SPECCLSS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 of First DataBank's low level classification of drugs.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BRND_NM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Provides the drug name on the package label.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NDC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unique code that identifies a drug product as defined by the National Drug Data File.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GNRC_IND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the drug is multiple sourced.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AVGWHLSL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average wholesale price is the average cost to the pharmacy for a  dispensed drug.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COPAY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fixed amount the member pays for a specific service as defined in their benefit plan.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DEDUCT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deductible is a set amount a member pays for services until a specific limit is reached.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RX CLAIMS (2/2)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713646"/>
        </p:xfrm>
        <a:graphic>
          <a:graphicData uri="http://schemas.openxmlformats.org/drawingml/2006/table">
            <a:tbl>
              <a:tblPr/>
              <a:tblGrid>
                <a:gridCol w="1953274"/>
                <a:gridCol w="1888109"/>
                <a:gridCol w="455370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24000">
                <a:tc rowSpan="13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RX CLAIMS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DAW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Dispense as written code (DAW) entered on a claim.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FORM_IND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Indicates if the drug being dispensed is on the formulary list or not.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FORM_TYP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of formulary used to pay a claim.  For example, open, closed, etc.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STRENGTH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 of drug potency in units of grams, milligrams, percentage, and other terms.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DAYS_SUP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Estimated day count the drug supply should last.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number of metric units of medication dispensed.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FST_FILL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this is the first time a prescription is being filled.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RFL_NBR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this is the first, second, or subsequent refill for the prescription. 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PRC_TYP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Indicates if a drug product should be priced as a generic or brand drug.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STD_COST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 price reflects the allowed payment for all provider services.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STD_COST_YR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year when standard cost is updated in our source system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VERSION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Version of the data format used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EXTRACT_YM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Year and Month of data delivery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SDS (NLP)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28045"/>
          <a:ext cx="8395083" cy="3814582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SDS (NLP)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NOTE_DATE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the physician note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SDS_TERM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sign, disease, or symptom recorded in Physician Note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SDS_LOCATION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 of reported sign, disease, or symptom found in Physician Note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SDS_ATTRIBUTE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Additional attribute (for reported sign, disease, or symptom) found in Physician Note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SDS_SENTIMENT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Thought or communication about the reported SDS term; typically expresses negation (for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., deny)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NOTE_SECTION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of Physician Note where information was found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SDS FAMILY (NLP)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3680578"/>
        </p:xfrm>
        <a:graphic>
          <a:graphicData uri="http://schemas.openxmlformats.org/drawingml/2006/table">
            <a:tbl>
              <a:tblPr/>
              <a:tblGrid>
                <a:gridCol w="1953274"/>
                <a:gridCol w="2419374"/>
                <a:gridCol w="4022435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SDS FAMILY (NLP)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NOTE_DATE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the physician note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SDS_TERM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sign, disease, or symptom recorded in Physician Note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SDS_LOCATION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 of reported sign, disease, or symptom found in Physician Note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SDS_FAMILY_MEMBER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Patient’s family member who has/had the reported sign, disease, or symptom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SDS_SENTIMENT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Thought or communication about the reported SDS term; typically expresses negation (for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., deny)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NOTE_SECTION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of Physician Note where information was found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VISIT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4418446"/>
        </p:xfrm>
        <a:graphic>
          <a:graphicData uri="http://schemas.openxmlformats.org/drawingml/2006/table">
            <a:tbl>
              <a:tblPr/>
              <a:tblGrid>
                <a:gridCol w="1953274"/>
                <a:gridCol w="2191689"/>
                <a:gridCol w="4250120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60000">
                <a:tc rowSpan="10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VISIT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VISITID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Visit ID; Links to ENCOUNTER table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VISIT_TYPE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Type of patient visit - Emergency patient, Observation patient, Inpatient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VISIT_START_DATE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 associated with patient's admission to the hospital to begin the hospital stay (MM-DD-YYYY)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VISIT_START_TIME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associated with patient's admission to the hospital to begin the hospital stay (HH24:MI:SS)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VISIT_END_DATE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 associated with patient's discharge from the hospital to complete the hospital stay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VISIT_END_TIME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Time associated with patient's discharge from the hospital to complete the hospital stay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DISCHARGE_DISPOSITION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Patient's discharge status/disposition; describes location to which patient was discharged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ADMISSION_SOURCE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Patient's admission source; describes source of entry into current hospitalization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DRG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Diagnosis Related Group</a:t>
                      </a:r>
                    </a:p>
                  </a:txBody>
                  <a:tcPr marL="108000" marR="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32635-6B4E-4064-947B-88E28500ED9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362200" y="3080360"/>
            <a:ext cx="6526213" cy="196850"/>
          </a:xfrm>
          <a:prstGeom prst="rect">
            <a:avLst/>
          </a:prstGeom>
          <a:solidFill>
            <a:srgbClr val="00558A">
              <a:alpha val="20000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OPTUM DATABASE: DATA FILES</a:t>
            </a:r>
            <a:endParaRPr lang="en-US" dirty="0" smtClean="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19075" y="84138"/>
            <a:ext cx="8683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AGENDA </a:t>
            </a:r>
            <a:endParaRPr lang="en-US" b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382838" y="2819400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OPTUM DATABASE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OPTUM DATABASE: DATA FILES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FILE EXPLAINED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OPTUM Database: Data files (1/2)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8" y="1193879"/>
          <a:ext cx="8091502" cy="4436075"/>
        </p:xfrm>
        <a:graphic>
          <a:graphicData uri="http://schemas.openxmlformats.org/drawingml/2006/table">
            <a:tbl>
              <a:tblPr/>
              <a:tblGrid>
                <a:gridCol w="3069377"/>
                <a:gridCol w="5022125"/>
              </a:tblGrid>
              <a:tr h="43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BIOMARKERS (NLP)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Biomarker statuses from the provider notes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CARE AREA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Area where service is provided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DIAGNOSIS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Diagnosis information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DRUG RATIONALE (NLP)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Treatment rationale from the provider notes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ENCOUNTER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Clinical encounter information and interaction type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ENCOUNTER PROVIDER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Provider role associated with encounter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IMMUNIZATIONS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Patient vaccination history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INPATIENT_CONFINEMENT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Summary table for inpatient stays (from claims)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INSURANCE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Insurance information from clinical EHR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LAB RESULTS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Lab tests and results (from claims)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LABS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Lab tests and results from clinical EHR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MEASUREMENT (NLP)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Measurements from the provider notes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MEDICAL CLAIMS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Medical claims data</a:t>
                      </a:r>
                    </a:p>
                  </a:txBody>
                  <a:tcPr marL="180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6320" y="5808326"/>
            <a:ext cx="242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more information, click here </a:t>
            </a:r>
            <a:r>
              <a:rPr lang="en-US" sz="1200" dirty="0" smtClean="0">
                <a:sym typeface="Wingdings" pitchFamily="2" charset="2"/>
              </a:rPr>
              <a:t></a:t>
            </a:r>
            <a:endParaRPr lang="en-US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63170" y="5705850"/>
          <a:ext cx="914400" cy="771525"/>
        </p:xfrm>
        <a:graphic>
          <a:graphicData uri="http://schemas.openxmlformats.org/presentationml/2006/ole">
            <p:oleObj spid="_x0000_s1027" name="Worksheet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OPTUM Database: Data files (2/2)</a:t>
            </a:r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8" y="1193879"/>
          <a:ext cx="8091502" cy="4436075"/>
        </p:xfrm>
        <a:graphic>
          <a:graphicData uri="http://schemas.openxmlformats.org/drawingml/2006/table">
            <a:tbl>
              <a:tblPr/>
              <a:tblGrid>
                <a:gridCol w="3069377"/>
                <a:gridCol w="5022125"/>
              </a:tblGrid>
              <a:tr h="4310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MEDICATION ADMINISTRATIONS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Inpatient medication administrations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MEMBER DETAIL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Member information for Integrated claims members (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eligibility dates)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MICROBIOLOGY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Microbiology tests and results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OBSERVATIONS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Includes vital signs and body measurements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Patient information (age, gender etc.)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REPORTED MEDICATIONS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Patient-reported medications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PRESCRIPTIONS WRITTEN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Written prescriptions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PROCEDURE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Procedure information (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 CPT, HCPCS, ICD)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Provider specialty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RX CLAIMS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Pharmacy claims data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SDS (NLP)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Signs, Diseases, and Symptoms from the provider notes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SDS FAMILY (NLP)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Signs, Diseases, and Symptoms for family members from the provider notes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3080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VISIT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Summary table for clinical inpatient, observation, and emergency patient</a:t>
                      </a:r>
                    </a:p>
                  </a:txBody>
                  <a:tcPr marL="171450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86320" y="5808326"/>
            <a:ext cx="242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more information, click here </a:t>
            </a:r>
            <a:r>
              <a:rPr lang="en-US" sz="1200" dirty="0" smtClean="0">
                <a:sym typeface="Wingdings" pitchFamily="2" charset="2"/>
              </a:rPr>
              <a:t></a:t>
            </a:r>
            <a:endParaRPr lang="en-US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63170" y="5705850"/>
          <a:ext cx="914400" cy="771525"/>
        </p:xfrm>
        <a:graphic>
          <a:graphicData uri="http://schemas.openxmlformats.org/presentationml/2006/ole">
            <p:oleObj spid="_x0000_s112642" name="Worksheet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32635-6B4E-4064-947B-88E28500ED9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362200" y="3308045"/>
            <a:ext cx="6526213" cy="196850"/>
          </a:xfrm>
          <a:prstGeom prst="rect">
            <a:avLst/>
          </a:prstGeom>
          <a:solidFill>
            <a:srgbClr val="00558A">
              <a:alpha val="20000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FILE EXPLAINED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19075" y="84138"/>
            <a:ext cx="8683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AGENDA</a:t>
            </a:r>
            <a:endParaRPr lang="en-US" b="1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382838" y="2819400"/>
            <a:ext cx="652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OPTUM DATABASE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OPTUM DATABASE: DATA FILES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FILE EXPLAINED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BIOMARKERS (NLP)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2236112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BIOMARKERS (NLP)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532453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NOTE_DATE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 of the physician note (MM-DD-YYYY)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484956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BIOMARKER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Type of biomarker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57941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BIOMARKER_STATUS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Status of the biomarker; positive, negative etc.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file: </a:t>
            </a:r>
            <a:r>
              <a:rPr lang="en-US" kern="1200" dirty="0" smtClean="0">
                <a:solidFill>
                  <a:schemeClr val="tx1"/>
                </a:solidFill>
                <a:ea typeface="ＭＳ Ｐゴシック"/>
                <a:cs typeface="ＭＳ Ｐゴシック"/>
              </a:rPr>
              <a:t>CARE AREA</a:t>
            </a:r>
            <a:endParaRPr lang="en-US" dirty="0" smtClean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427037" y="1219286"/>
          <a:ext cx="8395083" cy="2722748"/>
        </p:xfrm>
        <a:graphic>
          <a:graphicData uri="http://schemas.openxmlformats.org/drawingml/2006/table">
            <a:tbl>
              <a:tblPr/>
              <a:tblGrid>
                <a:gridCol w="1953274"/>
                <a:gridCol w="3299557"/>
                <a:gridCol w="3142252"/>
              </a:tblGrid>
              <a:tr h="274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225"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/>
                    </a:solidFill>
                  </a:tcPr>
                </a:tc>
              </a:tr>
              <a:tr h="486636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ＭＳ Ｐゴシック"/>
                          <a:cs typeface="ＭＳ Ｐゴシック"/>
                        </a:rPr>
                        <a:t>CARE AREA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PTID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Patient ID;  Links across tables.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66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ENCID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Encounter ID; Links to ENCOUNTER table.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532453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CAREAREA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Location within the facility where care was provided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  <a:tr h="484956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CAREAREA_DATE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Date associated with beginning of stay in care area (MM-DD-YYYY)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</a:tr>
              <a:tr h="457941">
                <a:tc vMerge="1">
                  <a:txBody>
                    <a:bodyPr/>
                    <a:lstStyle/>
                    <a:p>
                      <a:pPr algn="l" fontAlgn="b"/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R="4225" marT="42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CAREAREA_TIME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Time associated with beginning of stay in care area (HH24:MI:SS)</a:t>
                      </a: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58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6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2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8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1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5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4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0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2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34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35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37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7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8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9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40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41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42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43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44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45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46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51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2_Default Design">
  <a:themeElements>
    <a:clrScheme name="Custom 46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58A"/>
      </a:accent1>
      <a:accent2>
        <a:srgbClr val="00B0F0"/>
      </a:accent2>
      <a:accent3>
        <a:srgbClr val="FFC000"/>
      </a:accent3>
      <a:accent4>
        <a:srgbClr val="92D050"/>
      </a:accent4>
      <a:accent5>
        <a:srgbClr val="7F7F7F"/>
      </a:accent5>
      <a:accent6>
        <a:srgbClr val="FFCCFF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Tahoma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4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2_Default Design">
  <a:themeElements>
    <a:clrScheme name="3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EB429"/>
      </a:accent1>
      <a:accent2>
        <a:srgbClr val="333399"/>
      </a:accent2>
      <a:accent3>
        <a:srgbClr val="FFFFFF"/>
      </a:accent3>
      <a:accent4>
        <a:srgbClr val="000000"/>
      </a:accent4>
      <a:accent5>
        <a:srgbClr val="B6D6AC"/>
      </a:accent5>
      <a:accent6>
        <a:srgbClr val="2D2D8A"/>
      </a:accent6>
      <a:hlink>
        <a:srgbClr val="000000"/>
      </a:hlink>
      <a:folHlink>
        <a:srgbClr val="99CC00"/>
      </a:folHlink>
    </a:clrScheme>
    <a:fontScheme name="Custom 2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EB42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6D6AC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B778DF0AED34438C7FCFAA33AAF36E" ma:contentTypeVersion="" ma:contentTypeDescription="Create a new document." ma:contentTypeScope="" ma:versionID="fc7d0ea89bcc61acbc47413d57ebd4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65E482A-996C-4DE9-A39C-73422A84F620}"/>
</file>

<file path=customXml/itemProps2.xml><?xml version="1.0" encoding="utf-8"?>
<ds:datastoreItem xmlns:ds="http://schemas.openxmlformats.org/officeDocument/2006/customXml" ds:itemID="{57CA4508-BEA3-4CFC-8D87-333B4F0AC03D}"/>
</file>

<file path=customXml/itemProps3.xml><?xml version="1.0" encoding="utf-8"?>
<ds:datastoreItem xmlns:ds="http://schemas.openxmlformats.org/officeDocument/2006/customXml" ds:itemID="{4DF502ED-2203-465C-B386-B6C4C152DABF}"/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4261</Words>
  <Application>Microsoft Office PowerPoint</Application>
  <PresentationFormat>On-screen Show (4:3)</PresentationFormat>
  <Paragraphs>910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40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78" baseType="lpstr">
      <vt:lpstr>3_Default Design</vt:lpstr>
      <vt:lpstr>7_Default Design</vt:lpstr>
      <vt:lpstr>8_Default Design</vt:lpstr>
      <vt:lpstr>11_Default Design</vt:lpstr>
      <vt:lpstr>Custom Design</vt:lpstr>
      <vt:lpstr>6_Default Design</vt:lpstr>
      <vt:lpstr>14_Default Design</vt:lpstr>
      <vt:lpstr>12_Default Design</vt:lpstr>
      <vt:lpstr>1_Custom Design</vt:lpstr>
      <vt:lpstr>16_Default Design</vt:lpstr>
      <vt:lpstr>22_Default Design</vt:lpstr>
      <vt:lpstr>28_Default Design</vt:lpstr>
      <vt:lpstr>31_Default Design</vt:lpstr>
      <vt:lpstr>5_Default Design</vt:lpstr>
      <vt:lpstr>21_Default Design</vt:lpstr>
      <vt:lpstr>2_Custom Design</vt:lpstr>
      <vt:lpstr>24_Default Design</vt:lpstr>
      <vt:lpstr>20_Default Design</vt:lpstr>
      <vt:lpstr>32_Default Design</vt:lpstr>
      <vt:lpstr>3_Custom Design</vt:lpstr>
      <vt:lpstr>4_Custom Design</vt:lpstr>
      <vt:lpstr>34_Default Design</vt:lpstr>
      <vt:lpstr>35_Default Design</vt:lpstr>
      <vt:lpstr>37_Default Design</vt:lpstr>
      <vt:lpstr>5_Custom Design</vt:lpstr>
      <vt:lpstr>27_Default Design</vt:lpstr>
      <vt:lpstr>38_Default Design</vt:lpstr>
      <vt:lpstr>39_Default Design</vt:lpstr>
      <vt:lpstr>40_Default Design</vt:lpstr>
      <vt:lpstr>41_Default Design</vt:lpstr>
      <vt:lpstr>6_Custom Design</vt:lpstr>
      <vt:lpstr>42_Default Design</vt:lpstr>
      <vt:lpstr>7_Custom Design</vt:lpstr>
      <vt:lpstr>43_Default Design</vt:lpstr>
      <vt:lpstr>44_Default Design</vt:lpstr>
      <vt:lpstr>45_Default Design</vt:lpstr>
      <vt:lpstr>46_Default Design</vt:lpstr>
      <vt:lpstr>51_Default Design</vt:lpstr>
      <vt:lpstr>8_Custom Design</vt:lpstr>
      <vt:lpstr>2_Default Design</vt:lpstr>
      <vt:lpstr>Worksheet</vt:lpstr>
      <vt:lpstr>OPTUM database</vt:lpstr>
      <vt:lpstr>INTRODUCTION</vt:lpstr>
      <vt:lpstr>Introduction</vt:lpstr>
      <vt:lpstr>OPTUM DATABASE: DATA FILES</vt:lpstr>
      <vt:lpstr>OPTUM Database: Data files (1/2)</vt:lpstr>
      <vt:lpstr>OPTUM Database: Data files (2/2)</vt:lpstr>
      <vt:lpstr>DATA FILE EXPLAINED</vt:lpstr>
      <vt:lpstr>Data file: BIOMARKERS (NLP)</vt:lpstr>
      <vt:lpstr>Data file: CARE AREA</vt:lpstr>
      <vt:lpstr>Data file: DIAGNOSIS</vt:lpstr>
      <vt:lpstr>Data file: DRUG RATIONALE (NLP)</vt:lpstr>
      <vt:lpstr>Data file: ENCOUNTER</vt:lpstr>
      <vt:lpstr>Data file: ENCOUNTER PROVIDER</vt:lpstr>
      <vt:lpstr>Data file: IMMUNIZATIONS</vt:lpstr>
      <vt:lpstr>Data file: INPATIENT CONFINEMENT (1/2)</vt:lpstr>
      <vt:lpstr>Data file: INPATIENT CONFINEMENT (2/2)</vt:lpstr>
      <vt:lpstr>Data file: INSURANCE</vt:lpstr>
      <vt:lpstr>Data file: LAB RESULTS</vt:lpstr>
      <vt:lpstr>Data file: LABS</vt:lpstr>
      <vt:lpstr>Data file: MEASUREMENT (NLP)</vt:lpstr>
      <vt:lpstr>Data file: MEDICAL CLAIMS (1/3)</vt:lpstr>
      <vt:lpstr>Data file: MEDICAL CLAIMS (2/3)</vt:lpstr>
      <vt:lpstr>Data file: MEDICAL CLAIMS (3/3)</vt:lpstr>
      <vt:lpstr>Data file: MEDICATION ADMINISTRATIONS</vt:lpstr>
      <vt:lpstr>Data file: MEMBER DETAIL</vt:lpstr>
      <vt:lpstr>Data file: MICROBIOLOGY</vt:lpstr>
      <vt:lpstr>Data file: OBSERVATIONS</vt:lpstr>
      <vt:lpstr>Data file: PATIENT</vt:lpstr>
      <vt:lpstr>Data file: PATIENT REPORTED MEDICATIONS</vt:lpstr>
      <vt:lpstr>Data file: PRESCRIPTIONS WRITTEN</vt:lpstr>
      <vt:lpstr>Data file: PROCEDURE</vt:lpstr>
      <vt:lpstr>Data file: PROVIDER</vt:lpstr>
      <vt:lpstr>Data file: RX CLAIMS (1/2)</vt:lpstr>
      <vt:lpstr>Data file: RX CLAIMS (2/2)</vt:lpstr>
      <vt:lpstr>Data file: SDS (NLP)</vt:lpstr>
      <vt:lpstr>Data file: SDS FAMILY (NLP)</vt:lpstr>
      <vt:lpstr>Data file: VISIT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SmartAnalyst uses a 7-step approach to identify the most relevant LCM indications</dc:title>
  <dc:creator>AMGEN2</dc:creator>
  <cp:lastModifiedBy>pradeep.kumar</cp:lastModifiedBy>
  <cp:revision>518</cp:revision>
  <dcterms:created xsi:type="dcterms:W3CDTF">2014-01-23T08:46:39Z</dcterms:created>
  <dcterms:modified xsi:type="dcterms:W3CDTF">2015-09-07T06:17:34Z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0x010100CBB778DF0AED34438C7FCFAA33AAF36E</vt:lpwstr>
  </property>
</Properties>
</file>