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6" r:id="rId4"/>
    <p:sldId id="267" r:id="rId5"/>
    <p:sldId id="268" r:id="rId6"/>
    <p:sldId id="269" r:id="rId7"/>
    <p:sldId id="26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D587656-0145-4C45-9C07-EB5DB59F8482}">
          <p14:sldIdLst>
            <p14:sldId id="256"/>
            <p14:sldId id="257"/>
            <p14:sldId id="266"/>
            <p14:sldId id="267"/>
            <p14:sldId id="268"/>
            <p14:sldId id="26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8AFD3-869B-480E-8727-6FE732510D6B}" type="datetimeFigureOut">
              <a:rPr lang="ru-RU" smtClean="0"/>
              <a:t>05.07.2023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D91F-D6E9-4DBA-A28B-08AB01C2C3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216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EF09-15BD-46B3-8E04-BEAC8FD3E042}" type="datetimeFigureOut">
              <a:rPr lang="ru-RU" smtClean="0"/>
              <a:t>05.07.2023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7BA7-2C2B-481C-8C86-048D0E065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06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EF09-15BD-46B3-8E04-BEAC8FD3E042}" type="datetimeFigureOut">
              <a:rPr lang="ru-RU" smtClean="0"/>
              <a:t>05.07.2023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7BA7-2C2B-481C-8C86-048D0E065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64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EF09-15BD-46B3-8E04-BEAC8FD3E042}" type="datetimeFigureOut">
              <a:rPr lang="ru-RU" smtClean="0"/>
              <a:t>05.07.2023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7BA7-2C2B-481C-8C86-048D0E065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12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EF09-15BD-46B3-8E04-BEAC8FD3E042}" type="datetimeFigureOut">
              <a:rPr lang="ru-RU" smtClean="0"/>
              <a:t>05.07.2023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7BA7-2C2B-481C-8C86-048D0E065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41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EF09-15BD-46B3-8E04-BEAC8FD3E042}" type="datetimeFigureOut">
              <a:rPr lang="ru-RU" smtClean="0"/>
              <a:t>05.07.2023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7BA7-2C2B-481C-8C86-048D0E065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36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EF09-15BD-46B3-8E04-BEAC8FD3E042}" type="datetimeFigureOut">
              <a:rPr lang="ru-RU" smtClean="0"/>
              <a:t>05.07.2023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7BA7-2C2B-481C-8C86-048D0E065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55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EF09-15BD-46B3-8E04-BEAC8FD3E042}" type="datetimeFigureOut">
              <a:rPr lang="ru-RU" smtClean="0"/>
              <a:t>05.07.2023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7BA7-2C2B-481C-8C86-048D0E065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17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EF09-15BD-46B3-8E04-BEAC8FD3E042}" type="datetimeFigureOut">
              <a:rPr lang="ru-RU" smtClean="0"/>
              <a:t>05.07.2023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7BA7-2C2B-481C-8C86-048D0E065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98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EF09-15BD-46B3-8E04-BEAC8FD3E042}" type="datetimeFigureOut">
              <a:rPr lang="ru-RU" smtClean="0"/>
              <a:t>05.07.2023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7BA7-2C2B-481C-8C86-048D0E065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92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EF09-15BD-46B3-8E04-BEAC8FD3E042}" type="datetimeFigureOut">
              <a:rPr lang="ru-RU" smtClean="0"/>
              <a:t>05.07.2023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7BA7-2C2B-481C-8C86-048D0E065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92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EF09-15BD-46B3-8E04-BEAC8FD3E042}" type="datetimeFigureOut">
              <a:rPr lang="ru-RU" smtClean="0"/>
              <a:t>05.07.2023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7BA7-2C2B-481C-8C86-048D0E065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84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EEF09-15BD-46B3-8E04-BEAC8FD3E042}" type="datetimeFigureOut">
              <a:rPr lang="ru-RU" smtClean="0"/>
              <a:t>05.07.2023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A7BA7-2C2B-481C-8C86-048D0E065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05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igilyatornayapushk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Симпсоны диванные заставки - фото и картинки abrakadabra.fu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abbitMQ Logo - LogoDi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2841">
            <a:off x="7582076" y="3004692"/>
            <a:ext cx="1264280" cy="126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Sentry Logo PNG Vector (SVG) Free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869" y="3487075"/>
            <a:ext cx="988064" cy="86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dis Logo PNG Vector (SVG) Free Downloa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3447">
            <a:off x="5984697" y="3132285"/>
            <a:ext cx="1326443" cy="113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stgreSQL - Wikip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8922">
            <a:off x="4836653" y="2411671"/>
            <a:ext cx="1456926" cy="150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jango - Reviews, Pros &amp; Cons | Companies using Djan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88872">
            <a:off x="3899451" y="2109548"/>
            <a:ext cx="1281339" cy="128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9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2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0092" y="1903534"/>
            <a:ext cx="8500354" cy="39857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2300" b="1" dirty="0" smtClean="0"/>
              <a:t>По дисциплине:</a:t>
            </a:r>
          </a:p>
          <a:p>
            <a:r>
              <a:rPr lang="ru-RU" sz="2300" dirty="0" smtClean="0"/>
              <a:t>Веб разработка</a:t>
            </a:r>
          </a:p>
          <a:p>
            <a:endParaRPr lang="ru-RU" sz="2300" dirty="0" smtClean="0"/>
          </a:p>
          <a:p>
            <a:r>
              <a:rPr lang="ru-RU" sz="2300" b="1" dirty="0" smtClean="0"/>
              <a:t>Тема дипломной работы:</a:t>
            </a:r>
          </a:p>
          <a:p>
            <a:r>
              <a:rPr lang="ru-RU" sz="2300" dirty="0" smtClean="0"/>
              <a:t>Платежная система</a:t>
            </a:r>
          </a:p>
          <a:p>
            <a:endParaRPr lang="ru-RU" sz="2300" dirty="0" smtClean="0"/>
          </a:p>
          <a:p>
            <a:r>
              <a:rPr lang="ru-RU" sz="2300" b="1" dirty="0" smtClean="0"/>
              <a:t>Студент:</a:t>
            </a:r>
          </a:p>
          <a:p>
            <a:r>
              <a:rPr lang="ru-RU" sz="2300" dirty="0" smtClean="0"/>
              <a:t>Зинченко Богдан</a:t>
            </a:r>
          </a:p>
          <a:p>
            <a:endParaRPr lang="ru-RU" sz="2300" dirty="0"/>
          </a:p>
          <a:p>
            <a:r>
              <a:rPr lang="ru-RU" sz="2300" b="1" dirty="0" smtClean="0"/>
              <a:t>Руководитель:</a:t>
            </a:r>
            <a:endParaRPr lang="ru-RU" sz="2300" b="1" dirty="0"/>
          </a:p>
          <a:p>
            <a:r>
              <a:rPr lang="ru-RU" sz="2300" dirty="0" smtClean="0"/>
              <a:t>Табашнюк Евгений</a:t>
            </a:r>
            <a:endParaRPr lang="ru-RU" sz="2300" dirty="0"/>
          </a:p>
        </p:txBody>
      </p:sp>
      <p:pic>
        <p:nvPicPr>
          <p:cNvPr id="2058" name="Picture 10" descr="https://o.remove.bg/downloads/384ef30c-9165-4f72-97f3-8500633c6f0a/png-clipart-square-academic-cap-graduation-ceremony-student-cap-cap-blue-angle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75" y="543791"/>
            <a:ext cx="1431896" cy="99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227940" y="508053"/>
            <a:ext cx="717731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000" b="1" dirty="0" smtClean="0"/>
              <a:t>Дипломная работа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330119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288"/>
          </a:xfrm>
          <a:prstGeom prst="rect">
            <a:avLst/>
          </a:prstGeom>
        </p:spPr>
      </p:pic>
      <p:pic>
        <p:nvPicPr>
          <p:cNvPr id="8" name="Picture 4" descr="Как стать бэкенд-разработчиком в 2022 году: дорожная карт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073" y="613685"/>
            <a:ext cx="820657" cy="82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227940" y="555758"/>
            <a:ext cx="7177315" cy="9202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000" b="1" dirty="0" smtClean="0"/>
              <a:t>Функциональность</a:t>
            </a:r>
            <a:endParaRPr lang="ru-RU" sz="2300" dirty="0"/>
          </a:p>
        </p:txBody>
      </p:sp>
      <p:sp>
        <p:nvSpPr>
          <p:cNvPr id="2" name="TextBox 1"/>
          <p:cNvSpPr txBox="1"/>
          <p:nvPr/>
        </p:nvSpPr>
        <p:spPr>
          <a:xfrm>
            <a:off x="1090092" y="1903534"/>
            <a:ext cx="638444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1. </a:t>
            </a:r>
            <a:r>
              <a:rPr lang="ru-RU" sz="2000" dirty="0" smtClean="0"/>
              <a:t>Регистрация</a:t>
            </a:r>
          </a:p>
          <a:p>
            <a:r>
              <a:rPr lang="ru-RU" sz="2000" b="1" dirty="0" smtClean="0"/>
              <a:t>2. </a:t>
            </a:r>
            <a:r>
              <a:rPr lang="ru-RU" sz="2000" dirty="0" smtClean="0"/>
              <a:t>Активация аккаунта </a:t>
            </a:r>
            <a:r>
              <a:rPr lang="ru-RU" sz="2000" i="1" dirty="0" smtClean="0">
                <a:solidFill>
                  <a:schemeClr val="bg1">
                    <a:lumMod val="65000"/>
                  </a:schemeClr>
                </a:solidFill>
              </a:rPr>
              <a:t>(письмо на почту с кодом)</a:t>
            </a:r>
          </a:p>
          <a:p>
            <a:r>
              <a:rPr lang="ru-RU" sz="2000" b="1" dirty="0" smtClean="0"/>
              <a:t>3. </a:t>
            </a:r>
            <a:r>
              <a:rPr lang="ru-RU" sz="2000" dirty="0" smtClean="0"/>
              <a:t>Напоминание пароля</a:t>
            </a:r>
          </a:p>
          <a:p>
            <a:r>
              <a:rPr lang="ru-RU" sz="2000" b="1" dirty="0" smtClean="0"/>
              <a:t>4. </a:t>
            </a:r>
            <a:r>
              <a:rPr lang="ru-RU" sz="2000" dirty="0"/>
              <a:t>Вход в </a:t>
            </a:r>
            <a:r>
              <a:rPr lang="ru-RU" sz="2000" dirty="0" smtClean="0"/>
              <a:t>аккаунт</a:t>
            </a:r>
          </a:p>
          <a:p>
            <a:r>
              <a:rPr lang="ru-RU" sz="2000" b="1" dirty="0" smtClean="0"/>
              <a:t>5. </a:t>
            </a:r>
            <a:r>
              <a:rPr lang="ru-RU" sz="2000" dirty="0" smtClean="0"/>
              <a:t>Выход с аккаунта</a:t>
            </a:r>
          </a:p>
          <a:p>
            <a:r>
              <a:rPr lang="ru-RU" sz="2000" b="1" dirty="0"/>
              <a:t>6</a:t>
            </a:r>
            <a:r>
              <a:rPr lang="ru-RU" sz="2000" b="1" dirty="0" smtClean="0"/>
              <a:t>. </a:t>
            </a:r>
            <a:r>
              <a:rPr lang="ru-RU" sz="2000" dirty="0" smtClean="0"/>
              <a:t>Смена пароля</a:t>
            </a:r>
            <a:endParaRPr lang="ru-RU" sz="2000" b="1" dirty="0" smtClean="0"/>
          </a:p>
          <a:p>
            <a:r>
              <a:rPr lang="ru-RU" sz="2000" b="1" dirty="0" smtClean="0"/>
              <a:t>7. </a:t>
            </a:r>
            <a:r>
              <a:rPr lang="ru-RU" sz="2000" dirty="0" smtClean="0"/>
              <a:t>Создание виртуальной карты</a:t>
            </a:r>
          </a:p>
          <a:p>
            <a:r>
              <a:rPr lang="ru-RU" sz="2000" b="1" dirty="0" smtClean="0"/>
              <a:t>8. </a:t>
            </a:r>
            <a:r>
              <a:rPr lang="ru-RU" sz="2000" dirty="0" smtClean="0"/>
              <a:t>Пополнение счёта </a:t>
            </a:r>
            <a:r>
              <a:rPr lang="ru-RU" sz="2000" i="1" dirty="0" smtClean="0">
                <a:solidFill>
                  <a:schemeClr val="bg1">
                    <a:lumMod val="65000"/>
                  </a:schemeClr>
                </a:solidFill>
              </a:rPr>
              <a:t>(пока что с ненастоящей карты)</a:t>
            </a:r>
          </a:p>
          <a:p>
            <a:r>
              <a:rPr lang="ru-RU" sz="2000" b="1" dirty="0" smtClean="0"/>
              <a:t>9. </a:t>
            </a:r>
            <a:r>
              <a:rPr lang="ru-RU" sz="2000" dirty="0" smtClean="0"/>
              <a:t>Конвертация валюты по 4 доступным вариантам</a:t>
            </a:r>
          </a:p>
          <a:p>
            <a:r>
              <a:rPr lang="ru-RU" sz="2000" i="1" dirty="0" smtClean="0">
                <a:solidFill>
                  <a:schemeClr val="bg1">
                    <a:lumMod val="65000"/>
                  </a:schemeClr>
                </a:solidFill>
              </a:rPr>
              <a:t>(используется 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API</a:t>
            </a:r>
            <a:r>
              <a:rPr lang="ru-RU" sz="2000" i="1" dirty="0" smtClean="0">
                <a:solidFill>
                  <a:schemeClr val="bg1">
                    <a:lumMod val="65000"/>
                  </a:schemeClr>
                </a:solidFill>
              </a:rPr>
              <a:t>, предоставляющее настоящий курс)</a:t>
            </a:r>
          </a:p>
          <a:p>
            <a:r>
              <a:rPr lang="ru-RU" sz="2000" b="1" dirty="0" smtClean="0"/>
              <a:t>10. </a:t>
            </a:r>
            <a:r>
              <a:rPr lang="ru-RU" sz="2000" dirty="0" smtClean="0"/>
              <a:t>Перевод денег между пользователями</a:t>
            </a:r>
            <a:endParaRPr lang="en-US" sz="2000" dirty="0" smtClean="0"/>
          </a:p>
          <a:p>
            <a:r>
              <a:rPr lang="en-US" sz="2000" b="1" dirty="0" smtClean="0"/>
              <a:t>1</a:t>
            </a:r>
            <a:r>
              <a:rPr lang="ru-RU" sz="2000" b="1" dirty="0" smtClean="0"/>
              <a:t>1</a:t>
            </a:r>
            <a:r>
              <a:rPr lang="en-US" sz="2000" b="1" dirty="0" smtClean="0"/>
              <a:t>. </a:t>
            </a:r>
            <a:r>
              <a:rPr lang="ru-RU" sz="2000" dirty="0" smtClean="0"/>
              <a:t>Просмотр всех сделанных транзакций</a:t>
            </a:r>
          </a:p>
          <a:p>
            <a:r>
              <a:rPr lang="ru-RU" sz="2000" i="1" dirty="0" smtClean="0">
                <a:solidFill>
                  <a:schemeClr val="bg1">
                    <a:lumMod val="65000"/>
                  </a:schemeClr>
                </a:solidFill>
              </a:rPr>
              <a:t>(есть</a:t>
            </a:r>
            <a:r>
              <a:rPr lang="ru-RU" sz="2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i="1" dirty="0" smtClean="0">
                <a:solidFill>
                  <a:schemeClr val="bg1">
                    <a:lumMod val="65000"/>
                  </a:schemeClr>
                </a:solidFill>
              </a:rPr>
              <a:t>возможность фильтровать по параметрам)</a:t>
            </a:r>
          </a:p>
          <a:p>
            <a:r>
              <a:rPr lang="ru-RU" sz="2000" b="1" dirty="0" smtClean="0"/>
              <a:t>12. </a:t>
            </a:r>
            <a:r>
              <a:rPr lang="ru-RU" sz="2000" dirty="0" smtClean="0"/>
              <a:t>Снятие денег на реальную карту </a:t>
            </a:r>
            <a:r>
              <a:rPr lang="ru-RU" sz="2000" i="1" dirty="0" smtClean="0">
                <a:solidFill>
                  <a:schemeClr val="bg1">
                    <a:lumMod val="65000"/>
                  </a:schemeClr>
                </a:solidFill>
              </a:rPr>
              <a:t>(пока что так же</a:t>
            </a:r>
          </a:p>
          <a:p>
            <a:r>
              <a:rPr lang="ru-RU" sz="2000" i="1" dirty="0">
                <a:solidFill>
                  <a:schemeClr val="bg1">
                    <a:lumMod val="65000"/>
                  </a:schemeClr>
                </a:solidFill>
              </a:rPr>
              <a:t>р</a:t>
            </a:r>
            <a:r>
              <a:rPr lang="ru-RU" sz="2000" i="1" dirty="0" smtClean="0">
                <a:solidFill>
                  <a:schemeClr val="bg1">
                    <a:lumMod val="65000"/>
                  </a:schemeClr>
                </a:solidFill>
              </a:rPr>
              <a:t>абота с ненастоящими картами)</a:t>
            </a:r>
            <a:endParaRPr lang="ru-RU" sz="20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50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2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27940" y="555758"/>
            <a:ext cx="7177315" cy="9202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000" b="1" dirty="0" smtClean="0"/>
              <a:t>Технологический стек</a:t>
            </a:r>
            <a:endParaRPr lang="ru-RU" sz="2300" dirty="0"/>
          </a:p>
        </p:txBody>
      </p:sp>
      <p:sp>
        <p:nvSpPr>
          <p:cNvPr id="2" name="TextBox 1"/>
          <p:cNvSpPr txBox="1"/>
          <p:nvPr/>
        </p:nvSpPr>
        <p:spPr bwMode="auto">
          <a:xfrm>
            <a:off x="1090092" y="1903534"/>
            <a:ext cx="659430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1. </a:t>
            </a:r>
            <a:r>
              <a:rPr lang="en-US" sz="2000" dirty="0" smtClean="0"/>
              <a:t>Django 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000" i="1" dirty="0" smtClean="0">
                <a:solidFill>
                  <a:schemeClr val="bg1">
                    <a:lumMod val="65000"/>
                  </a:schemeClr>
                </a:solidFill>
              </a:rPr>
              <a:t>основной фреймворк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sz="2000" b="1" dirty="0" smtClean="0"/>
              <a:t>2. </a:t>
            </a:r>
            <a:r>
              <a:rPr lang="en-US" sz="2000" dirty="0" smtClean="0"/>
              <a:t>Django rest framework 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000" i="1" dirty="0" smtClean="0">
                <a:solidFill>
                  <a:schemeClr val="bg1">
                    <a:lumMod val="65000"/>
                  </a:schemeClr>
                </a:solidFill>
              </a:rPr>
              <a:t>дополнение со встроенным</a:t>
            </a:r>
          </a:p>
          <a:p>
            <a:r>
              <a:rPr lang="ru-RU" sz="2000" i="1" dirty="0">
                <a:solidFill>
                  <a:schemeClr val="bg1">
                    <a:lumMod val="65000"/>
                  </a:schemeClr>
                </a:solidFill>
              </a:rPr>
              <a:t>и</a:t>
            </a:r>
            <a:r>
              <a:rPr lang="ru-RU" sz="2000" i="1" dirty="0" smtClean="0">
                <a:solidFill>
                  <a:schemeClr val="bg1">
                    <a:lumMod val="65000"/>
                  </a:schemeClr>
                </a:solidFill>
              </a:rPr>
              <a:t>нструментами для создания 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API)</a:t>
            </a:r>
          </a:p>
          <a:p>
            <a:r>
              <a:rPr lang="en-US" sz="2000" b="1" dirty="0" smtClean="0"/>
              <a:t>2. </a:t>
            </a:r>
            <a:r>
              <a:rPr lang="en-US" sz="2000" dirty="0" smtClean="0"/>
              <a:t>Simple JWT</a:t>
            </a:r>
            <a:r>
              <a:rPr lang="ru-RU" sz="2000" dirty="0" smtClean="0"/>
              <a:t> </a:t>
            </a:r>
            <a:r>
              <a:rPr lang="ru-RU" sz="2000" i="1" dirty="0" smtClean="0">
                <a:solidFill>
                  <a:schemeClr val="bg1">
                    <a:lumMod val="65000"/>
                  </a:schemeClr>
                </a:solidFill>
              </a:rPr>
              <a:t>(система аутентификации, использующая</a:t>
            </a:r>
          </a:p>
          <a:p>
            <a:r>
              <a:rPr lang="ru-RU" sz="2000" i="1" dirty="0" smtClean="0">
                <a:solidFill>
                  <a:schemeClr val="bg1">
                    <a:lumMod val="65000"/>
                  </a:schemeClr>
                </a:solidFill>
              </a:rPr>
              <a:t>самоподписанные токены)</a:t>
            </a:r>
            <a:endParaRPr lang="en-US" sz="2000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b="1" dirty="0" smtClean="0"/>
              <a:t>3. </a:t>
            </a:r>
            <a:r>
              <a:rPr lang="en-US" sz="2000" dirty="0" smtClean="0"/>
              <a:t>PostgreSQL</a:t>
            </a:r>
            <a:r>
              <a:rPr lang="ru-RU" sz="2000" dirty="0" smtClean="0"/>
              <a:t> </a:t>
            </a:r>
            <a:r>
              <a:rPr lang="ru-RU" sz="2000" i="1" dirty="0" smtClean="0">
                <a:solidFill>
                  <a:schemeClr val="bg1">
                    <a:lumMod val="65000"/>
                  </a:schemeClr>
                </a:solidFill>
              </a:rPr>
              <a:t>(мощная реляционная СУБД)</a:t>
            </a:r>
            <a:endParaRPr lang="en-US" sz="2000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b="1" dirty="0" smtClean="0"/>
              <a:t>4. </a:t>
            </a:r>
            <a:r>
              <a:rPr lang="en-US" sz="2000" dirty="0" smtClean="0"/>
              <a:t>Redis</a:t>
            </a:r>
            <a:r>
              <a:rPr lang="ru-RU" sz="2000" dirty="0" smtClean="0"/>
              <a:t> </a:t>
            </a:r>
            <a:r>
              <a:rPr lang="ru-RU" sz="2000" i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oSQL</a:t>
            </a:r>
            <a:r>
              <a:rPr lang="ru-RU" sz="2000" i="1" dirty="0" smtClean="0">
                <a:solidFill>
                  <a:schemeClr val="bg1">
                    <a:lumMod val="65000"/>
                  </a:schemeClr>
                </a:solidFill>
              </a:rPr>
              <a:t> СУБД для кэширования)</a:t>
            </a:r>
            <a:endParaRPr lang="en-US" sz="2000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b="1" dirty="0" smtClean="0"/>
              <a:t>5. </a:t>
            </a:r>
            <a:r>
              <a:rPr lang="en-US" sz="2000" dirty="0" smtClean="0"/>
              <a:t>RabbitMQ</a:t>
            </a:r>
            <a:r>
              <a:rPr lang="ru-RU" sz="2000" dirty="0" smtClean="0"/>
              <a:t> </a:t>
            </a:r>
            <a:r>
              <a:rPr lang="ru-RU" sz="2000" i="1" dirty="0" smtClean="0">
                <a:solidFill>
                  <a:schemeClr val="bg1">
                    <a:lumMod val="65000"/>
                  </a:schemeClr>
                </a:solidFill>
              </a:rPr>
              <a:t>(брокер сообщений)</a:t>
            </a:r>
            <a:endParaRPr lang="en-US" sz="2000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b="1" dirty="0" smtClean="0"/>
              <a:t>6. </a:t>
            </a:r>
            <a:r>
              <a:rPr lang="en-US" sz="2000" dirty="0" smtClean="0"/>
              <a:t>Requests</a:t>
            </a:r>
            <a:r>
              <a:rPr lang="ru-RU" sz="2000" dirty="0" smtClean="0"/>
              <a:t> </a:t>
            </a:r>
            <a:r>
              <a:rPr lang="ru-RU" sz="2000" i="1" dirty="0" smtClean="0">
                <a:solidFill>
                  <a:schemeClr val="bg1">
                    <a:lumMod val="65000"/>
                  </a:schemeClr>
                </a:solidFill>
              </a:rPr>
              <a:t>(выполнение 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HTTP-</a:t>
            </a:r>
            <a:r>
              <a:rPr lang="ru-RU" sz="2000" i="1" dirty="0" smtClean="0">
                <a:solidFill>
                  <a:schemeClr val="bg1">
                    <a:lumMod val="65000"/>
                  </a:schemeClr>
                </a:solidFill>
              </a:rPr>
              <a:t>запросов)</a:t>
            </a:r>
            <a:endParaRPr lang="en-US" sz="2000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b="1" dirty="0" smtClean="0"/>
              <a:t>7. </a:t>
            </a:r>
            <a:r>
              <a:rPr lang="en-US" sz="2000" dirty="0" smtClean="0"/>
              <a:t>Sentry-SDK</a:t>
            </a:r>
            <a:r>
              <a:rPr lang="ru-RU" sz="2000" dirty="0" smtClean="0"/>
              <a:t> </a:t>
            </a:r>
            <a:r>
              <a:rPr lang="ru-RU" sz="2000" i="1" dirty="0" smtClean="0">
                <a:solidFill>
                  <a:schemeClr val="bg1">
                    <a:lumMod val="65000"/>
                  </a:schemeClr>
                </a:solidFill>
              </a:rPr>
              <a:t>(удобное отслеживание ошибок на сервере)</a:t>
            </a:r>
            <a:endParaRPr lang="en-US" sz="2000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2000" b="1" dirty="0"/>
              <a:t>8</a:t>
            </a:r>
            <a:r>
              <a:rPr lang="en-US" sz="2000" b="1" dirty="0"/>
              <a:t>. </a:t>
            </a:r>
            <a:r>
              <a:rPr lang="en-US" sz="2000" dirty="0" smtClean="0"/>
              <a:t>Cryptography 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000" i="1" dirty="0" smtClean="0">
                <a:solidFill>
                  <a:schemeClr val="bg1">
                    <a:lumMod val="65000"/>
                  </a:schemeClr>
                </a:solidFill>
              </a:rPr>
              <a:t>шифрование данных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sz="2000" b="1" dirty="0" smtClean="0"/>
              <a:t>9. </a:t>
            </a:r>
            <a:r>
              <a:rPr lang="en-US" sz="2000" dirty="0" smtClean="0"/>
              <a:t>Git, Github 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000" i="1" dirty="0" smtClean="0">
                <a:solidFill>
                  <a:schemeClr val="bg1">
                    <a:lumMod val="65000"/>
                  </a:schemeClr>
                </a:solidFill>
              </a:rPr>
              <a:t>удаленное управление проектом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ru-RU" sz="2000" b="1" i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ru-RU" sz="2000" b="1" dirty="0" smtClean="0"/>
          </a:p>
          <a:p>
            <a:r>
              <a:rPr lang="ru-RU" sz="2000" b="1" dirty="0" smtClean="0"/>
              <a:t>10</a:t>
            </a:r>
            <a:r>
              <a:rPr lang="en-US" sz="2000" b="1" dirty="0" smtClean="0"/>
              <a:t>. </a:t>
            </a:r>
            <a:r>
              <a:rPr lang="en-US" sz="2000" dirty="0" smtClean="0"/>
              <a:t>Axios</a:t>
            </a:r>
            <a:r>
              <a:rPr lang="ru-RU" sz="2000" dirty="0" smtClean="0"/>
              <a:t> </a:t>
            </a:r>
            <a:r>
              <a:rPr lang="ru-RU" sz="2000" i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000" i="1" dirty="0">
                <a:solidFill>
                  <a:schemeClr val="bg1">
                    <a:lumMod val="65000"/>
                  </a:schemeClr>
                </a:solidFill>
              </a:rPr>
              <a:t>выполнение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</a:rPr>
              <a:t>HTTP-</a:t>
            </a:r>
            <a:r>
              <a:rPr lang="ru-RU" sz="2000" i="1" dirty="0">
                <a:solidFill>
                  <a:schemeClr val="bg1">
                    <a:lumMod val="65000"/>
                  </a:schemeClr>
                </a:solidFill>
              </a:rPr>
              <a:t>запросов</a:t>
            </a:r>
            <a:r>
              <a:rPr lang="ru-RU" sz="2000" i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2000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2000" b="1" dirty="0" smtClean="0"/>
              <a:t>11</a:t>
            </a:r>
            <a:r>
              <a:rPr lang="en-US" sz="2000" b="1" dirty="0" smtClean="0"/>
              <a:t>. </a:t>
            </a:r>
            <a:r>
              <a:rPr lang="en-US" sz="2000" dirty="0" smtClean="0"/>
              <a:t>Fingerprint JS</a:t>
            </a:r>
            <a:r>
              <a:rPr lang="ru-RU" sz="2000" dirty="0" smtClean="0"/>
              <a:t> </a:t>
            </a:r>
            <a:r>
              <a:rPr lang="ru-RU" sz="2000" i="1" dirty="0" smtClean="0">
                <a:solidFill>
                  <a:schemeClr val="bg1">
                    <a:lumMod val="65000"/>
                  </a:schemeClr>
                </a:solidFill>
              </a:rPr>
              <a:t>(генерация уникального 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id </a:t>
            </a:r>
            <a:r>
              <a:rPr lang="ru-RU" sz="2000" i="1" dirty="0" smtClean="0">
                <a:solidFill>
                  <a:schemeClr val="bg1">
                    <a:lumMod val="65000"/>
                  </a:schemeClr>
                </a:solidFill>
              </a:rPr>
              <a:t>клиентов)</a:t>
            </a:r>
            <a:endParaRPr lang="en-US" sz="2000" i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2" descr="Гаечный ключ – Бесплатные иконки: инструменты редактирован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99" y="616283"/>
            <a:ext cx="818060" cy="81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1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288"/>
          </a:xfrm>
          <a:prstGeom prst="rect">
            <a:avLst/>
          </a:prstGeom>
        </p:spPr>
      </p:pic>
      <p:pic>
        <p:nvPicPr>
          <p:cNvPr id="2050" name="Picture 2" descr="https://o.remove.bg/downloads/55907d45-19bb-4aa9-b6de-218a86cf0f45/png-transparent-green-warning-signage-exclamation-mark-check-mark-icon-exclamation-mark-angle-text-warning-sign-thumbnail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05" y="616283"/>
            <a:ext cx="829047" cy="82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227940" y="555758"/>
            <a:ext cx="7177315" cy="9202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000" b="1" dirty="0" smtClean="0"/>
              <a:t>Хочу обратить внимание</a:t>
            </a:r>
            <a:endParaRPr lang="ru-RU" sz="2300" dirty="0"/>
          </a:p>
        </p:txBody>
      </p:sp>
      <p:sp>
        <p:nvSpPr>
          <p:cNvPr id="2" name="TextBox 1"/>
          <p:cNvSpPr txBox="1"/>
          <p:nvPr/>
        </p:nvSpPr>
        <p:spPr>
          <a:xfrm>
            <a:off x="1090092" y="1903534"/>
            <a:ext cx="791197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1. </a:t>
            </a:r>
            <a:r>
              <a:rPr lang="ru-RU" sz="2000" dirty="0" smtClean="0"/>
              <a:t>Весь код написан, соблюдая принципы </a:t>
            </a:r>
            <a:r>
              <a:rPr lang="en-US" sz="2000" dirty="0" smtClean="0"/>
              <a:t>DRY, KISS, YAGNI</a:t>
            </a:r>
            <a:r>
              <a:rPr lang="ru-RU" sz="2000" dirty="0" smtClean="0"/>
              <a:t>,</a:t>
            </a:r>
          </a:p>
          <a:p>
            <a:r>
              <a:rPr lang="ru-RU" sz="2000" dirty="0" smtClean="0"/>
              <a:t>использует аннотации типов</a:t>
            </a:r>
            <a:r>
              <a:rPr lang="ru-RU" sz="2000" dirty="0"/>
              <a:t> </a:t>
            </a:r>
            <a:r>
              <a:rPr lang="ru-RU" sz="2000" dirty="0" smtClean="0"/>
              <a:t>и тестировался с помощью </a:t>
            </a:r>
            <a:r>
              <a:rPr lang="en-US" sz="2000" dirty="0" smtClean="0"/>
              <a:t>Flake8</a:t>
            </a:r>
            <a:endParaRPr lang="ru-RU" sz="2000" dirty="0" smtClean="0"/>
          </a:p>
          <a:p>
            <a:r>
              <a:rPr lang="ru-RU" sz="2000" dirty="0" smtClean="0"/>
              <a:t>на соблюдение </a:t>
            </a:r>
            <a:r>
              <a:rPr lang="en-US" sz="2000" dirty="0" smtClean="0"/>
              <a:t>PEP8</a:t>
            </a:r>
            <a:endParaRPr lang="ru-RU" sz="2000" dirty="0"/>
          </a:p>
          <a:p>
            <a:endParaRPr lang="ru-RU" sz="2000" dirty="0"/>
          </a:p>
          <a:p>
            <a:r>
              <a:rPr lang="ru-RU" sz="2000" b="1" dirty="0" smtClean="0"/>
              <a:t>2. </a:t>
            </a:r>
            <a:r>
              <a:rPr lang="ru-RU" sz="2000" dirty="0" smtClean="0"/>
              <a:t>Код продуман и использует интерфейсы для соблюдения</a:t>
            </a:r>
          </a:p>
          <a:p>
            <a:r>
              <a:rPr lang="ru-RU" sz="2000" dirty="0" smtClean="0"/>
              <a:t>принципов </a:t>
            </a:r>
            <a:r>
              <a:rPr lang="en-US" sz="2000" dirty="0" smtClean="0"/>
              <a:t>SOLID</a:t>
            </a:r>
            <a:endParaRPr lang="ru-RU" sz="2000" dirty="0" smtClean="0"/>
          </a:p>
          <a:p>
            <a:endParaRPr lang="ru-RU" sz="2000" dirty="0"/>
          </a:p>
          <a:p>
            <a:r>
              <a:rPr lang="ru-RU" sz="2000" b="1" dirty="0" smtClean="0"/>
              <a:t>3. </a:t>
            </a:r>
            <a:r>
              <a:rPr lang="ru-RU" sz="2000" dirty="0" smtClean="0"/>
              <a:t>Рефреш токены хранятся в базе данных с дополнительными</a:t>
            </a:r>
          </a:p>
          <a:p>
            <a:r>
              <a:rPr lang="ru-RU" sz="2000" dirty="0" smtClean="0"/>
              <a:t>полями: </a:t>
            </a:r>
            <a:r>
              <a:rPr lang="en-US" sz="2000" dirty="0" smtClean="0"/>
              <a:t>ip</a:t>
            </a:r>
            <a:r>
              <a:rPr lang="ru-RU" sz="2000" dirty="0" smtClean="0"/>
              <a:t> пользователя и </a:t>
            </a:r>
            <a:r>
              <a:rPr lang="en-US" sz="2000" dirty="0" smtClean="0"/>
              <a:t>fingerprint</a:t>
            </a:r>
            <a:r>
              <a:rPr lang="ru-RU" sz="2000" dirty="0" smtClean="0"/>
              <a:t> браузера для дополнительных</a:t>
            </a:r>
          </a:p>
          <a:p>
            <a:r>
              <a:rPr lang="ru-RU" sz="2000" dirty="0" smtClean="0"/>
              <a:t>слоёв защиты в случае кражи рефреш токена</a:t>
            </a:r>
          </a:p>
          <a:p>
            <a:endParaRPr lang="ru-RU" sz="2000" dirty="0"/>
          </a:p>
          <a:p>
            <a:r>
              <a:rPr lang="ru-RU" sz="2000" b="1" dirty="0" smtClean="0"/>
              <a:t>4. </a:t>
            </a:r>
            <a:r>
              <a:rPr lang="ru-RU" sz="2000" dirty="0" smtClean="0"/>
              <a:t>Все чувствительные данные шифруются или хешируются</a:t>
            </a:r>
          </a:p>
          <a:p>
            <a:endParaRPr lang="ru-RU" sz="2000" dirty="0"/>
          </a:p>
          <a:p>
            <a:r>
              <a:rPr lang="ru-RU" sz="2000" b="1" dirty="0" smtClean="0"/>
              <a:t>5. </a:t>
            </a:r>
            <a:r>
              <a:rPr lang="ru-RU" sz="2000" dirty="0" smtClean="0"/>
              <a:t>Используется атомарность для проведения безопасных транзакций,</a:t>
            </a:r>
          </a:p>
          <a:p>
            <a:r>
              <a:rPr lang="ru-RU" sz="2000" dirty="0" smtClean="0"/>
              <a:t>исключая утечку данных и несогласованность данных</a:t>
            </a:r>
          </a:p>
        </p:txBody>
      </p:sp>
    </p:spTree>
    <p:extLst>
      <p:ext uri="{BB962C8B-B14F-4D97-AF65-F5344CB8AC3E}">
        <p14:creationId xmlns:p14="http://schemas.microsoft.com/office/powerpoint/2010/main" val="405258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2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27940" y="555758"/>
            <a:ext cx="7177315" cy="9202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000" b="1" dirty="0" smtClean="0"/>
              <a:t>Оптимизация кода</a:t>
            </a:r>
            <a:endParaRPr lang="ru-RU" sz="2300" dirty="0"/>
          </a:p>
        </p:txBody>
      </p:sp>
      <p:sp>
        <p:nvSpPr>
          <p:cNvPr id="2" name="TextBox 1"/>
          <p:cNvSpPr txBox="1"/>
          <p:nvPr/>
        </p:nvSpPr>
        <p:spPr>
          <a:xfrm>
            <a:off x="1090092" y="1903534"/>
            <a:ext cx="670779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1. </a:t>
            </a:r>
            <a:r>
              <a:rPr lang="ru-RU" sz="2000" dirty="0" smtClean="0"/>
              <a:t>Использование </a:t>
            </a:r>
            <a:r>
              <a:rPr lang="en-US" sz="2000" dirty="0"/>
              <a:t>Debug toolbar </a:t>
            </a:r>
            <a:r>
              <a:rPr lang="ru-RU" sz="2000" dirty="0"/>
              <a:t>для откладки </a:t>
            </a:r>
            <a:r>
              <a:rPr lang="en-US" sz="2000" dirty="0"/>
              <a:t>SQL</a:t>
            </a:r>
            <a:r>
              <a:rPr lang="ru-RU" sz="2000" dirty="0"/>
              <a:t> </a:t>
            </a:r>
            <a:r>
              <a:rPr lang="ru-RU" sz="2000" dirty="0" smtClean="0"/>
              <a:t>запросов</a:t>
            </a:r>
          </a:p>
          <a:p>
            <a:endParaRPr lang="ru-RU" sz="2000" dirty="0" smtClean="0"/>
          </a:p>
          <a:p>
            <a:r>
              <a:rPr lang="ru-RU" sz="2000" b="1" dirty="0" smtClean="0"/>
              <a:t>2. </a:t>
            </a:r>
            <a:r>
              <a:rPr lang="ru-RU" sz="2000" dirty="0" smtClean="0"/>
              <a:t>Использование </a:t>
            </a:r>
            <a:r>
              <a:rPr lang="en-US" sz="2000" dirty="0" smtClean="0"/>
              <a:t>JOIN</a:t>
            </a:r>
            <a:r>
              <a:rPr lang="ru-RU" sz="2000" dirty="0"/>
              <a:t> </a:t>
            </a:r>
            <a:r>
              <a:rPr lang="ru-RU" sz="2000" dirty="0" smtClean="0"/>
              <a:t>при запросах</a:t>
            </a:r>
          </a:p>
          <a:p>
            <a:endParaRPr lang="ru-RU" sz="2000" b="1" dirty="0"/>
          </a:p>
          <a:p>
            <a:r>
              <a:rPr lang="ru-RU" sz="2000" b="1" dirty="0"/>
              <a:t>3</a:t>
            </a:r>
            <a:r>
              <a:rPr lang="ru-RU" sz="2000" b="1" dirty="0" smtClean="0"/>
              <a:t>. </a:t>
            </a:r>
            <a:r>
              <a:rPr lang="ru-RU" sz="2000" dirty="0"/>
              <a:t>Кеширование </a:t>
            </a:r>
            <a:r>
              <a:rPr lang="ru-RU" sz="2000" dirty="0" smtClean="0"/>
              <a:t>данных</a:t>
            </a:r>
          </a:p>
          <a:p>
            <a:endParaRPr lang="ru-RU" sz="2000" dirty="0" smtClean="0"/>
          </a:p>
          <a:p>
            <a:r>
              <a:rPr lang="ru-RU" sz="2000" b="1" dirty="0" smtClean="0"/>
              <a:t>4. </a:t>
            </a:r>
            <a:r>
              <a:rPr lang="ru-RU" sz="2000" dirty="0" smtClean="0"/>
              <a:t>Использование пагинации</a:t>
            </a:r>
          </a:p>
          <a:p>
            <a:endParaRPr lang="ru-RU" sz="2000" dirty="0" smtClean="0"/>
          </a:p>
          <a:p>
            <a:r>
              <a:rPr lang="ru-RU" sz="2000" b="1" dirty="0" smtClean="0"/>
              <a:t>5. </a:t>
            </a:r>
            <a:r>
              <a:rPr lang="ru-RU" sz="2000" dirty="0" smtClean="0"/>
              <a:t>Использование агрегаций</a:t>
            </a:r>
          </a:p>
          <a:p>
            <a:endParaRPr lang="ru-RU" sz="2000" dirty="0" smtClean="0"/>
          </a:p>
          <a:p>
            <a:r>
              <a:rPr lang="ru-RU" sz="2000" b="1" dirty="0" smtClean="0"/>
              <a:t>6. </a:t>
            </a:r>
            <a:r>
              <a:rPr lang="ru-RU" sz="2000" dirty="0" smtClean="0"/>
              <a:t>Кеширование результата запросов на стороне клиента</a:t>
            </a:r>
          </a:p>
          <a:p>
            <a:endParaRPr lang="ru-RU" sz="2000" dirty="0" smtClean="0"/>
          </a:p>
          <a:p>
            <a:r>
              <a:rPr lang="ru-RU" sz="2000" b="1" dirty="0" smtClean="0"/>
              <a:t>7. </a:t>
            </a:r>
            <a:r>
              <a:rPr lang="ru-RU" sz="2000" dirty="0" smtClean="0"/>
              <a:t>Использование параллельно работающего сервиса для</a:t>
            </a:r>
            <a:br>
              <a:rPr lang="ru-RU" sz="2000" dirty="0" smtClean="0"/>
            </a:br>
            <a:r>
              <a:rPr lang="ru-RU" sz="2000" dirty="0" smtClean="0"/>
              <a:t>отправки писем на почту. Аналогия </a:t>
            </a:r>
            <a:r>
              <a:rPr lang="en-US" sz="2000" dirty="0" smtClean="0"/>
              <a:t>Celery</a:t>
            </a:r>
            <a:endParaRPr lang="ru-RU" sz="2000" dirty="0" smtClean="0"/>
          </a:p>
        </p:txBody>
      </p:sp>
      <p:pic>
        <p:nvPicPr>
          <p:cNvPr id="3074" name="Picture 2" descr="Оптимизация – Бесплатные иконки: поисковая оптимизация и Интерне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46" y="605383"/>
            <a:ext cx="852648" cy="85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42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288"/>
          </a:xfrm>
          <a:prstGeom prst="rect">
            <a:avLst/>
          </a:prstGeom>
        </p:spPr>
      </p:pic>
      <p:pic>
        <p:nvPicPr>
          <p:cNvPr id="4098" name="Picture 2" descr="Решительность | Barotrauma вики | Fan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687" y="675793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08000" y="6337300"/>
            <a:ext cx="1137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Гитхаб: </a:t>
            </a:r>
            <a:r>
              <a:rPr lang="en-US" dirty="0" smtClean="0">
                <a:hlinkClick r:id="rId4"/>
              </a:rPr>
              <a:t>https://github.com/anigilyatornayapushka </a:t>
            </a:r>
            <a:r>
              <a:rPr lang="ru-RU" dirty="0"/>
              <a:t>	</a:t>
            </a:r>
            <a:r>
              <a:rPr lang="ru-RU" dirty="0" smtClean="0"/>
              <a:t>Номер телефона: 87776548573	Телеграм: </a:t>
            </a:r>
            <a:r>
              <a:rPr lang="en-US" dirty="0" smtClean="0"/>
              <a:t>@zusjjaka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079075" y="1993074"/>
            <a:ext cx="1058091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На этом презентация окончена.</a:t>
            </a:r>
          </a:p>
          <a:p>
            <a:endParaRPr lang="ru-RU" sz="2200" dirty="0"/>
          </a:p>
          <a:p>
            <a:r>
              <a:rPr lang="ru-RU" sz="2200" dirty="0" smtClean="0"/>
              <a:t>Давайте приступим к рассмотрению пользовательского</a:t>
            </a:r>
            <a:endParaRPr lang="ru-RU" sz="2200" dirty="0"/>
          </a:p>
          <a:p>
            <a:r>
              <a:rPr lang="ru-RU" sz="2200" dirty="0" smtClean="0"/>
              <a:t>интерфейса и функциональности сервиса на практике</a:t>
            </a:r>
            <a:endParaRPr lang="ru-RU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2185193" y="718299"/>
            <a:ext cx="5316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Презентация окончена</a:t>
            </a:r>
          </a:p>
        </p:txBody>
      </p:sp>
    </p:spTree>
    <p:extLst>
      <p:ext uri="{BB962C8B-B14F-4D97-AF65-F5344CB8AC3E}">
        <p14:creationId xmlns:p14="http://schemas.microsoft.com/office/powerpoint/2010/main" val="18638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390</Words>
  <Application>Microsoft Office PowerPoint</Application>
  <PresentationFormat>Широкоэкранный</PresentationFormat>
  <Paragraphs>80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61</cp:revision>
  <dcterms:created xsi:type="dcterms:W3CDTF">2023-06-16T13:04:22Z</dcterms:created>
  <dcterms:modified xsi:type="dcterms:W3CDTF">2023-07-04T18:39:24Z</dcterms:modified>
</cp:coreProperties>
</file>