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70" r:id="rId12"/>
    <p:sldId id="271" r:id="rId13"/>
    <p:sldId id="262" r:id="rId14"/>
    <p:sldId id="272" r:id="rId15"/>
    <p:sldId id="263" r:id="rId16"/>
    <p:sldId id="275" r:id="rId17"/>
    <p:sldId id="273" r:id="rId18"/>
    <p:sldId id="274" r:id="rId19"/>
    <p:sldId id="264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587656-0145-4C45-9C07-EB5DB59F8482}">
          <p14:sldIdLst>
            <p14:sldId id="256"/>
            <p14:sldId id="257"/>
            <p14:sldId id="258"/>
            <p14:sldId id="259"/>
            <p14:sldId id="260"/>
            <p14:sldId id="266"/>
            <p14:sldId id="267"/>
            <p14:sldId id="268"/>
            <p14:sldId id="269"/>
            <p14:sldId id="261"/>
            <p14:sldId id="270"/>
            <p14:sldId id="271"/>
            <p14:sldId id="262"/>
            <p14:sldId id="272"/>
            <p14:sldId id="263"/>
            <p14:sldId id="275"/>
            <p14:sldId id="273"/>
            <p14:sldId id="274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8AFD3-869B-480E-8727-6FE732510D6B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D91F-D6E9-4DBA-A28B-08AB01C2C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2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D91F-D6E9-4DBA-A28B-08AB01C2C34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71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D91F-D6E9-4DBA-A28B-08AB01C2C34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3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6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12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41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55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1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8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92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2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EF09-15BD-46B3-8E04-BEAC8FD3E042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7BA7-2C2B-481C-8C86-048D0E065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djangoproject.com/" TargetMode="External"/><Relationship Id="rId7" Type="http://schemas.openxmlformats.org/officeDocument/2006/relationships/hyperlink" Target="https://www.postgresql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jango-debug-toolbar.readthedocs.io/en/latest/" TargetMode="External"/><Relationship Id="rId5" Type="http://schemas.openxmlformats.org/officeDocument/2006/relationships/hyperlink" Target="https://django-rest-framework-simplejwt.readthedocs.io/en/latest/" TargetMode="External"/><Relationship Id="rId4" Type="http://schemas.openxmlformats.org/officeDocument/2006/relationships/hyperlink" Target="https://www.django-rest-framework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redis.io/" TargetMode="External"/><Relationship Id="rId7" Type="http://schemas.openxmlformats.org/officeDocument/2006/relationships/hyperlink" Target="https://github.com/fingerprintjs/fingerprintj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xios-http.com/ru/docs/intro" TargetMode="External"/><Relationship Id="rId5" Type="http://schemas.openxmlformats.org/officeDocument/2006/relationships/hyperlink" Target="https://docs.sentry.io/platforms/python/" TargetMode="External"/><Relationship Id="rId4" Type="http://schemas.openxmlformats.org/officeDocument/2006/relationships/hyperlink" Target="https://docs.celeryq.dev/en/stable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rabbitmq.com/" TargetMode="External"/><Relationship Id="rId7" Type="http://schemas.openxmlformats.org/officeDocument/2006/relationships/hyperlink" Target="https://flake8.pycqa.org/en/lates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yptography.io/en/latest/fernet/" TargetMode="External"/><Relationship Id="rId5" Type="http://schemas.openxmlformats.org/officeDocument/2006/relationships/hyperlink" Target="https://pypi.org/project/requests/" TargetMode="External"/><Relationship Id="rId4" Type="http://schemas.openxmlformats.org/officeDocument/2006/relationships/hyperlink" Target="https://docs.python.org/3/library/pickl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gilyatornayapushk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10" Type="http://schemas.openxmlformats.org/officeDocument/2006/relationships/image" Target="../media/image9.png"/><Relationship Id="rId4" Type="http://schemas.openxmlformats.org/officeDocument/2006/relationships/slide" Target="slide5.xml"/><Relationship Id="rId9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Симпсоны диванные заставки - фото и картинки abrakadabra.f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ile:Celery logo.pn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31185">
            <a:off x="7525162" y="2865404"/>
            <a:ext cx="1384029" cy="13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entry Logo PNG Vector (SVG)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869" y="3487075"/>
            <a:ext cx="988064" cy="86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dis Logo PNG Vector (SVG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3447">
            <a:off x="5984697" y="3132285"/>
            <a:ext cx="1326443" cy="11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922">
            <a:off x="4836653" y="2411671"/>
            <a:ext cx="1456926" cy="150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jango - Reviews, Pros &amp; Cons | Companies using Djan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8872">
            <a:off x="3899451" y="2109548"/>
            <a:ext cx="1281339" cy="128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79075" y="1993074"/>
            <a:ext cx="10580914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 процессе написания данного проекта были использованы</a:t>
            </a:r>
          </a:p>
          <a:p>
            <a:r>
              <a:rPr lang="ru-RU" sz="1600" dirty="0" smtClean="0"/>
              <a:t>следующие технологии: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en-US" sz="1650" u="sng" dirty="0" smtClean="0">
                <a:hlinkClick r:id="rId3"/>
              </a:rPr>
              <a:t>Django</a:t>
            </a:r>
            <a:r>
              <a:rPr lang="en-US" sz="1600" dirty="0" smtClean="0">
                <a:hlinkClick r:id="rId3"/>
              </a:rPr>
              <a:t> </a:t>
            </a:r>
            <a:r>
              <a:rPr lang="en-US" sz="1600" dirty="0" smtClean="0"/>
              <a:t>– </a:t>
            </a:r>
            <a:r>
              <a:rPr lang="ru-RU" sz="1600" dirty="0" smtClean="0"/>
              <a:t>основной фреймворк для разработки приложения.</a:t>
            </a:r>
          </a:p>
          <a:p>
            <a:endParaRPr lang="en-US" sz="1600" dirty="0" smtClean="0"/>
          </a:p>
          <a:p>
            <a:r>
              <a:rPr lang="en-US" sz="1650" u="sng" dirty="0" smtClean="0">
                <a:hlinkClick r:id="rId4"/>
              </a:rPr>
              <a:t>Django rest framework</a:t>
            </a:r>
            <a:r>
              <a:rPr lang="ru-RU" sz="1650" u="sng" dirty="0" smtClean="0"/>
              <a:t> </a:t>
            </a:r>
            <a:r>
              <a:rPr lang="ru-RU" sz="1600" dirty="0" smtClean="0"/>
              <a:t>– фреймворк, позволяющий легко создать </a:t>
            </a:r>
            <a:r>
              <a:rPr lang="en-US" sz="1600" dirty="0" smtClean="0"/>
              <a:t>rest</a:t>
            </a:r>
            <a:endParaRPr lang="ru-RU" sz="1600" dirty="0" smtClean="0"/>
          </a:p>
          <a:p>
            <a:r>
              <a:rPr lang="ru-RU" sz="1600" dirty="0" smtClean="0"/>
              <a:t>приложение со встроенными инструментами аутентификации и валидации.</a:t>
            </a:r>
          </a:p>
          <a:p>
            <a:endParaRPr lang="en-US" sz="1600" dirty="0" smtClean="0"/>
          </a:p>
          <a:p>
            <a:r>
              <a:rPr lang="en-US" sz="1650" u="sng" dirty="0" smtClean="0">
                <a:hlinkClick r:id="rId5"/>
              </a:rPr>
              <a:t>SimpleJWT</a:t>
            </a:r>
            <a:r>
              <a:rPr lang="ru-RU" sz="1600" dirty="0">
                <a:hlinkClick r:id="rId5"/>
              </a:rPr>
              <a:t> </a:t>
            </a:r>
            <a:r>
              <a:rPr lang="ru-RU" sz="1600" dirty="0"/>
              <a:t>– </a:t>
            </a:r>
            <a:r>
              <a:rPr lang="ru-RU" sz="1600" dirty="0" smtClean="0"/>
              <a:t>реализация</a:t>
            </a:r>
            <a:r>
              <a:rPr lang="en-US" sz="1600" dirty="0" smtClean="0"/>
              <a:t> JWT (JSON Web Tokens)</a:t>
            </a:r>
            <a:r>
              <a:rPr lang="ru-RU" sz="1600" dirty="0" smtClean="0"/>
              <a:t> для безопасной</a:t>
            </a:r>
          </a:p>
          <a:p>
            <a:r>
              <a:rPr lang="ru-RU" sz="1600" dirty="0"/>
              <a:t>а</a:t>
            </a:r>
            <a:r>
              <a:rPr lang="ru-RU" sz="1600" dirty="0" smtClean="0"/>
              <a:t>утентификации пользователей.</a:t>
            </a:r>
          </a:p>
          <a:p>
            <a:endParaRPr lang="en-US" sz="1600" dirty="0"/>
          </a:p>
          <a:p>
            <a:r>
              <a:rPr lang="en-US" sz="1650" u="sng" dirty="0" smtClean="0">
                <a:hlinkClick r:id="rId6"/>
              </a:rPr>
              <a:t>Debug-toolbar</a:t>
            </a:r>
            <a:r>
              <a:rPr lang="ru-RU" sz="1600" dirty="0" smtClean="0">
                <a:hlinkClick r:id="rId6"/>
              </a:rPr>
              <a:t> </a:t>
            </a:r>
            <a:r>
              <a:rPr lang="ru-RU" sz="1600" dirty="0" smtClean="0"/>
              <a:t>– </a:t>
            </a:r>
            <a:r>
              <a:rPr lang="en-US" sz="1600" dirty="0"/>
              <a:t>d</a:t>
            </a:r>
            <a:r>
              <a:rPr lang="en-US" sz="1600" dirty="0" smtClean="0"/>
              <a:t>jango</a:t>
            </a:r>
            <a:r>
              <a:rPr lang="ru-RU" sz="1600" dirty="0" smtClean="0"/>
              <a:t> библиотека, добавляющая интерфейс для откладки</a:t>
            </a:r>
          </a:p>
          <a:p>
            <a:r>
              <a:rPr lang="ru-RU" sz="1600" dirty="0" smtClean="0"/>
              <a:t>и оптимизации</a:t>
            </a:r>
            <a:r>
              <a:rPr lang="ru-RU" sz="1600" dirty="0"/>
              <a:t> </a:t>
            </a:r>
            <a:r>
              <a:rPr lang="en-US" sz="1600" dirty="0" smtClean="0"/>
              <a:t>SQL</a:t>
            </a:r>
            <a:r>
              <a:rPr lang="ru-RU" sz="1600" dirty="0"/>
              <a:t> </a:t>
            </a:r>
            <a:r>
              <a:rPr lang="ru-RU" sz="1600" dirty="0" smtClean="0"/>
              <a:t>запросов.</a:t>
            </a:r>
          </a:p>
          <a:p>
            <a:endParaRPr lang="ru-RU" sz="1650" u="sng" dirty="0"/>
          </a:p>
          <a:p>
            <a:r>
              <a:rPr lang="en-US" sz="1650" u="sng" dirty="0" smtClean="0">
                <a:hlinkClick r:id="rId7"/>
              </a:rPr>
              <a:t>PostgreSQL</a:t>
            </a:r>
            <a:r>
              <a:rPr lang="ru-RU" sz="1600" dirty="0">
                <a:hlinkClick r:id="rId7"/>
              </a:rPr>
              <a:t> </a:t>
            </a:r>
            <a:r>
              <a:rPr lang="ru-RU" sz="1600" dirty="0"/>
              <a:t>– </a:t>
            </a:r>
            <a:r>
              <a:rPr lang="ru-RU" sz="1600" dirty="0" smtClean="0"/>
              <a:t>это </a:t>
            </a:r>
            <a:r>
              <a:rPr lang="ru-RU" sz="1600" dirty="0"/>
              <a:t>мощная и расширяемая реляционная система </a:t>
            </a:r>
            <a:r>
              <a:rPr lang="ru-RU" sz="1600" dirty="0" smtClean="0"/>
              <a:t>управления</a:t>
            </a:r>
          </a:p>
          <a:p>
            <a:r>
              <a:rPr lang="ru-RU" sz="1600" dirty="0" smtClean="0"/>
              <a:t>базами данных, обеспечивающая надежность и целостность данных.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5193" y="718299"/>
            <a:ext cx="5146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Технологический стек</a:t>
            </a:r>
            <a:endParaRPr lang="ru-RU" sz="3400" i="1" dirty="0"/>
          </a:p>
        </p:txBody>
      </p:sp>
      <p:pic>
        <p:nvPicPr>
          <p:cNvPr id="7" name="Picture 2" descr="Гаечный ключ – Бесплатные иконки: инструменты редактирован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99" y="616283"/>
            <a:ext cx="818060" cy="8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79075" y="1993074"/>
            <a:ext cx="10580914" cy="408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 процессе написания данного проекта были использованы</a:t>
            </a:r>
          </a:p>
          <a:p>
            <a:r>
              <a:rPr lang="ru-RU" sz="1600" dirty="0" smtClean="0"/>
              <a:t>следующие технологии: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en-US" sz="1650" u="sng" dirty="0" smtClean="0">
                <a:hlinkClick r:id="rId3"/>
              </a:rPr>
              <a:t>Redis</a:t>
            </a:r>
            <a:r>
              <a:rPr lang="ru-RU" sz="1600" dirty="0" smtClean="0">
                <a:hlinkClick r:id="rId3"/>
              </a:rPr>
              <a:t> </a:t>
            </a:r>
            <a:r>
              <a:rPr lang="ru-RU" sz="1600" dirty="0"/>
              <a:t>– </a:t>
            </a:r>
            <a:r>
              <a:rPr lang="ru-RU" sz="1600" dirty="0" smtClean="0"/>
              <a:t>инструмент, обеспечивающий кеширование данных для сокращения</a:t>
            </a:r>
          </a:p>
          <a:p>
            <a:r>
              <a:rPr lang="ru-RU" sz="1600" dirty="0" smtClean="0"/>
              <a:t>нагрузки на базу данных.</a:t>
            </a:r>
          </a:p>
          <a:p>
            <a:endParaRPr lang="en-US" sz="1650" dirty="0" smtClean="0"/>
          </a:p>
          <a:p>
            <a:r>
              <a:rPr lang="en-US" sz="1650" u="sng" dirty="0" smtClean="0">
                <a:hlinkClick r:id="rId4"/>
              </a:rPr>
              <a:t>Celery</a:t>
            </a:r>
            <a:r>
              <a:rPr lang="ru-RU" sz="1600" dirty="0" smtClean="0">
                <a:hlinkClick r:id="rId4"/>
              </a:rPr>
              <a:t> </a:t>
            </a:r>
            <a:r>
              <a:rPr lang="ru-RU" sz="1600" dirty="0"/>
              <a:t>– </a:t>
            </a:r>
            <a:r>
              <a:rPr lang="ru-RU" sz="1600" dirty="0" smtClean="0"/>
              <a:t>инструмент, позволяющий </a:t>
            </a:r>
            <a:r>
              <a:rPr lang="ru-RU" sz="1600" dirty="0"/>
              <a:t>выполнять долгие и </a:t>
            </a:r>
            <a:r>
              <a:rPr lang="ru-RU" sz="1600" dirty="0" smtClean="0"/>
              <a:t>ресурсоемкие</a:t>
            </a:r>
          </a:p>
          <a:p>
            <a:r>
              <a:rPr lang="ru-RU" sz="1600" dirty="0" smtClean="0"/>
              <a:t>операции </a:t>
            </a:r>
            <a:r>
              <a:rPr lang="ru-RU" sz="1600" dirty="0"/>
              <a:t>в фоновом </a:t>
            </a:r>
            <a:r>
              <a:rPr lang="ru-RU" sz="1600" dirty="0" smtClean="0"/>
              <a:t>режиме.</a:t>
            </a:r>
          </a:p>
          <a:p>
            <a:endParaRPr lang="en-US" sz="1650" u="sng" dirty="0" smtClean="0"/>
          </a:p>
          <a:p>
            <a:r>
              <a:rPr lang="en-US" sz="1650" u="sng" dirty="0" smtClean="0">
                <a:hlinkClick r:id="rId5"/>
              </a:rPr>
              <a:t>Sentry-SDK</a:t>
            </a:r>
            <a:r>
              <a:rPr lang="ru-RU" sz="1600" dirty="0">
                <a:hlinkClick r:id="rId5"/>
              </a:rPr>
              <a:t> </a:t>
            </a:r>
            <a:r>
              <a:rPr lang="ru-RU" sz="1600" dirty="0"/>
              <a:t>– инструмент, позволяющий </a:t>
            </a:r>
            <a:r>
              <a:rPr lang="ru-RU" sz="1600" dirty="0" smtClean="0"/>
              <a:t> отслеживать </a:t>
            </a:r>
            <a:r>
              <a:rPr lang="ru-RU" sz="1600" dirty="0"/>
              <a:t>и </a:t>
            </a:r>
            <a:r>
              <a:rPr lang="ru-RU" sz="1600" dirty="0" smtClean="0"/>
              <a:t>анализировать</a:t>
            </a:r>
          </a:p>
          <a:p>
            <a:r>
              <a:rPr lang="ru-RU" sz="1600" dirty="0" smtClean="0"/>
              <a:t>возникающие </a:t>
            </a:r>
            <a:r>
              <a:rPr lang="ru-RU" sz="1600" dirty="0"/>
              <a:t>ошибки и </a:t>
            </a:r>
            <a:r>
              <a:rPr lang="ru-RU" sz="1600" dirty="0" smtClean="0"/>
              <a:t>исключения.</a:t>
            </a:r>
          </a:p>
          <a:p>
            <a:endParaRPr lang="ru-RU" sz="1600" u="sng" dirty="0"/>
          </a:p>
          <a:p>
            <a:r>
              <a:rPr lang="ru-RU" sz="1650" u="sng" dirty="0">
                <a:hlinkClick r:id="rId6"/>
              </a:rPr>
              <a:t>Axios</a:t>
            </a:r>
            <a:r>
              <a:rPr lang="ru-RU" sz="1600" dirty="0">
                <a:hlinkClick r:id="rId6"/>
              </a:rPr>
              <a:t> </a:t>
            </a:r>
            <a:r>
              <a:rPr lang="ru-RU" sz="1600" dirty="0"/>
              <a:t>- популярная JavaScript-библиотека для </a:t>
            </a:r>
            <a:r>
              <a:rPr lang="ru-RU" sz="1600" dirty="0" smtClean="0"/>
              <a:t>выполнения асинхронных HTTP-запросов.</a:t>
            </a:r>
          </a:p>
          <a:p>
            <a:endParaRPr lang="ru-RU" sz="1600" dirty="0"/>
          </a:p>
          <a:p>
            <a:r>
              <a:rPr lang="ru-RU" sz="1650" u="sng" dirty="0">
                <a:hlinkClick r:id="rId7"/>
              </a:rPr>
              <a:t>Fingerprint</a:t>
            </a:r>
            <a:r>
              <a:rPr lang="ru-RU" sz="1600" dirty="0">
                <a:hlinkClick r:id="rId7"/>
              </a:rPr>
              <a:t> </a:t>
            </a:r>
            <a:r>
              <a:rPr lang="ru-RU" sz="1600" dirty="0"/>
              <a:t>- JavaScript-библиотека, позволяющая создавать уникальный </a:t>
            </a:r>
            <a:r>
              <a:rPr lang="ru-RU" sz="1600" dirty="0" smtClean="0"/>
              <a:t>идентификатор</a:t>
            </a:r>
          </a:p>
          <a:p>
            <a:r>
              <a:rPr lang="ru-RU" sz="1600" dirty="0" smtClean="0"/>
              <a:t>устройства </a:t>
            </a:r>
            <a:r>
              <a:rPr lang="ru-RU" sz="1600" dirty="0"/>
              <a:t>или браузера на основе доступных характеристик клиентской </a:t>
            </a:r>
            <a:r>
              <a:rPr lang="ru-RU" sz="1600" dirty="0" smtClean="0"/>
              <a:t>среды.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185193" y="718299"/>
            <a:ext cx="5146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Технологический стек</a:t>
            </a:r>
            <a:endParaRPr lang="ru-RU" sz="3400" i="1" dirty="0"/>
          </a:p>
        </p:txBody>
      </p:sp>
      <p:pic>
        <p:nvPicPr>
          <p:cNvPr id="7" name="Picture 2" descr="Гаечный ключ – Бесплатные иконки: инструменты редактирован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99" y="616283"/>
            <a:ext cx="818060" cy="8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79075" y="1993074"/>
            <a:ext cx="10580914" cy="407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 процессе написания данного проекта были использованы</a:t>
            </a:r>
          </a:p>
          <a:p>
            <a:r>
              <a:rPr lang="ru-RU" sz="1600" dirty="0" smtClean="0"/>
              <a:t>следующие технологии: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en-US" sz="1650" u="sng" dirty="0" smtClean="0">
                <a:hlinkClick r:id="rId3"/>
              </a:rPr>
              <a:t>RabbitMQ</a:t>
            </a:r>
            <a:r>
              <a:rPr lang="en-US" sz="1600" dirty="0">
                <a:hlinkClick r:id="rId3"/>
              </a:rPr>
              <a:t> </a:t>
            </a:r>
            <a:r>
              <a:rPr lang="ru-RU" sz="1600" dirty="0" smtClean="0"/>
              <a:t>– </a:t>
            </a:r>
            <a:r>
              <a:rPr lang="ru-RU" sz="1600" dirty="0"/>
              <a:t> программный брокер сообщений на основе стандарта </a:t>
            </a:r>
            <a:r>
              <a:rPr lang="ru-RU" sz="1600" dirty="0" smtClean="0"/>
              <a:t>AMQP</a:t>
            </a:r>
            <a:r>
              <a:rPr lang="en-US" sz="1600" dirty="0" smtClean="0"/>
              <a:t>.</a:t>
            </a:r>
          </a:p>
          <a:p>
            <a:endParaRPr lang="ru-RU" sz="1600" dirty="0"/>
          </a:p>
          <a:p>
            <a:r>
              <a:rPr lang="en-US" sz="1650" u="sng" dirty="0" smtClean="0">
                <a:hlinkClick r:id="rId4"/>
              </a:rPr>
              <a:t>Pickle</a:t>
            </a:r>
            <a:r>
              <a:rPr lang="en-US" sz="1600" dirty="0"/>
              <a:t> </a:t>
            </a:r>
            <a:r>
              <a:rPr lang="ru-RU" sz="1600" dirty="0" smtClean="0"/>
              <a:t>– библиотека </a:t>
            </a:r>
            <a:r>
              <a:rPr lang="ru-RU" sz="1600" dirty="0"/>
              <a:t>для сериализации (преобразования </a:t>
            </a:r>
            <a:r>
              <a:rPr lang="ru-RU" sz="1600" dirty="0" smtClean="0"/>
              <a:t>объектов в байт-код)</a:t>
            </a:r>
          </a:p>
          <a:p>
            <a:r>
              <a:rPr lang="ru-RU" sz="1600" dirty="0" smtClean="0"/>
              <a:t>и десериализации (восстановления объектов из байтов).</a:t>
            </a:r>
          </a:p>
          <a:p>
            <a:endParaRPr lang="ru-RU" sz="1600" dirty="0"/>
          </a:p>
          <a:p>
            <a:r>
              <a:rPr lang="en-US" sz="1650" u="sng" dirty="0" smtClean="0">
                <a:hlinkClick r:id="rId5"/>
              </a:rPr>
              <a:t>Requests</a:t>
            </a:r>
            <a:r>
              <a:rPr lang="en-US" sz="1600" dirty="0" smtClean="0"/>
              <a:t> </a:t>
            </a:r>
            <a:r>
              <a:rPr lang="ru-RU" sz="1600" dirty="0"/>
              <a:t>– </a:t>
            </a:r>
            <a:r>
              <a:rPr lang="ru-RU" sz="1600" dirty="0" smtClean="0"/>
              <a:t>библиотека </a:t>
            </a:r>
            <a:r>
              <a:rPr lang="ru-RU" sz="1600" dirty="0"/>
              <a:t>для отправки HTTP-запросов и </a:t>
            </a:r>
            <a:r>
              <a:rPr lang="ru-RU" sz="1600" dirty="0" smtClean="0"/>
              <a:t>получения</a:t>
            </a:r>
          </a:p>
          <a:p>
            <a:r>
              <a:rPr lang="ru-RU" sz="1600" dirty="0" smtClean="0"/>
              <a:t>данных </a:t>
            </a:r>
            <a:r>
              <a:rPr lang="ru-RU" sz="1600" dirty="0"/>
              <a:t>из веб-серверов</a:t>
            </a:r>
            <a:r>
              <a:rPr lang="ru-RU" sz="1600" dirty="0" smtClean="0"/>
              <a:t>.</a:t>
            </a:r>
          </a:p>
          <a:p>
            <a:endParaRPr lang="ru-RU" sz="1600" dirty="0" smtClean="0"/>
          </a:p>
          <a:p>
            <a:r>
              <a:rPr lang="en-US" sz="1650" u="sng" dirty="0" smtClean="0">
                <a:hlinkClick r:id="rId6"/>
              </a:rPr>
              <a:t>Fernet</a:t>
            </a:r>
            <a:r>
              <a:rPr lang="en-US" sz="1600" dirty="0" smtClean="0"/>
              <a:t> </a:t>
            </a:r>
            <a:r>
              <a:rPr lang="ru-RU" sz="1600" dirty="0"/>
              <a:t>– м</a:t>
            </a:r>
            <a:r>
              <a:rPr lang="ru-RU" sz="1600" dirty="0" smtClean="0"/>
              <a:t>одуль из </a:t>
            </a:r>
            <a:r>
              <a:rPr lang="ru-RU" sz="1600" dirty="0"/>
              <a:t>библиотеки cryptography для обеспечения шифрования </a:t>
            </a:r>
            <a:endParaRPr lang="ru-RU" sz="1600" dirty="0" smtClean="0"/>
          </a:p>
          <a:p>
            <a:r>
              <a:rPr lang="ru-RU" sz="1600" dirty="0"/>
              <a:t>и</a:t>
            </a:r>
            <a:r>
              <a:rPr lang="ru-RU" sz="1600" dirty="0" smtClean="0"/>
              <a:t> </a:t>
            </a:r>
            <a:r>
              <a:rPr lang="ru-RU" sz="1600" dirty="0"/>
              <a:t>дешифрования данных с использованием симметричного ключа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en-US" sz="1650" u="sng" dirty="0" smtClean="0">
                <a:hlinkClick r:id="rId7"/>
              </a:rPr>
              <a:t>Flake8</a:t>
            </a:r>
            <a:r>
              <a:rPr lang="en-US" sz="1600" dirty="0" smtClean="0"/>
              <a:t> </a:t>
            </a:r>
            <a:r>
              <a:rPr lang="ru-RU" sz="1600" dirty="0"/>
              <a:t>– и</a:t>
            </a:r>
            <a:r>
              <a:rPr lang="ru-RU" sz="1600" dirty="0" smtClean="0"/>
              <a:t>нструмент </a:t>
            </a:r>
            <a:r>
              <a:rPr lang="ru-RU" sz="1600" dirty="0"/>
              <a:t>статического анализа </a:t>
            </a:r>
            <a:r>
              <a:rPr lang="ru-RU" sz="1600" dirty="0" smtClean="0"/>
              <a:t>кода, </a:t>
            </a:r>
            <a:r>
              <a:rPr lang="ru-RU" sz="1600" dirty="0"/>
              <a:t>который проверяет </a:t>
            </a:r>
            <a:r>
              <a:rPr lang="ru-RU" sz="1600" dirty="0" smtClean="0"/>
              <a:t>синтаксис</a:t>
            </a:r>
          </a:p>
          <a:p>
            <a:r>
              <a:rPr lang="ru-RU" sz="1600" dirty="0" smtClean="0"/>
              <a:t>и </a:t>
            </a:r>
            <a:r>
              <a:rPr lang="ru-RU" sz="1600" dirty="0"/>
              <a:t>стиль </a:t>
            </a:r>
            <a:r>
              <a:rPr lang="ru-RU" sz="1600" dirty="0" smtClean="0"/>
              <a:t>кода </a:t>
            </a:r>
            <a:r>
              <a:rPr lang="ru-RU" sz="1600" dirty="0"/>
              <a:t>на соответствие PEP </a:t>
            </a:r>
            <a:r>
              <a:rPr lang="ru-RU" sz="1600" dirty="0" smtClean="0"/>
              <a:t>8.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185193" y="718299"/>
            <a:ext cx="5146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Технологический стек</a:t>
            </a:r>
            <a:endParaRPr lang="ru-RU" sz="3400" i="1" dirty="0"/>
          </a:p>
        </p:txBody>
      </p:sp>
      <p:pic>
        <p:nvPicPr>
          <p:cNvPr id="7" name="Picture 2" descr="Гаечный ключ – Бесплатные иконки: инструменты редактирован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99" y="616283"/>
            <a:ext cx="818060" cy="8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pic>
        <p:nvPicPr>
          <p:cNvPr id="5" name="Picture 4" descr="Как стать бэкенд-разработчиком в 2022 году: дорожная карт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73" y="613685"/>
            <a:ext cx="820657" cy="8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079075" y="1993074"/>
            <a:ext cx="74807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Платежная система поддерживает следующие функции:</a:t>
            </a:r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50" u="sng" dirty="0"/>
              <a:t>Регистрация</a:t>
            </a:r>
            <a:r>
              <a:rPr lang="ru-RU" sz="1600" dirty="0"/>
              <a:t>: Пользователи могут создать свои учетные записи, указав </a:t>
            </a:r>
            <a:r>
              <a:rPr lang="ru-RU" sz="1600" dirty="0" smtClean="0"/>
              <a:t>всю необходимую информацию.</a:t>
            </a:r>
          </a:p>
          <a:p>
            <a:endParaRPr lang="ru-RU" sz="1600" dirty="0" smtClean="0"/>
          </a:p>
          <a:p>
            <a:r>
              <a:rPr lang="ru-RU" sz="1650" u="sng" dirty="0" smtClean="0"/>
              <a:t>Активация аккаунта</a:t>
            </a:r>
            <a:r>
              <a:rPr lang="ru-RU" sz="1600" dirty="0" smtClean="0"/>
              <a:t>: После регистрации пользователю необходимо</a:t>
            </a:r>
          </a:p>
          <a:p>
            <a:r>
              <a:rPr lang="ru-RU" sz="1600" dirty="0" smtClean="0"/>
              <a:t>подтвердить действие, введя присланный на почту код.</a:t>
            </a:r>
          </a:p>
          <a:p>
            <a:endParaRPr lang="ru-RU" sz="1600" dirty="0" smtClean="0"/>
          </a:p>
          <a:p>
            <a:r>
              <a:rPr lang="ru-RU" sz="1650" u="sng" dirty="0" smtClean="0"/>
              <a:t>Авторизация</a:t>
            </a:r>
            <a:r>
              <a:rPr lang="ru-RU" sz="1600" dirty="0"/>
              <a:t>: Зарегистрированные пользователи могут войти в систему, используя свои учетные </a:t>
            </a:r>
            <a:r>
              <a:rPr lang="ru-RU" sz="1600" dirty="0" smtClean="0"/>
              <a:t>данные.</a:t>
            </a:r>
          </a:p>
          <a:p>
            <a:endParaRPr lang="ru-RU" sz="1600" dirty="0" smtClean="0"/>
          </a:p>
          <a:p>
            <a:r>
              <a:rPr lang="ru-RU" sz="1650" u="sng" dirty="0" smtClean="0"/>
              <a:t>Создание </a:t>
            </a:r>
            <a:r>
              <a:rPr lang="ru-RU" sz="1650" u="sng" dirty="0"/>
              <a:t>карт</a:t>
            </a:r>
            <a:r>
              <a:rPr lang="ru-RU" sz="1600" dirty="0"/>
              <a:t>: Пользователи могут создавать свои виртуальные карты для осуществления платежей и операций в </a:t>
            </a:r>
            <a:r>
              <a:rPr lang="ru-RU" sz="1600" dirty="0" smtClean="0"/>
              <a:t>системе.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7093" y="720310"/>
            <a:ext cx="446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Функциональность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4085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79075" y="1993074"/>
            <a:ext cx="74807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Платежная система поддерживает следующие функции: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r>
              <a:rPr lang="ru-RU" sz="1650" u="sng" dirty="0" smtClean="0"/>
              <a:t>Пополнение </a:t>
            </a:r>
            <a:r>
              <a:rPr lang="ru-RU" sz="1650" u="sng" dirty="0"/>
              <a:t>баланса</a:t>
            </a:r>
            <a:r>
              <a:rPr lang="ru-RU" sz="1600" dirty="0"/>
              <a:t>: Пользователи могут пополнять свой </a:t>
            </a:r>
            <a:r>
              <a:rPr lang="ru-RU" sz="1600" dirty="0" smtClean="0"/>
              <a:t>баланс в различных валютах.</a:t>
            </a:r>
          </a:p>
          <a:p>
            <a:endParaRPr lang="ru-RU" sz="1600" dirty="0"/>
          </a:p>
          <a:p>
            <a:r>
              <a:rPr lang="ru-RU" sz="1650" u="sng" dirty="0"/>
              <a:t>Конвертация валют</a:t>
            </a:r>
            <a:r>
              <a:rPr lang="ru-RU" sz="1600" dirty="0"/>
              <a:t>: </a:t>
            </a:r>
            <a:r>
              <a:rPr lang="ru-RU" sz="1600" dirty="0" smtClean="0"/>
              <a:t>Пользователи также могут обменять одну валюту на другую, используя актуальный курс.</a:t>
            </a:r>
          </a:p>
          <a:p>
            <a:endParaRPr lang="ru-RU" sz="1600" dirty="0"/>
          </a:p>
          <a:p>
            <a:r>
              <a:rPr lang="ru-RU" sz="1650" u="sng" dirty="0"/>
              <a:t>Перевод денег между картами</a:t>
            </a:r>
            <a:r>
              <a:rPr lang="ru-RU" sz="1600" dirty="0"/>
              <a:t>: Пользователи могут осуществлять переводы средств между </a:t>
            </a:r>
            <a:r>
              <a:rPr lang="ru-RU" sz="1600" dirty="0" smtClean="0"/>
              <a:t>картами.</a:t>
            </a:r>
          </a:p>
          <a:p>
            <a:endParaRPr lang="ru-RU" sz="1600" dirty="0"/>
          </a:p>
          <a:p>
            <a:r>
              <a:rPr lang="ru-RU" sz="1650" u="sng" dirty="0"/>
              <a:t>Просмотр транзакций и их фильтрация</a:t>
            </a:r>
            <a:r>
              <a:rPr lang="ru-RU" sz="1600" dirty="0"/>
              <a:t>: Пользователи могут просматривать и отслеживать </a:t>
            </a:r>
            <a:r>
              <a:rPr lang="ru-RU" sz="1600" dirty="0" smtClean="0"/>
              <a:t>свою финансовую активность.</a:t>
            </a:r>
            <a:endParaRPr lang="ru-RU" sz="1600" dirty="0"/>
          </a:p>
        </p:txBody>
      </p:sp>
      <p:pic>
        <p:nvPicPr>
          <p:cNvPr id="8" name="Picture 4" descr="Как стать бэкенд-разработчиком в 2022 году: дорожная карт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73" y="613685"/>
            <a:ext cx="820657" cy="8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47093" y="720310"/>
            <a:ext cx="446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Функциональность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707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193" y="715612"/>
            <a:ext cx="418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Безопасность</a:t>
            </a:r>
            <a:endParaRPr lang="ru-RU" sz="4000" i="1" dirty="0" smtClean="0"/>
          </a:p>
        </p:txBody>
      </p:sp>
      <p:pic>
        <p:nvPicPr>
          <p:cNvPr id="3076" name="Picture 4" descr="https://o.remove.bg/downloads/8ea03e43-ef51-4694-a2d3-5c7371e67135/png-clipart-information-security-computer-icons-data-others-service-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" y="612674"/>
            <a:ext cx="1556186" cy="8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079075" y="1993074"/>
            <a:ext cx="71053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1. </a:t>
            </a:r>
            <a:r>
              <a:rPr lang="ru-RU" sz="1600" dirty="0" smtClean="0"/>
              <a:t>Использование </a:t>
            </a:r>
            <a:r>
              <a:rPr lang="en-US" sz="1600" dirty="0" smtClean="0"/>
              <a:t>PostgreSQL</a:t>
            </a:r>
          </a:p>
          <a:p>
            <a:endParaRPr lang="en-US" sz="1600" dirty="0"/>
          </a:p>
          <a:p>
            <a:r>
              <a:rPr lang="en-US" sz="1600" dirty="0" smtClean="0"/>
              <a:t>PostgreSQL</a:t>
            </a:r>
            <a:r>
              <a:rPr lang="ru-RU" sz="1600" dirty="0" smtClean="0"/>
              <a:t> – мощная и масштабируемая система</a:t>
            </a:r>
            <a:r>
              <a:rPr lang="en-US" sz="1600" dirty="0" smtClean="0"/>
              <a:t> </a:t>
            </a:r>
            <a:r>
              <a:rPr lang="ru-RU" sz="1600" dirty="0" smtClean="0"/>
              <a:t>управления базами данных.</a:t>
            </a:r>
            <a:endParaRPr lang="en-US" sz="1600" dirty="0" smtClean="0"/>
          </a:p>
          <a:p>
            <a:r>
              <a:rPr lang="ru-RU" sz="1600" dirty="0" smtClean="0"/>
              <a:t>Она отлично справляется </a:t>
            </a:r>
            <a:r>
              <a:rPr lang="ru-RU" sz="1600" dirty="0"/>
              <a:t>с высокими </a:t>
            </a:r>
            <a:r>
              <a:rPr lang="ru-RU" sz="1600" dirty="0" smtClean="0"/>
              <a:t>нагрузками, </a:t>
            </a:r>
            <a:r>
              <a:rPr lang="ru-RU" sz="1600" dirty="0"/>
              <a:t>шифрует данные, поддерживает разграничение прав доступа, обеспечивает целостность данных и надежность операций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/>
              <a:t>2</a:t>
            </a:r>
            <a:r>
              <a:rPr lang="en-US" sz="1600" dirty="0"/>
              <a:t>. </a:t>
            </a:r>
            <a:r>
              <a:rPr lang="ru-RU" sz="1600" dirty="0" smtClean="0"/>
              <a:t>Шифрование </a:t>
            </a:r>
            <a:r>
              <a:rPr lang="ru-RU" sz="1600" dirty="0" smtClean="0"/>
              <a:t>данных</a:t>
            </a:r>
            <a:endParaRPr lang="en-US" sz="1600" dirty="0"/>
          </a:p>
          <a:p>
            <a:endParaRPr lang="en-US" sz="1600" dirty="0"/>
          </a:p>
          <a:p>
            <a:r>
              <a:rPr lang="ru-RU" sz="1600" dirty="0" smtClean="0"/>
              <a:t>Использование </a:t>
            </a:r>
            <a:r>
              <a:rPr lang="en-US" sz="1600" dirty="0" smtClean="0"/>
              <a:t>cryptography, hashlib</a:t>
            </a:r>
            <a:r>
              <a:rPr lang="ru-RU" sz="1600" dirty="0" smtClean="0"/>
              <a:t> </a:t>
            </a:r>
            <a:r>
              <a:rPr lang="ru-RU" sz="1600" dirty="0"/>
              <a:t>для </a:t>
            </a:r>
            <a:r>
              <a:rPr lang="ru-RU" sz="1600" dirty="0" smtClean="0"/>
              <a:t>засекречивания данных </a:t>
            </a:r>
            <a:r>
              <a:rPr lang="ru-RU" sz="1600" dirty="0"/>
              <a:t>перед их </a:t>
            </a:r>
            <a:r>
              <a:rPr lang="ru-RU" sz="1600" dirty="0" smtClean="0"/>
              <a:t>сохранением. </a:t>
            </a:r>
            <a:r>
              <a:rPr lang="ru-RU" sz="1600" dirty="0" smtClean="0"/>
              <a:t>Добавляет </a:t>
            </a:r>
            <a:r>
              <a:rPr lang="ru-RU" sz="1600" dirty="0"/>
              <a:t>дополнительный уровень безопасности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3. </a:t>
            </a:r>
            <a:r>
              <a:rPr lang="ru-RU" sz="1600" dirty="0"/>
              <a:t>Использование JWT (JSON Web Token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 smtClean="0"/>
              <a:t>JWT содержат </a:t>
            </a:r>
            <a:r>
              <a:rPr lang="ru-RU" sz="1600" dirty="0"/>
              <a:t>информацию о </a:t>
            </a:r>
            <a:r>
              <a:rPr lang="ru-RU" sz="1600" dirty="0" smtClean="0"/>
              <a:t>пользователе, </a:t>
            </a:r>
            <a:r>
              <a:rPr lang="ru-RU" sz="1600" dirty="0"/>
              <a:t>которая может быть проверена и подтверждена </a:t>
            </a:r>
            <a:r>
              <a:rPr lang="ru-RU" sz="1600" dirty="0" smtClean="0"/>
              <a:t>сервером. </a:t>
            </a:r>
            <a:r>
              <a:rPr lang="ru-RU" sz="1600" dirty="0"/>
              <a:t>Это позволяет удостовериться, что данные </a:t>
            </a:r>
            <a:r>
              <a:rPr lang="ru-RU" sz="1600" dirty="0" smtClean="0"/>
              <a:t>достоверны и запросы </a:t>
            </a:r>
            <a:r>
              <a:rPr lang="ru-RU" sz="1600" dirty="0"/>
              <a:t>приходят от авторизованных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1007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193" y="715612"/>
            <a:ext cx="418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Безопасность</a:t>
            </a:r>
            <a:endParaRPr lang="ru-RU" sz="4000" i="1" dirty="0" smtClean="0"/>
          </a:p>
        </p:txBody>
      </p:sp>
      <p:pic>
        <p:nvPicPr>
          <p:cNvPr id="3076" name="Picture 4" descr="https://o.remove.bg/downloads/8ea03e43-ef51-4694-a2d3-5c7371e67135/png-clipart-information-security-computer-icons-data-others-service-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" y="612674"/>
            <a:ext cx="1556186" cy="8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079075" y="1993074"/>
            <a:ext cx="71053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4</a:t>
            </a:r>
            <a:r>
              <a:rPr lang="en-US" sz="1600" dirty="0" smtClean="0"/>
              <a:t>. </a:t>
            </a:r>
            <a:r>
              <a:rPr lang="ru-RU" sz="1600" dirty="0" smtClean="0"/>
              <a:t>Код активации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 smtClean="0"/>
              <a:t>После регистрации пользователю отправляется специальный код для подтверждения аккаунта, что не позволит злоумышленникам делать что-либо от его лица.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 smtClean="0"/>
              <a:t>5. Хеширование паролей</a:t>
            </a:r>
          </a:p>
          <a:p>
            <a:endParaRPr lang="en-US" sz="1600" dirty="0"/>
          </a:p>
          <a:p>
            <a:r>
              <a:rPr lang="ru-RU" sz="1600" dirty="0" smtClean="0"/>
              <a:t>В случае утечки данных, пароль пользователя останется захеширован, что не позволит злоумышленникам узнать его.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 smtClean="0"/>
              <a:t>6</a:t>
            </a:r>
            <a:r>
              <a:rPr lang="en-US" sz="1600" dirty="0" smtClean="0"/>
              <a:t>. </a:t>
            </a:r>
            <a:r>
              <a:rPr lang="ru-RU" sz="1600" dirty="0" smtClean="0"/>
              <a:t>Использование </a:t>
            </a:r>
            <a:r>
              <a:rPr lang="ru-RU" sz="1600" dirty="0" smtClean="0"/>
              <a:t>токенов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dirty="0" smtClean="0"/>
              <a:t>Использование </a:t>
            </a:r>
            <a:r>
              <a:rPr lang="ru-RU" sz="1600" dirty="0" smtClean="0"/>
              <a:t>токенов </a:t>
            </a:r>
            <a:r>
              <a:rPr lang="ru-RU" sz="1600" dirty="0" smtClean="0"/>
              <a:t>при отправке </a:t>
            </a:r>
            <a:r>
              <a:rPr lang="ru-RU" sz="1600" dirty="0" smtClean="0"/>
              <a:t>данных предотвращает </a:t>
            </a:r>
            <a:r>
              <a:rPr lang="ru-RU" sz="1600" dirty="0" smtClean="0"/>
              <a:t>межсайтовую подделку запроса пользователя злоумышленниками.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390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193" y="715612"/>
            <a:ext cx="418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Безопасность</a:t>
            </a:r>
            <a:endParaRPr lang="ru-RU" sz="4000" i="1" dirty="0" smtClean="0"/>
          </a:p>
        </p:txBody>
      </p:sp>
      <p:pic>
        <p:nvPicPr>
          <p:cNvPr id="3076" name="Picture 4" descr="https://o.remove.bg/downloads/8ea03e43-ef51-4694-a2d3-5c7371e67135/png-clipart-information-security-computer-icons-data-others-service-logo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" y="612674"/>
            <a:ext cx="1556186" cy="8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079075" y="1993074"/>
            <a:ext cx="71053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7</a:t>
            </a:r>
            <a:r>
              <a:rPr lang="en-US" sz="1600" dirty="0" smtClean="0"/>
              <a:t>. </a:t>
            </a:r>
            <a:r>
              <a:rPr lang="ru-RU" sz="1600" dirty="0" smtClean="0"/>
              <a:t>Хранение </a:t>
            </a:r>
            <a:r>
              <a:rPr lang="en-US" sz="1600" dirty="0" smtClean="0"/>
              <a:t>refresh</a:t>
            </a:r>
            <a:r>
              <a:rPr lang="ru-RU" sz="1600" dirty="0" smtClean="0"/>
              <a:t> токенов в базе данных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ru-RU" sz="1600" dirty="0" smtClean="0"/>
              <a:t>Хранение токенов в базе данных позволяет отзывать токены в случае необходимости и отслеживать подозрительную активность со стороны пользователя. Так же это позволяет добавить дополнительные поля для лучшей безопасности при использовании </a:t>
            </a:r>
            <a:r>
              <a:rPr lang="en-US" sz="1600" dirty="0" smtClean="0"/>
              <a:t>JWT.</a:t>
            </a:r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957590" y="5645585"/>
            <a:ext cx="2113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/>
              <a:t>Рис 2. Схема белого списка</a:t>
            </a:r>
          </a:p>
          <a:p>
            <a:pPr algn="ctr"/>
            <a:r>
              <a:rPr lang="en-US" sz="1300" dirty="0" smtClean="0"/>
              <a:t>refresh </a:t>
            </a:r>
            <a:r>
              <a:rPr lang="ru-RU" sz="1300" dirty="0" smtClean="0"/>
              <a:t>токенов</a:t>
            </a:r>
            <a:endParaRPr lang="ru-RU" sz="13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464" y="3665246"/>
            <a:ext cx="1683843" cy="2019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3765" y="3486336"/>
            <a:ext cx="488341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u="sng" dirty="0" smtClean="0"/>
              <a:t>refresh_token</a:t>
            </a:r>
            <a:r>
              <a:rPr lang="en-US" sz="1600" dirty="0" smtClean="0"/>
              <a:t> </a:t>
            </a:r>
            <a:r>
              <a:rPr lang="ru-RU" sz="1600" dirty="0" smtClean="0"/>
              <a:t>– отслеживание, был ли этот токен действительно выдан и активен ли он сейчас.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993764" y="5418512"/>
            <a:ext cx="488341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u="sng" dirty="0" smtClean="0"/>
              <a:t>ip</a:t>
            </a:r>
            <a:r>
              <a:rPr lang="en-US" sz="1600" dirty="0" smtClean="0"/>
              <a:t> – </a:t>
            </a:r>
            <a:r>
              <a:rPr lang="ru-RU" sz="1600" dirty="0"/>
              <a:t>п</a:t>
            </a:r>
            <a:r>
              <a:rPr lang="ru-RU" sz="1600" dirty="0" smtClean="0"/>
              <a:t>оследняя проверка на случай, если все остальные данные были украдены.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993764" y="4065631"/>
            <a:ext cx="488341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u="sng" dirty="0" smtClean="0"/>
              <a:t>expire_datetime</a:t>
            </a:r>
            <a:r>
              <a:rPr lang="en-US" sz="1600" dirty="0" smtClean="0"/>
              <a:t> – </a:t>
            </a:r>
            <a:r>
              <a:rPr lang="ru-RU" sz="1600" dirty="0" smtClean="0"/>
              <a:t>проверка на подлинность токена.</a:t>
            </a:r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993764" y="4400597"/>
            <a:ext cx="488341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u="sng" dirty="0" smtClean="0"/>
              <a:t>fingerprint</a:t>
            </a:r>
            <a:r>
              <a:rPr lang="en-US" sz="1600" dirty="0" smtClean="0"/>
              <a:t> – </a:t>
            </a:r>
            <a:r>
              <a:rPr lang="ru-RU" sz="1600" dirty="0" smtClean="0"/>
              <a:t>специальный хеш, сгенерированный в момент входа в аккаунт, основываясь на уникальных свойствах клиента. Хранится в </a:t>
            </a:r>
            <a:r>
              <a:rPr lang="en-US" sz="1600" dirty="0" smtClean="0"/>
              <a:t>cookie </a:t>
            </a:r>
            <a:r>
              <a:rPr lang="ru-RU" sz="1600" dirty="0" smtClean="0"/>
              <a:t>с флагом </a:t>
            </a:r>
            <a:r>
              <a:rPr lang="en-US" sz="1600" dirty="0" smtClean="0"/>
              <a:t>SameSite=strict</a:t>
            </a:r>
            <a:r>
              <a:rPr lang="ru-RU" sz="1600" dirty="0" smtClean="0"/>
              <a:t> для защиты от </a:t>
            </a:r>
            <a:r>
              <a:rPr lang="en-US" sz="1600" dirty="0" smtClean="0"/>
              <a:t>CSRF-</a:t>
            </a:r>
            <a:r>
              <a:rPr lang="ru-RU" sz="1600" dirty="0" smtClean="0"/>
              <a:t>атаки.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622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193" y="715612"/>
            <a:ext cx="418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Безопасность</a:t>
            </a:r>
            <a:endParaRPr lang="ru-RU" sz="4000" i="1" dirty="0" smtClean="0"/>
          </a:p>
        </p:txBody>
      </p:sp>
      <p:pic>
        <p:nvPicPr>
          <p:cNvPr id="3076" name="Picture 4" descr="https://o.remove.bg/downloads/8ea03e43-ef51-4694-a2d3-5c7371e67135/png-clipart-information-security-computer-icons-data-others-service-logo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" y="612674"/>
            <a:ext cx="1556186" cy="8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079075" y="1993074"/>
            <a:ext cx="71053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8</a:t>
            </a:r>
            <a:r>
              <a:rPr lang="en-US" sz="1600" dirty="0" smtClean="0"/>
              <a:t>. </a:t>
            </a:r>
            <a:r>
              <a:rPr lang="ru-RU" sz="1600" dirty="0" smtClean="0"/>
              <a:t>Использование </a:t>
            </a:r>
            <a:r>
              <a:rPr lang="en-US" sz="1600" dirty="0" smtClean="0"/>
              <a:t>django.db.transaction.atomic</a:t>
            </a:r>
          </a:p>
          <a:p>
            <a:endParaRPr lang="ru-RU" sz="1600" dirty="0" smtClean="0"/>
          </a:p>
          <a:p>
            <a:r>
              <a:rPr lang="ru-RU" sz="1600" dirty="0"/>
              <a:t>Атомарная транзакция гарантирует, что все операции будут выполнены либо полностью, либо ни одна из них не будет выполнена</a:t>
            </a:r>
            <a:r>
              <a:rPr lang="ru-RU" sz="1600" dirty="0" smtClean="0"/>
              <a:t>. Это обеспечивает гарантию для пользователей, что их деньги не будут случайно потеряны в случае неудачной транзакции.</a:t>
            </a:r>
            <a:endParaRPr lang="en-US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041" y="3584768"/>
            <a:ext cx="3312037" cy="14782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041" y="5431448"/>
            <a:ext cx="3312037" cy="8300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64052" y="5063066"/>
            <a:ext cx="28980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smtClean="0"/>
              <a:t>Рис </a:t>
            </a:r>
            <a:r>
              <a:rPr lang="en-US" sz="1300" dirty="0" smtClean="0"/>
              <a:t>3</a:t>
            </a:r>
            <a:r>
              <a:rPr lang="ru-RU" sz="1300" dirty="0" smtClean="0"/>
              <a:t>. Пример атомарной транзакции</a:t>
            </a:r>
            <a:endParaRPr lang="ru-RU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1345523" y="6261532"/>
            <a:ext cx="27130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smtClean="0"/>
              <a:t>Рис </a:t>
            </a:r>
            <a:r>
              <a:rPr lang="ru-RU" sz="1300" dirty="0"/>
              <a:t>4</a:t>
            </a:r>
            <a:r>
              <a:rPr lang="ru-RU" sz="1300" dirty="0" smtClean="0"/>
              <a:t>. Пример простой транзакции</a:t>
            </a:r>
            <a:endParaRPr lang="ru-RU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4483599" y="3485615"/>
            <a:ext cx="40214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 рисунках 3 и 4 изображены примеры</a:t>
            </a:r>
          </a:p>
          <a:p>
            <a:r>
              <a:rPr lang="ru-RU" sz="1600" dirty="0" smtClean="0"/>
              <a:t>атомарной и обычной транзакции.</a:t>
            </a:r>
          </a:p>
          <a:p>
            <a:endParaRPr lang="ru-RU" sz="1600" dirty="0"/>
          </a:p>
          <a:p>
            <a:r>
              <a:rPr lang="ru-RU" sz="1600" dirty="0" smtClean="0"/>
              <a:t>В случае непредвиденной ошибки после</a:t>
            </a:r>
          </a:p>
          <a:p>
            <a:r>
              <a:rPr lang="ru-RU" sz="1600" dirty="0"/>
              <a:t>в</a:t>
            </a:r>
            <a:r>
              <a:rPr lang="ru-RU" sz="1600" dirty="0" smtClean="0"/>
              <a:t>вода № 1 атомарная транзакция</a:t>
            </a:r>
            <a:r>
              <a:rPr lang="ru-RU" sz="1600" dirty="0"/>
              <a:t> </a:t>
            </a:r>
            <a:r>
              <a:rPr lang="ru-RU" sz="1600" dirty="0" smtClean="0"/>
              <a:t>сделает</a:t>
            </a:r>
          </a:p>
          <a:p>
            <a:r>
              <a:rPr lang="en-US" sz="1600" dirty="0" smtClean="0"/>
              <a:t>rollback (</a:t>
            </a:r>
            <a:r>
              <a:rPr lang="ru-RU" sz="1600" dirty="0" smtClean="0"/>
              <a:t>откат</a:t>
            </a:r>
            <a:r>
              <a:rPr lang="en-US" sz="1600" dirty="0" smtClean="0"/>
              <a:t>)</a:t>
            </a:r>
            <a:r>
              <a:rPr lang="ru-RU" sz="1600" dirty="0" smtClean="0"/>
              <a:t> и изменения не сохранятся.</a:t>
            </a:r>
          </a:p>
          <a:p>
            <a:endParaRPr lang="ru-RU" sz="1600" dirty="0"/>
          </a:p>
          <a:p>
            <a:r>
              <a:rPr lang="ru-RU" sz="1600" dirty="0" smtClean="0"/>
              <a:t>Однако при использовании простых транзакций изменение № 1 сразу сохраняется и приводит к несогласованности данных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779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pic>
        <p:nvPicPr>
          <p:cNvPr id="6148" name="Picture 4" descr="https://o.remove.bg/downloads/e2460dcb-ab43-4603-90e5-c0c4d7245fdd/png-clipart-bar-chart-computer-icons-diagram-encapsulated-postscript-business-statistics-angle-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22" y="712716"/>
            <a:ext cx="1252829" cy="71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85193" y="718299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Итог</a:t>
            </a:r>
            <a:endParaRPr lang="ru-RU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79075" y="1993074"/>
            <a:ext cx="73918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После нескольких недель упорной работы над проектом </a:t>
            </a:r>
            <a:r>
              <a:rPr lang="ru-RU" sz="1600" dirty="0" smtClean="0"/>
              <a:t>платежной</a:t>
            </a:r>
          </a:p>
          <a:p>
            <a:r>
              <a:rPr lang="ru-RU" sz="1600" dirty="0" smtClean="0"/>
              <a:t>системы </a:t>
            </a:r>
            <a:r>
              <a:rPr lang="ru-RU" sz="1600" dirty="0"/>
              <a:t>на базе </a:t>
            </a:r>
            <a:r>
              <a:rPr lang="ru-RU" sz="1600" dirty="0" smtClean="0"/>
              <a:t>Djang</a:t>
            </a:r>
            <a:r>
              <a:rPr lang="en-US" sz="1600" dirty="0" smtClean="0"/>
              <a:t>o </a:t>
            </a:r>
            <a:r>
              <a:rPr lang="ru-RU" sz="1600" dirty="0" smtClean="0"/>
              <a:t>мне удалось достичь желаемого результата.</a:t>
            </a:r>
          </a:p>
          <a:p>
            <a:r>
              <a:rPr lang="ru-RU" sz="1600" dirty="0" smtClean="0"/>
              <a:t>Я смог создать функциональную и </a:t>
            </a:r>
            <a:r>
              <a:rPr lang="ru-RU" sz="1600" dirty="0" smtClean="0"/>
              <a:t>расширяемую </a:t>
            </a:r>
            <a:r>
              <a:rPr lang="ru-RU" sz="1600" dirty="0" smtClean="0"/>
              <a:t>систему, которая</a:t>
            </a:r>
            <a:br>
              <a:rPr lang="ru-RU" sz="1600" dirty="0" smtClean="0"/>
            </a:br>
            <a:r>
              <a:rPr lang="ru-RU" sz="1600" dirty="0" smtClean="0"/>
              <a:t>обеспечивает удобный интерфейс для безопасных платежных операций</a:t>
            </a:r>
          </a:p>
          <a:p>
            <a:r>
              <a:rPr lang="ru-RU" sz="1600" dirty="0"/>
              <a:t>и</a:t>
            </a:r>
            <a:r>
              <a:rPr lang="ru-RU" sz="1600" dirty="0" smtClean="0"/>
              <a:t> хранения денег.</a:t>
            </a:r>
          </a:p>
          <a:p>
            <a:endParaRPr lang="ru-RU" sz="1600" dirty="0"/>
          </a:p>
          <a:p>
            <a:r>
              <a:rPr lang="ru-RU" sz="1600" dirty="0" smtClean="0"/>
              <a:t>Процесс создания оказался крайне увлекательным. Дипломная работа</a:t>
            </a:r>
          </a:p>
          <a:p>
            <a:r>
              <a:rPr lang="ru-RU" sz="1600" dirty="0" smtClean="0"/>
              <a:t>позволила мне лучше разобраться в некоторых технологиях, например,</a:t>
            </a:r>
          </a:p>
          <a:p>
            <a:r>
              <a:rPr lang="en-US" sz="1600" dirty="0" smtClean="0"/>
              <a:t>RabbitMQ </a:t>
            </a:r>
            <a:r>
              <a:rPr lang="ru-RU" sz="1600" dirty="0" smtClean="0"/>
              <a:t>и</a:t>
            </a:r>
            <a:r>
              <a:rPr lang="en-US" sz="1600" dirty="0" smtClean="0"/>
              <a:t> JWT. </a:t>
            </a:r>
            <a:r>
              <a:rPr lang="ru-RU" sz="1600" dirty="0" smtClean="0"/>
              <a:t>Так же я смог лучше разобраться в архитектурах</a:t>
            </a:r>
          </a:p>
          <a:p>
            <a:r>
              <a:rPr lang="en-US" sz="1600" dirty="0" smtClean="0"/>
              <a:t>MVC, REST</a:t>
            </a:r>
            <a:r>
              <a:rPr lang="ru-RU" sz="1600" dirty="0" smtClean="0"/>
              <a:t> и понял, как происходит интеграция </a:t>
            </a:r>
            <a:r>
              <a:rPr lang="en-US" sz="1600" dirty="0" smtClean="0"/>
              <a:t>backend’a</a:t>
            </a:r>
            <a:r>
              <a:rPr lang="ru-RU" sz="1600" dirty="0" smtClean="0"/>
              <a:t> с </a:t>
            </a:r>
            <a:r>
              <a:rPr lang="en-US" sz="1600" dirty="0" smtClean="0"/>
              <a:t>frontend’</a:t>
            </a:r>
            <a:r>
              <a:rPr lang="ru-RU" sz="1600" dirty="0" smtClean="0"/>
              <a:t>ом.</a:t>
            </a:r>
            <a:endParaRPr lang="en-US" sz="1600" dirty="0" smtClean="0"/>
          </a:p>
          <a:p>
            <a:endParaRPr lang="ru-RU" sz="1600" dirty="0"/>
          </a:p>
          <a:p>
            <a:r>
              <a:rPr lang="ru-RU" sz="1600" dirty="0" smtClean="0"/>
              <a:t>В процессе разработки я столкнулся со следующими проблемами:</a:t>
            </a:r>
          </a:p>
          <a:p>
            <a:r>
              <a:rPr lang="ru-RU" sz="1600" dirty="0" smtClean="0"/>
              <a:t>Хранение </a:t>
            </a:r>
            <a:r>
              <a:rPr lang="ru-RU" sz="1600" dirty="0" smtClean="0"/>
              <a:t>токенов, обеспечение безопасности и подключение </a:t>
            </a:r>
            <a:r>
              <a:rPr lang="en-US" sz="1600" dirty="0" smtClean="0"/>
              <a:t>Celery.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en-US" sz="1600" dirty="0" smtClean="0"/>
              <a:t>Celery</a:t>
            </a:r>
            <a:r>
              <a:rPr lang="ru-RU" sz="1600" dirty="0" smtClean="0"/>
              <a:t> так и не удалось подключить, из-за чего пришлось использовать</a:t>
            </a:r>
          </a:p>
          <a:p>
            <a:r>
              <a:rPr lang="en-US" sz="1600" dirty="0" smtClean="0"/>
              <a:t>rabbitMQ</a:t>
            </a:r>
            <a:r>
              <a:rPr lang="ru-RU" sz="1600" dirty="0"/>
              <a:t> </a:t>
            </a:r>
            <a:r>
              <a:rPr lang="ru-RU" sz="1600" dirty="0" smtClean="0"/>
              <a:t>для общения с параллельно работающим процессом, выполняющим необходимую функциональность.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4061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092" y="1903534"/>
            <a:ext cx="8500354" cy="3985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300" b="1" dirty="0" smtClean="0"/>
              <a:t>По дисциплине:</a:t>
            </a:r>
          </a:p>
          <a:p>
            <a:r>
              <a:rPr lang="ru-RU" sz="2300" dirty="0" smtClean="0"/>
              <a:t>Веб разработка</a:t>
            </a:r>
          </a:p>
          <a:p>
            <a:endParaRPr lang="ru-RU" sz="2300" dirty="0" smtClean="0"/>
          </a:p>
          <a:p>
            <a:r>
              <a:rPr lang="ru-RU" sz="2300" b="1" dirty="0" smtClean="0"/>
              <a:t>Тема дипломной работы:</a:t>
            </a:r>
          </a:p>
          <a:p>
            <a:r>
              <a:rPr lang="ru-RU" sz="2300" dirty="0" smtClean="0"/>
              <a:t>Платежная система</a:t>
            </a:r>
          </a:p>
          <a:p>
            <a:endParaRPr lang="ru-RU" sz="2300" dirty="0" smtClean="0"/>
          </a:p>
          <a:p>
            <a:r>
              <a:rPr lang="ru-RU" sz="2300" b="1" dirty="0" smtClean="0"/>
              <a:t>Студент:</a:t>
            </a:r>
          </a:p>
          <a:p>
            <a:r>
              <a:rPr lang="ru-RU" sz="2300" dirty="0" smtClean="0"/>
              <a:t>Зинченко Богдан</a:t>
            </a:r>
          </a:p>
          <a:p>
            <a:endParaRPr lang="ru-RU" sz="2300" dirty="0"/>
          </a:p>
          <a:p>
            <a:r>
              <a:rPr lang="ru-RU" sz="2300" b="1" dirty="0" smtClean="0"/>
              <a:t>Руководитель:</a:t>
            </a:r>
            <a:endParaRPr lang="ru-RU" sz="2300" b="1" dirty="0"/>
          </a:p>
          <a:p>
            <a:r>
              <a:rPr lang="ru-RU" sz="2300" dirty="0" smtClean="0"/>
              <a:t>Табашнюк Евгений</a:t>
            </a:r>
            <a:endParaRPr lang="ru-RU" sz="2300" dirty="0"/>
          </a:p>
        </p:txBody>
      </p:sp>
      <p:pic>
        <p:nvPicPr>
          <p:cNvPr id="2058" name="Picture 10" descr="https://o.remove.bg/downloads/384ef30c-9165-4f72-97f3-8500633c6f0a/png-clipart-square-academic-cap-graduation-ceremony-student-cap-cap-blue-angle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75" y="543791"/>
            <a:ext cx="1431896" cy="99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227940" y="508053"/>
            <a:ext cx="717731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 smtClean="0"/>
              <a:t>Дипломная работа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301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000" y="6337300"/>
            <a:ext cx="113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Гитхаб: </a:t>
            </a:r>
            <a:r>
              <a:rPr lang="en-US" dirty="0" smtClean="0">
                <a:hlinkClick r:id="rId3"/>
              </a:rPr>
              <a:t>https://github.com/anigilyatornayapushka </a:t>
            </a:r>
            <a:r>
              <a:rPr lang="ru-RU" dirty="0"/>
              <a:t>	</a:t>
            </a:r>
            <a:r>
              <a:rPr lang="ru-RU" dirty="0" smtClean="0"/>
              <a:t>Номер телефона: 87776548573	Телеграм: </a:t>
            </a:r>
            <a:r>
              <a:rPr lang="en-US" dirty="0" smtClean="0"/>
              <a:t>@zusjjaka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79075" y="1993074"/>
            <a:ext cx="1058091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На этом презентация окончена.</a:t>
            </a:r>
          </a:p>
          <a:p>
            <a:endParaRPr lang="ru-RU" sz="2200" dirty="0"/>
          </a:p>
          <a:p>
            <a:r>
              <a:rPr lang="ru-RU" sz="2200" dirty="0" smtClean="0"/>
              <a:t>Если остались интересующие вас вопросы,</a:t>
            </a:r>
          </a:p>
          <a:p>
            <a:pPr>
              <a:lnSpc>
                <a:spcPct val="200000"/>
              </a:lnSpc>
            </a:pPr>
            <a:r>
              <a:rPr lang="ru-RU" sz="2200" dirty="0" smtClean="0"/>
              <a:t>я готов ответить на них.</a:t>
            </a:r>
            <a:endParaRPr lang="ru-RU" sz="2200" dirty="0"/>
          </a:p>
        </p:txBody>
      </p:sp>
      <p:pic>
        <p:nvPicPr>
          <p:cNvPr id="1028" name="Picture 4" descr="https://o.remove.bg/downloads/0912bc74-a3c0-4125-8857-48a222081035/png-transparent-logo-information-library-business-information-miscellaneous-blue-text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94" y="646783"/>
            <a:ext cx="1489286" cy="82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85193" y="718299"/>
            <a:ext cx="4996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638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9075" y="740222"/>
            <a:ext cx="819555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000" b="1" dirty="0" smtClean="0"/>
              <a:t>	  Содержани</a:t>
            </a:r>
            <a:r>
              <a:rPr lang="ru-RU" sz="4000" b="1" dirty="0"/>
              <a:t>е</a:t>
            </a:r>
            <a:endParaRPr lang="ru-RU" sz="3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9075" y="1781593"/>
            <a:ext cx="8195554" cy="39130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1. </a:t>
            </a:r>
            <a:r>
              <a:rPr lang="ru-RU" sz="2400" dirty="0" smtClean="0">
                <a:hlinkClick r:id="rId3" action="ppaction://hlinksldjump"/>
              </a:rPr>
              <a:t>Цель работы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2. </a:t>
            </a:r>
            <a:r>
              <a:rPr lang="ru-RU" sz="2400" dirty="0" smtClean="0">
                <a:hlinkClick r:id="rId4" action="ppaction://hlinksldjump"/>
              </a:rPr>
              <a:t>Архитектура проекта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3. </a:t>
            </a:r>
            <a:r>
              <a:rPr lang="ru-RU" sz="2400" dirty="0" smtClean="0">
                <a:hlinkClick r:id="rId5" action="ppaction://hlinksldjump"/>
              </a:rPr>
              <a:t>Технологический стек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4. </a:t>
            </a:r>
            <a:r>
              <a:rPr lang="ru-RU" sz="2400" dirty="0" smtClean="0">
                <a:hlinkClick r:id="rId6" action="ppaction://hlinksldjump"/>
              </a:rPr>
              <a:t>Функциональность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5. </a:t>
            </a:r>
            <a:r>
              <a:rPr lang="ru-RU" sz="2400" dirty="0" smtClean="0">
                <a:hlinkClick r:id="rId7" action="ppaction://hlinksldjump"/>
              </a:rPr>
              <a:t>Безопасность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6. </a:t>
            </a:r>
            <a:r>
              <a:rPr lang="ru-RU" sz="2400" dirty="0" smtClean="0">
                <a:hlinkClick r:id="rId8" action="ppaction://hlinksldjump"/>
              </a:rPr>
              <a:t>Итог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7. </a:t>
            </a:r>
            <a:r>
              <a:rPr lang="ru-RU" sz="2400" dirty="0" smtClean="0">
                <a:hlinkClick r:id="rId9" action="ppaction://hlinksldjump"/>
              </a:rPr>
              <a:t>Вопросы и ответы</a:t>
            </a:r>
            <a:endParaRPr lang="ru-RU" sz="2400" dirty="0" smtClean="0"/>
          </a:p>
        </p:txBody>
      </p:sp>
      <p:pic>
        <p:nvPicPr>
          <p:cNvPr id="12290" name="Picture 2" descr="https://o.remove.bg/downloads/c361a302-e3a0-4b6b-9767-581c12ed5018/download-removebg-preview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75" y="713165"/>
            <a:ext cx="1373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82275" y="717538"/>
            <a:ext cx="6482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	Цель работы</a:t>
            </a:r>
            <a:endParaRPr lang="ru-RU" sz="4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79075" y="194357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effectLst/>
              </a:rPr>
              <a:t>Целью данного проекта является разработка и реализация платежной системы, аналогичной PayPal, с использованием фреймворка Django.</a:t>
            </a:r>
          </a:p>
          <a:p>
            <a:endParaRPr lang="ru-RU" dirty="0"/>
          </a:p>
          <a:p>
            <a:r>
              <a:rPr lang="ru-RU" b="0" i="0" dirty="0" smtClean="0">
                <a:effectLst/>
              </a:rPr>
              <a:t>Основной целью работы является создание надежной, удобной и безопасной платежной системы, которая позволит </a:t>
            </a:r>
            <a:r>
              <a:rPr lang="ru-RU" dirty="0" smtClean="0"/>
              <a:t>пользователям </a:t>
            </a:r>
            <a:r>
              <a:rPr lang="ru-RU" b="0" i="0" dirty="0" smtClean="0">
                <a:effectLst/>
              </a:rPr>
              <a:t>осуществлять онлайн-платежи, передачу средств и управление финансовыми операциями с минимальными рисками и максимальной защитой персональных данных.</a:t>
            </a:r>
          </a:p>
          <a:p>
            <a:endParaRPr lang="ru-RU" dirty="0"/>
          </a:p>
          <a:p>
            <a:r>
              <a:rPr lang="ru-RU" b="0" i="0" dirty="0" smtClean="0">
                <a:effectLst/>
              </a:rPr>
              <a:t>Проект также нацелен на демонстрацию навыков веб-разработки и применение современных технологий в области платежных систем.</a:t>
            </a:r>
            <a:endParaRPr lang="ru-RU" dirty="0"/>
          </a:p>
        </p:txBody>
      </p:sp>
      <p:pic>
        <p:nvPicPr>
          <p:cNvPr id="11270" name="Picture 6" descr="https://o.remove.bg/downloads/c03bf3ea-f883-4660-9013-1b17d3e8b0f5/png-clipart-bullseye-computer-icons-shooting-target-target-miscellaneous-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59" y="732818"/>
            <a:ext cx="1165222" cy="6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8"/>
            <a:ext cx="12192000" cy="6872288"/>
          </a:xfrm>
          <a:prstGeom prst="rect">
            <a:avLst/>
          </a:prstGeom>
        </p:spPr>
      </p:pic>
      <p:pic>
        <p:nvPicPr>
          <p:cNvPr id="5124" name="Picture 4" descr="https://o.remove.bg/downloads/40363dde-ab7c-4125-b1b3-77962758e56f/png-transparent-home-house-lia-space-button-angle-logo-stock-photography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53" y="562796"/>
            <a:ext cx="1157923" cy="99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5193" y="718299"/>
            <a:ext cx="4873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Архитектура проекта</a:t>
            </a:r>
            <a:endParaRPr lang="ru-RU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79075" y="19557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effectLst/>
              </a:rPr>
              <a:t>Архитектура проекта основана на REST API и JWT токенах, обеспечивает модульность, масштабируемость и безопасность платежной системы. Она позволяет эффективно обрабатывать запросы пользователей, осуществлять аутентификацию и авторизацию, а также сохранять и обрабатывать данные о платежах и пользователях.</a:t>
            </a:r>
          </a:p>
          <a:p>
            <a:endParaRPr lang="ru-RU" b="0" i="0" dirty="0" smtClean="0">
              <a:effectLst/>
            </a:endParaRPr>
          </a:p>
          <a:p>
            <a:r>
              <a:rPr lang="ru-RU" dirty="0"/>
              <a:t>Архитектура проекта строится на принципах клиент-серверной архитектуры и включает следующие компоненты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4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8"/>
            <a:ext cx="12192000" cy="687228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79075" y="1955766"/>
            <a:ext cx="869288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Клиентская часть:</a:t>
            </a:r>
          </a:p>
          <a:p>
            <a:pPr lvl="1"/>
            <a:r>
              <a:rPr lang="en-US" sz="1700" dirty="0" smtClean="0"/>
              <a:t>Frontend </a:t>
            </a:r>
            <a:r>
              <a:rPr lang="ru-RU" sz="1700" dirty="0" smtClean="0"/>
              <a:t>разработан с использованием HTML, CSS и JavaScript для создания интерактивного пользовательского интерфейса.</a:t>
            </a:r>
          </a:p>
          <a:p>
            <a:pPr lvl="1"/>
            <a:r>
              <a:rPr lang="ru-RU" sz="1700" dirty="0" smtClean="0"/>
              <a:t>Клиентская часть взаимодействует с серверной частью посредством REST API.</a:t>
            </a:r>
          </a:p>
          <a:p>
            <a:r>
              <a:rPr lang="ru-RU" i="1" dirty="0" smtClean="0"/>
              <a:t>Серверная часть:</a:t>
            </a:r>
          </a:p>
          <a:p>
            <a:pPr lvl="1"/>
            <a:r>
              <a:rPr lang="en-US" sz="1700" dirty="0" smtClean="0"/>
              <a:t>Backend </a:t>
            </a:r>
            <a:r>
              <a:rPr lang="ru-RU" sz="1700" dirty="0" smtClean="0"/>
              <a:t>разработан на основе фреймворка Django</a:t>
            </a:r>
            <a:r>
              <a:rPr lang="en-US" sz="1700" dirty="0" smtClean="0"/>
              <a:t> </a:t>
            </a:r>
            <a:r>
              <a:rPr lang="ru-RU" sz="1700" dirty="0" smtClean="0"/>
              <a:t>с использованием Django REST Framework для обработки запросов и предоставления данных клиенту. Аутентификация и авторизация осуществляются с помощью JWT (JSON Web Token).</a:t>
            </a:r>
          </a:p>
          <a:p>
            <a:r>
              <a:rPr lang="ru-RU" i="1" dirty="0" smtClean="0"/>
              <a:t>База данных:</a:t>
            </a:r>
          </a:p>
          <a:p>
            <a:pPr lvl="1"/>
            <a:r>
              <a:rPr lang="ru-RU" sz="1700" dirty="0" smtClean="0"/>
              <a:t>Для хранения информации была выбрана реляционная база данных </a:t>
            </a:r>
            <a:r>
              <a:rPr lang="en-US" sz="1700" dirty="0" smtClean="0"/>
              <a:t>PostgreSQL.</a:t>
            </a:r>
          </a:p>
          <a:p>
            <a:pPr lvl="1"/>
            <a:r>
              <a:rPr lang="ru-RU" sz="1700" dirty="0" smtClean="0"/>
              <a:t>Используется Django </a:t>
            </a:r>
            <a:r>
              <a:rPr lang="en-US" sz="1700" dirty="0" smtClean="0"/>
              <a:t>ORM </a:t>
            </a:r>
            <a:r>
              <a:rPr lang="ru-RU" sz="1700" dirty="0" smtClean="0"/>
              <a:t>для упрощения работы с данными и обеспечения согласованности данных.</a:t>
            </a:r>
          </a:p>
          <a:p>
            <a:r>
              <a:rPr lang="ru-RU" i="1" dirty="0" smtClean="0"/>
              <a:t>Сетевое взаимодействие:</a:t>
            </a:r>
          </a:p>
          <a:p>
            <a:pPr lvl="1"/>
            <a:r>
              <a:rPr lang="ru-RU" sz="1700" dirty="0" smtClean="0"/>
              <a:t>Клиенты и сервер взаимодействуют с помощью HTT</a:t>
            </a:r>
            <a:r>
              <a:rPr lang="en-US" sz="1700" dirty="0" smtClean="0"/>
              <a:t>P</a:t>
            </a:r>
            <a:r>
              <a:rPr lang="ru-RU" sz="1700" dirty="0" smtClean="0"/>
              <a:t>.</a:t>
            </a:r>
            <a:r>
              <a:rPr lang="en-US" sz="1700" dirty="0" smtClean="0"/>
              <a:t> </a:t>
            </a:r>
            <a:r>
              <a:rPr lang="ru-RU" sz="1700" dirty="0" smtClean="0"/>
              <a:t>Клиент отправляет запросы, используя методы HTTP</a:t>
            </a:r>
            <a:r>
              <a:rPr lang="en-US" sz="1700" dirty="0" smtClean="0"/>
              <a:t>, </a:t>
            </a:r>
            <a:r>
              <a:rPr lang="ru-RU" sz="1700" dirty="0" smtClean="0"/>
              <a:t>для выполнения операций платежей, управления счетами и других функций системы.</a:t>
            </a:r>
            <a:endParaRPr lang="ru-RU" sz="1700" dirty="0"/>
          </a:p>
        </p:txBody>
      </p:sp>
      <p:sp>
        <p:nvSpPr>
          <p:cNvPr id="10" name="TextBox 9"/>
          <p:cNvSpPr txBox="1"/>
          <p:nvPr/>
        </p:nvSpPr>
        <p:spPr>
          <a:xfrm>
            <a:off x="2182160" y="775569"/>
            <a:ext cx="32457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Backend / Frontend</a:t>
            </a:r>
            <a:endParaRPr lang="ru-RU" sz="3000" i="1" dirty="0"/>
          </a:p>
        </p:txBody>
      </p:sp>
      <p:pic>
        <p:nvPicPr>
          <p:cNvPr id="4098" name="Picture 2" descr="Backend - Free interface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00" y="688485"/>
            <a:ext cx="769260" cy="76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8"/>
            <a:ext cx="12192000" cy="6872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2160" y="778250"/>
            <a:ext cx="3396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i="1" dirty="0" smtClean="0"/>
              <a:t>Схема базы данных</a:t>
            </a:r>
            <a:endParaRPr lang="ru-RU" sz="30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77" y="1509662"/>
            <a:ext cx="6256042" cy="4819377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1632035" y="724914"/>
            <a:ext cx="439484" cy="609466"/>
            <a:chOff x="4902814" y="664297"/>
            <a:chExt cx="342900" cy="565924"/>
          </a:xfrm>
        </p:grpSpPr>
        <p:sp>
          <p:nvSpPr>
            <p:cNvPr id="8" name="Блок-схема: магнитный диск 7"/>
            <p:cNvSpPr/>
            <p:nvPr/>
          </p:nvSpPr>
          <p:spPr>
            <a:xfrm>
              <a:off x="4902814" y="993775"/>
              <a:ext cx="342900" cy="23644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4902814" y="829036"/>
              <a:ext cx="342900" cy="23644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Блок-схема: магнитный диск 11"/>
            <p:cNvSpPr/>
            <p:nvPr/>
          </p:nvSpPr>
          <p:spPr>
            <a:xfrm>
              <a:off x="4902814" y="664297"/>
              <a:ext cx="342900" cy="23644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60018" y="6216302"/>
            <a:ext cx="25407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/>
              <a:t>Рис 1. Схема общей базы данных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7691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8"/>
            <a:ext cx="12192000" cy="6872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2160" y="778250"/>
            <a:ext cx="4559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i="1" dirty="0" smtClean="0"/>
              <a:t>Разделение обязанностей</a:t>
            </a:r>
            <a:endParaRPr lang="en-US" sz="3000" i="1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1079075" y="1993074"/>
            <a:ext cx="6786967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Проект организован </a:t>
            </a:r>
            <a:r>
              <a:rPr lang="ru-RU" sz="1600" dirty="0"/>
              <a:t>в виде двух основных компонентов: </a:t>
            </a:r>
            <a:r>
              <a:rPr lang="ru-RU" sz="1650" u="sng" dirty="0" smtClean="0"/>
              <a:t>frontend</a:t>
            </a:r>
            <a:r>
              <a:rPr lang="ru-RU" sz="1600" dirty="0" smtClean="0"/>
              <a:t> и </a:t>
            </a:r>
            <a:r>
              <a:rPr lang="ru-RU" sz="1650" u="sng" dirty="0" smtClean="0"/>
              <a:t>backend</a:t>
            </a:r>
            <a:r>
              <a:rPr lang="ru-RU" sz="1600" dirty="0" smtClean="0"/>
              <a:t>. Frontend </a:t>
            </a:r>
            <a:r>
              <a:rPr lang="ru-RU" sz="1600" dirty="0"/>
              <a:t>представляет пользовательский интерфейс, в то время как backend представляет собой серверную часть приложения. С целью структурирования и упрощения кода backend дополнительно разделен на три отдельных части: </a:t>
            </a:r>
            <a:r>
              <a:rPr lang="ru-RU" sz="1650" u="sng" dirty="0"/>
              <a:t>bank</a:t>
            </a:r>
            <a:r>
              <a:rPr lang="ru-RU" sz="1600" dirty="0"/>
              <a:t>, </a:t>
            </a:r>
            <a:r>
              <a:rPr lang="ru-RU" sz="1650" u="sng" dirty="0"/>
              <a:t>auths</a:t>
            </a:r>
            <a:r>
              <a:rPr lang="ru-RU" sz="1600" dirty="0"/>
              <a:t> и </a:t>
            </a:r>
            <a:r>
              <a:rPr lang="ru-RU" sz="1650" u="sng" dirty="0"/>
              <a:t>abstracts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ru-RU" sz="1650" u="sng" dirty="0" smtClean="0"/>
              <a:t>auths</a:t>
            </a:r>
            <a:r>
              <a:rPr lang="ru-RU" sz="1600" dirty="0" smtClean="0"/>
              <a:t> </a:t>
            </a:r>
            <a:r>
              <a:rPr lang="ru-RU" sz="1600" dirty="0"/>
              <a:t>- управление пользователями и </a:t>
            </a:r>
            <a:r>
              <a:rPr lang="ru-RU" sz="1600" dirty="0" smtClean="0"/>
              <a:t>различными токенами.</a:t>
            </a:r>
          </a:p>
          <a:p>
            <a:r>
              <a:rPr lang="ru-RU" sz="1650" u="sng" dirty="0" smtClean="0"/>
              <a:t>bank</a:t>
            </a:r>
            <a:r>
              <a:rPr lang="ru-RU" sz="1600" dirty="0" smtClean="0"/>
              <a:t> - управление картами и транзакциями.</a:t>
            </a:r>
          </a:p>
          <a:p>
            <a:r>
              <a:rPr lang="ru-RU" sz="1650" u="sng" dirty="0" smtClean="0"/>
              <a:t>abstracts</a:t>
            </a:r>
            <a:r>
              <a:rPr lang="ru-RU" sz="1600" dirty="0" smtClean="0"/>
              <a:t> </a:t>
            </a:r>
            <a:r>
              <a:rPr lang="ru-RU" sz="1600" dirty="0"/>
              <a:t>- расширение </a:t>
            </a:r>
            <a:r>
              <a:rPr lang="ru-RU" sz="1600" dirty="0" smtClean="0"/>
              <a:t>функциональности остальных частей.</a:t>
            </a:r>
            <a:endParaRPr lang="ru-RU" sz="1600" dirty="0"/>
          </a:p>
          <a:p>
            <a:endParaRPr lang="ru-RU" sz="1600" dirty="0" smtClean="0"/>
          </a:p>
          <a:p>
            <a:r>
              <a:rPr lang="ru-RU" sz="1600" dirty="0"/>
              <a:t>Каждая из этих частей имеет свою определенную ответственность, что обеспечивает логическую </a:t>
            </a:r>
            <a:r>
              <a:rPr lang="ru-RU" sz="1600" dirty="0" smtClean="0"/>
              <a:t>разделенность </a:t>
            </a:r>
            <a:r>
              <a:rPr lang="ru-RU" sz="1600" dirty="0"/>
              <a:t>и четкость внутри проекта</a:t>
            </a:r>
            <a:r>
              <a:rPr lang="ru-RU" sz="1600" dirty="0" smtClean="0"/>
              <a:t>.</a:t>
            </a:r>
          </a:p>
          <a:p>
            <a:endParaRPr lang="ru-RU" sz="1600" dirty="0" smtClean="0"/>
          </a:p>
          <a:p>
            <a:r>
              <a:rPr lang="ru-RU" sz="1600" dirty="0" smtClean="0"/>
              <a:t>Ответственность внутри них разделена следующим образом:</a:t>
            </a:r>
            <a:endParaRPr lang="ru-RU" sz="1700" dirty="0"/>
          </a:p>
        </p:txBody>
      </p:sp>
      <p:pic>
        <p:nvPicPr>
          <p:cNvPr id="10" name="Picture 4" descr="Разделение – Бесплатные иконки: бизнес и финанс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99" y="590883"/>
            <a:ext cx="895086" cy="8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8"/>
            <a:ext cx="12192000" cy="6872288"/>
          </a:xfrm>
          <a:prstGeom prst="rect">
            <a:avLst/>
          </a:prstGeom>
        </p:spPr>
      </p:pic>
      <p:pic>
        <p:nvPicPr>
          <p:cNvPr id="2052" name="Picture 4" descr="Разделение – Бесплатные иконки: бизнес и финанс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99" y="590883"/>
            <a:ext cx="895086" cy="8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82160" y="778250"/>
            <a:ext cx="4646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i="1" dirty="0" smtClean="0"/>
              <a:t>Разделение обязанностей</a:t>
            </a:r>
            <a:endParaRPr lang="ru-RU" sz="30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79075" y="1993074"/>
            <a:ext cx="6346294" cy="357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50" u="sng" dirty="0"/>
              <a:t>Views</a:t>
            </a:r>
            <a:r>
              <a:rPr lang="ru-RU" sz="1600" dirty="0"/>
              <a:t> представляют собой точки входа в приложение для </a:t>
            </a:r>
            <a:r>
              <a:rPr lang="ru-RU" sz="1600" dirty="0" smtClean="0"/>
              <a:t>принятия входящих </a:t>
            </a:r>
            <a:r>
              <a:rPr lang="ru-RU" sz="1600" dirty="0"/>
              <a:t>запросов и определения </a:t>
            </a:r>
            <a:r>
              <a:rPr lang="ru-RU" sz="1600" dirty="0" smtClean="0"/>
              <a:t>логики </a:t>
            </a:r>
            <a:r>
              <a:rPr lang="ru-RU" sz="1600" dirty="0"/>
              <a:t>их обработки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en-US" sz="1650" u="sng" dirty="0"/>
              <a:t>Models</a:t>
            </a:r>
            <a:r>
              <a:rPr lang="en-US" sz="1600" dirty="0"/>
              <a:t> </a:t>
            </a:r>
            <a:r>
              <a:rPr lang="ru-RU" sz="1600" dirty="0"/>
              <a:t>устанавливают связь между приложением и </a:t>
            </a:r>
            <a:r>
              <a:rPr lang="ru-RU" sz="1600" dirty="0" smtClean="0"/>
              <a:t>базой данных для получения и записи информации.</a:t>
            </a:r>
          </a:p>
          <a:p>
            <a:endParaRPr lang="ru-RU" sz="1600" dirty="0" smtClean="0"/>
          </a:p>
          <a:p>
            <a:r>
              <a:rPr lang="en-US" sz="1650" u="sng" dirty="0" smtClean="0"/>
              <a:t>Services</a:t>
            </a:r>
            <a:r>
              <a:rPr lang="en-US" sz="1600" dirty="0" smtClean="0"/>
              <a:t> </a:t>
            </a:r>
            <a:r>
              <a:rPr lang="ru-RU" sz="1600" dirty="0" smtClean="0"/>
              <a:t>представляют </a:t>
            </a:r>
            <a:r>
              <a:rPr lang="ru-RU" sz="1600" dirty="0"/>
              <a:t>бизнес-логику </a:t>
            </a:r>
            <a:r>
              <a:rPr lang="ru-RU" sz="1600" dirty="0" smtClean="0"/>
              <a:t>приложения. Служат </a:t>
            </a:r>
            <a:r>
              <a:rPr lang="ru-RU" sz="1600" dirty="0"/>
              <a:t>связующим звеном между </a:t>
            </a:r>
            <a:r>
              <a:rPr lang="ru-RU" sz="1600" dirty="0" smtClean="0"/>
              <a:t>представлениями </a:t>
            </a:r>
            <a:r>
              <a:rPr lang="ru-RU" sz="1600" dirty="0"/>
              <a:t>и </a:t>
            </a:r>
            <a:r>
              <a:rPr lang="ru-RU" sz="1600" dirty="0" smtClean="0"/>
              <a:t>моделями.</a:t>
            </a:r>
          </a:p>
          <a:p>
            <a:endParaRPr lang="ru-RU" sz="1600" dirty="0" smtClean="0"/>
          </a:p>
          <a:p>
            <a:r>
              <a:rPr lang="en-US" sz="1650" u="sng" dirty="0" smtClean="0"/>
              <a:t>Serializers</a:t>
            </a:r>
            <a:r>
              <a:rPr lang="en-US" sz="1600" dirty="0" smtClean="0"/>
              <a:t> </a:t>
            </a:r>
            <a:r>
              <a:rPr lang="ru-RU" sz="1600" dirty="0"/>
              <a:t>обеспечивают </a:t>
            </a:r>
            <a:r>
              <a:rPr lang="ru-RU" sz="1600" dirty="0" smtClean="0"/>
              <a:t>сериализацию и десериализацию данных, их форматирования в </a:t>
            </a:r>
            <a:r>
              <a:rPr lang="en-US" sz="1600" dirty="0" smtClean="0"/>
              <a:t>json</a:t>
            </a:r>
            <a:r>
              <a:rPr lang="ru-RU" sz="1600" dirty="0" smtClean="0"/>
              <a:t> и обратно для удобного общения с </a:t>
            </a:r>
            <a:r>
              <a:rPr lang="en-US" sz="1600" dirty="0" smtClean="0"/>
              <a:t>frontend.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en-US" sz="1650" u="sng" dirty="0" smtClean="0"/>
              <a:t>Validators</a:t>
            </a:r>
            <a:r>
              <a:rPr lang="en-US" sz="1600" dirty="0" smtClean="0"/>
              <a:t> </a:t>
            </a:r>
            <a:r>
              <a:rPr lang="ru-RU" sz="1600" dirty="0"/>
              <a:t>используются для проверки и валидации данных, </a:t>
            </a:r>
            <a:r>
              <a:rPr lang="ru-RU" sz="1600" dirty="0" smtClean="0"/>
              <a:t>чтобы исключить внутрисерверные ошибки.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816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1220</Words>
  <Application>Microsoft Office PowerPoint</Application>
  <PresentationFormat>Широкоэкранный</PresentationFormat>
  <Paragraphs>216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52</cp:revision>
  <dcterms:created xsi:type="dcterms:W3CDTF">2023-06-16T13:04:22Z</dcterms:created>
  <dcterms:modified xsi:type="dcterms:W3CDTF">2023-07-03T10:16:40Z</dcterms:modified>
</cp:coreProperties>
</file>