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0" r:id="rId6"/>
    <p:sldId id="266" r:id="rId7"/>
    <p:sldId id="267" r:id="rId8"/>
    <p:sldId id="268" r:id="rId9"/>
    <p:sldId id="269" r:id="rId10"/>
    <p:sldId id="261" r:id="rId11"/>
    <p:sldId id="270" r:id="rId12"/>
    <p:sldId id="271" r:id="rId13"/>
    <p:sldId id="262" r:id="rId14"/>
    <p:sldId id="272" r:id="rId15"/>
    <p:sldId id="263" r:id="rId16"/>
    <p:sldId id="275" r:id="rId17"/>
    <p:sldId id="273" r:id="rId18"/>
    <p:sldId id="274" r:id="rId19"/>
    <p:sldId id="264" r:id="rId20"/>
    <p:sldId id="265"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6D587656-0145-4C45-9C07-EB5DB59F8482}">
          <p14:sldIdLst>
            <p14:sldId id="256"/>
            <p14:sldId id="257"/>
            <p14:sldId id="258"/>
            <p14:sldId id="259"/>
            <p14:sldId id="260"/>
            <p14:sldId id="266"/>
            <p14:sldId id="267"/>
            <p14:sldId id="268"/>
            <p14:sldId id="269"/>
            <p14:sldId id="261"/>
            <p14:sldId id="270"/>
            <p14:sldId id="271"/>
            <p14:sldId id="262"/>
            <p14:sldId id="272"/>
            <p14:sldId id="263"/>
            <p14:sldId id="275"/>
            <p14:sldId id="273"/>
            <p14:sldId id="274"/>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285125-66BA-4509-B07A-5F8873CC115C}" type="datetimeFigureOut">
              <a:rPr lang="ru-RU" smtClean="0"/>
              <a:t>17.06.2023</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13C9C9-C26B-432D-AA0B-751E9C9021C8}" type="slidenum">
              <a:rPr lang="ru-RU" smtClean="0"/>
              <a:t>‹#›</a:t>
            </a:fld>
            <a:endParaRPr lang="ru-RU"/>
          </a:p>
        </p:txBody>
      </p:sp>
    </p:spTree>
    <p:extLst>
      <p:ext uri="{BB962C8B-B14F-4D97-AF65-F5344CB8AC3E}">
        <p14:creationId xmlns:p14="http://schemas.microsoft.com/office/powerpoint/2010/main" val="423812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8AFD3-869B-480E-8727-6FE732510D6B}" type="datetimeFigureOut">
              <a:rPr lang="ru-RU" smtClean="0"/>
              <a:t>17.06.2023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3D91F-D6E9-4DBA-A28B-08AB01C2C34E}" type="slidenum">
              <a:rPr lang="ru-RU" smtClean="0"/>
              <a:t>‹#›</a:t>
            </a:fld>
            <a:endParaRPr lang="ru-RU"/>
          </a:p>
        </p:txBody>
      </p:sp>
    </p:spTree>
    <p:extLst>
      <p:ext uri="{BB962C8B-B14F-4D97-AF65-F5344CB8AC3E}">
        <p14:creationId xmlns:p14="http://schemas.microsoft.com/office/powerpoint/2010/main" val="2605216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2F3D91F-D6E9-4DBA-A28B-08AB01C2C34E}" type="slidenum">
              <a:rPr lang="ru-RU" smtClean="0"/>
              <a:t>17</a:t>
            </a:fld>
            <a:endParaRPr lang="ru-RU"/>
          </a:p>
        </p:txBody>
      </p:sp>
    </p:spTree>
    <p:extLst>
      <p:ext uri="{BB962C8B-B14F-4D97-AF65-F5344CB8AC3E}">
        <p14:creationId xmlns:p14="http://schemas.microsoft.com/office/powerpoint/2010/main" val="244571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2F3D91F-D6E9-4DBA-A28B-08AB01C2C34E}" type="slidenum">
              <a:rPr lang="ru-RU" smtClean="0"/>
              <a:t>18</a:t>
            </a:fld>
            <a:endParaRPr lang="ru-RU"/>
          </a:p>
        </p:txBody>
      </p:sp>
    </p:spTree>
    <p:extLst>
      <p:ext uri="{BB962C8B-B14F-4D97-AF65-F5344CB8AC3E}">
        <p14:creationId xmlns:p14="http://schemas.microsoft.com/office/powerpoint/2010/main" val="51293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79EEF09-15BD-46B3-8E04-BEAC8FD3E042}" type="datetimeFigureOut">
              <a:rPr lang="ru-RU" smtClean="0"/>
              <a:t>17.06.2023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EEA7BA7-2C2B-481C-8C86-048D0E0650A5}" type="slidenum">
              <a:rPr lang="ru-RU" smtClean="0"/>
              <a:t>‹#›</a:t>
            </a:fld>
            <a:endParaRPr lang="ru-RU"/>
          </a:p>
        </p:txBody>
      </p:sp>
    </p:spTree>
    <p:extLst>
      <p:ext uri="{BB962C8B-B14F-4D97-AF65-F5344CB8AC3E}">
        <p14:creationId xmlns:p14="http://schemas.microsoft.com/office/powerpoint/2010/main" val="418906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79EEF09-15BD-46B3-8E04-BEAC8FD3E042}" type="datetimeFigureOut">
              <a:rPr lang="ru-RU" smtClean="0"/>
              <a:t>17.06.2023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EEA7BA7-2C2B-481C-8C86-048D0E0650A5}" type="slidenum">
              <a:rPr lang="ru-RU" smtClean="0"/>
              <a:t>‹#›</a:t>
            </a:fld>
            <a:endParaRPr lang="ru-RU"/>
          </a:p>
        </p:txBody>
      </p:sp>
    </p:spTree>
    <p:extLst>
      <p:ext uri="{BB962C8B-B14F-4D97-AF65-F5344CB8AC3E}">
        <p14:creationId xmlns:p14="http://schemas.microsoft.com/office/powerpoint/2010/main" val="386664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79EEF09-15BD-46B3-8E04-BEAC8FD3E042}" type="datetimeFigureOut">
              <a:rPr lang="ru-RU" smtClean="0"/>
              <a:t>17.06.2023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EEA7BA7-2C2B-481C-8C86-048D0E0650A5}" type="slidenum">
              <a:rPr lang="ru-RU" smtClean="0"/>
              <a:t>‹#›</a:t>
            </a:fld>
            <a:endParaRPr lang="ru-RU"/>
          </a:p>
        </p:txBody>
      </p:sp>
    </p:spTree>
    <p:extLst>
      <p:ext uri="{BB962C8B-B14F-4D97-AF65-F5344CB8AC3E}">
        <p14:creationId xmlns:p14="http://schemas.microsoft.com/office/powerpoint/2010/main" val="379512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79EEF09-15BD-46B3-8E04-BEAC8FD3E042}" type="datetimeFigureOut">
              <a:rPr lang="ru-RU" smtClean="0"/>
              <a:t>17.06.2023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EEA7BA7-2C2B-481C-8C86-048D0E0650A5}" type="slidenum">
              <a:rPr lang="ru-RU" smtClean="0"/>
              <a:t>‹#›</a:t>
            </a:fld>
            <a:endParaRPr lang="ru-RU"/>
          </a:p>
        </p:txBody>
      </p:sp>
    </p:spTree>
    <p:extLst>
      <p:ext uri="{BB962C8B-B14F-4D97-AF65-F5344CB8AC3E}">
        <p14:creationId xmlns:p14="http://schemas.microsoft.com/office/powerpoint/2010/main" val="151641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79EEF09-15BD-46B3-8E04-BEAC8FD3E042}" type="datetimeFigureOut">
              <a:rPr lang="ru-RU" smtClean="0"/>
              <a:t>17.06.2023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EEA7BA7-2C2B-481C-8C86-048D0E0650A5}" type="slidenum">
              <a:rPr lang="ru-RU" smtClean="0"/>
              <a:t>‹#›</a:t>
            </a:fld>
            <a:endParaRPr lang="ru-RU"/>
          </a:p>
        </p:txBody>
      </p:sp>
    </p:spTree>
    <p:extLst>
      <p:ext uri="{BB962C8B-B14F-4D97-AF65-F5344CB8AC3E}">
        <p14:creationId xmlns:p14="http://schemas.microsoft.com/office/powerpoint/2010/main" val="408236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79EEF09-15BD-46B3-8E04-BEAC8FD3E042}" type="datetimeFigureOut">
              <a:rPr lang="ru-RU" smtClean="0"/>
              <a:t>17.06.2023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EEA7BA7-2C2B-481C-8C86-048D0E0650A5}" type="slidenum">
              <a:rPr lang="ru-RU" smtClean="0"/>
              <a:t>‹#›</a:t>
            </a:fld>
            <a:endParaRPr lang="ru-RU"/>
          </a:p>
        </p:txBody>
      </p:sp>
    </p:spTree>
    <p:extLst>
      <p:ext uri="{BB962C8B-B14F-4D97-AF65-F5344CB8AC3E}">
        <p14:creationId xmlns:p14="http://schemas.microsoft.com/office/powerpoint/2010/main" val="178655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79EEF09-15BD-46B3-8E04-BEAC8FD3E042}" type="datetimeFigureOut">
              <a:rPr lang="ru-RU" smtClean="0"/>
              <a:t>17.06.2023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EEA7BA7-2C2B-481C-8C86-048D0E0650A5}" type="slidenum">
              <a:rPr lang="ru-RU" smtClean="0"/>
              <a:t>‹#›</a:t>
            </a:fld>
            <a:endParaRPr lang="ru-RU"/>
          </a:p>
        </p:txBody>
      </p:sp>
    </p:spTree>
    <p:extLst>
      <p:ext uri="{BB962C8B-B14F-4D97-AF65-F5344CB8AC3E}">
        <p14:creationId xmlns:p14="http://schemas.microsoft.com/office/powerpoint/2010/main" val="320717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79EEF09-15BD-46B3-8E04-BEAC8FD3E042}" type="datetimeFigureOut">
              <a:rPr lang="ru-RU" smtClean="0"/>
              <a:t>17.06.2023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EEA7BA7-2C2B-481C-8C86-048D0E0650A5}" type="slidenum">
              <a:rPr lang="ru-RU" smtClean="0"/>
              <a:t>‹#›</a:t>
            </a:fld>
            <a:endParaRPr lang="ru-RU"/>
          </a:p>
        </p:txBody>
      </p:sp>
    </p:spTree>
    <p:extLst>
      <p:ext uri="{BB962C8B-B14F-4D97-AF65-F5344CB8AC3E}">
        <p14:creationId xmlns:p14="http://schemas.microsoft.com/office/powerpoint/2010/main" val="374398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79EEF09-15BD-46B3-8E04-BEAC8FD3E042}" type="datetimeFigureOut">
              <a:rPr lang="ru-RU" smtClean="0"/>
              <a:t>17.06.2023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EEA7BA7-2C2B-481C-8C86-048D0E0650A5}" type="slidenum">
              <a:rPr lang="ru-RU" smtClean="0"/>
              <a:t>‹#›</a:t>
            </a:fld>
            <a:endParaRPr lang="ru-RU"/>
          </a:p>
        </p:txBody>
      </p:sp>
    </p:spTree>
    <p:extLst>
      <p:ext uri="{BB962C8B-B14F-4D97-AF65-F5344CB8AC3E}">
        <p14:creationId xmlns:p14="http://schemas.microsoft.com/office/powerpoint/2010/main" val="126792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79EEF09-15BD-46B3-8E04-BEAC8FD3E042}" type="datetimeFigureOut">
              <a:rPr lang="ru-RU" smtClean="0"/>
              <a:t>17.06.2023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EEA7BA7-2C2B-481C-8C86-048D0E0650A5}" type="slidenum">
              <a:rPr lang="ru-RU" smtClean="0"/>
              <a:t>‹#›</a:t>
            </a:fld>
            <a:endParaRPr lang="ru-RU"/>
          </a:p>
        </p:txBody>
      </p:sp>
    </p:spTree>
    <p:extLst>
      <p:ext uri="{BB962C8B-B14F-4D97-AF65-F5344CB8AC3E}">
        <p14:creationId xmlns:p14="http://schemas.microsoft.com/office/powerpoint/2010/main" val="1949928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79EEF09-15BD-46B3-8E04-BEAC8FD3E042}" type="datetimeFigureOut">
              <a:rPr lang="ru-RU" smtClean="0"/>
              <a:t>17.06.2023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EEA7BA7-2C2B-481C-8C86-048D0E0650A5}" type="slidenum">
              <a:rPr lang="ru-RU" smtClean="0"/>
              <a:t>‹#›</a:t>
            </a:fld>
            <a:endParaRPr lang="ru-RU"/>
          </a:p>
        </p:txBody>
      </p:sp>
    </p:spTree>
    <p:extLst>
      <p:ext uri="{BB962C8B-B14F-4D97-AF65-F5344CB8AC3E}">
        <p14:creationId xmlns:p14="http://schemas.microsoft.com/office/powerpoint/2010/main" val="2003843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EEF09-15BD-46B3-8E04-BEAC8FD3E042}" type="datetimeFigureOut">
              <a:rPr lang="ru-RU" smtClean="0"/>
              <a:t>17.06.2023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A7BA7-2C2B-481C-8C86-048D0E0650A5}" type="slidenum">
              <a:rPr lang="ru-RU" smtClean="0"/>
              <a:t>‹#›</a:t>
            </a:fld>
            <a:endParaRPr lang="ru-RU"/>
          </a:p>
        </p:txBody>
      </p:sp>
    </p:spTree>
    <p:extLst>
      <p:ext uri="{BB962C8B-B14F-4D97-AF65-F5344CB8AC3E}">
        <p14:creationId xmlns:p14="http://schemas.microsoft.com/office/powerpoint/2010/main" val="1664057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djangoproject.com/" TargetMode="External"/><Relationship Id="rId7" Type="http://schemas.openxmlformats.org/officeDocument/2006/relationships/hyperlink" Target="https://www.postgresql.org/"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django-debug-toolbar.readthedocs.io/en/latest/" TargetMode="External"/><Relationship Id="rId5" Type="http://schemas.openxmlformats.org/officeDocument/2006/relationships/hyperlink" Target="https://django-rest-framework-simplejwt.readthedocs.io/en/latest/" TargetMode="External"/><Relationship Id="rId4" Type="http://schemas.openxmlformats.org/officeDocument/2006/relationships/hyperlink" Target="https://www.django-rest-framework.org/"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redis.io/" TargetMode="External"/><Relationship Id="rId7" Type="http://schemas.openxmlformats.org/officeDocument/2006/relationships/hyperlink" Target="https://github.com/fingerprintjs/fingerprintjs"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axios-http.com/ru/docs/intro" TargetMode="External"/><Relationship Id="rId5" Type="http://schemas.openxmlformats.org/officeDocument/2006/relationships/hyperlink" Target="https://docs.sentry.io/platforms/python/" TargetMode="External"/><Relationship Id="rId4" Type="http://schemas.openxmlformats.org/officeDocument/2006/relationships/hyperlink" Target="https://docs.celeryq.dev/en/stable/"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crummy.com/software/BeautifulSoup/bs4/doc/" TargetMode="External"/><Relationship Id="rId7" Type="http://schemas.openxmlformats.org/officeDocument/2006/relationships/hyperlink" Target="https://flake8.pycqa.org/en/latest/"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cryptography.io/en/latest/fernet/" TargetMode="External"/><Relationship Id="rId5" Type="http://schemas.openxmlformats.org/officeDocument/2006/relationships/hyperlink" Target="https://pypi.org/project/requests/" TargetMode="External"/><Relationship Id="rId4" Type="http://schemas.openxmlformats.org/officeDocument/2006/relationships/hyperlink" Target="https://docs.python.org/3/library/pickle.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github.com/fingerprintjs/fingerprintjs"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axios-http.com/ru/docs/intro" TargetMode="External"/><Relationship Id="rId5" Type="http://schemas.openxmlformats.org/officeDocument/2006/relationships/hyperlink" Target="https://docs.celeryq.dev/en/stable/django/first-steps-with-django.html" TargetMode="External"/><Relationship Id="rId4" Type="http://schemas.openxmlformats.org/officeDocument/2006/relationships/hyperlink" Target="https://gist.github.com/zmts/802dc9c3510d79fd40f9dc38a12bccfc#gistcomment-263332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nigilyatornayapushka"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1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0.xml"/><Relationship Id="rId10" Type="http://schemas.openxmlformats.org/officeDocument/2006/relationships/image" Target="../media/image9.png"/><Relationship Id="rId4" Type="http://schemas.openxmlformats.org/officeDocument/2006/relationships/slide" Target="slide5.xml"/><Relationship Id="rId9" Type="http://schemas.openxmlformats.org/officeDocument/2006/relationships/slide" Target="slide2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Симпсоны диванные заставки - фото и картинки abrakadabra.f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File:Celery logo.pn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031185">
            <a:off x="7525162" y="2865404"/>
            <a:ext cx="1384029" cy="1384029"/>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Sentry Logo PNG Vector (SVG) Free Downloa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8869" y="3487075"/>
            <a:ext cx="988064" cy="86949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dis Logo PNG Vector (SVG) Free Down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13447">
            <a:off x="5984697" y="3132285"/>
            <a:ext cx="1326443" cy="11318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stgreSQL - Wikipedi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388922">
            <a:off x="4836653" y="2411671"/>
            <a:ext cx="1456926" cy="150306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jango - Reviews, Pros &amp; Cons | Companies using Djan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388872">
            <a:off x="3899451" y="2109548"/>
            <a:ext cx="1281339" cy="128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92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0"/>
            <a:ext cx="12192000" cy="6872288"/>
          </a:xfrm>
          <a:prstGeom prst="rect">
            <a:avLst/>
          </a:prstGeom>
        </p:spPr>
      </p:pic>
      <p:sp>
        <p:nvSpPr>
          <p:cNvPr id="10" name="Прямоугольник 9"/>
          <p:cNvSpPr/>
          <p:nvPr/>
        </p:nvSpPr>
        <p:spPr>
          <a:xfrm>
            <a:off x="1079075" y="1993074"/>
            <a:ext cx="10580914" cy="3831818"/>
          </a:xfrm>
          <a:prstGeom prst="rect">
            <a:avLst/>
          </a:prstGeom>
        </p:spPr>
        <p:txBody>
          <a:bodyPr wrap="square">
            <a:spAutoFit/>
          </a:bodyPr>
          <a:lstStyle/>
          <a:p>
            <a:r>
              <a:rPr lang="en-US" sz="1600" dirty="0"/>
              <a:t>In the process of writing this project, the following technologies were used</a:t>
            </a:r>
            <a:r>
              <a:rPr lang="en-US" sz="1600" dirty="0" smtClean="0"/>
              <a:t>:</a:t>
            </a:r>
          </a:p>
          <a:p>
            <a:endParaRPr lang="ru-RU" sz="1600" dirty="0" smtClean="0"/>
          </a:p>
          <a:p>
            <a:r>
              <a:rPr lang="en-US" sz="1650" u="sng" dirty="0" smtClean="0">
                <a:hlinkClick r:id="rId3"/>
              </a:rPr>
              <a:t>Django</a:t>
            </a:r>
            <a:r>
              <a:rPr lang="en-US" sz="1600" dirty="0" smtClean="0">
                <a:hlinkClick r:id="rId3"/>
              </a:rPr>
              <a:t> </a:t>
            </a:r>
            <a:r>
              <a:rPr lang="en-US" sz="1600" dirty="0" smtClean="0"/>
              <a:t>– </a:t>
            </a:r>
            <a:r>
              <a:rPr lang="en-US" sz="1600" dirty="0" smtClean="0"/>
              <a:t>main framework for application development</a:t>
            </a:r>
            <a:r>
              <a:rPr lang="ru-RU" sz="1600" dirty="0" smtClean="0"/>
              <a:t>.</a:t>
            </a:r>
            <a:endParaRPr lang="ru-RU" sz="1600" dirty="0" smtClean="0"/>
          </a:p>
          <a:p>
            <a:endParaRPr lang="en-US" sz="1600" dirty="0" smtClean="0"/>
          </a:p>
          <a:p>
            <a:r>
              <a:rPr lang="en-US" sz="1650" u="sng" dirty="0" smtClean="0">
                <a:hlinkClick r:id="rId4"/>
              </a:rPr>
              <a:t>Django rest framework</a:t>
            </a:r>
            <a:r>
              <a:rPr lang="ru-RU" sz="1650" u="sng" dirty="0" smtClean="0"/>
              <a:t> </a:t>
            </a:r>
            <a:r>
              <a:rPr lang="ru-RU" sz="1600" dirty="0" smtClean="0"/>
              <a:t>– </a:t>
            </a:r>
            <a:r>
              <a:rPr lang="en-US" sz="1600" dirty="0" smtClean="0"/>
              <a:t>framework</a:t>
            </a:r>
            <a:r>
              <a:rPr lang="ru-RU" sz="1600" dirty="0" smtClean="0"/>
              <a:t>, </a:t>
            </a:r>
            <a:r>
              <a:rPr lang="en-US" sz="1600" dirty="0" smtClean="0"/>
              <a:t>that allows to easily create rest api</a:t>
            </a:r>
            <a:endParaRPr lang="ru-RU" sz="1600" dirty="0" smtClean="0"/>
          </a:p>
          <a:p>
            <a:r>
              <a:rPr lang="en-US" sz="1600" dirty="0" smtClean="0"/>
              <a:t>with built-in tools for authentication and validation.</a:t>
            </a:r>
          </a:p>
          <a:p>
            <a:endParaRPr lang="en-US" sz="1600" dirty="0" smtClean="0"/>
          </a:p>
          <a:p>
            <a:r>
              <a:rPr lang="en-US" sz="1650" u="sng" dirty="0" smtClean="0">
                <a:hlinkClick r:id="rId5"/>
              </a:rPr>
              <a:t>SimpleJWT</a:t>
            </a:r>
            <a:r>
              <a:rPr lang="ru-RU" sz="1600" dirty="0">
                <a:hlinkClick r:id="rId5"/>
              </a:rPr>
              <a:t> </a:t>
            </a:r>
            <a:r>
              <a:rPr lang="ru-RU" sz="1600" dirty="0"/>
              <a:t>– </a:t>
            </a:r>
            <a:r>
              <a:rPr lang="en-US" sz="1600" dirty="0" smtClean="0"/>
              <a:t>realization of</a:t>
            </a:r>
            <a:r>
              <a:rPr lang="en-US" sz="1600" dirty="0" smtClean="0"/>
              <a:t> </a:t>
            </a:r>
            <a:r>
              <a:rPr lang="en-US" sz="1600" dirty="0" smtClean="0"/>
              <a:t>JWT (JSON Web Tokens)</a:t>
            </a:r>
            <a:r>
              <a:rPr lang="ru-RU" sz="1600" dirty="0" smtClean="0"/>
              <a:t> </a:t>
            </a:r>
            <a:r>
              <a:rPr lang="en-US" sz="1600" dirty="0" smtClean="0"/>
              <a:t>for secure</a:t>
            </a:r>
          </a:p>
          <a:p>
            <a:r>
              <a:rPr lang="en-US" sz="1600" dirty="0" smtClean="0"/>
              <a:t>authentication of users.</a:t>
            </a:r>
          </a:p>
          <a:p>
            <a:endParaRPr lang="en-US" sz="1600" dirty="0"/>
          </a:p>
          <a:p>
            <a:r>
              <a:rPr lang="en-US" sz="1650" u="sng" dirty="0" smtClean="0">
                <a:hlinkClick r:id="rId6"/>
              </a:rPr>
              <a:t>Debug-toolbar</a:t>
            </a:r>
            <a:r>
              <a:rPr lang="ru-RU" sz="1600" dirty="0" smtClean="0">
                <a:hlinkClick r:id="rId6"/>
              </a:rPr>
              <a:t> </a:t>
            </a:r>
            <a:r>
              <a:rPr lang="ru-RU" sz="1600" dirty="0" smtClean="0"/>
              <a:t>– </a:t>
            </a:r>
            <a:r>
              <a:rPr lang="en-US" sz="1600" dirty="0"/>
              <a:t>d</a:t>
            </a:r>
            <a:r>
              <a:rPr lang="en-US" sz="1600" dirty="0" smtClean="0"/>
              <a:t>jango</a:t>
            </a:r>
            <a:r>
              <a:rPr lang="ru-RU" sz="1600" dirty="0" smtClean="0"/>
              <a:t> </a:t>
            </a:r>
            <a:r>
              <a:rPr lang="en-US" sz="1600" dirty="0" smtClean="0"/>
              <a:t>library</a:t>
            </a:r>
            <a:r>
              <a:rPr lang="ru-RU" sz="1600" dirty="0" smtClean="0"/>
              <a:t>, </a:t>
            </a:r>
            <a:r>
              <a:rPr lang="en-US" sz="1600" dirty="0" smtClean="0"/>
              <a:t>that adds interface to debug add optimize</a:t>
            </a:r>
          </a:p>
          <a:p>
            <a:r>
              <a:rPr lang="en-US" sz="1600" dirty="0" smtClean="0"/>
              <a:t>SQL queries.</a:t>
            </a:r>
          </a:p>
          <a:p>
            <a:endParaRPr lang="ru-RU" sz="1650" u="sng" dirty="0"/>
          </a:p>
          <a:p>
            <a:r>
              <a:rPr lang="en-US" sz="1650" u="sng" dirty="0" smtClean="0">
                <a:hlinkClick r:id="rId7"/>
              </a:rPr>
              <a:t>PostgreSQL</a:t>
            </a:r>
            <a:r>
              <a:rPr lang="ru-RU" sz="1600" dirty="0">
                <a:hlinkClick r:id="rId7"/>
              </a:rPr>
              <a:t> </a:t>
            </a:r>
            <a:r>
              <a:rPr lang="ru-RU" sz="1600" dirty="0"/>
              <a:t>– </a:t>
            </a:r>
            <a:r>
              <a:rPr lang="en-US" sz="1600" dirty="0"/>
              <a:t>i</a:t>
            </a:r>
            <a:r>
              <a:rPr lang="en-US" sz="1600" dirty="0" smtClean="0"/>
              <a:t>t </a:t>
            </a:r>
            <a:r>
              <a:rPr lang="en-US" sz="1600" dirty="0"/>
              <a:t>is a powerful and extensible </a:t>
            </a:r>
            <a:r>
              <a:rPr lang="en-US" sz="1600" dirty="0" smtClean="0"/>
              <a:t>relational database management</a:t>
            </a:r>
          </a:p>
          <a:p>
            <a:r>
              <a:rPr lang="en-US" sz="1600" dirty="0"/>
              <a:t>s</a:t>
            </a:r>
            <a:r>
              <a:rPr lang="en-US" sz="1600" dirty="0" smtClean="0"/>
              <a:t>ystem </a:t>
            </a:r>
            <a:r>
              <a:rPr lang="en-US" sz="1600" dirty="0"/>
              <a:t>that ensures data reliability and integrity</a:t>
            </a:r>
            <a:r>
              <a:rPr lang="en-US" sz="1600" dirty="0" smtClean="0"/>
              <a:t>.</a:t>
            </a:r>
            <a:endParaRPr lang="ru-RU" sz="1600" dirty="0" smtClean="0"/>
          </a:p>
        </p:txBody>
      </p:sp>
      <p:sp>
        <p:nvSpPr>
          <p:cNvPr id="6" name="TextBox 5"/>
          <p:cNvSpPr txBox="1"/>
          <p:nvPr/>
        </p:nvSpPr>
        <p:spPr>
          <a:xfrm>
            <a:off x="2185193" y="718299"/>
            <a:ext cx="3786036" cy="707886"/>
          </a:xfrm>
          <a:prstGeom prst="rect">
            <a:avLst/>
          </a:prstGeom>
          <a:noFill/>
        </p:spPr>
        <p:txBody>
          <a:bodyPr wrap="none" rtlCol="0">
            <a:spAutoFit/>
          </a:bodyPr>
          <a:lstStyle/>
          <a:p>
            <a:r>
              <a:rPr lang="en-US" sz="4000" b="1" dirty="0"/>
              <a:t>T</a:t>
            </a:r>
            <a:r>
              <a:rPr lang="en-US" sz="4000" b="1" dirty="0" smtClean="0"/>
              <a:t>echnology stack</a:t>
            </a:r>
            <a:endParaRPr lang="ru-RU" sz="3400" i="1" dirty="0"/>
          </a:p>
        </p:txBody>
      </p:sp>
      <p:pic>
        <p:nvPicPr>
          <p:cNvPr id="7" name="Picture 2" descr="Гаечный ключ – Бесплатные иконки: инструменты редактирования"/>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88499" y="616283"/>
            <a:ext cx="818060" cy="81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579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0"/>
            <a:ext cx="12192000" cy="6872288"/>
          </a:xfrm>
          <a:prstGeom prst="rect">
            <a:avLst/>
          </a:prstGeom>
        </p:spPr>
      </p:pic>
      <p:sp>
        <p:nvSpPr>
          <p:cNvPr id="10" name="Прямоугольник 9"/>
          <p:cNvSpPr/>
          <p:nvPr/>
        </p:nvSpPr>
        <p:spPr>
          <a:xfrm>
            <a:off x="1079075" y="1993074"/>
            <a:ext cx="10580914" cy="3100849"/>
          </a:xfrm>
          <a:prstGeom prst="rect">
            <a:avLst/>
          </a:prstGeom>
        </p:spPr>
        <p:txBody>
          <a:bodyPr wrap="square">
            <a:spAutoFit/>
          </a:bodyPr>
          <a:lstStyle/>
          <a:p>
            <a:r>
              <a:rPr lang="en-US" sz="1600" dirty="0"/>
              <a:t>In the process of writing this project, the following technologies were used</a:t>
            </a:r>
            <a:r>
              <a:rPr lang="en-US" sz="1600" dirty="0" smtClean="0"/>
              <a:t>:</a:t>
            </a:r>
          </a:p>
          <a:p>
            <a:endParaRPr lang="ru-RU" sz="1600" dirty="0" smtClean="0"/>
          </a:p>
          <a:p>
            <a:r>
              <a:rPr lang="en-US" sz="1650" u="sng" dirty="0" smtClean="0">
                <a:hlinkClick r:id="rId3"/>
              </a:rPr>
              <a:t>Redis</a:t>
            </a:r>
            <a:r>
              <a:rPr lang="ru-RU" sz="1600" dirty="0" smtClean="0">
                <a:hlinkClick r:id="rId3"/>
              </a:rPr>
              <a:t> </a:t>
            </a:r>
            <a:r>
              <a:rPr lang="ru-RU" sz="1600" dirty="0"/>
              <a:t>– </a:t>
            </a:r>
            <a:r>
              <a:rPr lang="en-US" sz="1600" dirty="0" smtClean="0"/>
              <a:t>tool</a:t>
            </a:r>
            <a:r>
              <a:rPr lang="ru-RU" sz="1600" dirty="0" smtClean="0"/>
              <a:t>, </a:t>
            </a:r>
            <a:r>
              <a:rPr lang="en-US" sz="1600" dirty="0" smtClean="0"/>
              <a:t>that allows to cache </a:t>
            </a:r>
            <a:r>
              <a:rPr lang="en-US" sz="1600" dirty="0"/>
              <a:t>data to reduce the load on the </a:t>
            </a:r>
            <a:r>
              <a:rPr lang="en-US" sz="1600" dirty="0" smtClean="0"/>
              <a:t>database</a:t>
            </a:r>
            <a:r>
              <a:rPr lang="ru-RU" sz="1600" dirty="0" smtClean="0"/>
              <a:t>.</a:t>
            </a:r>
          </a:p>
          <a:p>
            <a:endParaRPr lang="en-US" sz="1650" dirty="0" smtClean="0"/>
          </a:p>
          <a:p>
            <a:r>
              <a:rPr lang="en-US" sz="1650" u="sng" dirty="0" smtClean="0">
                <a:hlinkClick r:id="rId4"/>
              </a:rPr>
              <a:t>Celery</a:t>
            </a:r>
            <a:r>
              <a:rPr lang="ru-RU" sz="1600" dirty="0" smtClean="0">
                <a:hlinkClick r:id="rId4"/>
              </a:rPr>
              <a:t> </a:t>
            </a:r>
            <a:r>
              <a:rPr lang="ru-RU" sz="1600" dirty="0"/>
              <a:t>– </a:t>
            </a:r>
            <a:r>
              <a:rPr lang="en-US" sz="1600" dirty="0" smtClean="0"/>
              <a:t>tool</a:t>
            </a:r>
            <a:r>
              <a:rPr lang="ru-RU" sz="1600" dirty="0" smtClean="0"/>
              <a:t>, </a:t>
            </a:r>
            <a:r>
              <a:rPr lang="en-US" sz="1600" dirty="0" smtClean="0"/>
              <a:t>that allows to execute expensive code on the background.</a:t>
            </a:r>
            <a:endParaRPr lang="ru-RU" sz="1600" dirty="0" smtClean="0"/>
          </a:p>
          <a:p>
            <a:endParaRPr lang="en-US" sz="1650" u="sng" dirty="0" smtClean="0"/>
          </a:p>
          <a:p>
            <a:r>
              <a:rPr lang="en-US" sz="1650" u="sng" dirty="0" smtClean="0">
                <a:hlinkClick r:id="rId5"/>
              </a:rPr>
              <a:t>Sentry-SDK</a:t>
            </a:r>
            <a:r>
              <a:rPr lang="ru-RU" sz="1600" dirty="0">
                <a:hlinkClick r:id="rId5"/>
              </a:rPr>
              <a:t> </a:t>
            </a:r>
            <a:r>
              <a:rPr lang="ru-RU" sz="1600" dirty="0"/>
              <a:t>– </a:t>
            </a:r>
            <a:r>
              <a:rPr lang="en-US" sz="1600" dirty="0" smtClean="0"/>
              <a:t>tool</a:t>
            </a:r>
            <a:r>
              <a:rPr lang="ru-RU" sz="1600" dirty="0" smtClean="0"/>
              <a:t>, </a:t>
            </a:r>
            <a:r>
              <a:rPr lang="en-US" sz="1600" dirty="0" smtClean="0"/>
              <a:t>that allows to track and analyze emerging errors and exceptions</a:t>
            </a:r>
            <a:r>
              <a:rPr lang="ru-RU" sz="1600" dirty="0" smtClean="0"/>
              <a:t>.</a:t>
            </a:r>
            <a:endParaRPr lang="ru-RU" sz="1600" dirty="0" smtClean="0"/>
          </a:p>
          <a:p>
            <a:endParaRPr lang="ru-RU" sz="1600" u="sng" dirty="0"/>
          </a:p>
          <a:p>
            <a:r>
              <a:rPr lang="ru-RU" sz="1650" u="sng" dirty="0">
                <a:hlinkClick r:id="rId6"/>
              </a:rPr>
              <a:t>Axios</a:t>
            </a:r>
            <a:r>
              <a:rPr lang="ru-RU" sz="1600" dirty="0">
                <a:hlinkClick r:id="rId6"/>
              </a:rPr>
              <a:t> </a:t>
            </a:r>
            <a:r>
              <a:rPr lang="ru-RU" sz="1600" dirty="0" smtClean="0"/>
              <a:t>– </a:t>
            </a:r>
            <a:r>
              <a:rPr lang="en-US" sz="1600" dirty="0" smtClean="0"/>
              <a:t>famous </a:t>
            </a:r>
            <a:r>
              <a:rPr lang="ru-RU" sz="1600" dirty="0" smtClean="0"/>
              <a:t>JavaScript</a:t>
            </a:r>
            <a:r>
              <a:rPr lang="en-US" sz="1600" dirty="0" smtClean="0"/>
              <a:t>-library for executing</a:t>
            </a:r>
            <a:r>
              <a:rPr lang="ru-RU" sz="1600" dirty="0" smtClean="0"/>
              <a:t> </a:t>
            </a:r>
            <a:r>
              <a:rPr lang="en-US" sz="1600" dirty="0" smtClean="0"/>
              <a:t>asynchronous</a:t>
            </a:r>
            <a:r>
              <a:rPr lang="ru-RU" sz="1600" dirty="0" smtClean="0"/>
              <a:t> </a:t>
            </a:r>
            <a:r>
              <a:rPr lang="en-US" sz="1600" dirty="0" smtClean="0"/>
              <a:t>HTTP-</a:t>
            </a:r>
            <a:r>
              <a:rPr lang="en-US" sz="1600" dirty="0" smtClean="0"/>
              <a:t>requests.</a:t>
            </a:r>
            <a:endParaRPr lang="ru-RU" sz="1600" dirty="0" smtClean="0"/>
          </a:p>
          <a:p>
            <a:endParaRPr lang="ru-RU" sz="1600" dirty="0"/>
          </a:p>
          <a:p>
            <a:r>
              <a:rPr lang="ru-RU" sz="1650" u="sng" dirty="0">
                <a:hlinkClick r:id="rId7"/>
              </a:rPr>
              <a:t>Fingerprint</a:t>
            </a:r>
            <a:r>
              <a:rPr lang="ru-RU" sz="1600" dirty="0">
                <a:hlinkClick r:id="rId7"/>
              </a:rPr>
              <a:t> </a:t>
            </a:r>
            <a:r>
              <a:rPr lang="ru-RU" sz="1600" dirty="0"/>
              <a:t>- </a:t>
            </a:r>
            <a:r>
              <a:rPr lang="ru-RU" sz="1600" dirty="0" smtClean="0"/>
              <a:t>JavaScript-</a:t>
            </a:r>
            <a:r>
              <a:rPr lang="en-US" sz="1600" dirty="0" smtClean="0"/>
              <a:t>library</a:t>
            </a:r>
            <a:r>
              <a:rPr lang="ru-RU" sz="1600" dirty="0" smtClean="0"/>
              <a:t>, </a:t>
            </a:r>
            <a:r>
              <a:rPr lang="en-US" sz="1600" dirty="0" smtClean="0"/>
              <a:t>that allows to create unique ID of device or browser</a:t>
            </a:r>
          </a:p>
          <a:p>
            <a:r>
              <a:rPr lang="en-US" sz="1600" dirty="0"/>
              <a:t>based on the available characteristics of the client environment</a:t>
            </a:r>
            <a:r>
              <a:rPr lang="ru-RU" sz="1600" dirty="0" smtClean="0"/>
              <a:t>.</a:t>
            </a:r>
            <a:endParaRPr lang="ru-RU" sz="1600" dirty="0"/>
          </a:p>
        </p:txBody>
      </p:sp>
      <p:pic>
        <p:nvPicPr>
          <p:cNvPr id="7" name="Picture 2" descr="Гаечный ключ – Бесплатные иконки: инструменты редактирования"/>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88499" y="616283"/>
            <a:ext cx="818060" cy="8180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85193" y="718299"/>
            <a:ext cx="3786036" cy="707886"/>
          </a:xfrm>
          <a:prstGeom prst="rect">
            <a:avLst/>
          </a:prstGeom>
          <a:noFill/>
        </p:spPr>
        <p:txBody>
          <a:bodyPr wrap="none" rtlCol="0">
            <a:spAutoFit/>
          </a:bodyPr>
          <a:lstStyle/>
          <a:p>
            <a:r>
              <a:rPr lang="en-US" sz="4000" b="1" dirty="0"/>
              <a:t>T</a:t>
            </a:r>
            <a:r>
              <a:rPr lang="en-US" sz="4000" b="1" dirty="0" smtClean="0"/>
              <a:t>echnology stack</a:t>
            </a:r>
            <a:endParaRPr lang="ru-RU" sz="3400" i="1" dirty="0"/>
          </a:p>
        </p:txBody>
      </p:sp>
    </p:spTree>
    <p:extLst>
      <p:ext uri="{BB962C8B-B14F-4D97-AF65-F5344CB8AC3E}">
        <p14:creationId xmlns:p14="http://schemas.microsoft.com/office/powerpoint/2010/main" val="1320888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0"/>
            <a:ext cx="12192000" cy="6872288"/>
          </a:xfrm>
          <a:prstGeom prst="rect">
            <a:avLst/>
          </a:prstGeom>
        </p:spPr>
      </p:pic>
      <p:sp>
        <p:nvSpPr>
          <p:cNvPr id="10" name="Прямоугольник 9"/>
          <p:cNvSpPr/>
          <p:nvPr/>
        </p:nvSpPr>
        <p:spPr>
          <a:xfrm>
            <a:off x="1079075" y="1993074"/>
            <a:ext cx="10580914" cy="3577903"/>
          </a:xfrm>
          <a:prstGeom prst="rect">
            <a:avLst/>
          </a:prstGeom>
        </p:spPr>
        <p:txBody>
          <a:bodyPr wrap="square">
            <a:spAutoFit/>
          </a:bodyPr>
          <a:lstStyle/>
          <a:p>
            <a:r>
              <a:rPr lang="en-US" sz="1600" dirty="0"/>
              <a:t>In the process of writing this project, the following technologies were used</a:t>
            </a:r>
            <a:r>
              <a:rPr lang="en-US" sz="1600" dirty="0" smtClean="0"/>
              <a:t>:</a:t>
            </a:r>
          </a:p>
          <a:p>
            <a:endParaRPr lang="ru-RU" sz="1600" dirty="0" smtClean="0"/>
          </a:p>
          <a:p>
            <a:r>
              <a:rPr lang="en-US" sz="1650" u="sng" dirty="0" smtClean="0">
                <a:hlinkClick r:id="rId3"/>
              </a:rPr>
              <a:t>BeautifulSoup</a:t>
            </a:r>
            <a:r>
              <a:rPr lang="en-US" sz="1600" dirty="0" smtClean="0">
                <a:hlinkClick r:id="rId3"/>
              </a:rPr>
              <a:t> </a:t>
            </a:r>
            <a:r>
              <a:rPr lang="ru-RU" sz="1600" dirty="0" smtClean="0"/>
              <a:t>– </a:t>
            </a:r>
            <a:r>
              <a:rPr lang="en-US" sz="1600" dirty="0" smtClean="0"/>
              <a:t>library for parsing data from</a:t>
            </a:r>
            <a:r>
              <a:rPr lang="ru-RU" sz="1600" dirty="0" smtClean="0"/>
              <a:t> </a:t>
            </a:r>
            <a:r>
              <a:rPr lang="ru-RU" sz="1600" dirty="0"/>
              <a:t>HTML </a:t>
            </a:r>
            <a:r>
              <a:rPr lang="en-US" sz="1600" dirty="0" smtClean="0"/>
              <a:t>and</a:t>
            </a:r>
            <a:r>
              <a:rPr lang="ru-RU" sz="1600" dirty="0" smtClean="0"/>
              <a:t> </a:t>
            </a:r>
            <a:r>
              <a:rPr lang="ru-RU" sz="1600" dirty="0"/>
              <a:t>XML </a:t>
            </a:r>
            <a:r>
              <a:rPr lang="en-US" sz="1600" dirty="0" smtClean="0"/>
              <a:t>files</a:t>
            </a:r>
            <a:r>
              <a:rPr lang="ru-RU" sz="1600" dirty="0" smtClean="0"/>
              <a:t>.</a:t>
            </a:r>
            <a:endParaRPr lang="ru-RU" sz="1600" dirty="0" smtClean="0"/>
          </a:p>
          <a:p>
            <a:endParaRPr lang="ru-RU" sz="1600" dirty="0"/>
          </a:p>
          <a:p>
            <a:r>
              <a:rPr lang="en-US" sz="1650" u="sng" dirty="0" smtClean="0">
                <a:hlinkClick r:id="rId4"/>
              </a:rPr>
              <a:t>Pickle</a:t>
            </a:r>
            <a:r>
              <a:rPr lang="en-US" sz="1600" dirty="0"/>
              <a:t> </a:t>
            </a:r>
            <a:r>
              <a:rPr lang="ru-RU" sz="1600" dirty="0" smtClean="0"/>
              <a:t>– </a:t>
            </a:r>
            <a:r>
              <a:rPr lang="en-US" sz="1600" dirty="0" smtClean="0"/>
              <a:t>library for serializing</a:t>
            </a:r>
            <a:r>
              <a:rPr lang="ru-RU" sz="1600" dirty="0" smtClean="0"/>
              <a:t> (</a:t>
            </a:r>
            <a:r>
              <a:rPr lang="en-US" sz="1600" dirty="0" smtClean="0"/>
              <a:t>convert objects into byte-code</a:t>
            </a:r>
            <a:r>
              <a:rPr lang="ru-RU" sz="1600" dirty="0" smtClean="0"/>
              <a:t>)</a:t>
            </a:r>
            <a:endParaRPr lang="ru-RU" sz="1600" dirty="0" smtClean="0"/>
          </a:p>
          <a:p>
            <a:r>
              <a:rPr lang="ru-RU" sz="1600" dirty="0" smtClean="0"/>
              <a:t>и </a:t>
            </a:r>
            <a:r>
              <a:rPr lang="en-US" sz="1600" dirty="0" smtClean="0"/>
              <a:t>deserializing</a:t>
            </a:r>
            <a:r>
              <a:rPr lang="en-US" sz="1600" dirty="0" smtClean="0"/>
              <a:t> </a:t>
            </a:r>
            <a:r>
              <a:rPr lang="ru-RU" sz="1600" dirty="0" smtClean="0"/>
              <a:t>(</a:t>
            </a:r>
            <a:r>
              <a:rPr lang="en-US" sz="1600" dirty="0" smtClean="0"/>
              <a:t>convert</a:t>
            </a:r>
            <a:r>
              <a:rPr lang="ru-RU" sz="1600" dirty="0" smtClean="0"/>
              <a:t> </a:t>
            </a:r>
            <a:r>
              <a:rPr lang="en-US" sz="1600" dirty="0" smtClean="0"/>
              <a:t>byte-code to objects</a:t>
            </a:r>
            <a:r>
              <a:rPr lang="ru-RU" sz="1600" dirty="0" smtClean="0"/>
              <a:t>).</a:t>
            </a:r>
            <a:endParaRPr lang="ru-RU" sz="1600" dirty="0" smtClean="0"/>
          </a:p>
          <a:p>
            <a:endParaRPr lang="ru-RU" sz="1600" dirty="0"/>
          </a:p>
          <a:p>
            <a:r>
              <a:rPr lang="en-US" sz="1650" u="sng" dirty="0" smtClean="0">
                <a:hlinkClick r:id="rId5"/>
              </a:rPr>
              <a:t>Requests</a:t>
            </a:r>
            <a:r>
              <a:rPr lang="en-US" sz="1600" dirty="0" smtClean="0"/>
              <a:t> </a:t>
            </a:r>
            <a:r>
              <a:rPr lang="ru-RU" sz="1600" dirty="0"/>
              <a:t>– </a:t>
            </a:r>
            <a:r>
              <a:rPr lang="en-US" sz="1600" dirty="0" smtClean="0"/>
              <a:t>library for getting data from websites using HTTP-requests.</a:t>
            </a:r>
          </a:p>
          <a:p>
            <a:endParaRPr lang="ru-RU" sz="1600" dirty="0" smtClean="0"/>
          </a:p>
          <a:p>
            <a:r>
              <a:rPr lang="en-US" sz="1650" u="sng" dirty="0" smtClean="0">
                <a:hlinkClick r:id="rId6"/>
              </a:rPr>
              <a:t>Fernet</a:t>
            </a:r>
            <a:r>
              <a:rPr lang="en-US" sz="1600" dirty="0" smtClean="0"/>
              <a:t> </a:t>
            </a:r>
            <a:r>
              <a:rPr lang="ru-RU" sz="1600" dirty="0"/>
              <a:t>– </a:t>
            </a:r>
            <a:r>
              <a:rPr lang="en-US" sz="1600" dirty="0" smtClean="0"/>
              <a:t>module from library</a:t>
            </a:r>
            <a:r>
              <a:rPr lang="ru-RU" sz="1600" dirty="0" smtClean="0"/>
              <a:t> </a:t>
            </a:r>
            <a:r>
              <a:rPr lang="ru-RU" sz="1600" dirty="0"/>
              <a:t>cryptography </a:t>
            </a:r>
            <a:r>
              <a:rPr lang="en-US" sz="1600" dirty="0" smtClean="0"/>
              <a:t>for encrypting</a:t>
            </a:r>
            <a:endParaRPr lang="ru-RU" sz="1600" dirty="0" smtClean="0"/>
          </a:p>
          <a:p>
            <a:r>
              <a:rPr lang="en-US" sz="1600" dirty="0" smtClean="0"/>
              <a:t>And decrypting data using symmetrical key</a:t>
            </a:r>
            <a:r>
              <a:rPr lang="ru-RU" sz="1600" dirty="0" smtClean="0"/>
              <a:t>.</a:t>
            </a:r>
            <a:endParaRPr lang="ru-RU" sz="1600" dirty="0" smtClean="0"/>
          </a:p>
          <a:p>
            <a:endParaRPr lang="ru-RU" sz="1600" dirty="0"/>
          </a:p>
          <a:p>
            <a:r>
              <a:rPr lang="en-US" sz="1650" u="sng" dirty="0" smtClean="0">
                <a:hlinkClick r:id="rId7"/>
              </a:rPr>
              <a:t>Flake8</a:t>
            </a:r>
            <a:r>
              <a:rPr lang="en-US" sz="1600" dirty="0" smtClean="0"/>
              <a:t> </a:t>
            </a:r>
            <a:r>
              <a:rPr lang="ru-RU" sz="1600" dirty="0"/>
              <a:t>– </a:t>
            </a:r>
            <a:r>
              <a:rPr lang="en-US" sz="1600" dirty="0" smtClean="0"/>
              <a:t>tool for static analyzing of code</a:t>
            </a:r>
            <a:r>
              <a:rPr lang="ru-RU" sz="1600" dirty="0" smtClean="0"/>
              <a:t>, </a:t>
            </a:r>
            <a:r>
              <a:rPr lang="en-US" sz="1600" dirty="0" smtClean="0"/>
              <a:t>that check syntax</a:t>
            </a:r>
            <a:r>
              <a:rPr lang="ru-RU" sz="1600" dirty="0" smtClean="0"/>
              <a:t> </a:t>
            </a:r>
            <a:r>
              <a:rPr lang="en-US" sz="1600" dirty="0" smtClean="0"/>
              <a:t>and style of</a:t>
            </a:r>
          </a:p>
          <a:p>
            <a:r>
              <a:rPr lang="en-US" sz="1600" dirty="0" smtClean="0"/>
              <a:t>code for compliance with PEP 8.</a:t>
            </a:r>
            <a:endParaRPr lang="ru-RU" sz="1600" dirty="0"/>
          </a:p>
        </p:txBody>
      </p:sp>
      <p:pic>
        <p:nvPicPr>
          <p:cNvPr id="7" name="Picture 2" descr="Гаечный ключ – Бесплатные иконки: инструменты редактирования"/>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88499" y="616283"/>
            <a:ext cx="818060" cy="8180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85193" y="718299"/>
            <a:ext cx="3786036" cy="707886"/>
          </a:xfrm>
          <a:prstGeom prst="rect">
            <a:avLst/>
          </a:prstGeom>
          <a:noFill/>
        </p:spPr>
        <p:txBody>
          <a:bodyPr wrap="none" rtlCol="0">
            <a:spAutoFit/>
          </a:bodyPr>
          <a:lstStyle/>
          <a:p>
            <a:r>
              <a:rPr lang="en-US" sz="4000" b="1" dirty="0"/>
              <a:t>T</a:t>
            </a:r>
            <a:r>
              <a:rPr lang="en-US" sz="4000" b="1" dirty="0" smtClean="0"/>
              <a:t>echnology stack</a:t>
            </a:r>
            <a:endParaRPr lang="ru-RU" sz="3400" i="1" dirty="0"/>
          </a:p>
        </p:txBody>
      </p:sp>
    </p:spTree>
    <p:extLst>
      <p:ext uri="{BB962C8B-B14F-4D97-AF65-F5344CB8AC3E}">
        <p14:creationId xmlns:p14="http://schemas.microsoft.com/office/powerpoint/2010/main" val="1709539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0"/>
            <a:ext cx="12192000" cy="6872288"/>
          </a:xfrm>
          <a:prstGeom prst="rect">
            <a:avLst/>
          </a:prstGeom>
        </p:spPr>
      </p:pic>
      <p:pic>
        <p:nvPicPr>
          <p:cNvPr id="5" name="Picture 4" descr="Как стать бэкенд-разработчиком в 2022 году: дорожная карта"/>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8073" y="613685"/>
            <a:ext cx="820657" cy="820657"/>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1079075" y="1993074"/>
            <a:ext cx="6919171" cy="3293209"/>
          </a:xfrm>
          <a:prstGeom prst="rect">
            <a:avLst/>
          </a:prstGeom>
        </p:spPr>
        <p:txBody>
          <a:bodyPr wrap="square">
            <a:spAutoFit/>
          </a:bodyPr>
          <a:lstStyle/>
          <a:p>
            <a:r>
              <a:rPr lang="en-US" sz="1600" dirty="0"/>
              <a:t>The payment system supports the following functions</a:t>
            </a:r>
            <a:r>
              <a:rPr lang="en-US" sz="1600" dirty="0" smtClean="0"/>
              <a:t>:</a:t>
            </a:r>
          </a:p>
          <a:p>
            <a:endParaRPr lang="en-US" sz="1600" dirty="0"/>
          </a:p>
          <a:p>
            <a:endParaRPr lang="en-US" sz="1600" dirty="0" smtClean="0"/>
          </a:p>
          <a:p>
            <a:r>
              <a:rPr lang="en-US" sz="1650" u="sng" dirty="0" smtClean="0"/>
              <a:t>Registration</a:t>
            </a:r>
            <a:r>
              <a:rPr lang="en-US" sz="1600" dirty="0" smtClean="0"/>
              <a:t>: Users </a:t>
            </a:r>
            <a:r>
              <a:rPr lang="en-US" sz="1600" dirty="0"/>
              <a:t>can create their own accounts by specifying all the necessary </a:t>
            </a:r>
            <a:r>
              <a:rPr lang="en-US" sz="1600" dirty="0" smtClean="0"/>
              <a:t>information.</a:t>
            </a:r>
          </a:p>
          <a:p>
            <a:endParaRPr lang="en-US" sz="1600" dirty="0"/>
          </a:p>
          <a:p>
            <a:r>
              <a:rPr lang="en-US" sz="1650" u="sng" dirty="0" smtClean="0"/>
              <a:t>Account activation</a:t>
            </a:r>
            <a:r>
              <a:rPr lang="en-US" sz="1600" dirty="0" smtClean="0"/>
              <a:t>: After </a:t>
            </a:r>
            <a:r>
              <a:rPr lang="en-US" sz="1600" dirty="0"/>
              <a:t>registration, the user </a:t>
            </a:r>
            <a:r>
              <a:rPr lang="en-US" sz="1600" dirty="0" smtClean="0"/>
              <a:t>must confirm </a:t>
            </a:r>
            <a:r>
              <a:rPr lang="en-US" sz="1600" dirty="0"/>
              <a:t>the action by entering the code sent to the mail</a:t>
            </a:r>
            <a:r>
              <a:rPr lang="en-US" sz="1600" dirty="0" smtClean="0"/>
              <a:t>.</a:t>
            </a:r>
          </a:p>
          <a:p>
            <a:endParaRPr lang="en-US" sz="1600" dirty="0"/>
          </a:p>
          <a:p>
            <a:r>
              <a:rPr lang="en-US" sz="1650" u="sng" dirty="0" smtClean="0"/>
              <a:t>Authorization</a:t>
            </a:r>
            <a:r>
              <a:rPr lang="en-US" sz="1600" dirty="0" smtClean="0"/>
              <a:t>: Registered </a:t>
            </a:r>
            <a:r>
              <a:rPr lang="en-US" sz="1600" dirty="0"/>
              <a:t>users can log in using their credentials</a:t>
            </a:r>
            <a:r>
              <a:rPr lang="en-US" sz="1600" dirty="0" smtClean="0"/>
              <a:t>.</a:t>
            </a:r>
          </a:p>
          <a:p>
            <a:endParaRPr lang="en-US" sz="1600" dirty="0"/>
          </a:p>
          <a:p>
            <a:r>
              <a:rPr lang="en-US" sz="1650" u="sng" dirty="0" smtClean="0"/>
              <a:t>Creating </a:t>
            </a:r>
            <a:r>
              <a:rPr lang="en-US" sz="1650" u="sng" dirty="0"/>
              <a:t>cards</a:t>
            </a:r>
            <a:r>
              <a:rPr lang="en-US" sz="1600" dirty="0"/>
              <a:t>: Users can create their own virtual cards to make payments and transactions in the system.</a:t>
            </a:r>
            <a:endParaRPr lang="ru-RU" sz="1600" dirty="0" smtClean="0"/>
          </a:p>
        </p:txBody>
      </p:sp>
      <p:sp>
        <p:nvSpPr>
          <p:cNvPr id="6" name="TextBox 5"/>
          <p:cNvSpPr txBox="1"/>
          <p:nvPr/>
        </p:nvSpPr>
        <p:spPr>
          <a:xfrm>
            <a:off x="2147093" y="720310"/>
            <a:ext cx="2970685" cy="707886"/>
          </a:xfrm>
          <a:prstGeom prst="rect">
            <a:avLst/>
          </a:prstGeom>
          <a:noFill/>
        </p:spPr>
        <p:txBody>
          <a:bodyPr wrap="none" rtlCol="0">
            <a:spAutoFit/>
          </a:bodyPr>
          <a:lstStyle/>
          <a:p>
            <a:r>
              <a:rPr lang="en-US" sz="4000" b="1" dirty="0" smtClean="0"/>
              <a:t>Functionality</a:t>
            </a:r>
            <a:endParaRPr lang="ru-RU" sz="4000" b="1" dirty="0"/>
          </a:p>
        </p:txBody>
      </p:sp>
    </p:spTree>
    <p:extLst>
      <p:ext uri="{BB962C8B-B14F-4D97-AF65-F5344CB8AC3E}">
        <p14:creationId xmlns:p14="http://schemas.microsoft.com/office/powerpoint/2010/main" val="2408560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0"/>
            <a:ext cx="12192000" cy="6872288"/>
          </a:xfrm>
          <a:prstGeom prst="rect">
            <a:avLst/>
          </a:prstGeom>
        </p:spPr>
      </p:pic>
      <p:sp>
        <p:nvSpPr>
          <p:cNvPr id="9" name="Прямоугольник 8"/>
          <p:cNvSpPr/>
          <p:nvPr/>
        </p:nvSpPr>
        <p:spPr>
          <a:xfrm>
            <a:off x="1079075" y="1993074"/>
            <a:ext cx="7480725" cy="2831544"/>
          </a:xfrm>
          <a:prstGeom prst="rect">
            <a:avLst/>
          </a:prstGeom>
        </p:spPr>
        <p:txBody>
          <a:bodyPr wrap="square">
            <a:spAutoFit/>
          </a:bodyPr>
          <a:lstStyle/>
          <a:p>
            <a:r>
              <a:rPr lang="en-US" sz="1600" dirty="0"/>
              <a:t>The payment system supports the following functions</a:t>
            </a:r>
            <a:r>
              <a:rPr lang="en-US" sz="1600" dirty="0" smtClean="0"/>
              <a:t>:</a:t>
            </a:r>
          </a:p>
          <a:p>
            <a:endParaRPr lang="en-US" sz="1600" dirty="0"/>
          </a:p>
          <a:p>
            <a:endParaRPr lang="en-US" sz="1600" dirty="0" smtClean="0"/>
          </a:p>
          <a:p>
            <a:r>
              <a:rPr lang="en-US" sz="1650" u="sng" dirty="0" smtClean="0"/>
              <a:t>Balance </a:t>
            </a:r>
            <a:r>
              <a:rPr lang="en-US" sz="1650" u="sng" dirty="0"/>
              <a:t>Replenishment</a:t>
            </a:r>
            <a:r>
              <a:rPr lang="en-US" sz="1600" dirty="0"/>
              <a:t>: Users can replenish their balance in various currencies</a:t>
            </a:r>
            <a:r>
              <a:rPr lang="en-US" sz="1600" dirty="0" smtClean="0"/>
              <a:t>.</a:t>
            </a:r>
          </a:p>
          <a:p>
            <a:endParaRPr lang="en-US" sz="1600" dirty="0"/>
          </a:p>
          <a:p>
            <a:r>
              <a:rPr lang="en-US" sz="1650" u="sng" dirty="0" smtClean="0"/>
              <a:t>Currency </a:t>
            </a:r>
            <a:r>
              <a:rPr lang="en-US" sz="1650" u="sng" dirty="0"/>
              <a:t>Conversion</a:t>
            </a:r>
            <a:r>
              <a:rPr lang="en-US" sz="1600" dirty="0"/>
              <a:t>: Users can also exchange one currency for another using the current exchange </a:t>
            </a:r>
            <a:r>
              <a:rPr lang="en-US" sz="1600" dirty="0" smtClean="0"/>
              <a:t>rate.</a:t>
            </a:r>
          </a:p>
          <a:p>
            <a:endParaRPr lang="en-US" sz="1600" dirty="0"/>
          </a:p>
          <a:p>
            <a:r>
              <a:rPr lang="en-US" sz="1650" u="sng" dirty="0" smtClean="0"/>
              <a:t>Money </a:t>
            </a:r>
            <a:r>
              <a:rPr lang="en-US" sz="1650" u="sng" dirty="0"/>
              <a:t>Transfer between cards</a:t>
            </a:r>
            <a:r>
              <a:rPr lang="en-US" sz="1600" dirty="0"/>
              <a:t>: Users can transfer funds between cards</a:t>
            </a:r>
            <a:r>
              <a:rPr lang="en-US" sz="1600" dirty="0" smtClean="0"/>
              <a:t>.</a:t>
            </a:r>
          </a:p>
          <a:p>
            <a:endParaRPr lang="en-US" sz="1600" dirty="0"/>
          </a:p>
          <a:p>
            <a:r>
              <a:rPr lang="en-US" sz="1650" u="sng" dirty="0" smtClean="0"/>
              <a:t>View </a:t>
            </a:r>
            <a:r>
              <a:rPr lang="en-US" sz="1650" u="sng" dirty="0"/>
              <a:t>transactions and filter them</a:t>
            </a:r>
            <a:r>
              <a:rPr lang="en-US" sz="1600" dirty="0"/>
              <a:t>: Users can view and track their financial activity.</a:t>
            </a:r>
            <a:endParaRPr lang="ru-RU" sz="1600" dirty="0"/>
          </a:p>
        </p:txBody>
      </p:sp>
      <p:pic>
        <p:nvPicPr>
          <p:cNvPr id="8" name="Picture 4" descr="Как стать бэкенд-разработчиком в 2022 году: дорожная карта"/>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8073" y="613685"/>
            <a:ext cx="820657" cy="8206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47093" y="720310"/>
            <a:ext cx="2970685" cy="707886"/>
          </a:xfrm>
          <a:prstGeom prst="rect">
            <a:avLst/>
          </a:prstGeom>
          <a:noFill/>
        </p:spPr>
        <p:txBody>
          <a:bodyPr wrap="none" rtlCol="0">
            <a:spAutoFit/>
          </a:bodyPr>
          <a:lstStyle/>
          <a:p>
            <a:r>
              <a:rPr lang="en-US" sz="4000" b="1" dirty="0" smtClean="0"/>
              <a:t>Functionality</a:t>
            </a:r>
            <a:endParaRPr lang="ru-RU" sz="4000" b="1" dirty="0"/>
          </a:p>
        </p:txBody>
      </p:sp>
    </p:spTree>
    <p:extLst>
      <p:ext uri="{BB962C8B-B14F-4D97-AF65-F5344CB8AC3E}">
        <p14:creationId xmlns:p14="http://schemas.microsoft.com/office/powerpoint/2010/main" val="470727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0"/>
            <a:ext cx="12192000" cy="6872288"/>
          </a:xfrm>
          <a:prstGeom prst="rect">
            <a:avLst/>
          </a:prstGeom>
        </p:spPr>
      </p:pic>
      <p:sp>
        <p:nvSpPr>
          <p:cNvPr id="30" name="TextBox 29"/>
          <p:cNvSpPr txBox="1"/>
          <p:nvPr/>
        </p:nvSpPr>
        <p:spPr>
          <a:xfrm>
            <a:off x="2185193" y="715612"/>
            <a:ext cx="4182556" cy="707886"/>
          </a:xfrm>
          <a:prstGeom prst="rect">
            <a:avLst/>
          </a:prstGeom>
          <a:noFill/>
        </p:spPr>
        <p:txBody>
          <a:bodyPr wrap="square" rtlCol="0">
            <a:spAutoFit/>
          </a:bodyPr>
          <a:lstStyle/>
          <a:p>
            <a:r>
              <a:rPr lang="en-US" sz="4000" b="1" dirty="0" smtClean="0"/>
              <a:t>Security</a:t>
            </a:r>
            <a:endParaRPr lang="ru-RU" sz="4000" i="1" dirty="0" smtClean="0"/>
          </a:p>
        </p:txBody>
      </p:sp>
      <p:pic>
        <p:nvPicPr>
          <p:cNvPr id="3076" name="Picture 4" descr="https://o.remove.bg/downloads/8ea03e43-ef51-4694-a2d3-5c7371e67135/png-clipart-information-security-computer-icons-data-others-service-logo-removebg-previ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113" y="612674"/>
            <a:ext cx="1556186" cy="886227"/>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1079075" y="1993074"/>
            <a:ext cx="7105369" cy="4031873"/>
          </a:xfrm>
          <a:prstGeom prst="rect">
            <a:avLst/>
          </a:prstGeom>
        </p:spPr>
        <p:txBody>
          <a:bodyPr wrap="square">
            <a:spAutoFit/>
          </a:bodyPr>
          <a:lstStyle/>
          <a:p>
            <a:pPr marL="342900" indent="-342900">
              <a:buAutoNum type="arabicPeriod"/>
            </a:pPr>
            <a:r>
              <a:rPr lang="en-US" sz="1600" dirty="0" smtClean="0"/>
              <a:t>Using PostgreSQL</a:t>
            </a:r>
          </a:p>
          <a:p>
            <a:pPr marL="342900" indent="-342900">
              <a:buAutoNum type="arabicPeriod"/>
            </a:pPr>
            <a:endParaRPr lang="en-US" sz="1600" dirty="0"/>
          </a:p>
          <a:p>
            <a:r>
              <a:rPr lang="en-US" sz="1600" dirty="0" smtClean="0"/>
              <a:t>PostgreSQL </a:t>
            </a:r>
            <a:r>
              <a:rPr lang="en-US" sz="1600" dirty="0"/>
              <a:t>is a powerful and scalable database management system</a:t>
            </a:r>
            <a:r>
              <a:rPr lang="en-US" sz="1600" dirty="0" smtClean="0"/>
              <a:t>. It </a:t>
            </a:r>
            <a:r>
              <a:rPr lang="en-US" sz="1600" dirty="0"/>
              <a:t>copes well with high loads, encrypts data, supports access rights differentiation, ensures data integrity and reliability of operations</a:t>
            </a:r>
            <a:r>
              <a:rPr lang="en-US" sz="1600" dirty="0" smtClean="0"/>
              <a:t>.</a:t>
            </a:r>
          </a:p>
          <a:p>
            <a:endParaRPr lang="en-US" sz="1600" dirty="0"/>
          </a:p>
          <a:p>
            <a:r>
              <a:rPr lang="en-US" sz="1600" dirty="0" smtClean="0"/>
              <a:t>2</a:t>
            </a:r>
            <a:r>
              <a:rPr lang="en-US" sz="1600" dirty="0"/>
              <a:t>. Data encryption in </a:t>
            </a:r>
            <a:r>
              <a:rPr lang="en-US" sz="1600" dirty="0" smtClean="0"/>
              <a:t>Redis</a:t>
            </a:r>
            <a:endParaRPr lang="en-US" sz="1600" dirty="0"/>
          </a:p>
          <a:p>
            <a:endParaRPr lang="en-US" sz="1600" dirty="0" smtClean="0"/>
          </a:p>
          <a:p>
            <a:r>
              <a:rPr lang="en-US" sz="1600" dirty="0" smtClean="0"/>
              <a:t>Using </a:t>
            </a:r>
            <a:r>
              <a:rPr lang="en-US" sz="1600" dirty="0"/>
              <a:t>Fernet to encrypt data before storing it in Redis. Adds an extra layer of security</a:t>
            </a:r>
            <a:r>
              <a:rPr lang="en-US" sz="1600" dirty="0" smtClean="0"/>
              <a:t>.</a:t>
            </a:r>
          </a:p>
          <a:p>
            <a:endParaRPr lang="en-US" sz="1600" dirty="0"/>
          </a:p>
          <a:p>
            <a:r>
              <a:rPr lang="en-US" sz="1600" dirty="0" smtClean="0"/>
              <a:t>3</a:t>
            </a:r>
            <a:r>
              <a:rPr lang="en-US" sz="1600" dirty="0"/>
              <a:t>. Using GWT (JSON Web Token</a:t>
            </a:r>
            <a:r>
              <a:rPr lang="en-US" sz="1600" dirty="0" smtClean="0"/>
              <a:t>)</a:t>
            </a:r>
          </a:p>
          <a:p>
            <a:endParaRPr lang="en-US" sz="1600" dirty="0"/>
          </a:p>
          <a:p>
            <a:r>
              <a:rPr lang="en-US" sz="1600" dirty="0" smtClean="0"/>
              <a:t>JWTs </a:t>
            </a:r>
            <a:r>
              <a:rPr lang="en-US" sz="1600" dirty="0"/>
              <a:t>contain user information that can be verified and confirmed by the </a:t>
            </a:r>
            <a:r>
              <a:rPr lang="en-US" sz="1600" dirty="0" smtClean="0"/>
              <a:t>server.</a:t>
            </a:r>
          </a:p>
          <a:p>
            <a:r>
              <a:rPr lang="en-US" sz="1600" dirty="0" smtClean="0"/>
              <a:t>This </a:t>
            </a:r>
            <a:r>
              <a:rPr lang="en-US" sz="1600" dirty="0"/>
              <a:t>allows you to make sure that the data is reliable and requests come from authorized users.</a:t>
            </a:r>
            <a:endParaRPr lang="ru-RU" sz="1600" dirty="0"/>
          </a:p>
        </p:txBody>
      </p:sp>
    </p:spTree>
    <p:extLst>
      <p:ext uri="{BB962C8B-B14F-4D97-AF65-F5344CB8AC3E}">
        <p14:creationId xmlns:p14="http://schemas.microsoft.com/office/powerpoint/2010/main" val="3100776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0"/>
            <a:ext cx="12192000" cy="6872288"/>
          </a:xfrm>
          <a:prstGeom prst="rect">
            <a:avLst/>
          </a:prstGeom>
        </p:spPr>
      </p:pic>
      <p:pic>
        <p:nvPicPr>
          <p:cNvPr id="3076" name="Picture 4" descr="https://o.remove.bg/downloads/8ea03e43-ef51-4694-a2d3-5c7371e67135/png-clipart-information-security-computer-icons-data-others-service-logo-removebg-previ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113" y="612674"/>
            <a:ext cx="1556186" cy="886227"/>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1079075" y="1993074"/>
            <a:ext cx="7105369" cy="3539430"/>
          </a:xfrm>
          <a:prstGeom prst="rect">
            <a:avLst/>
          </a:prstGeom>
        </p:spPr>
        <p:txBody>
          <a:bodyPr wrap="square">
            <a:spAutoFit/>
          </a:bodyPr>
          <a:lstStyle/>
          <a:p>
            <a:r>
              <a:rPr lang="en-US" sz="1600" dirty="0"/>
              <a:t>4. Activation </a:t>
            </a:r>
            <a:r>
              <a:rPr lang="en-US" sz="1600" dirty="0" smtClean="0"/>
              <a:t>code</a:t>
            </a:r>
          </a:p>
          <a:p>
            <a:endParaRPr lang="en-US" sz="1600" dirty="0"/>
          </a:p>
          <a:p>
            <a:r>
              <a:rPr lang="en-US" sz="1600" dirty="0" smtClean="0"/>
              <a:t>After </a:t>
            </a:r>
            <a:r>
              <a:rPr lang="en-US" sz="1600" dirty="0"/>
              <a:t>registration, a special code is sent to the user to confirm the account, which will not allow attackers to do anything on his behalf</a:t>
            </a:r>
            <a:r>
              <a:rPr lang="en-US" sz="1600" dirty="0" smtClean="0"/>
              <a:t>.</a:t>
            </a:r>
          </a:p>
          <a:p>
            <a:endParaRPr lang="en-US" sz="1600" dirty="0"/>
          </a:p>
          <a:p>
            <a:r>
              <a:rPr lang="en-US" sz="1600" dirty="0" smtClean="0"/>
              <a:t>5</a:t>
            </a:r>
            <a:r>
              <a:rPr lang="en-US" sz="1600" dirty="0"/>
              <a:t>. Password </a:t>
            </a:r>
            <a:r>
              <a:rPr lang="en-US" sz="1600" dirty="0" smtClean="0"/>
              <a:t>hashing</a:t>
            </a:r>
          </a:p>
          <a:p>
            <a:endParaRPr lang="en-US" sz="1600" dirty="0" smtClean="0"/>
          </a:p>
          <a:p>
            <a:r>
              <a:rPr lang="en-US" sz="1600" dirty="0" smtClean="0"/>
              <a:t>In </a:t>
            </a:r>
            <a:r>
              <a:rPr lang="en-US" sz="1600" dirty="0"/>
              <a:t>case of data leakage, the user's password will remain hashed, which will not allow attackers to find it out</a:t>
            </a:r>
            <a:r>
              <a:rPr lang="en-US" sz="1600" dirty="0" smtClean="0"/>
              <a:t>.</a:t>
            </a:r>
          </a:p>
          <a:p>
            <a:endParaRPr lang="en-US" sz="1600" dirty="0"/>
          </a:p>
          <a:p>
            <a:r>
              <a:rPr lang="en-US" sz="1600" dirty="0" smtClean="0"/>
              <a:t>6</a:t>
            </a:r>
            <a:r>
              <a:rPr lang="en-US" sz="1600" dirty="0"/>
              <a:t>. Using CSRF </a:t>
            </a:r>
            <a:r>
              <a:rPr lang="en-US" sz="1600" dirty="0" smtClean="0"/>
              <a:t>tokens</a:t>
            </a:r>
          </a:p>
          <a:p>
            <a:endParaRPr lang="en-US" sz="1600" dirty="0" smtClean="0"/>
          </a:p>
          <a:p>
            <a:r>
              <a:rPr lang="en-US" sz="1600" dirty="0" smtClean="0"/>
              <a:t>The </a:t>
            </a:r>
            <a:r>
              <a:rPr lang="en-US" sz="1600" dirty="0"/>
              <a:t>use of csrf tokens when submitting the form prevents cross-site forgery of the user's request by intruders.</a:t>
            </a:r>
            <a:endParaRPr lang="ru-RU" sz="1600" dirty="0"/>
          </a:p>
        </p:txBody>
      </p:sp>
      <p:sp>
        <p:nvSpPr>
          <p:cNvPr id="6" name="TextBox 5"/>
          <p:cNvSpPr txBox="1"/>
          <p:nvPr/>
        </p:nvSpPr>
        <p:spPr>
          <a:xfrm>
            <a:off x="2185193" y="715612"/>
            <a:ext cx="4182556" cy="707886"/>
          </a:xfrm>
          <a:prstGeom prst="rect">
            <a:avLst/>
          </a:prstGeom>
          <a:noFill/>
        </p:spPr>
        <p:txBody>
          <a:bodyPr wrap="square" rtlCol="0">
            <a:spAutoFit/>
          </a:bodyPr>
          <a:lstStyle/>
          <a:p>
            <a:r>
              <a:rPr lang="en-US" sz="4000" b="1" dirty="0" smtClean="0"/>
              <a:t>Security</a:t>
            </a:r>
            <a:endParaRPr lang="ru-RU" sz="4000" i="1" dirty="0" smtClean="0"/>
          </a:p>
        </p:txBody>
      </p:sp>
    </p:spTree>
    <p:extLst>
      <p:ext uri="{BB962C8B-B14F-4D97-AF65-F5344CB8AC3E}">
        <p14:creationId xmlns:p14="http://schemas.microsoft.com/office/powerpoint/2010/main" val="2839062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0" y="0"/>
            <a:ext cx="12192000" cy="6872288"/>
          </a:xfrm>
          <a:prstGeom prst="rect">
            <a:avLst/>
          </a:prstGeom>
        </p:spPr>
      </p:pic>
      <p:pic>
        <p:nvPicPr>
          <p:cNvPr id="3076" name="Picture 4" descr="https://o.remove.bg/downloads/8ea03e43-ef51-4694-a2d3-5c7371e67135/png-clipart-information-security-computer-icons-data-others-service-logo-removebg-previe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6113" y="612674"/>
            <a:ext cx="1556186" cy="886227"/>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1079075" y="1993074"/>
            <a:ext cx="7105369" cy="1323439"/>
          </a:xfrm>
          <a:prstGeom prst="rect">
            <a:avLst/>
          </a:prstGeom>
        </p:spPr>
        <p:txBody>
          <a:bodyPr wrap="square">
            <a:spAutoFit/>
          </a:bodyPr>
          <a:lstStyle/>
          <a:p>
            <a:r>
              <a:rPr lang="en-US" sz="1600" dirty="0"/>
              <a:t>7. Storing refresh tokens in the </a:t>
            </a:r>
            <a:r>
              <a:rPr lang="en-US" sz="1600" dirty="0" smtClean="0"/>
              <a:t>database</a:t>
            </a:r>
          </a:p>
          <a:p>
            <a:endParaRPr lang="en-US" sz="1600" dirty="0"/>
          </a:p>
          <a:p>
            <a:r>
              <a:rPr lang="en-US" sz="1600" dirty="0" smtClean="0"/>
              <a:t>Storing </a:t>
            </a:r>
            <a:r>
              <a:rPr lang="en-US" sz="1600" dirty="0"/>
              <a:t>tokens in the database allows you to revoke tokens if necessary and track suspicious activity on the part of the user. It also allows you to add additional fields for better security when using JWT.</a:t>
            </a:r>
            <a:endParaRPr lang="ru-RU" sz="1600" dirty="0" smtClean="0"/>
          </a:p>
        </p:txBody>
      </p:sp>
      <p:sp>
        <p:nvSpPr>
          <p:cNvPr id="2" name="TextBox 1"/>
          <p:cNvSpPr txBox="1"/>
          <p:nvPr/>
        </p:nvSpPr>
        <p:spPr>
          <a:xfrm>
            <a:off x="957590" y="5645585"/>
            <a:ext cx="2126929" cy="492443"/>
          </a:xfrm>
          <a:prstGeom prst="rect">
            <a:avLst/>
          </a:prstGeom>
          <a:noFill/>
        </p:spPr>
        <p:txBody>
          <a:bodyPr wrap="none" rtlCol="0">
            <a:spAutoFit/>
          </a:bodyPr>
          <a:lstStyle/>
          <a:p>
            <a:r>
              <a:rPr lang="en-US" sz="1300" dirty="0" smtClean="0"/>
              <a:t>Picture</a:t>
            </a:r>
            <a:r>
              <a:rPr lang="ru-RU" sz="1300" dirty="0" smtClean="0"/>
              <a:t> </a:t>
            </a:r>
            <a:r>
              <a:rPr lang="ru-RU" sz="1300" dirty="0" smtClean="0"/>
              <a:t>2. </a:t>
            </a:r>
            <a:r>
              <a:rPr lang="en-US" sz="1300" dirty="0"/>
              <a:t>The scheme of </a:t>
            </a:r>
            <a:r>
              <a:rPr lang="en-US" sz="1300" dirty="0" smtClean="0"/>
              <a:t>the</a:t>
            </a:r>
          </a:p>
          <a:p>
            <a:pPr algn="ctr"/>
            <a:r>
              <a:rPr lang="en-US" sz="1300" dirty="0" smtClean="0"/>
              <a:t>whitelist of </a:t>
            </a:r>
            <a:r>
              <a:rPr lang="en-US" sz="1300" dirty="0"/>
              <a:t>refresh tokens</a:t>
            </a:r>
            <a:endParaRPr lang="ru-RU" sz="1300" dirty="0"/>
          </a:p>
        </p:txBody>
      </p:sp>
      <p:pic>
        <p:nvPicPr>
          <p:cNvPr id="6" name="Рисунок 5"/>
          <p:cNvPicPr>
            <a:picLocks noChangeAspect="1"/>
          </p:cNvPicPr>
          <p:nvPr/>
        </p:nvPicPr>
        <p:blipFill>
          <a:blip r:embed="rId5"/>
          <a:stretch>
            <a:fillRect/>
          </a:stretch>
        </p:blipFill>
        <p:spPr>
          <a:xfrm>
            <a:off x="1172464" y="3665246"/>
            <a:ext cx="1683843" cy="2019070"/>
          </a:xfrm>
          <a:prstGeom prst="rect">
            <a:avLst/>
          </a:prstGeom>
        </p:spPr>
      </p:pic>
      <p:sp>
        <p:nvSpPr>
          <p:cNvPr id="7" name="TextBox 6"/>
          <p:cNvSpPr txBox="1"/>
          <p:nvPr/>
        </p:nvSpPr>
        <p:spPr>
          <a:xfrm>
            <a:off x="2993765" y="3486336"/>
            <a:ext cx="4883410" cy="592470"/>
          </a:xfrm>
          <a:prstGeom prst="rect">
            <a:avLst/>
          </a:prstGeom>
          <a:noFill/>
        </p:spPr>
        <p:txBody>
          <a:bodyPr wrap="square" rtlCol="0">
            <a:spAutoFit/>
          </a:bodyPr>
          <a:lstStyle/>
          <a:p>
            <a:r>
              <a:rPr lang="en-US" sz="1650" u="sng" dirty="0" smtClean="0"/>
              <a:t>refresh_token</a:t>
            </a:r>
            <a:r>
              <a:rPr lang="en-US" sz="1600" dirty="0" smtClean="0"/>
              <a:t> </a:t>
            </a:r>
            <a:r>
              <a:rPr lang="ru-RU" sz="1600" dirty="0" smtClean="0"/>
              <a:t>– </a:t>
            </a:r>
            <a:r>
              <a:rPr lang="en-US" sz="1600" dirty="0"/>
              <a:t>tracking whether this token was actually issued and whether it is active now.</a:t>
            </a:r>
            <a:endParaRPr lang="ru-RU" sz="1600" dirty="0"/>
          </a:p>
        </p:txBody>
      </p:sp>
      <p:sp>
        <p:nvSpPr>
          <p:cNvPr id="21" name="TextBox 20"/>
          <p:cNvSpPr txBox="1"/>
          <p:nvPr/>
        </p:nvSpPr>
        <p:spPr>
          <a:xfrm>
            <a:off x="2993764" y="5418512"/>
            <a:ext cx="4883410" cy="346249"/>
          </a:xfrm>
          <a:prstGeom prst="rect">
            <a:avLst/>
          </a:prstGeom>
          <a:noFill/>
        </p:spPr>
        <p:txBody>
          <a:bodyPr wrap="square" rtlCol="0">
            <a:spAutoFit/>
          </a:bodyPr>
          <a:lstStyle/>
          <a:p>
            <a:r>
              <a:rPr lang="en-US" sz="1650" u="sng" dirty="0" smtClean="0"/>
              <a:t>ip</a:t>
            </a:r>
            <a:r>
              <a:rPr lang="en-US" sz="1600" dirty="0" smtClean="0"/>
              <a:t> – </a:t>
            </a:r>
            <a:r>
              <a:rPr lang="en-US" sz="1600" dirty="0"/>
              <a:t>last check in case all other data has been stolen.</a:t>
            </a:r>
            <a:endParaRPr lang="ru-RU" sz="1600" dirty="0"/>
          </a:p>
        </p:txBody>
      </p:sp>
      <p:sp>
        <p:nvSpPr>
          <p:cNvPr id="22" name="TextBox 21"/>
          <p:cNvSpPr txBox="1"/>
          <p:nvPr/>
        </p:nvSpPr>
        <p:spPr>
          <a:xfrm>
            <a:off x="2993763" y="4065631"/>
            <a:ext cx="5610409" cy="346249"/>
          </a:xfrm>
          <a:prstGeom prst="rect">
            <a:avLst/>
          </a:prstGeom>
          <a:noFill/>
        </p:spPr>
        <p:txBody>
          <a:bodyPr wrap="square" rtlCol="0">
            <a:spAutoFit/>
          </a:bodyPr>
          <a:lstStyle/>
          <a:p>
            <a:r>
              <a:rPr lang="en-US" sz="1650" u="sng" dirty="0" smtClean="0"/>
              <a:t>expire_datetime</a:t>
            </a:r>
            <a:r>
              <a:rPr lang="en-US" sz="1600" dirty="0" smtClean="0"/>
              <a:t> – </a:t>
            </a:r>
            <a:r>
              <a:rPr lang="en-US" sz="1600" dirty="0"/>
              <a:t>verification of the authenticity of the token.</a:t>
            </a:r>
            <a:endParaRPr lang="ru-RU" sz="1600" dirty="0"/>
          </a:p>
        </p:txBody>
      </p:sp>
      <p:sp>
        <p:nvSpPr>
          <p:cNvPr id="23" name="TextBox 22"/>
          <p:cNvSpPr txBox="1"/>
          <p:nvPr/>
        </p:nvSpPr>
        <p:spPr>
          <a:xfrm>
            <a:off x="2993764" y="4400597"/>
            <a:ext cx="4883410" cy="1084912"/>
          </a:xfrm>
          <a:prstGeom prst="rect">
            <a:avLst/>
          </a:prstGeom>
          <a:noFill/>
        </p:spPr>
        <p:txBody>
          <a:bodyPr wrap="square" rtlCol="0">
            <a:spAutoFit/>
          </a:bodyPr>
          <a:lstStyle/>
          <a:p>
            <a:r>
              <a:rPr lang="en-US" sz="1650" u="sng" dirty="0" smtClean="0"/>
              <a:t>fingerprint</a:t>
            </a:r>
            <a:r>
              <a:rPr lang="en-US" sz="1600" dirty="0" smtClean="0"/>
              <a:t> – </a:t>
            </a:r>
            <a:r>
              <a:rPr lang="en-US" sz="1600" dirty="0"/>
              <a:t>a special hash generated at the time of login to the account, based on the unique properties of the client. Stored in a cookie with the SameSite=strict flag to protect against CSRF attacks.</a:t>
            </a:r>
            <a:endParaRPr lang="ru-RU" sz="1600" dirty="0"/>
          </a:p>
        </p:txBody>
      </p:sp>
      <p:sp>
        <p:nvSpPr>
          <p:cNvPr id="12" name="TextBox 11"/>
          <p:cNvSpPr txBox="1"/>
          <p:nvPr/>
        </p:nvSpPr>
        <p:spPr>
          <a:xfrm>
            <a:off x="2185193" y="715612"/>
            <a:ext cx="4182556" cy="707886"/>
          </a:xfrm>
          <a:prstGeom prst="rect">
            <a:avLst/>
          </a:prstGeom>
          <a:noFill/>
        </p:spPr>
        <p:txBody>
          <a:bodyPr wrap="square" rtlCol="0">
            <a:spAutoFit/>
          </a:bodyPr>
          <a:lstStyle/>
          <a:p>
            <a:r>
              <a:rPr lang="en-US" sz="4000" b="1" dirty="0" smtClean="0"/>
              <a:t>Security</a:t>
            </a:r>
            <a:endParaRPr lang="ru-RU" sz="4000" i="1" dirty="0" smtClean="0"/>
          </a:p>
        </p:txBody>
      </p:sp>
    </p:spTree>
    <p:extLst>
      <p:ext uri="{BB962C8B-B14F-4D97-AF65-F5344CB8AC3E}">
        <p14:creationId xmlns:p14="http://schemas.microsoft.com/office/powerpoint/2010/main" val="1262216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0" y="0"/>
            <a:ext cx="12192000" cy="6872288"/>
          </a:xfrm>
          <a:prstGeom prst="rect">
            <a:avLst/>
          </a:prstGeom>
        </p:spPr>
      </p:pic>
      <p:pic>
        <p:nvPicPr>
          <p:cNvPr id="3076" name="Picture 4" descr="https://o.remove.bg/downloads/8ea03e43-ef51-4694-a2d3-5c7371e67135/png-clipart-information-security-computer-icons-data-others-service-logo-removebg-previe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6113" y="612674"/>
            <a:ext cx="1556186" cy="886227"/>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1079075" y="1993074"/>
            <a:ext cx="7105369" cy="1323439"/>
          </a:xfrm>
          <a:prstGeom prst="rect">
            <a:avLst/>
          </a:prstGeom>
        </p:spPr>
        <p:txBody>
          <a:bodyPr wrap="square">
            <a:spAutoFit/>
          </a:bodyPr>
          <a:lstStyle/>
          <a:p>
            <a:r>
              <a:rPr lang="en-US" sz="1600" dirty="0"/>
              <a:t>8. Using </a:t>
            </a:r>
            <a:r>
              <a:rPr lang="en-US" sz="1600" dirty="0" smtClean="0"/>
              <a:t>django.db.transaction.atomic</a:t>
            </a:r>
          </a:p>
          <a:p>
            <a:endParaRPr lang="en-US" sz="1600" dirty="0"/>
          </a:p>
          <a:p>
            <a:r>
              <a:rPr lang="en-US" sz="1600" dirty="0" smtClean="0"/>
              <a:t>An </a:t>
            </a:r>
            <a:r>
              <a:rPr lang="en-US" sz="1600" dirty="0"/>
              <a:t>atomic transaction guarantees that all operations will be performed either completely, or none of them will be performed. This provides a guarantee for users that their money will not be accidentally lost in the event of a failed transaction.</a:t>
            </a:r>
            <a:endParaRPr lang="en-US" sz="1600" dirty="0"/>
          </a:p>
        </p:txBody>
      </p:sp>
      <p:pic>
        <p:nvPicPr>
          <p:cNvPr id="5" name="Рисунок 4"/>
          <p:cNvPicPr>
            <a:picLocks noChangeAspect="1"/>
          </p:cNvPicPr>
          <p:nvPr/>
        </p:nvPicPr>
        <p:blipFill>
          <a:blip r:embed="rId5"/>
          <a:stretch>
            <a:fillRect/>
          </a:stretch>
        </p:blipFill>
        <p:spPr>
          <a:xfrm>
            <a:off x="1057041" y="3584768"/>
            <a:ext cx="3312037" cy="1478299"/>
          </a:xfrm>
          <a:prstGeom prst="rect">
            <a:avLst/>
          </a:prstGeom>
        </p:spPr>
      </p:pic>
      <p:pic>
        <p:nvPicPr>
          <p:cNvPr id="8" name="Рисунок 7"/>
          <p:cNvPicPr>
            <a:picLocks noChangeAspect="1"/>
          </p:cNvPicPr>
          <p:nvPr/>
        </p:nvPicPr>
        <p:blipFill>
          <a:blip r:embed="rId6"/>
          <a:stretch>
            <a:fillRect/>
          </a:stretch>
        </p:blipFill>
        <p:spPr>
          <a:xfrm>
            <a:off x="1057041" y="5431448"/>
            <a:ext cx="3312037" cy="830084"/>
          </a:xfrm>
          <a:prstGeom prst="rect">
            <a:avLst/>
          </a:prstGeom>
        </p:spPr>
      </p:pic>
      <p:sp>
        <p:nvSpPr>
          <p:cNvPr id="15" name="TextBox 14"/>
          <p:cNvSpPr txBox="1"/>
          <p:nvPr/>
        </p:nvSpPr>
        <p:spPr>
          <a:xfrm>
            <a:off x="1160546" y="5063067"/>
            <a:ext cx="3105026" cy="292388"/>
          </a:xfrm>
          <a:prstGeom prst="rect">
            <a:avLst/>
          </a:prstGeom>
          <a:noFill/>
        </p:spPr>
        <p:txBody>
          <a:bodyPr wrap="square" rtlCol="0">
            <a:spAutoFit/>
          </a:bodyPr>
          <a:lstStyle/>
          <a:p>
            <a:r>
              <a:rPr lang="en-US" sz="1300" dirty="0" smtClean="0"/>
              <a:t>Picture 3</a:t>
            </a:r>
            <a:r>
              <a:rPr lang="ru-RU" sz="1300" dirty="0" smtClean="0"/>
              <a:t>. </a:t>
            </a:r>
            <a:r>
              <a:rPr lang="en-US" sz="1300" dirty="0"/>
              <a:t>Example of an atomic transaction</a:t>
            </a:r>
            <a:endParaRPr lang="ru-RU" sz="1300" dirty="0"/>
          </a:p>
        </p:txBody>
      </p:sp>
      <p:sp>
        <p:nvSpPr>
          <p:cNvPr id="16" name="TextBox 15"/>
          <p:cNvSpPr txBox="1"/>
          <p:nvPr/>
        </p:nvSpPr>
        <p:spPr>
          <a:xfrm>
            <a:off x="1149529" y="6252488"/>
            <a:ext cx="3116043" cy="292388"/>
          </a:xfrm>
          <a:prstGeom prst="rect">
            <a:avLst/>
          </a:prstGeom>
          <a:noFill/>
        </p:spPr>
        <p:txBody>
          <a:bodyPr wrap="square" rtlCol="0">
            <a:spAutoFit/>
          </a:bodyPr>
          <a:lstStyle/>
          <a:p>
            <a:r>
              <a:rPr lang="en-US" sz="1300" dirty="0" smtClean="0"/>
              <a:t>Picture</a:t>
            </a:r>
            <a:r>
              <a:rPr lang="ru-RU" sz="1300" dirty="0" smtClean="0"/>
              <a:t> </a:t>
            </a:r>
            <a:r>
              <a:rPr lang="ru-RU" sz="1300" dirty="0"/>
              <a:t>4</a:t>
            </a:r>
            <a:r>
              <a:rPr lang="ru-RU" sz="1300" dirty="0" smtClean="0"/>
              <a:t>. </a:t>
            </a:r>
            <a:r>
              <a:rPr lang="en-US" sz="1300" dirty="0"/>
              <a:t>Example of </a:t>
            </a:r>
            <a:r>
              <a:rPr lang="en-US" sz="1300" dirty="0" smtClean="0"/>
              <a:t>a normal transaction</a:t>
            </a:r>
            <a:endParaRPr lang="ru-RU" sz="1300" dirty="0"/>
          </a:p>
        </p:txBody>
      </p:sp>
      <p:sp>
        <p:nvSpPr>
          <p:cNvPr id="9" name="TextBox 8"/>
          <p:cNvSpPr txBox="1"/>
          <p:nvPr/>
        </p:nvSpPr>
        <p:spPr>
          <a:xfrm>
            <a:off x="4461566" y="3661887"/>
            <a:ext cx="4021423" cy="2554545"/>
          </a:xfrm>
          <a:prstGeom prst="rect">
            <a:avLst/>
          </a:prstGeom>
          <a:noFill/>
        </p:spPr>
        <p:txBody>
          <a:bodyPr wrap="square" rtlCol="0">
            <a:spAutoFit/>
          </a:bodyPr>
          <a:lstStyle/>
          <a:p>
            <a:r>
              <a:rPr lang="en-US" sz="1600" dirty="0"/>
              <a:t>Figures 3 and 4 show </a:t>
            </a:r>
            <a:r>
              <a:rPr lang="en-US" sz="1600" dirty="0" smtClean="0"/>
              <a:t>examples</a:t>
            </a:r>
            <a:r>
              <a:rPr lang="ru-RU" sz="1600" dirty="0" smtClean="0"/>
              <a:t> </a:t>
            </a:r>
            <a:r>
              <a:rPr lang="en-US" sz="1600" dirty="0" smtClean="0"/>
              <a:t>atomic </a:t>
            </a:r>
            <a:r>
              <a:rPr lang="en-US" sz="1600" dirty="0"/>
              <a:t>and normal transactions</a:t>
            </a:r>
            <a:r>
              <a:rPr lang="en-US" sz="1600" dirty="0" smtClean="0"/>
              <a:t>.</a:t>
            </a:r>
          </a:p>
          <a:p>
            <a:endParaRPr lang="en-US" sz="1600" dirty="0"/>
          </a:p>
          <a:p>
            <a:r>
              <a:rPr lang="en-US" sz="1600" dirty="0" smtClean="0"/>
              <a:t>In </a:t>
            </a:r>
            <a:r>
              <a:rPr lang="en-US" sz="1600" dirty="0"/>
              <a:t>case of an unexpected error </a:t>
            </a:r>
            <a:r>
              <a:rPr lang="en-US" sz="1600" dirty="0" smtClean="0"/>
              <a:t>after</a:t>
            </a:r>
            <a:r>
              <a:rPr lang="ru-RU" sz="1600" dirty="0" smtClean="0"/>
              <a:t> </a:t>
            </a:r>
            <a:r>
              <a:rPr lang="en-US" sz="1600" dirty="0" smtClean="0"/>
              <a:t>entering </a:t>
            </a:r>
            <a:r>
              <a:rPr lang="ru-RU" sz="1600" dirty="0"/>
              <a:t>№</a:t>
            </a:r>
            <a:r>
              <a:rPr lang="en-US" sz="1600" dirty="0" smtClean="0"/>
              <a:t> </a:t>
            </a:r>
            <a:r>
              <a:rPr lang="en-US" sz="1600" dirty="0"/>
              <a:t>1, the atomic transaction will </a:t>
            </a:r>
            <a:r>
              <a:rPr lang="en-US" sz="1600" dirty="0" smtClean="0"/>
              <a:t>make</a:t>
            </a:r>
            <a:r>
              <a:rPr lang="ru-RU" sz="1600" dirty="0" smtClean="0"/>
              <a:t> </a:t>
            </a:r>
            <a:r>
              <a:rPr lang="en-US" sz="1600" dirty="0" smtClean="0"/>
              <a:t>a rollback </a:t>
            </a:r>
            <a:r>
              <a:rPr lang="en-US" sz="1600" dirty="0"/>
              <a:t>and the changes will not be saved</a:t>
            </a:r>
            <a:r>
              <a:rPr lang="en-US" sz="1600" dirty="0" smtClean="0"/>
              <a:t>.</a:t>
            </a:r>
          </a:p>
          <a:p>
            <a:endParaRPr lang="en-US" sz="1600" dirty="0"/>
          </a:p>
          <a:p>
            <a:r>
              <a:rPr lang="en-US" sz="1600" dirty="0" smtClean="0"/>
              <a:t>However</a:t>
            </a:r>
            <a:r>
              <a:rPr lang="en-US" sz="1600" dirty="0"/>
              <a:t>, when using simple transactions, change </a:t>
            </a:r>
            <a:r>
              <a:rPr lang="ru-RU" sz="1600" dirty="0" smtClean="0"/>
              <a:t>№</a:t>
            </a:r>
            <a:r>
              <a:rPr lang="en-US" sz="1600" dirty="0" smtClean="0"/>
              <a:t> </a:t>
            </a:r>
            <a:r>
              <a:rPr lang="en-US" sz="1600" dirty="0"/>
              <a:t>1 is immediately saved and leads to data inconsistency.</a:t>
            </a:r>
            <a:endParaRPr lang="ru-RU" sz="1600" dirty="0"/>
          </a:p>
        </p:txBody>
      </p:sp>
      <p:sp>
        <p:nvSpPr>
          <p:cNvPr id="12" name="TextBox 11"/>
          <p:cNvSpPr txBox="1"/>
          <p:nvPr/>
        </p:nvSpPr>
        <p:spPr>
          <a:xfrm>
            <a:off x="2185193" y="715612"/>
            <a:ext cx="4182556" cy="707886"/>
          </a:xfrm>
          <a:prstGeom prst="rect">
            <a:avLst/>
          </a:prstGeom>
          <a:noFill/>
        </p:spPr>
        <p:txBody>
          <a:bodyPr wrap="square" rtlCol="0">
            <a:spAutoFit/>
          </a:bodyPr>
          <a:lstStyle/>
          <a:p>
            <a:r>
              <a:rPr lang="en-US" sz="4000" b="1" dirty="0" smtClean="0"/>
              <a:t>Security</a:t>
            </a:r>
            <a:endParaRPr lang="ru-RU" sz="4000" i="1" dirty="0" smtClean="0"/>
          </a:p>
        </p:txBody>
      </p:sp>
    </p:spTree>
    <p:extLst>
      <p:ext uri="{BB962C8B-B14F-4D97-AF65-F5344CB8AC3E}">
        <p14:creationId xmlns:p14="http://schemas.microsoft.com/office/powerpoint/2010/main" val="577938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0" y="0"/>
            <a:ext cx="12192000" cy="6872288"/>
          </a:xfrm>
          <a:prstGeom prst="rect">
            <a:avLst/>
          </a:prstGeom>
        </p:spPr>
      </p:pic>
      <p:pic>
        <p:nvPicPr>
          <p:cNvPr id="6148" name="Picture 4" descr="https://o.remove.bg/downloads/e2460dcb-ab43-4603-90e5-c0c4d7245fdd/png-clipart-bar-chart-computer-icons-diagram-encapsulated-postscript-business-statistics-angle-logo-removebg-previ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2322" y="712716"/>
            <a:ext cx="1252829" cy="7134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85193" y="718299"/>
            <a:ext cx="2140714" cy="707886"/>
          </a:xfrm>
          <a:prstGeom prst="rect">
            <a:avLst/>
          </a:prstGeom>
          <a:noFill/>
        </p:spPr>
        <p:txBody>
          <a:bodyPr wrap="none" rtlCol="0">
            <a:spAutoFit/>
          </a:bodyPr>
          <a:lstStyle/>
          <a:p>
            <a:r>
              <a:rPr lang="en-US" sz="4000" b="1" dirty="0" smtClean="0"/>
              <a:t>Outcome</a:t>
            </a:r>
            <a:endParaRPr lang="ru-RU" sz="4000" b="1" dirty="0"/>
          </a:p>
        </p:txBody>
      </p:sp>
      <p:sp>
        <p:nvSpPr>
          <p:cNvPr id="9" name="Прямоугольник 8"/>
          <p:cNvSpPr/>
          <p:nvPr/>
        </p:nvSpPr>
        <p:spPr>
          <a:xfrm>
            <a:off x="1079075" y="1993074"/>
            <a:ext cx="7391825" cy="3785652"/>
          </a:xfrm>
          <a:prstGeom prst="rect">
            <a:avLst/>
          </a:prstGeom>
        </p:spPr>
        <p:txBody>
          <a:bodyPr wrap="square">
            <a:spAutoFit/>
          </a:bodyPr>
          <a:lstStyle/>
          <a:p>
            <a:r>
              <a:rPr lang="en-US" sz="1600" dirty="0"/>
              <a:t>After several weeks of hard work </a:t>
            </a:r>
            <a:r>
              <a:rPr lang="en-US" sz="1600" dirty="0" smtClean="0"/>
              <a:t>on the </a:t>
            </a:r>
            <a:r>
              <a:rPr lang="en-US" sz="1600" dirty="0"/>
              <a:t>Django-based payment system project, I managed to achieve the desired result</a:t>
            </a:r>
            <a:r>
              <a:rPr lang="en-US" sz="1600" dirty="0" smtClean="0"/>
              <a:t>. I </a:t>
            </a:r>
            <a:r>
              <a:rPr lang="en-US" sz="1600" dirty="0"/>
              <a:t>was able to create a functional and easily extensible system that provides a user-friendly interface for secure payment </a:t>
            </a:r>
            <a:r>
              <a:rPr lang="en-US" sz="1600" dirty="0" smtClean="0"/>
              <a:t>transactions and </a:t>
            </a:r>
            <a:r>
              <a:rPr lang="en-US" sz="1600" dirty="0"/>
              <a:t>money storage</a:t>
            </a:r>
            <a:r>
              <a:rPr lang="en-US" sz="1600" dirty="0" smtClean="0"/>
              <a:t>.</a:t>
            </a:r>
          </a:p>
          <a:p>
            <a:endParaRPr lang="ru-RU" sz="1600" dirty="0"/>
          </a:p>
          <a:p>
            <a:r>
              <a:rPr lang="en-US" sz="1600" dirty="0"/>
              <a:t>The creation process turned out to be extremely fascinating. The </a:t>
            </a:r>
            <a:r>
              <a:rPr lang="en-US" sz="1600" dirty="0" smtClean="0"/>
              <a:t>thesis allowed </a:t>
            </a:r>
            <a:r>
              <a:rPr lang="en-US" sz="1600" dirty="0"/>
              <a:t>me to better understand some technologies, </a:t>
            </a:r>
            <a:r>
              <a:rPr lang="en-US" sz="1600" dirty="0" smtClean="0"/>
              <a:t>for-example, Celery </a:t>
            </a:r>
            <a:r>
              <a:rPr lang="en-US" sz="1600" dirty="0"/>
              <a:t>and JSON Web Token. I was also able to better understand the </a:t>
            </a:r>
            <a:r>
              <a:rPr lang="en-US" sz="1600" dirty="0" smtClean="0"/>
              <a:t>architectures MVC</a:t>
            </a:r>
            <a:r>
              <a:rPr lang="en-US" sz="1600" dirty="0"/>
              <a:t>, REST and understood how the integration of the backend with the frontend takes place</a:t>
            </a:r>
            <a:r>
              <a:rPr lang="en-US" sz="1600" dirty="0" smtClean="0"/>
              <a:t>.</a:t>
            </a:r>
          </a:p>
          <a:p>
            <a:endParaRPr lang="ru-RU" sz="1600" dirty="0"/>
          </a:p>
          <a:p>
            <a:r>
              <a:rPr lang="en-US" sz="1600" dirty="0"/>
              <a:t>During the development process, I encountered the following </a:t>
            </a:r>
            <a:r>
              <a:rPr lang="en-US" sz="1600" dirty="0" smtClean="0"/>
              <a:t>problems: using </a:t>
            </a:r>
            <a:r>
              <a:rPr lang="en-US" sz="1600" dirty="0"/>
              <a:t>JWT, connecting Celery and writing front-end</a:t>
            </a:r>
            <a:r>
              <a:rPr lang="en-US" sz="1600" dirty="0" smtClean="0"/>
              <a:t>.</a:t>
            </a:r>
          </a:p>
          <a:p>
            <a:endParaRPr lang="en-US" sz="1600" dirty="0"/>
          </a:p>
          <a:p>
            <a:r>
              <a:rPr lang="en-US" sz="1600" dirty="0"/>
              <a:t>The following sources helped me in solving these problems</a:t>
            </a:r>
            <a:r>
              <a:rPr lang="en-US" sz="1600" dirty="0" smtClean="0"/>
              <a:t>:</a:t>
            </a:r>
          </a:p>
          <a:p>
            <a:r>
              <a:rPr lang="en-US" sz="1600" dirty="0" smtClean="0">
                <a:hlinkClick r:id="rId4"/>
              </a:rPr>
              <a:t>JWT</a:t>
            </a:r>
            <a:r>
              <a:rPr lang="en-US" sz="1600" dirty="0" smtClean="0"/>
              <a:t>, </a:t>
            </a:r>
            <a:r>
              <a:rPr lang="en-US" sz="1600" dirty="0" smtClean="0">
                <a:hlinkClick r:id="rId5"/>
              </a:rPr>
              <a:t>Celery</a:t>
            </a:r>
            <a:r>
              <a:rPr lang="en-US" sz="1600" dirty="0" smtClean="0"/>
              <a:t>, </a:t>
            </a:r>
            <a:r>
              <a:rPr lang="en-US" sz="1600" dirty="0" smtClean="0">
                <a:hlinkClick r:id="rId6"/>
              </a:rPr>
              <a:t>axios</a:t>
            </a:r>
            <a:r>
              <a:rPr lang="en-US" sz="1600" dirty="0" smtClean="0"/>
              <a:t>, </a:t>
            </a:r>
            <a:r>
              <a:rPr lang="en-US" sz="1600" dirty="0" smtClean="0">
                <a:hlinkClick r:id="rId7"/>
              </a:rPr>
              <a:t>fingerprint</a:t>
            </a:r>
            <a:r>
              <a:rPr lang="en-US" sz="1600" dirty="0" smtClean="0"/>
              <a:t>.</a:t>
            </a:r>
            <a:endParaRPr lang="ru-RU" sz="1600" dirty="0" smtClean="0"/>
          </a:p>
        </p:txBody>
      </p:sp>
    </p:spTree>
    <p:extLst>
      <p:ext uri="{BB962C8B-B14F-4D97-AF65-F5344CB8AC3E}">
        <p14:creationId xmlns:p14="http://schemas.microsoft.com/office/powerpoint/2010/main" val="2406190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2"/>
          <a:stretch>
            <a:fillRect/>
          </a:stretch>
        </p:blipFill>
        <p:spPr>
          <a:xfrm>
            <a:off x="0" y="0"/>
            <a:ext cx="12192000" cy="6872288"/>
          </a:xfrm>
          <a:prstGeom prst="rect">
            <a:avLst/>
          </a:prstGeom>
        </p:spPr>
      </p:pic>
      <p:sp>
        <p:nvSpPr>
          <p:cNvPr id="5" name="TextBox 4"/>
          <p:cNvSpPr txBox="1"/>
          <p:nvPr/>
        </p:nvSpPr>
        <p:spPr>
          <a:xfrm>
            <a:off x="1090092" y="1903534"/>
            <a:ext cx="8500354" cy="3985706"/>
          </a:xfrm>
          <a:prstGeom prst="rect">
            <a:avLst/>
          </a:prstGeom>
          <a:noFill/>
        </p:spPr>
        <p:txBody>
          <a:bodyPr wrap="square" rtlCol="0" anchor="ctr">
            <a:spAutoFit/>
          </a:bodyPr>
          <a:lstStyle/>
          <a:p>
            <a:r>
              <a:rPr lang="en-US" sz="2300" b="1" dirty="0"/>
              <a:t>By discipline:</a:t>
            </a:r>
          </a:p>
          <a:p>
            <a:r>
              <a:rPr lang="en-US" sz="2300" dirty="0"/>
              <a:t>Web development</a:t>
            </a:r>
          </a:p>
          <a:p>
            <a:endParaRPr lang="en-US" sz="2300" b="1" dirty="0"/>
          </a:p>
          <a:p>
            <a:r>
              <a:rPr lang="en-US" sz="2300" b="1" dirty="0"/>
              <a:t>Topic of the thesis:</a:t>
            </a:r>
          </a:p>
          <a:p>
            <a:r>
              <a:rPr lang="en-US" sz="2300" dirty="0"/>
              <a:t>Payment system</a:t>
            </a:r>
          </a:p>
          <a:p>
            <a:endParaRPr lang="en-US" sz="2300" b="1" dirty="0"/>
          </a:p>
          <a:p>
            <a:r>
              <a:rPr lang="en-US" sz="2300" b="1" dirty="0"/>
              <a:t>Student:</a:t>
            </a:r>
          </a:p>
          <a:p>
            <a:r>
              <a:rPr lang="en-US" sz="2300" dirty="0"/>
              <a:t>Zinchenko </a:t>
            </a:r>
            <a:r>
              <a:rPr lang="en-US" sz="2300" dirty="0" smtClean="0"/>
              <a:t>Bo</a:t>
            </a:r>
            <a:r>
              <a:rPr lang="en-US" sz="2300" dirty="0"/>
              <a:t>g</a:t>
            </a:r>
            <a:r>
              <a:rPr lang="en-US" sz="2300" dirty="0" smtClean="0"/>
              <a:t>dan</a:t>
            </a:r>
            <a:endParaRPr lang="en-US" sz="2300" dirty="0"/>
          </a:p>
          <a:p>
            <a:endParaRPr lang="en-US" sz="2300" b="1" dirty="0"/>
          </a:p>
          <a:p>
            <a:r>
              <a:rPr lang="en-US" sz="2300" b="1" dirty="0"/>
              <a:t>Supervisor:</a:t>
            </a:r>
          </a:p>
          <a:p>
            <a:r>
              <a:rPr lang="en-US" sz="2300" dirty="0"/>
              <a:t>Tabashnyuk Evgeny</a:t>
            </a:r>
            <a:endParaRPr lang="ru-RU" sz="2300" dirty="0"/>
          </a:p>
        </p:txBody>
      </p:sp>
      <p:pic>
        <p:nvPicPr>
          <p:cNvPr id="2058" name="Picture 10" descr="https://o.remove.bg/downloads/384ef30c-9165-4f72-97f3-8500633c6f0a/png-clipart-square-academic-cap-graduation-ceremony-student-cap-cap-blue-angle-removebg-previ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075" y="543791"/>
            <a:ext cx="1431896" cy="99443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227940" y="555758"/>
            <a:ext cx="7177315" cy="920252"/>
          </a:xfrm>
          <a:prstGeom prst="rect">
            <a:avLst/>
          </a:prstGeom>
          <a:noFill/>
        </p:spPr>
        <p:txBody>
          <a:bodyPr wrap="square" rtlCol="0" anchor="ctr">
            <a:spAutoFit/>
          </a:bodyPr>
          <a:lstStyle/>
          <a:p>
            <a:pPr>
              <a:lnSpc>
                <a:spcPct val="150000"/>
              </a:lnSpc>
            </a:pPr>
            <a:r>
              <a:rPr lang="en-US" sz="4000" b="1" dirty="0"/>
              <a:t>Graduate work</a:t>
            </a:r>
            <a:endParaRPr lang="ru-RU" sz="2300" dirty="0"/>
          </a:p>
        </p:txBody>
      </p:sp>
    </p:spTree>
    <p:extLst>
      <p:ext uri="{BB962C8B-B14F-4D97-AF65-F5344CB8AC3E}">
        <p14:creationId xmlns:p14="http://schemas.microsoft.com/office/powerpoint/2010/main" val="3301193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0"/>
            <a:ext cx="12192000" cy="6872288"/>
          </a:xfrm>
          <a:prstGeom prst="rect">
            <a:avLst/>
          </a:prstGeom>
        </p:spPr>
      </p:pic>
      <p:sp>
        <p:nvSpPr>
          <p:cNvPr id="9" name="TextBox 8"/>
          <p:cNvSpPr txBox="1"/>
          <p:nvPr/>
        </p:nvSpPr>
        <p:spPr>
          <a:xfrm>
            <a:off x="408000" y="6337300"/>
            <a:ext cx="11327203" cy="369332"/>
          </a:xfrm>
          <a:prstGeom prst="rect">
            <a:avLst/>
          </a:prstGeom>
          <a:noFill/>
        </p:spPr>
        <p:txBody>
          <a:bodyPr wrap="none" rtlCol="0">
            <a:spAutoFit/>
          </a:bodyPr>
          <a:lstStyle/>
          <a:p>
            <a:r>
              <a:rPr lang="en-US" dirty="0" smtClean="0"/>
              <a:t>Github</a:t>
            </a:r>
            <a:r>
              <a:rPr lang="ru-RU" dirty="0" smtClean="0"/>
              <a:t>: </a:t>
            </a:r>
            <a:r>
              <a:rPr lang="en-US" dirty="0" smtClean="0">
                <a:hlinkClick r:id="rId3"/>
              </a:rPr>
              <a:t>https://github.com/anigilyatornayapushka </a:t>
            </a:r>
            <a:r>
              <a:rPr lang="ru-RU" dirty="0"/>
              <a:t>	</a:t>
            </a:r>
            <a:r>
              <a:rPr lang="en-US" dirty="0" smtClean="0"/>
              <a:t>Phone number</a:t>
            </a:r>
            <a:r>
              <a:rPr lang="ru-RU" dirty="0" smtClean="0"/>
              <a:t>: </a:t>
            </a:r>
            <a:r>
              <a:rPr lang="ru-RU" dirty="0" smtClean="0"/>
              <a:t>87776548573	</a:t>
            </a:r>
            <a:r>
              <a:rPr lang="en-US" dirty="0" smtClean="0"/>
              <a:t>Telegram</a:t>
            </a:r>
            <a:r>
              <a:rPr lang="ru-RU" dirty="0" smtClean="0"/>
              <a:t>: </a:t>
            </a:r>
            <a:r>
              <a:rPr lang="en-US" dirty="0" smtClean="0"/>
              <a:t>@zusjjaka</a:t>
            </a:r>
            <a:endParaRPr lang="ru-RU" dirty="0"/>
          </a:p>
        </p:txBody>
      </p:sp>
      <p:sp>
        <p:nvSpPr>
          <p:cNvPr id="13" name="Прямоугольник 12"/>
          <p:cNvSpPr/>
          <p:nvPr/>
        </p:nvSpPr>
        <p:spPr>
          <a:xfrm>
            <a:off x="1079075" y="1993074"/>
            <a:ext cx="10580914" cy="1785104"/>
          </a:xfrm>
          <a:prstGeom prst="rect">
            <a:avLst/>
          </a:prstGeom>
        </p:spPr>
        <p:txBody>
          <a:bodyPr wrap="square">
            <a:spAutoFit/>
          </a:bodyPr>
          <a:lstStyle/>
          <a:p>
            <a:r>
              <a:rPr lang="en-US" sz="2200" dirty="0"/>
              <a:t>This concludes the presentation</a:t>
            </a:r>
            <a:r>
              <a:rPr lang="en-US" sz="2200" dirty="0" smtClean="0"/>
              <a:t>.</a:t>
            </a:r>
            <a:endParaRPr lang="ru-RU" sz="2200" dirty="0" smtClean="0"/>
          </a:p>
          <a:p>
            <a:endParaRPr lang="ru-RU" sz="2200" dirty="0"/>
          </a:p>
          <a:p>
            <a:r>
              <a:rPr lang="en-US" sz="2200" dirty="0" smtClean="0"/>
              <a:t>If </a:t>
            </a:r>
            <a:r>
              <a:rPr lang="en-US" sz="2200" dirty="0"/>
              <a:t>you still have any questions</a:t>
            </a:r>
            <a:r>
              <a:rPr lang="en-US" sz="2200" dirty="0" smtClean="0"/>
              <a:t>,</a:t>
            </a:r>
            <a:endParaRPr lang="ru-RU" sz="2200" dirty="0" smtClean="0"/>
          </a:p>
          <a:p>
            <a:endParaRPr lang="ru-RU" sz="2200" dirty="0"/>
          </a:p>
          <a:p>
            <a:r>
              <a:rPr lang="en-US" sz="2200" dirty="0" smtClean="0"/>
              <a:t>I </a:t>
            </a:r>
            <a:r>
              <a:rPr lang="en-US" sz="2200" dirty="0"/>
              <a:t>am ready to answer them.</a:t>
            </a:r>
            <a:endParaRPr lang="ru-RU" sz="2200" dirty="0"/>
          </a:p>
        </p:txBody>
      </p:sp>
      <p:pic>
        <p:nvPicPr>
          <p:cNvPr id="1028" name="Picture 4" descr="https://o.remove.bg/downloads/0912bc74-a3c0-4125-8857-48a222081035/png-transparent-logo-information-library-business-information-miscellaneous-blue-text-removebg-previe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094" y="646783"/>
            <a:ext cx="1489286" cy="829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185193" y="718299"/>
            <a:ext cx="5598777" cy="707886"/>
          </a:xfrm>
          <a:prstGeom prst="rect">
            <a:avLst/>
          </a:prstGeom>
          <a:noFill/>
        </p:spPr>
        <p:txBody>
          <a:bodyPr wrap="none" rtlCol="0">
            <a:spAutoFit/>
          </a:bodyPr>
          <a:lstStyle/>
          <a:p>
            <a:r>
              <a:rPr lang="en-US" sz="4000" b="1" dirty="0"/>
              <a:t>Thanks for your attention</a:t>
            </a:r>
            <a:endParaRPr lang="ru-RU" sz="4000" b="1" dirty="0" smtClean="0"/>
          </a:p>
        </p:txBody>
      </p:sp>
    </p:spTree>
    <p:extLst>
      <p:ext uri="{BB962C8B-B14F-4D97-AF65-F5344CB8AC3E}">
        <p14:creationId xmlns:p14="http://schemas.microsoft.com/office/powerpoint/2010/main" val="1863836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2"/>
          <a:stretch>
            <a:fillRect/>
          </a:stretch>
        </p:blipFill>
        <p:spPr>
          <a:xfrm>
            <a:off x="0" y="0"/>
            <a:ext cx="12192000" cy="6872288"/>
          </a:xfrm>
          <a:prstGeom prst="rect">
            <a:avLst/>
          </a:prstGeom>
        </p:spPr>
      </p:pic>
      <p:sp>
        <p:nvSpPr>
          <p:cNvPr id="14" name="TextBox 13"/>
          <p:cNvSpPr txBox="1"/>
          <p:nvPr/>
        </p:nvSpPr>
        <p:spPr>
          <a:xfrm>
            <a:off x="1079075" y="740222"/>
            <a:ext cx="8195554" cy="707886"/>
          </a:xfrm>
          <a:prstGeom prst="rect">
            <a:avLst/>
          </a:prstGeom>
          <a:noFill/>
        </p:spPr>
        <p:txBody>
          <a:bodyPr wrap="square" rtlCol="0" anchor="ctr">
            <a:spAutoFit/>
          </a:bodyPr>
          <a:lstStyle/>
          <a:p>
            <a:r>
              <a:rPr lang="ru-RU" sz="4000" b="1" dirty="0" smtClean="0"/>
              <a:t>	  </a:t>
            </a:r>
            <a:r>
              <a:rPr lang="en-US" sz="4000" b="1" dirty="0" smtClean="0"/>
              <a:t>Content</a:t>
            </a:r>
            <a:endParaRPr lang="ru-RU" sz="3600" b="1" dirty="0" smtClean="0"/>
          </a:p>
        </p:txBody>
      </p:sp>
      <p:sp>
        <p:nvSpPr>
          <p:cNvPr id="8" name="TextBox 7"/>
          <p:cNvSpPr txBox="1"/>
          <p:nvPr/>
        </p:nvSpPr>
        <p:spPr>
          <a:xfrm>
            <a:off x="1079075" y="1752964"/>
            <a:ext cx="8195554" cy="3970318"/>
          </a:xfrm>
          <a:prstGeom prst="rect">
            <a:avLst/>
          </a:prstGeom>
          <a:noFill/>
        </p:spPr>
        <p:txBody>
          <a:bodyPr wrap="square" rtlCol="0" anchor="ctr">
            <a:spAutoFit/>
          </a:bodyPr>
          <a:lstStyle/>
          <a:p>
            <a:pPr>
              <a:lnSpc>
                <a:spcPct val="150000"/>
              </a:lnSpc>
            </a:pPr>
            <a:r>
              <a:rPr lang="ru-RU" sz="2400" dirty="0" smtClean="0"/>
              <a:t>1. </a:t>
            </a:r>
            <a:r>
              <a:rPr lang="en-US" sz="2400" dirty="0" smtClean="0">
                <a:hlinkClick r:id="rId3" action="ppaction://hlinksldjump"/>
              </a:rPr>
              <a:t>Goal of the work</a:t>
            </a:r>
            <a:endParaRPr lang="ru-RU" sz="2400" dirty="0"/>
          </a:p>
          <a:p>
            <a:pPr>
              <a:lnSpc>
                <a:spcPct val="150000"/>
              </a:lnSpc>
            </a:pPr>
            <a:r>
              <a:rPr lang="ru-RU" sz="2400" dirty="0" smtClean="0"/>
              <a:t>2. </a:t>
            </a:r>
            <a:r>
              <a:rPr lang="en-US" sz="2400" dirty="0" smtClean="0">
                <a:hlinkClick r:id="rId4" action="ppaction://hlinksldjump"/>
              </a:rPr>
              <a:t>Project architecture</a:t>
            </a:r>
            <a:endParaRPr lang="ru-RU" sz="2400" dirty="0"/>
          </a:p>
          <a:p>
            <a:pPr>
              <a:lnSpc>
                <a:spcPct val="150000"/>
              </a:lnSpc>
            </a:pPr>
            <a:r>
              <a:rPr lang="ru-RU" sz="2400" dirty="0" smtClean="0"/>
              <a:t>3. </a:t>
            </a:r>
            <a:r>
              <a:rPr lang="en-US" sz="2400" dirty="0" smtClean="0">
                <a:hlinkClick r:id="rId5" action="ppaction://hlinksldjump"/>
              </a:rPr>
              <a:t>Technology stack</a:t>
            </a:r>
            <a:endParaRPr lang="ru-RU" sz="2400" dirty="0"/>
          </a:p>
          <a:p>
            <a:pPr>
              <a:lnSpc>
                <a:spcPct val="150000"/>
              </a:lnSpc>
            </a:pPr>
            <a:r>
              <a:rPr lang="ru-RU" sz="2400" dirty="0" smtClean="0"/>
              <a:t>4. </a:t>
            </a:r>
            <a:r>
              <a:rPr lang="en-US" sz="2400" dirty="0" smtClean="0">
                <a:hlinkClick r:id="rId6" action="ppaction://hlinksldjump"/>
              </a:rPr>
              <a:t>Functionality</a:t>
            </a:r>
            <a:endParaRPr lang="ru-RU" sz="2400" dirty="0"/>
          </a:p>
          <a:p>
            <a:pPr>
              <a:lnSpc>
                <a:spcPct val="150000"/>
              </a:lnSpc>
            </a:pPr>
            <a:r>
              <a:rPr lang="ru-RU" sz="2400" dirty="0" smtClean="0"/>
              <a:t>5. </a:t>
            </a:r>
            <a:r>
              <a:rPr lang="en-US" sz="2400" dirty="0" smtClean="0">
                <a:hlinkClick r:id="rId7" action="ppaction://hlinksldjump"/>
              </a:rPr>
              <a:t>Security</a:t>
            </a:r>
            <a:endParaRPr lang="ru-RU" sz="2400" dirty="0"/>
          </a:p>
          <a:p>
            <a:pPr>
              <a:lnSpc>
                <a:spcPct val="150000"/>
              </a:lnSpc>
            </a:pPr>
            <a:r>
              <a:rPr lang="ru-RU" sz="2400" dirty="0" smtClean="0"/>
              <a:t>6. </a:t>
            </a:r>
            <a:r>
              <a:rPr lang="en-US" sz="2400" dirty="0" smtClean="0">
                <a:hlinkClick r:id="rId8" action="ppaction://hlinksldjump"/>
              </a:rPr>
              <a:t>Outcome</a:t>
            </a:r>
            <a:endParaRPr lang="ru-RU" sz="2400" dirty="0"/>
          </a:p>
          <a:p>
            <a:pPr>
              <a:lnSpc>
                <a:spcPct val="150000"/>
              </a:lnSpc>
            </a:pPr>
            <a:r>
              <a:rPr lang="ru-RU" sz="2400" dirty="0" smtClean="0"/>
              <a:t>7. </a:t>
            </a:r>
            <a:r>
              <a:rPr lang="en-US" sz="2400" dirty="0" smtClean="0">
                <a:hlinkClick r:id="rId9" action="ppaction://hlinksldjump"/>
              </a:rPr>
              <a:t>Questions and answers</a:t>
            </a:r>
            <a:endParaRPr lang="ru-RU" sz="2400" dirty="0" smtClean="0"/>
          </a:p>
        </p:txBody>
      </p:sp>
      <p:pic>
        <p:nvPicPr>
          <p:cNvPr id="12290" name="Picture 2" descr="https://o.remove.bg/downloads/c361a302-e3a0-4b6b-9767-581c12ed5018/download-removebg-preview.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9075" y="713165"/>
            <a:ext cx="1373425"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159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0"/>
            <a:ext cx="12192000" cy="6872288"/>
          </a:xfrm>
          <a:prstGeom prst="rect">
            <a:avLst/>
          </a:prstGeom>
        </p:spPr>
      </p:pic>
      <p:sp>
        <p:nvSpPr>
          <p:cNvPr id="2" name="TextBox 1"/>
          <p:cNvSpPr txBox="1"/>
          <p:nvPr/>
        </p:nvSpPr>
        <p:spPr>
          <a:xfrm>
            <a:off x="1282275" y="717538"/>
            <a:ext cx="6482868" cy="707886"/>
          </a:xfrm>
          <a:prstGeom prst="rect">
            <a:avLst/>
          </a:prstGeom>
          <a:noFill/>
        </p:spPr>
        <p:txBody>
          <a:bodyPr wrap="square" rtlCol="0">
            <a:spAutoFit/>
          </a:bodyPr>
          <a:lstStyle/>
          <a:p>
            <a:r>
              <a:rPr lang="ru-RU" sz="4000" b="1" dirty="0" smtClean="0"/>
              <a:t>	</a:t>
            </a:r>
            <a:r>
              <a:rPr lang="en-US" sz="4000" b="1" dirty="0" smtClean="0"/>
              <a:t>Goal </a:t>
            </a:r>
            <a:r>
              <a:rPr lang="en-US" sz="4000" b="1" dirty="0"/>
              <a:t>of the work</a:t>
            </a:r>
            <a:endParaRPr lang="ru-RU" sz="4000" b="1" dirty="0"/>
          </a:p>
        </p:txBody>
      </p:sp>
      <p:sp>
        <p:nvSpPr>
          <p:cNvPr id="10" name="Прямоугольник 9"/>
          <p:cNvSpPr/>
          <p:nvPr/>
        </p:nvSpPr>
        <p:spPr>
          <a:xfrm>
            <a:off x="1079075" y="1943579"/>
            <a:ext cx="6096000" cy="3416320"/>
          </a:xfrm>
          <a:prstGeom prst="rect">
            <a:avLst/>
          </a:prstGeom>
        </p:spPr>
        <p:txBody>
          <a:bodyPr>
            <a:spAutoFit/>
          </a:bodyPr>
          <a:lstStyle/>
          <a:p>
            <a:r>
              <a:rPr lang="en-US" dirty="0"/>
              <a:t>The goal of this project is to develop and implement a payment system similar to PayPal using the Django framework.</a:t>
            </a:r>
          </a:p>
          <a:p>
            <a:endParaRPr lang="en-US" dirty="0"/>
          </a:p>
          <a:p>
            <a:r>
              <a:rPr lang="en-US" dirty="0"/>
              <a:t>The main goal of the work is to create a reliable, convenient and secure payment system that will allow users to make online payments, transfer funds and manage financial transactions with minimal risks and maximum protection of personal data.</a:t>
            </a:r>
          </a:p>
          <a:p>
            <a:endParaRPr lang="en-US" dirty="0"/>
          </a:p>
          <a:p>
            <a:r>
              <a:rPr lang="en-US" dirty="0"/>
              <a:t>The project is also aimed at demonstrating web development skills and applying modern technologies in the field of payment systems.</a:t>
            </a:r>
            <a:endParaRPr lang="ru-RU" dirty="0"/>
          </a:p>
        </p:txBody>
      </p:sp>
      <p:pic>
        <p:nvPicPr>
          <p:cNvPr id="11270" name="Picture 6" descr="https://o.remove.bg/downloads/c03bf3ea-f883-4660-9013-1b17d3e8b0f5/png-clipart-bullseye-computer-icons-shooting-target-target-miscellaneous-logo-removebg-previ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6159" y="732818"/>
            <a:ext cx="1165222" cy="663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055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14288"/>
            <a:ext cx="12192000" cy="6872288"/>
          </a:xfrm>
          <a:prstGeom prst="rect">
            <a:avLst/>
          </a:prstGeom>
        </p:spPr>
      </p:pic>
      <p:pic>
        <p:nvPicPr>
          <p:cNvPr id="5124" name="Picture 4" descr="https://o.remove.bg/downloads/40363dde-ab7c-4125-b1b3-77962758e56f/png-transparent-home-house-lia-space-button-angle-logo-stock-photography-removebg-previ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653" y="562796"/>
            <a:ext cx="1157923" cy="9965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85193" y="718299"/>
            <a:ext cx="4386201" cy="707886"/>
          </a:xfrm>
          <a:prstGeom prst="rect">
            <a:avLst/>
          </a:prstGeom>
          <a:noFill/>
        </p:spPr>
        <p:txBody>
          <a:bodyPr wrap="none" rtlCol="0">
            <a:spAutoFit/>
          </a:bodyPr>
          <a:lstStyle/>
          <a:p>
            <a:r>
              <a:rPr lang="en-US" sz="4000" b="1" dirty="0"/>
              <a:t>Project architecture</a:t>
            </a:r>
            <a:endParaRPr lang="ru-RU" sz="4000" b="1" dirty="0"/>
          </a:p>
        </p:txBody>
      </p:sp>
      <p:sp>
        <p:nvSpPr>
          <p:cNvPr id="9" name="Прямоугольник 8"/>
          <p:cNvSpPr/>
          <p:nvPr/>
        </p:nvSpPr>
        <p:spPr>
          <a:xfrm>
            <a:off x="1079075" y="1955766"/>
            <a:ext cx="6096000" cy="2308324"/>
          </a:xfrm>
          <a:prstGeom prst="rect">
            <a:avLst/>
          </a:prstGeom>
        </p:spPr>
        <p:txBody>
          <a:bodyPr>
            <a:spAutoFit/>
          </a:bodyPr>
          <a:lstStyle/>
          <a:p>
            <a:r>
              <a:rPr lang="en-US" dirty="0"/>
              <a:t>The project architecture is based on REST API and JWT tokens, provides modularity, scalability and security of the payment system. It allows you to efficiently process user requests, perform authentication and authorization, as well as store and process payment and user data.</a:t>
            </a:r>
          </a:p>
          <a:p>
            <a:endParaRPr lang="en-US" dirty="0"/>
          </a:p>
          <a:p>
            <a:r>
              <a:rPr lang="en-US" dirty="0"/>
              <a:t>The project architecture is based on the principles of client-server architecture and includes the following components:</a:t>
            </a:r>
            <a:endParaRPr lang="ru-RU" dirty="0"/>
          </a:p>
        </p:txBody>
      </p:sp>
    </p:spTree>
    <p:extLst>
      <p:ext uri="{BB962C8B-B14F-4D97-AF65-F5344CB8AC3E}">
        <p14:creationId xmlns:p14="http://schemas.microsoft.com/office/powerpoint/2010/main" val="4075413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14288"/>
            <a:ext cx="12192000" cy="6872288"/>
          </a:xfrm>
          <a:prstGeom prst="rect">
            <a:avLst/>
          </a:prstGeom>
        </p:spPr>
      </p:pic>
      <p:sp>
        <p:nvSpPr>
          <p:cNvPr id="6" name="Прямоугольник 5"/>
          <p:cNvSpPr/>
          <p:nvPr/>
        </p:nvSpPr>
        <p:spPr>
          <a:xfrm>
            <a:off x="1079075" y="1955766"/>
            <a:ext cx="8692886" cy="3970318"/>
          </a:xfrm>
          <a:prstGeom prst="rect">
            <a:avLst/>
          </a:prstGeom>
        </p:spPr>
        <p:txBody>
          <a:bodyPr wrap="square">
            <a:spAutoFit/>
          </a:bodyPr>
          <a:lstStyle/>
          <a:p>
            <a:r>
              <a:rPr lang="en-US" i="1" dirty="0"/>
              <a:t>The client part</a:t>
            </a:r>
            <a:r>
              <a:rPr lang="en-US" i="1" dirty="0" smtClean="0"/>
              <a:t>:</a:t>
            </a:r>
            <a:endParaRPr lang="ru-RU" i="1" dirty="0" smtClean="0"/>
          </a:p>
          <a:p>
            <a:r>
              <a:rPr lang="ru-RU" i="1" dirty="0"/>
              <a:t>	</a:t>
            </a:r>
            <a:r>
              <a:rPr lang="en-US" i="1" dirty="0" smtClean="0"/>
              <a:t>The </a:t>
            </a:r>
            <a:r>
              <a:rPr lang="en-US" i="1" dirty="0"/>
              <a:t>frontend is designed using HTML, CSS and JavaScript to create an interactive </a:t>
            </a:r>
            <a:r>
              <a:rPr lang="ru-RU" i="1" dirty="0" smtClean="0"/>
              <a:t>	</a:t>
            </a:r>
            <a:r>
              <a:rPr lang="en-US" i="1" dirty="0" smtClean="0"/>
              <a:t>user interface.</a:t>
            </a:r>
            <a:r>
              <a:rPr lang="ru-RU" i="1" dirty="0" smtClean="0"/>
              <a:t> </a:t>
            </a:r>
            <a:r>
              <a:rPr lang="en-US" i="1" dirty="0" smtClean="0"/>
              <a:t>The </a:t>
            </a:r>
            <a:r>
              <a:rPr lang="en-US" i="1" dirty="0"/>
              <a:t>client part interacts with the server part via the REST </a:t>
            </a:r>
            <a:r>
              <a:rPr lang="en-US" i="1" dirty="0" smtClean="0"/>
              <a:t>API</a:t>
            </a:r>
            <a:r>
              <a:rPr lang="ru-RU" i="1" dirty="0" smtClean="0"/>
              <a:t>.</a:t>
            </a:r>
          </a:p>
          <a:p>
            <a:r>
              <a:rPr lang="en-US" i="1" dirty="0" smtClean="0"/>
              <a:t>Server part:</a:t>
            </a:r>
            <a:endParaRPr lang="ru-RU" i="1" dirty="0" smtClean="0"/>
          </a:p>
          <a:p>
            <a:r>
              <a:rPr lang="ru-RU" i="1" dirty="0"/>
              <a:t>	</a:t>
            </a:r>
            <a:r>
              <a:rPr lang="en-US" i="1" dirty="0" smtClean="0"/>
              <a:t>The </a:t>
            </a:r>
            <a:r>
              <a:rPr lang="en-US" i="1" dirty="0"/>
              <a:t>backend is developed based on the Django framework using the Django REST </a:t>
            </a:r>
            <a:r>
              <a:rPr lang="ru-RU" i="1" dirty="0" smtClean="0"/>
              <a:t>	</a:t>
            </a:r>
            <a:r>
              <a:rPr lang="en-US" i="1" dirty="0" smtClean="0"/>
              <a:t>Framework </a:t>
            </a:r>
            <a:r>
              <a:rPr lang="en-US" i="1" dirty="0"/>
              <a:t>to process requests and provide data to the client. Authentication and </a:t>
            </a:r>
            <a:r>
              <a:rPr lang="ru-RU" i="1" dirty="0" smtClean="0"/>
              <a:t>	</a:t>
            </a:r>
            <a:r>
              <a:rPr lang="en-US" i="1" dirty="0" smtClean="0"/>
              <a:t>authorization </a:t>
            </a:r>
            <a:r>
              <a:rPr lang="en-US" i="1" dirty="0"/>
              <a:t>is carried out using GWT (JSON Web Token</a:t>
            </a:r>
            <a:r>
              <a:rPr lang="en-US" i="1" dirty="0" smtClean="0"/>
              <a:t>).</a:t>
            </a:r>
            <a:endParaRPr lang="ru-RU" i="1" dirty="0" smtClean="0"/>
          </a:p>
          <a:p>
            <a:r>
              <a:rPr lang="en-US" i="1" dirty="0" smtClean="0"/>
              <a:t>Database:</a:t>
            </a:r>
            <a:endParaRPr lang="ru-RU" i="1" dirty="0" smtClean="0"/>
          </a:p>
          <a:p>
            <a:r>
              <a:rPr lang="ru-RU" i="1" dirty="0"/>
              <a:t>	</a:t>
            </a:r>
            <a:r>
              <a:rPr lang="en-US" i="1" dirty="0" smtClean="0"/>
              <a:t>A </a:t>
            </a:r>
            <a:r>
              <a:rPr lang="en-US" i="1" dirty="0"/>
              <a:t>PostgreSQL relational database was chosen to store the </a:t>
            </a:r>
            <a:r>
              <a:rPr lang="en-US" i="1" dirty="0" smtClean="0"/>
              <a:t>information.</a:t>
            </a:r>
            <a:r>
              <a:rPr lang="ru-RU" i="1" dirty="0" smtClean="0"/>
              <a:t> </a:t>
            </a:r>
            <a:r>
              <a:rPr lang="en-US" i="1" dirty="0" smtClean="0"/>
              <a:t>Django </a:t>
            </a:r>
            <a:r>
              <a:rPr lang="ru-RU" i="1" dirty="0" smtClean="0"/>
              <a:t>	</a:t>
            </a:r>
            <a:r>
              <a:rPr lang="en-US" i="1" dirty="0" smtClean="0"/>
              <a:t>ORM </a:t>
            </a:r>
            <a:r>
              <a:rPr lang="en-US" i="1" dirty="0"/>
              <a:t>is used to simplify working with data and ensure </a:t>
            </a:r>
            <a:r>
              <a:rPr lang="en-US" i="1" dirty="0" smtClean="0"/>
              <a:t>data</a:t>
            </a:r>
            <a:r>
              <a:rPr lang="ru-RU" i="1" dirty="0" smtClean="0"/>
              <a:t> </a:t>
            </a:r>
            <a:r>
              <a:rPr lang="en-US" i="1" dirty="0" smtClean="0"/>
              <a:t>consistency.</a:t>
            </a:r>
            <a:r>
              <a:rPr lang="ru-RU" i="1" dirty="0" smtClean="0"/>
              <a:t> </a:t>
            </a:r>
            <a:r>
              <a:rPr lang="en-US" i="1" dirty="0" smtClean="0"/>
              <a:t>Networking:</a:t>
            </a:r>
            <a:endParaRPr lang="ru-RU" i="1" dirty="0" smtClean="0"/>
          </a:p>
          <a:p>
            <a:r>
              <a:rPr lang="ru-RU" i="1" dirty="0"/>
              <a:t>	</a:t>
            </a:r>
            <a:r>
              <a:rPr lang="en-US" i="1" dirty="0" smtClean="0"/>
              <a:t>Clients </a:t>
            </a:r>
            <a:r>
              <a:rPr lang="en-US" i="1" dirty="0"/>
              <a:t>and server communicate using HTTP. The client sends requests using HTTP </a:t>
            </a:r>
            <a:r>
              <a:rPr lang="ru-RU" i="1" dirty="0" smtClean="0"/>
              <a:t>	</a:t>
            </a:r>
            <a:r>
              <a:rPr lang="en-US" i="1" dirty="0" smtClean="0"/>
              <a:t>methods </a:t>
            </a:r>
            <a:r>
              <a:rPr lang="en-US" i="1" dirty="0"/>
              <a:t>to perform payment operations, account management and other system </a:t>
            </a:r>
            <a:r>
              <a:rPr lang="ru-RU" i="1" dirty="0" smtClean="0"/>
              <a:t>	</a:t>
            </a:r>
            <a:r>
              <a:rPr lang="en-US" i="1" dirty="0" smtClean="0"/>
              <a:t>functions</a:t>
            </a:r>
            <a:r>
              <a:rPr lang="en-US" i="1" dirty="0"/>
              <a:t>.</a:t>
            </a:r>
            <a:endParaRPr lang="ru-RU" sz="1700" dirty="0"/>
          </a:p>
        </p:txBody>
      </p:sp>
      <p:sp>
        <p:nvSpPr>
          <p:cNvPr id="10" name="TextBox 9"/>
          <p:cNvSpPr txBox="1"/>
          <p:nvPr/>
        </p:nvSpPr>
        <p:spPr>
          <a:xfrm>
            <a:off x="2182160" y="775569"/>
            <a:ext cx="3245760" cy="553998"/>
          </a:xfrm>
          <a:prstGeom prst="rect">
            <a:avLst/>
          </a:prstGeom>
          <a:noFill/>
        </p:spPr>
        <p:txBody>
          <a:bodyPr wrap="none" rtlCol="0">
            <a:spAutoFit/>
          </a:bodyPr>
          <a:lstStyle/>
          <a:p>
            <a:r>
              <a:rPr lang="en-US" sz="3000" i="1" dirty="0" smtClean="0"/>
              <a:t>Backend / Frontend</a:t>
            </a:r>
            <a:endParaRPr lang="ru-RU" sz="3000" i="1" dirty="0"/>
          </a:p>
        </p:txBody>
      </p:sp>
      <p:pic>
        <p:nvPicPr>
          <p:cNvPr id="4098" name="Picture 2" descr="Backend - Free interfa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2900" y="688485"/>
            <a:ext cx="769260" cy="769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974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14288"/>
            <a:ext cx="12192000" cy="6872288"/>
          </a:xfrm>
          <a:prstGeom prst="rect">
            <a:avLst/>
          </a:prstGeom>
        </p:spPr>
      </p:pic>
      <p:sp>
        <p:nvSpPr>
          <p:cNvPr id="4" name="TextBox 3"/>
          <p:cNvSpPr txBox="1"/>
          <p:nvPr/>
        </p:nvSpPr>
        <p:spPr>
          <a:xfrm>
            <a:off x="2182160" y="778250"/>
            <a:ext cx="2946191" cy="553998"/>
          </a:xfrm>
          <a:prstGeom prst="rect">
            <a:avLst/>
          </a:prstGeom>
          <a:noFill/>
        </p:spPr>
        <p:txBody>
          <a:bodyPr wrap="none" rtlCol="0">
            <a:spAutoFit/>
          </a:bodyPr>
          <a:lstStyle/>
          <a:p>
            <a:r>
              <a:rPr lang="en-US" sz="3000" i="1" dirty="0" smtClean="0"/>
              <a:t>Database schema</a:t>
            </a:r>
            <a:endParaRPr lang="ru-RU" sz="3000" i="1" dirty="0"/>
          </a:p>
        </p:txBody>
      </p:sp>
      <p:pic>
        <p:nvPicPr>
          <p:cNvPr id="10" name="Рисунок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2377" y="1509662"/>
            <a:ext cx="6256042" cy="4819377"/>
          </a:xfrm>
          <a:prstGeom prst="rect">
            <a:avLst/>
          </a:prstGeom>
        </p:spPr>
      </p:pic>
      <p:grpSp>
        <p:nvGrpSpPr>
          <p:cNvPr id="13" name="Группа 12"/>
          <p:cNvGrpSpPr/>
          <p:nvPr/>
        </p:nvGrpSpPr>
        <p:grpSpPr>
          <a:xfrm>
            <a:off x="1632035" y="724914"/>
            <a:ext cx="439484" cy="609466"/>
            <a:chOff x="4902814" y="664297"/>
            <a:chExt cx="342900" cy="565924"/>
          </a:xfrm>
        </p:grpSpPr>
        <p:sp>
          <p:nvSpPr>
            <p:cNvPr id="8" name="Блок-схема: магнитный диск 7"/>
            <p:cNvSpPr/>
            <p:nvPr/>
          </p:nvSpPr>
          <p:spPr>
            <a:xfrm>
              <a:off x="4902814" y="993775"/>
              <a:ext cx="342900" cy="2364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Блок-схема: магнитный диск 10"/>
            <p:cNvSpPr/>
            <p:nvPr/>
          </p:nvSpPr>
          <p:spPr>
            <a:xfrm>
              <a:off x="4902814" y="829036"/>
              <a:ext cx="342900" cy="2364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Блок-схема: магнитный диск 11"/>
            <p:cNvSpPr/>
            <p:nvPr/>
          </p:nvSpPr>
          <p:spPr>
            <a:xfrm>
              <a:off x="4902814" y="664297"/>
              <a:ext cx="342900" cy="2364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 name="TextBox 1"/>
          <p:cNvSpPr txBox="1"/>
          <p:nvPr/>
        </p:nvSpPr>
        <p:spPr>
          <a:xfrm>
            <a:off x="2979387" y="6211933"/>
            <a:ext cx="2702022" cy="292388"/>
          </a:xfrm>
          <a:prstGeom prst="rect">
            <a:avLst/>
          </a:prstGeom>
          <a:noFill/>
        </p:spPr>
        <p:txBody>
          <a:bodyPr wrap="none" rtlCol="0">
            <a:spAutoFit/>
          </a:bodyPr>
          <a:lstStyle/>
          <a:p>
            <a:r>
              <a:rPr lang="en-US" sz="1300" dirty="0"/>
              <a:t>Picture 1. Common database schema</a:t>
            </a:r>
            <a:endParaRPr lang="ru-RU" sz="1300" dirty="0"/>
          </a:p>
        </p:txBody>
      </p:sp>
    </p:spTree>
    <p:extLst>
      <p:ext uri="{BB962C8B-B14F-4D97-AF65-F5344CB8AC3E}">
        <p14:creationId xmlns:p14="http://schemas.microsoft.com/office/powerpoint/2010/main" val="3769123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14288"/>
            <a:ext cx="12192000" cy="6872288"/>
          </a:xfrm>
          <a:prstGeom prst="rect">
            <a:avLst/>
          </a:prstGeom>
        </p:spPr>
      </p:pic>
      <p:sp>
        <p:nvSpPr>
          <p:cNvPr id="4" name="TextBox 3"/>
          <p:cNvSpPr txBox="1"/>
          <p:nvPr/>
        </p:nvSpPr>
        <p:spPr>
          <a:xfrm>
            <a:off x="2182160" y="778250"/>
            <a:ext cx="4193777" cy="553998"/>
          </a:xfrm>
          <a:prstGeom prst="rect">
            <a:avLst/>
          </a:prstGeom>
          <a:noFill/>
        </p:spPr>
        <p:txBody>
          <a:bodyPr wrap="none" rtlCol="0">
            <a:spAutoFit/>
          </a:bodyPr>
          <a:lstStyle/>
          <a:p>
            <a:r>
              <a:rPr lang="en-US" sz="3000" i="1" dirty="0" smtClean="0"/>
              <a:t>Division </a:t>
            </a:r>
            <a:r>
              <a:rPr lang="en-US" sz="3000" i="1" dirty="0"/>
              <a:t>of responsibilities</a:t>
            </a:r>
            <a:endParaRPr lang="en-US" sz="3000" i="1" dirty="0" smtClean="0"/>
          </a:p>
        </p:txBody>
      </p:sp>
      <p:sp>
        <p:nvSpPr>
          <p:cNvPr id="9" name="Прямоугольник 8"/>
          <p:cNvSpPr/>
          <p:nvPr/>
        </p:nvSpPr>
        <p:spPr>
          <a:xfrm>
            <a:off x="1079075" y="1993074"/>
            <a:ext cx="6786967" cy="3331681"/>
          </a:xfrm>
          <a:prstGeom prst="rect">
            <a:avLst/>
          </a:prstGeom>
        </p:spPr>
        <p:txBody>
          <a:bodyPr wrap="square">
            <a:spAutoFit/>
          </a:bodyPr>
          <a:lstStyle/>
          <a:p>
            <a:r>
              <a:rPr lang="en-US" sz="1600" dirty="0"/>
              <a:t>The project is organized in the form of two main components: </a:t>
            </a:r>
            <a:r>
              <a:rPr lang="en-US" sz="1650" u="sng" dirty="0"/>
              <a:t>frontend</a:t>
            </a:r>
            <a:r>
              <a:rPr lang="en-US" sz="1600" dirty="0"/>
              <a:t> and </a:t>
            </a:r>
            <a:r>
              <a:rPr lang="en-US" sz="1650" u="sng" dirty="0" smtClean="0"/>
              <a:t>backend</a:t>
            </a:r>
            <a:r>
              <a:rPr lang="en-US" sz="1600" dirty="0" smtClean="0"/>
              <a:t>. The </a:t>
            </a:r>
            <a:r>
              <a:rPr lang="en-US" sz="1600" dirty="0"/>
              <a:t>frontend represents the user interface, while the backend represents the backend of the application. In order to structure and simplify the code, the backend is further divided into three separate parts: bank, </a:t>
            </a:r>
            <a:r>
              <a:rPr lang="en-US" sz="1600" dirty="0" smtClean="0"/>
              <a:t>auths and </a:t>
            </a:r>
            <a:r>
              <a:rPr lang="en-US" sz="1600" dirty="0"/>
              <a:t>abstracts</a:t>
            </a:r>
            <a:r>
              <a:rPr lang="en-US" sz="1600" dirty="0" smtClean="0"/>
              <a:t>.</a:t>
            </a:r>
          </a:p>
          <a:p>
            <a:endParaRPr lang="en-US" sz="1600" dirty="0"/>
          </a:p>
          <a:p>
            <a:r>
              <a:rPr lang="en-US" sz="1650" u="sng" dirty="0" smtClean="0"/>
              <a:t>auths</a:t>
            </a:r>
            <a:r>
              <a:rPr lang="en-US" sz="1600" dirty="0" smtClean="0"/>
              <a:t> - </a:t>
            </a:r>
            <a:r>
              <a:rPr lang="en-US" sz="1600" dirty="0"/>
              <a:t>management of users and various </a:t>
            </a:r>
            <a:r>
              <a:rPr lang="en-US" sz="1600" dirty="0" smtClean="0"/>
              <a:t>tokens.</a:t>
            </a:r>
          </a:p>
          <a:p>
            <a:r>
              <a:rPr lang="en-US" sz="1650" u="sng" dirty="0" smtClean="0"/>
              <a:t>bank</a:t>
            </a:r>
            <a:r>
              <a:rPr lang="en-US" sz="1600" dirty="0" smtClean="0"/>
              <a:t> </a:t>
            </a:r>
            <a:r>
              <a:rPr lang="en-US" sz="1600" dirty="0"/>
              <a:t>- card and transaction </a:t>
            </a:r>
            <a:r>
              <a:rPr lang="en-US" sz="1600" dirty="0" smtClean="0"/>
              <a:t>management.</a:t>
            </a:r>
          </a:p>
          <a:p>
            <a:r>
              <a:rPr lang="en-US" sz="1650" u="sng" dirty="0" smtClean="0"/>
              <a:t>abstracts</a:t>
            </a:r>
            <a:r>
              <a:rPr lang="en-US" sz="1600" dirty="0" smtClean="0"/>
              <a:t> </a:t>
            </a:r>
            <a:r>
              <a:rPr lang="en-US" sz="1600" dirty="0"/>
              <a:t>- extending the functionality of the other parts</a:t>
            </a:r>
            <a:r>
              <a:rPr lang="en-US" sz="1600" dirty="0" smtClean="0"/>
              <a:t>.</a:t>
            </a:r>
          </a:p>
          <a:p>
            <a:endParaRPr lang="en-US" sz="1600" dirty="0"/>
          </a:p>
          <a:p>
            <a:r>
              <a:rPr lang="en-US" sz="1600" dirty="0" smtClean="0"/>
              <a:t>Each </a:t>
            </a:r>
            <a:r>
              <a:rPr lang="en-US" sz="1600" dirty="0"/>
              <a:t>of these parts has its own specific responsibility, which ensures logical separation and clarity within the project</a:t>
            </a:r>
            <a:r>
              <a:rPr lang="en-US" sz="1600" dirty="0" smtClean="0"/>
              <a:t>. The </a:t>
            </a:r>
            <a:r>
              <a:rPr lang="en-US" sz="1600" dirty="0"/>
              <a:t>responsibility within them is divided as follows:</a:t>
            </a:r>
            <a:endParaRPr lang="ru-RU" sz="1700" dirty="0"/>
          </a:p>
        </p:txBody>
      </p:sp>
      <p:pic>
        <p:nvPicPr>
          <p:cNvPr id="10" name="Picture 4" descr="Разделение – Бесплатные иконки: бизнес и финансы"/>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3099" y="590883"/>
            <a:ext cx="895086" cy="89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029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14288"/>
            <a:ext cx="12192000" cy="6872288"/>
          </a:xfrm>
          <a:prstGeom prst="rect">
            <a:avLst/>
          </a:prstGeom>
        </p:spPr>
      </p:pic>
      <p:pic>
        <p:nvPicPr>
          <p:cNvPr id="2052" name="Picture 4" descr="Разделение – Бесплатные иконки: бизнес и финансы"/>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3099" y="590883"/>
            <a:ext cx="895086" cy="895086"/>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1079075" y="1993074"/>
            <a:ext cx="6346294" cy="3616375"/>
          </a:xfrm>
          <a:prstGeom prst="rect">
            <a:avLst/>
          </a:prstGeom>
        </p:spPr>
        <p:txBody>
          <a:bodyPr wrap="square">
            <a:spAutoFit/>
          </a:bodyPr>
          <a:lstStyle/>
          <a:p>
            <a:r>
              <a:rPr lang="en-US" sz="1650" u="sng" dirty="0" smtClean="0"/>
              <a:t>Views</a:t>
            </a:r>
            <a:r>
              <a:rPr lang="en-US" sz="1600" dirty="0"/>
              <a:t> </a:t>
            </a:r>
            <a:r>
              <a:rPr lang="en-US" sz="1600" dirty="0" smtClean="0"/>
              <a:t>are </a:t>
            </a:r>
            <a:r>
              <a:rPr lang="en-US" sz="1600" dirty="0"/>
              <a:t>the entry points to the application for accepting incoming requests and determining the logic of their processing</a:t>
            </a:r>
            <a:r>
              <a:rPr lang="en-US" sz="1600" dirty="0" smtClean="0"/>
              <a:t>.</a:t>
            </a:r>
          </a:p>
          <a:p>
            <a:endParaRPr lang="en-US" sz="1650" u="sng" dirty="0"/>
          </a:p>
          <a:p>
            <a:r>
              <a:rPr lang="en-US" sz="1650" u="sng" dirty="0" smtClean="0"/>
              <a:t>Models</a:t>
            </a:r>
            <a:r>
              <a:rPr lang="en-US" sz="1600" dirty="0"/>
              <a:t> </a:t>
            </a:r>
            <a:r>
              <a:rPr lang="en-US" sz="1600" dirty="0" smtClean="0"/>
              <a:t>establish </a:t>
            </a:r>
            <a:r>
              <a:rPr lang="en-US" sz="1600" dirty="0"/>
              <a:t>a connection between the application and the database to receive and record information</a:t>
            </a:r>
            <a:r>
              <a:rPr lang="en-US" sz="1600" dirty="0" smtClean="0"/>
              <a:t>.</a:t>
            </a:r>
          </a:p>
          <a:p>
            <a:endParaRPr lang="en-US" sz="1650" u="sng" dirty="0"/>
          </a:p>
          <a:p>
            <a:r>
              <a:rPr lang="en-US" sz="1650" u="sng" dirty="0" smtClean="0"/>
              <a:t>Controllers</a:t>
            </a:r>
            <a:r>
              <a:rPr lang="en-US" sz="1600" dirty="0"/>
              <a:t> </a:t>
            </a:r>
            <a:r>
              <a:rPr lang="en-US" sz="1600" dirty="0" smtClean="0"/>
              <a:t>represent </a:t>
            </a:r>
            <a:r>
              <a:rPr lang="en-US" sz="1600" dirty="0"/>
              <a:t>the business logic of the application. They serve as a link between views and models</a:t>
            </a:r>
            <a:r>
              <a:rPr lang="en-US" sz="1600" dirty="0" smtClean="0"/>
              <a:t>.</a:t>
            </a:r>
          </a:p>
          <a:p>
            <a:endParaRPr lang="en-US" sz="1650" dirty="0"/>
          </a:p>
          <a:p>
            <a:r>
              <a:rPr lang="en-US" sz="1650" u="sng" dirty="0" smtClean="0"/>
              <a:t>Serializers</a:t>
            </a:r>
            <a:r>
              <a:rPr lang="en-US" sz="1600" dirty="0"/>
              <a:t> </a:t>
            </a:r>
            <a:r>
              <a:rPr lang="en-US" sz="1600" dirty="0" smtClean="0"/>
              <a:t>provide </a:t>
            </a:r>
            <a:r>
              <a:rPr lang="en-US" sz="1600" dirty="0"/>
              <a:t>serialization and deserialization of data, their formatting in json and back for convenient communication with frontend</a:t>
            </a:r>
            <a:r>
              <a:rPr lang="en-US" sz="1600" dirty="0" smtClean="0"/>
              <a:t>.</a:t>
            </a:r>
          </a:p>
          <a:p>
            <a:endParaRPr lang="en-US" sz="1650" u="sng" dirty="0"/>
          </a:p>
          <a:p>
            <a:r>
              <a:rPr lang="en-US" sz="1650" u="sng" dirty="0" smtClean="0"/>
              <a:t>Validators</a:t>
            </a:r>
            <a:r>
              <a:rPr lang="en-US" sz="1600" dirty="0"/>
              <a:t> </a:t>
            </a:r>
            <a:r>
              <a:rPr lang="en-US" sz="1600" dirty="0" smtClean="0"/>
              <a:t>are </a:t>
            </a:r>
            <a:r>
              <a:rPr lang="en-US" sz="1600" dirty="0"/>
              <a:t>used to validate and validate data to exclude in-server errors.</a:t>
            </a:r>
            <a:endParaRPr lang="ru-RU" sz="1600" dirty="0"/>
          </a:p>
        </p:txBody>
      </p:sp>
      <p:sp>
        <p:nvSpPr>
          <p:cNvPr id="6" name="TextBox 5"/>
          <p:cNvSpPr txBox="1"/>
          <p:nvPr/>
        </p:nvSpPr>
        <p:spPr>
          <a:xfrm>
            <a:off x="2182160" y="778250"/>
            <a:ext cx="4193777" cy="553998"/>
          </a:xfrm>
          <a:prstGeom prst="rect">
            <a:avLst/>
          </a:prstGeom>
          <a:noFill/>
        </p:spPr>
        <p:txBody>
          <a:bodyPr wrap="none" rtlCol="0">
            <a:spAutoFit/>
          </a:bodyPr>
          <a:lstStyle/>
          <a:p>
            <a:r>
              <a:rPr lang="en-US" sz="3000" i="1" dirty="0" smtClean="0"/>
              <a:t>Division </a:t>
            </a:r>
            <a:r>
              <a:rPr lang="en-US" sz="3000" i="1" dirty="0"/>
              <a:t>of responsibilities</a:t>
            </a:r>
            <a:endParaRPr lang="en-US" sz="3000" i="1" dirty="0" smtClean="0"/>
          </a:p>
        </p:txBody>
      </p:sp>
    </p:spTree>
    <p:extLst>
      <p:ext uri="{BB962C8B-B14F-4D97-AF65-F5344CB8AC3E}">
        <p14:creationId xmlns:p14="http://schemas.microsoft.com/office/powerpoint/2010/main" val="2581639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1458</Words>
  <Application>Microsoft Office PowerPoint</Application>
  <PresentationFormat>Широкоэкранный</PresentationFormat>
  <Paragraphs>188</Paragraphs>
  <Slides>20</Slides>
  <Notes>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20</vt:i4>
      </vt:variant>
    </vt:vector>
  </HeadingPairs>
  <TitlesOfParts>
    <vt:vector size="24"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Учетная запись Майкрософт</dc:creator>
  <cp:lastModifiedBy>Учетная запись Майкрософт</cp:lastModifiedBy>
  <cp:revision>54</cp:revision>
  <dcterms:created xsi:type="dcterms:W3CDTF">2023-06-16T13:04:22Z</dcterms:created>
  <dcterms:modified xsi:type="dcterms:W3CDTF">2023-06-17T04:16:05Z</dcterms:modified>
</cp:coreProperties>
</file>