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4"/>
  </p:handoutMasterIdLst>
  <p:sldIdLst>
    <p:sldId id="347" r:id="rId3"/>
    <p:sldId id="381" r:id="rId5"/>
    <p:sldId id="370" r:id="rId6"/>
    <p:sldId id="371" r:id="rId7"/>
    <p:sldId id="446" r:id="rId8"/>
    <p:sldId id="377" r:id="rId9"/>
    <p:sldId id="456" r:id="rId10"/>
    <p:sldId id="380" r:id="rId11"/>
    <p:sldId id="378" r:id="rId12"/>
    <p:sldId id="379" r:id="rId13"/>
    <p:sldId id="414" r:id="rId14"/>
    <p:sldId id="416" r:id="rId15"/>
    <p:sldId id="415" r:id="rId16"/>
    <p:sldId id="386" r:id="rId17"/>
    <p:sldId id="449" r:id="rId18"/>
    <p:sldId id="457" r:id="rId19"/>
    <p:sldId id="459" r:id="rId20"/>
    <p:sldId id="420" r:id="rId21"/>
    <p:sldId id="448" r:id="rId22"/>
    <p:sldId id="460" r:id="rId23"/>
    <p:sldId id="461" r:id="rId24"/>
    <p:sldId id="422" r:id="rId25"/>
    <p:sldId id="423" r:id="rId26"/>
    <p:sldId id="424" r:id="rId27"/>
    <p:sldId id="425" r:id="rId28"/>
    <p:sldId id="394" r:id="rId29"/>
    <p:sldId id="426" r:id="rId30"/>
    <p:sldId id="462" r:id="rId31"/>
    <p:sldId id="463" r:id="rId32"/>
    <p:sldId id="464" r:id="rId33"/>
    <p:sldId id="428" r:id="rId34"/>
    <p:sldId id="429" r:id="rId35"/>
    <p:sldId id="466" r:id="rId36"/>
    <p:sldId id="430" r:id="rId37"/>
    <p:sldId id="431" r:id="rId38"/>
    <p:sldId id="468" r:id="rId39"/>
    <p:sldId id="432" r:id="rId40"/>
    <p:sldId id="433" r:id="rId41"/>
    <p:sldId id="470" r:id="rId42"/>
    <p:sldId id="403" r:id="rId43"/>
    <p:sldId id="434" r:id="rId44"/>
    <p:sldId id="435" r:id="rId45"/>
    <p:sldId id="437" r:id="rId46"/>
    <p:sldId id="438" r:id="rId47"/>
    <p:sldId id="439" r:id="rId48"/>
    <p:sldId id="440" r:id="rId49"/>
    <p:sldId id="441" r:id="rId50"/>
    <p:sldId id="442" r:id="rId51"/>
    <p:sldId id="443" r:id="rId52"/>
    <p:sldId id="346" r:id="rId53"/>
  </p:sldIdLst>
  <p:sldSz cx="19799935" cy="1079627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662940" rtl="0" fontAlgn="auto" latinLnBrk="0" hangingPunct="0">
      <a:lnSpc>
        <a:spcPct val="110000"/>
      </a:lnSpc>
      <a:spcBef>
        <a:spcPts val="0"/>
      </a:spcBef>
      <a:spcAft>
        <a:spcPts val="0"/>
      </a:spcAft>
      <a:buClrTx/>
      <a:buSzTx/>
      <a:buFontTx/>
      <a:buNone/>
      <a:defRPr kumimoji="0"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0" marR="0" indent="0" algn="l" defTabSz="662940" rtl="0" fontAlgn="auto" latinLnBrk="0" hangingPunct="0">
      <a:lnSpc>
        <a:spcPct val="110000"/>
      </a:lnSpc>
      <a:spcBef>
        <a:spcPts val="0"/>
      </a:spcBef>
      <a:spcAft>
        <a:spcPts val="0"/>
      </a:spcAft>
      <a:buClrTx/>
      <a:buSzTx/>
      <a:buFontTx/>
      <a:buNone/>
      <a:defRPr kumimoji="0"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0" marR="0" indent="0" algn="l" defTabSz="662940" rtl="0" fontAlgn="auto" latinLnBrk="0" hangingPunct="0">
      <a:lnSpc>
        <a:spcPct val="110000"/>
      </a:lnSpc>
      <a:spcBef>
        <a:spcPts val="0"/>
      </a:spcBef>
      <a:spcAft>
        <a:spcPts val="0"/>
      </a:spcAft>
      <a:buClrTx/>
      <a:buSzTx/>
      <a:buFontTx/>
      <a:buNone/>
      <a:defRPr kumimoji="0"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0" marR="0" indent="0" algn="l" defTabSz="662940" rtl="0" fontAlgn="auto" latinLnBrk="0" hangingPunct="0">
      <a:lnSpc>
        <a:spcPct val="110000"/>
      </a:lnSpc>
      <a:spcBef>
        <a:spcPts val="0"/>
      </a:spcBef>
      <a:spcAft>
        <a:spcPts val="0"/>
      </a:spcAft>
      <a:buClrTx/>
      <a:buSzTx/>
      <a:buFontTx/>
      <a:buNone/>
      <a:defRPr kumimoji="0"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0" marR="0" indent="0" algn="l" defTabSz="662940" rtl="0" fontAlgn="auto" latinLnBrk="0" hangingPunct="0">
      <a:lnSpc>
        <a:spcPct val="110000"/>
      </a:lnSpc>
      <a:spcBef>
        <a:spcPts val="0"/>
      </a:spcBef>
      <a:spcAft>
        <a:spcPts val="0"/>
      </a:spcAft>
      <a:buClrTx/>
      <a:buSzTx/>
      <a:buFontTx/>
      <a:buNone/>
      <a:defRPr kumimoji="0"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0" marR="0" indent="0" algn="l" defTabSz="662940" rtl="0" fontAlgn="auto" latinLnBrk="0" hangingPunct="0">
      <a:lnSpc>
        <a:spcPct val="110000"/>
      </a:lnSpc>
      <a:spcBef>
        <a:spcPts val="0"/>
      </a:spcBef>
      <a:spcAft>
        <a:spcPts val="0"/>
      </a:spcAft>
      <a:buClrTx/>
      <a:buSzTx/>
      <a:buFontTx/>
      <a:buNone/>
      <a:defRPr kumimoji="0"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marL="0" marR="0" indent="0" algn="l" defTabSz="662940" rtl="0" fontAlgn="auto" latinLnBrk="0" hangingPunct="0">
      <a:lnSpc>
        <a:spcPct val="110000"/>
      </a:lnSpc>
      <a:spcBef>
        <a:spcPts val="0"/>
      </a:spcBef>
      <a:spcAft>
        <a:spcPts val="0"/>
      </a:spcAft>
      <a:buClrTx/>
      <a:buSzTx/>
      <a:buFontTx/>
      <a:buNone/>
      <a:defRPr kumimoji="0"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marL="0" marR="0" indent="0" algn="l" defTabSz="662940" rtl="0" fontAlgn="auto" latinLnBrk="0" hangingPunct="0">
      <a:lnSpc>
        <a:spcPct val="110000"/>
      </a:lnSpc>
      <a:spcBef>
        <a:spcPts val="0"/>
      </a:spcBef>
      <a:spcAft>
        <a:spcPts val="0"/>
      </a:spcAft>
      <a:buClrTx/>
      <a:buSzTx/>
      <a:buFontTx/>
      <a:buNone/>
      <a:defRPr kumimoji="0"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marL="0" marR="0" indent="0" algn="l" defTabSz="662940" rtl="0" fontAlgn="auto" latinLnBrk="0" hangingPunct="0">
      <a:lnSpc>
        <a:spcPct val="110000"/>
      </a:lnSpc>
      <a:spcBef>
        <a:spcPts val="0"/>
      </a:spcBef>
      <a:spcAft>
        <a:spcPts val="0"/>
      </a:spcAft>
      <a:buClrTx/>
      <a:buSzTx/>
      <a:buFontTx/>
      <a:buNone/>
      <a:defRPr kumimoji="0"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7595"/>
    <a:srgbClr val="FFFFFF"/>
    <a:srgbClr val="ED7D31"/>
    <a:srgbClr val="6AD0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95332" autoAdjust="0"/>
  </p:normalViewPr>
  <p:slideViewPr>
    <p:cSldViewPr snapToGrid="0" snapToObjects="1">
      <p:cViewPr varScale="1">
        <p:scale>
          <a:sx n="41" d="100"/>
          <a:sy n="41" d="100"/>
        </p:scale>
        <p:origin x="580" y="40"/>
      </p:cViewPr>
      <p:guideLst>
        <p:guide orient="horz" pos="3419"/>
        <p:guide pos="6394"/>
      </p:guideLst>
    </p:cSldViewPr>
  </p:slideViewPr>
  <p:notesTextViewPr>
    <p:cViewPr>
      <p:scale>
        <a:sx n="100" d="100"/>
        <a:sy n="100" d="100"/>
      </p:scale>
      <p:origin x="0" y="0"/>
    </p:cViewPr>
  </p:notesTextViewPr>
  <p:notesViewPr>
    <p:cSldViewPr snapToGrid="0" snapToObjects="1">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handoutMaster" Target="handoutMasters/handoutMaster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C2BC0D-AAFB-4F5C-B227-3A339FFB43F6}"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248FF3-D485-4063-97D2-AB6EEA6A3574}"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9" name="Shape 89"/>
          <p:cNvSpPr>
            <a:spLocks noGrp="1" noRot="1" noChangeAspect="1"/>
          </p:cNvSpPr>
          <p:nvPr>
            <p:ph type="sldImg"/>
          </p:nvPr>
        </p:nvSpPr>
        <p:spPr>
          <a:xfrm>
            <a:off x="284702" y="685800"/>
            <a:ext cx="6288596" cy="3429000"/>
          </a:xfrm>
          <a:prstGeom prst="rect">
            <a:avLst/>
          </a:prstGeom>
        </p:spPr>
        <p:txBody>
          <a:bodyPr/>
          <a:lstStyle/>
          <a:p/>
        </p:txBody>
      </p:sp>
      <p:sp>
        <p:nvSpPr>
          <p:cNvPr id="90" name="Shape 90"/>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hf hdr="0" ftr="0" dt="0"/>
  <p:notesStyle>
    <a:lvl1pPr defTabSz="367030" latinLnBrk="0">
      <a:lnSpc>
        <a:spcPct val="118000"/>
      </a:lnSpc>
      <a:defRPr sz="1700">
        <a:latin typeface="+mj-lt"/>
        <a:ea typeface="+mj-ea"/>
        <a:cs typeface="+mj-cs"/>
        <a:sym typeface="Helvetica Neue" panose="02000503000000020004"/>
      </a:defRPr>
    </a:lvl1pPr>
    <a:lvl2pPr indent="228600" defTabSz="367030" latinLnBrk="0">
      <a:lnSpc>
        <a:spcPct val="118000"/>
      </a:lnSpc>
      <a:defRPr sz="1700">
        <a:latin typeface="+mj-lt"/>
        <a:ea typeface="+mj-ea"/>
        <a:cs typeface="+mj-cs"/>
        <a:sym typeface="Helvetica Neue" panose="02000503000000020004"/>
      </a:defRPr>
    </a:lvl2pPr>
    <a:lvl3pPr indent="457200" defTabSz="367030" latinLnBrk="0">
      <a:lnSpc>
        <a:spcPct val="118000"/>
      </a:lnSpc>
      <a:defRPr sz="1700">
        <a:latin typeface="+mj-lt"/>
        <a:ea typeface="+mj-ea"/>
        <a:cs typeface="+mj-cs"/>
        <a:sym typeface="Helvetica Neue" panose="02000503000000020004"/>
      </a:defRPr>
    </a:lvl3pPr>
    <a:lvl4pPr indent="685800" defTabSz="367030" latinLnBrk="0">
      <a:lnSpc>
        <a:spcPct val="118000"/>
      </a:lnSpc>
      <a:defRPr sz="1700">
        <a:latin typeface="+mj-lt"/>
        <a:ea typeface="+mj-ea"/>
        <a:cs typeface="+mj-cs"/>
        <a:sym typeface="Helvetica Neue" panose="02000503000000020004"/>
      </a:defRPr>
    </a:lvl4pPr>
    <a:lvl5pPr indent="914400" defTabSz="367030" latinLnBrk="0">
      <a:lnSpc>
        <a:spcPct val="118000"/>
      </a:lnSpc>
      <a:defRPr sz="1700">
        <a:latin typeface="+mj-lt"/>
        <a:ea typeface="+mj-ea"/>
        <a:cs typeface="+mj-cs"/>
        <a:sym typeface="Helvetica Neue" panose="02000503000000020004"/>
      </a:defRPr>
    </a:lvl5pPr>
    <a:lvl6pPr indent="1143000" defTabSz="367030" latinLnBrk="0">
      <a:lnSpc>
        <a:spcPct val="118000"/>
      </a:lnSpc>
      <a:defRPr sz="1700">
        <a:latin typeface="+mj-lt"/>
        <a:ea typeface="+mj-ea"/>
        <a:cs typeface="+mj-cs"/>
        <a:sym typeface="Helvetica Neue" panose="02000503000000020004"/>
      </a:defRPr>
    </a:lvl6pPr>
    <a:lvl7pPr indent="1371600" defTabSz="367030" latinLnBrk="0">
      <a:lnSpc>
        <a:spcPct val="118000"/>
      </a:lnSpc>
      <a:defRPr sz="1700">
        <a:latin typeface="+mj-lt"/>
        <a:ea typeface="+mj-ea"/>
        <a:cs typeface="+mj-cs"/>
        <a:sym typeface="Helvetica Neue" panose="02000503000000020004"/>
      </a:defRPr>
    </a:lvl7pPr>
    <a:lvl8pPr indent="1600200" defTabSz="367030" latinLnBrk="0">
      <a:lnSpc>
        <a:spcPct val="118000"/>
      </a:lnSpc>
      <a:defRPr sz="1700">
        <a:latin typeface="+mj-lt"/>
        <a:ea typeface="+mj-ea"/>
        <a:cs typeface="+mj-cs"/>
        <a:sym typeface="Helvetica Neue" panose="02000503000000020004"/>
      </a:defRPr>
    </a:lvl8pPr>
    <a:lvl9pPr indent="1828800" defTabSz="367030" latinLnBrk="0">
      <a:lnSpc>
        <a:spcPct val="118000"/>
      </a:lnSpc>
      <a:defRPr sz="1700">
        <a:latin typeface="+mj-lt"/>
        <a:ea typeface="+mj-ea"/>
        <a:cs typeface="+mj-cs"/>
        <a:sym typeface="Helvetica Neue" panose="020005030000000200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sym typeface="+mn-ea"/>
              </a:rPr>
              <a:t>关于</a:t>
            </a:r>
            <a:r>
              <a:rPr kumimoji="1" lang="en-US" altLang="zh-CN" dirty="0" smtClean="0">
                <a:sym typeface="+mn-ea"/>
              </a:rPr>
              <a:t>LOST</a:t>
            </a:r>
            <a:r>
              <a:rPr kumimoji="1" lang="zh-CN" altLang="en-US" dirty="0" smtClean="0">
                <a:sym typeface="+mn-ea"/>
              </a:rPr>
              <a:t>事件的抛出，可参考</a:t>
            </a:r>
            <a:endParaRPr kumimoji="1" lang="en-US" altLang="zh-CN" dirty="0" smtClean="0"/>
          </a:p>
          <a:p>
            <a:r>
              <a:rPr lang="en-US" altLang="zh-CN" kern="1200" dirty="0" smtClean="0">
                <a:solidFill>
                  <a:schemeClr val="tx1"/>
                </a:solidFill>
                <a:latin typeface="+mn-lt"/>
                <a:ea typeface="+mn-ea"/>
                <a:cs typeface="+mn-cs"/>
                <a:sym typeface="+mn-ea"/>
              </a:rPr>
              <a:t>CuratorFrameworkImpl.doSyncForSuspendedConnection</a:t>
            </a:r>
            <a:r>
              <a:rPr lang="zh-CN" altLang="en-US" kern="1200" dirty="0" smtClean="0">
                <a:solidFill>
                  <a:schemeClr val="tx1"/>
                </a:solidFill>
                <a:latin typeface="+mn-lt"/>
                <a:ea typeface="+mn-ea"/>
                <a:cs typeface="+mn-cs"/>
                <a:sym typeface="+mn-ea"/>
              </a:rPr>
              <a:t>方法</a:t>
            </a:r>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smtClean="0">
                <a:sym typeface="+mn-ea"/>
              </a:rPr>
              <a:t>curator-framework: some encapsulation of zookeeper's underlying api</a:t>
            </a:r>
            <a:endParaRPr smtClean="0">
              <a:sym typeface="+mn-ea"/>
            </a:endParaRPr>
          </a:p>
          <a:p>
            <a:r>
              <a:rPr smtClean="0">
                <a:sym typeface="+mn-ea"/>
              </a:rPr>
              <a:t>curator-client: Provides some client-side operations, such as retry strategies, etc.</a:t>
            </a:r>
            <a:endParaRPr smtClean="0">
              <a:sym typeface="+mn-ea"/>
            </a:endParaRPr>
          </a:p>
          <a:p>
            <a:r>
              <a:rPr smtClean="0">
                <a:sym typeface="+mn-ea"/>
              </a:rPr>
              <a:t>curator-recipes: encapsulates some advanced features, such as: Cache event monitoring, election, distributed lock, distributed counter, distributed Barrier, etc.</a:t>
            </a:r>
            <a:endParaRPr smtClean="0">
              <a:sym typeface="+mn-ea"/>
            </a:endParaRPr>
          </a:p>
          <a:p>
            <a:r>
              <a:rPr smtClean="0">
                <a:sym typeface="+mn-ea"/>
              </a:rPr>
              <a:t>curator-async: Curator wrapper class for asynchronous operations, just like Java 8's lambdas</a:t>
            </a:r>
            <a:endParaRPr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ym typeface="+mn-ea"/>
              </a:rPr>
              <a:t>All typical application scenarios. Need to rely on client and framework, need to set automatic acquisition dependencies</a:t>
            </a:r>
            <a:endParaRPr lang="zh-CN" altLang="en-US" dirty="0" smtClean="0">
              <a:sym typeface="+mn-ea"/>
            </a:endParaRPr>
          </a:p>
          <a:p>
            <a:r>
              <a:rPr lang="zh-CN" altLang="en-US" dirty="0" smtClean="0">
                <a:sym typeface="+mn-ea"/>
              </a:rPr>
              <a:t>5.x supports ZooKeeper 3.5 and 3.6 (3.6 is preferred), now the last release of zookeeper is 3.6.2</a:t>
            </a:r>
            <a:endParaRPr lang="zh-CN" altLang="en-US" dirty="0" smtClean="0">
              <a:sym typeface="+mn-ea"/>
            </a:endParaRPr>
          </a:p>
          <a:p>
            <a:r>
              <a:rPr lang="zh-CN" altLang="en-US" dirty="0" smtClean="0">
                <a:sym typeface="+mn-ea"/>
              </a:rPr>
              <a:t>4.x supports ZooKeeper 3.5 and 3.6, now the last release of zookeeper is 3.5.8</a:t>
            </a:r>
            <a:endParaRPr lang="zh-CN" altLang="en-US" dirty="0" smtClean="0">
              <a:sym typeface="+mn-ea"/>
            </a:endParaRPr>
          </a:p>
          <a:p>
            <a:r>
              <a:rPr lang="zh-CN" altLang="en-US" dirty="0" smtClean="0">
                <a:sym typeface="+mn-ea"/>
              </a:rPr>
              <a:t>2.x supports ZooKeeper 3.x and below, now the last release of zookeeper is 3.4.14</a:t>
            </a:r>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ym typeface="+mn-ea"/>
            </a:endParaRPr>
          </a:p>
        </p:txBody>
      </p:sp>
      <p:sp>
        <p:nvSpPr>
          <p:cNvPr id="4" name="灯片编号占位符 3"/>
          <p:cNvSpPr>
            <a:spLocks noGrp="1"/>
          </p:cNvSpPr>
          <p:nvPr>
            <p:ph type="sldNum" sz="quarter" idx="5"/>
          </p:nvPr>
        </p:nvSpPr>
        <p:spPr/>
        <p:txBody>
          <a:bodyPr/>
          <a:lstStyle/>
          <a:p>
            <a:fld id="{6AB0AEAF-949B-430C-A6CD-7D333EF100C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p:cSld name="标题与正文">
    <p:spTree>
      <p:nvGrpSpPr>
        <p:cNvPr id="1" name=""/>
        <p:cNvGrpSpPr/>
        <p:nvPr/>
      </p:nvGrpSpPr>
      <p:grpSpPr>
        <a:xfrm>
          <a:off x="0" y="0"/>
          <a:ext cx="0" cy="0"/>
          <a:chOff x="0" y="0"/>
          <a:chExt cx="0" cy="0"/>
        </a:xfrm>
      </p:grpSpPr>
      <p:sp>
        <p:nvSpPr>
          <p:cNvPr id="48" name="标题文本"/>
          <p:cNvSpPr txBox="1">
            <a:spLocks noGrp="1"/>
          </p:cNvSpPr>
          <p:nvPr>
            <p:ph type="title" hasCustomPrompt="1"/>
          </p:nvPr>
        </p:nvSpPr>
        <p:spPr>
          <a:prstGeom prst="rect">
            <a:avLst/>
          </a:prstGeom>
        </p:spPr>
        <p:txBody>
          <a:bodyPr/>
          <a:lstStyle/>
          <a:p>
            <a:r>
              <a:t>标题文本</a:t>
            </a:r>
          </a:p>
        </p:txBody>
      </p:sp>
      <p:sp>
        <p:nvSpPr>
          <p:cNvPr id="49" name="正文级别 1…"/>
          <p:cNvSpPr txBox="1">
            <a:spLocks noGrp="1"/>
          </p:cNvSpPr>
          <p:nvPr>
            <p:ph type="body" idx="1" hasCustomPrompt="1"/>
          </p:nvPr>
        </p:nvSpPr>
        <p:spPr>
          <a:xfrm>
            <a:off x="1371562" y="2400048"/>
            <a:ext cx="17056878" cy="7446107"/>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0" name="幻灯片编号"/>
          <p:cNvSpPr txBox="1">
            <a:spLocks noGrp="1"/>
          </p:cNvSpPr>
          <p:nvPr>
            <p:ph type="sldNum" sz="quarter" idx="2"/>
          </p:nvPr>
        </p:nvSpPr>
        <p:spPr>
          <a:xfrm>
            <a:off x="9710764" y="10301036"/>
            <a:ext cx="772187" cy="378509"/>
          </a:xfrm>
          <a:prstGeom prst="rect">
            <a:avLst/>
          </a:prstGeom>
        </p:spPr>
        <p:txBody>
          <a:bodyPr wrap="square"/>
          <a:lstStyle/>
          <a:p>
            <a:fld id="{86CB4B4D-7CA3-9044-876B-883B54F8677D}" type="slidenum">
              <a:rPr/>
            </a:fld>
            <a:endParaRPr/>
          </a:p>
        </p:txBody>
      </p:sp>
    </p:spTree>
  </p:cSld>
  <p:clrMapOvr>
    <a:masterClrMapping/>
  </p:clrMapOvr>
  <p:transition spd="med"/>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90000" y="432357"/>
            <a:ext cx="17820001" cy="17994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990000" y="2519160"/>
            <a:ext cx="17820001" cy="7125125"/>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spd="med"/>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485001" y="3353882"/>
            <a:ext cx="16830001" cy="2314228"/>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2970000" y="6117960"/>
            <a:ext cx="13860001" cy="2759080"/>
          </a:xfrm>
          <a:prstGeom prst="rect">
            <a:avLst/>
          </a:prstGeom>
        </p:spPr>
        <p:txBody>
          <a:bodyPr/>
          <a:lstStyle>
            <a:lvl1pPr marL="0" indent="0" algn="ctr">
              <a:buNone/>
              <a:defRPr/>
            </a:lvl1pPr>
            <a:lvl2pPr marL="719455" indent="0" algn="ctr">
              <a:buNone/>
              <a:defRPr/>
            </a:lvl2pPr>
            <a:lvl3pPr marL="1439545" indent="0" algn="ctr">
              <a:buNone/>
              <a:defRPr/>
            </a:lvl3pPr>
            <a:lvl4pPr marL="2159000" indent="0" algn="ctr">
              <a:buNone/>
              <a:defRPr/>
            </a:lvl4pPr>
            <a:lvl5pPr marL="2879090" indent="0" algn="ctr">
              <a:buNone/>
              <a:defRPr/>
            </a:lvl5pPr>
            <a:lvl6pPr marL="3599180" indent="0" algn="ctr">
              <a:buNone/>
              <a:defRPr/>
            </a:lvl6pPr>
            <a:lvl7pPr marL="4318635" indent="0" algn="ctr">
              <a:buNone/>
              <a:defRPr/>
            </a:lvl7pPr>
            <a:lvl8pPr marL="5038090" indent="0" algn="ctr">
              <a:buNone/>
              <a:defRPr/>
            </a:lvl8pPr>
            <a:lvl9pPr marL="5758180" indent="0" algn="ctr">
              <a:buNone/>
              <a:defRPr/>
            </a:lvl9pPr>
          </a:lstStyle>
          <a:p>
            <a:r>
              <a:rPr lang="zh-CN" altLang="en-US" noProof="1" smtClean="0"/>
              <a:t>单击此处编辑母版副标题样式</a:t>
            </a:r>
            <a:endParaRPr lang="zh-CN" altLang="en-US" noProof="1"/>
          </a:p>
        </p:txBody>
      </p:sp>
    </p:spTree>
  </p:cSld>
  <p:clrMapOvr>
    <a:masterClrMapping/>
  </p:clrMapOvr>
  <p:transition spd="med"/>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90000" y="432357"/>
            <a:ext cx="17820001" cy="1799400"/>
          </a:xfrm>
          <a:prstGeom prst="rect">
            <a:avLst/>
          </a:prstGeom>
        </p:spPr>
        <p:txBody>
          <a:bodyPr/>
          <a:lstStyle/>
          <a:p>
            <a:r>
              <a:rPr lang="zh-CN" altLang="en-US" noProof="1" smtClean="0"/>
              <a:t>单击此处编辑母版标题样式</a:t>
            </a:r>
            <a:endParaRPr lang="zh-CN" altLang="en-US" noProof="1"/>
          </a:p>
        </p:txBody>
      </p:sp>
    </p:spTree>
  </p:cSld>
  <p:clrMapOvr>
    <a:masterClrMapping/>
  </p:clrMapOvr>
  <p:transition spd="med"/>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和内容(无Logo)">
    <p:spTree>
      <p:nvGrpSpPr>
        <p:cNvPr id="1" name=""/>
        <p:cNvGrpSpPr/>
        <p:nvPr/>
      </p:nvGrpSpPr>
      <p:grpSpPr>
        <a:xfrm>
          <a:off x="0" y="0"/>
          <a:ext cx="0" cy="0"/>
          <a:chOff x="0" y="0"/>
          <a:chExt cx="0" cy="0"/>
        </a:xfrm>
      </p:grpSpPr>
      <p:sp>
        <p:nvSpPr>
          <p:cNvPr id="5" name="头部标记"/>
          <p:cNvSpPr/>
          <p:nvPr userDrawn="1"/>
        </p:nvSpPr>
        <p:spPr>
          <a:xfrm>
            <a:off x="0" y="326689"/>
            <a:ext cx="318169" cy="1104827"/>
          </a:xfrm>
          <a:prstGeom prst="rect">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150"/>
          </a:p>
        </p:txBody>
      </p:sp>
      <p:sp>
        <p:nvSpPr>
          <p:cNvPr id="6" name="标题"/>
          <p:cNvSpPr>
            <a:spLocks noGrp="1"/>
          </p:cNvSpPr>
          <p:nvPr>
            <p:ph type="title"/>
          </p:nvPr>
        </p:nvSpPr>
        <p:spPr>
          <a:xfrm>
            <a:off x="597233" y="326689"/>
            <a:ext cx="17735450" cy="788151"/>
          </a:xfrm>
        </p:spPr>
        <p:txBody>
          <a:bodyPr vert="horz" lIns="91440" tIns="45720" rIns="91440" bIns="45720" rtlCol="0">
            <a:noAutofit/>
          </a:bodyPr>
          <a:lstStyle>
            <a:lvl1pPr>
              <a:defRPr lang="zh-CN" altLang="en-US" sz="3780" b="1" baseline="0">
                <a:solidFill>
                  <a:srgbClr val="44546A"/>
                </a:solidFill>
                <a:latin typeface="微软雅黑" panose="020B0503020204020204" charset="-122"/>
                <a:ea typeface="微软雅黑" panose="020B0503020204020204" charset="-122"/>
                <a:cs typeface="微软雅黑" panose="020B0503020204020204" charset="-122"/>
              </a:defRPr>
            </a:lvl1pPr>
          </a:lstStyle>
          <a:p>
            <a:pPr marL="0" lvl="0" indent="0">
              <a:spcBef>
                <a:spcPts val="1000"/>
              </a:spcBef>
              <a:buFont typeface="Arial" panose="020B0604020202090204" pitchFamily="34" charset="0"/>
            </a:pPr>
            <a:r>
              <a:rPr lang="en-US" altLang="zh-CN" dirty="0"/>
              <a:t>Click to edit Master title style</a:t>
            </a:r>
            <a:endParaRPr lang="zh-CN" altLang="en-US" dirty="0"/>
          </a:p>
        </p:txBody>
      </p:sp>
      <p:sp>
        <p:nvSpPr>
          <p:cNvPr id="4" name="任意多边形 7"/>
          <p:cNvSpPr/>
          <p:nvPr userDrawn="1">
            <p:custDataLst>
              <p:tags r:id="rId2"/>
            </p:custDataLst>
          </p:nvPr>
        </p:nvSpPr>
        <p:spPr>
          <a:xfrm>
            <a:off x="1129527" y="1165218"/>
            <a:ext cx="18673915" cy="4671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0680" tIns="70339" rIns="140680" bIns="70339" numCol="1" spcCol="0" rtlCol="0" fromWordArt="0" anchor="ctr" anchorCtr="0" forceAA="0" compatLnSpc="1">
            <a:noAutofit/>
          </a:bodyPr>
          <a:lstStyle/>
          <a:p>
            <a:pPr algn="ctr"/>
            <a:endParaRPr lang="zh-CN" altLang="en-US" sz="2945">
              <a:latin typeface="Arial" panose="020B0604020202090204" pitchFamily="34" charset="0"/>
              <a:ea typeface="微软雅黑" panose="020B0503020204020204" charset="-122"/>
              <a:sym typeface="Arial" panose="020B0604020202090204" pitchFamily="34" charset="0"/>
            </a:endParaRPr>
          </a:p>
        </p:txBody>
      </p:sp>
    </p:spTree>
  </p:cSld>
  <p:clrMapOvr>
    <a:masterClrMapping/>
  </p:clrMapOvr>
  <p:transition spd="med"/>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361246" y="574903"/>
            <a:ext cx="17077444" cy="2087145"/>
          </a:xfrm>
          <a:prstGeom prst="rect">
            <a:avLst/>
          </a:prstGeom>
        </p:spPr>
        <p:txBody>
          <a:bodyPr>
            <a:normAutofit/>
          </a:bodyPr>
          <a:lstStyle>
            <a:lvl1pPr algn="ctr">
              <a:defRPr sz="6715" b="1" i="0">
                <a:latin typeface="Microsoft YaHei Light" charset="-122"/>
                <a:ea typeface="Microsoft YaHei Light" charset="-122"/>
                <a:cs typeface="Microsoft YaHei Light"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361246" y="2874509"/>
            <a:ext cx="17077444" cy="6851334"/>
          </a:xfrm>
          <a:prstGeom prst="rect">
            <a:avLst/>
          </a:prstGeom>
        </p:spPr>
        <p:txBody>
          <a:bodyPr vert="horz"/>
          <a:lstStyle>
            <a:lvl1pPr>
              <a:defRPr b="0" i="0">
                <a:latin typeface="Microsoft YaHei Light" charset="-122"/>
                <a:ea typeface="Microsoft YaHei Light" charset="-122"/>
                <a:cs typeface="Microsoft YaHei Light" charset="-122"/>
              </a:defRPr>
            </a:lvl1pPr>
            <a:lvl2pPr>
              <a:defRPr b="0" i="0">
                <a:latin typeface="Microsoft YaHei Light" charset="-122"/>
                <a:ea typeface="Microsoft YaHei Light" charset="-122"/>
                <a:cs typeface="Microsoft YaHei Light" charset="-122"/>
              </a:defRPr>
            </a:lvl2pPr>
            <a:lvl3pPr>
              <a:defRPr b="0" i="0">
                <a:latin typeface="Microsoft YaHei Light" charset="-122"/>
                <a:ea typeface="Microsoft YaHei Light" charset="-122"/>
                <a:cs typeface="Microsoft YaHei Light" charset="-122"/>
              </a:defRPr>
            </a:lvl3pPr>
            <a:lvl4pPr>
              <a:defRPr b="0" i="0">
                <a:latin typeface="Microsoft YaHei Light" charset="-122"/>
                <a:ea typeface="Microsoft YaHei Light" charset="-122"/>
                <a:cs typeface="Microsoft YaHei Light" charset="-122"/>
              </a:defRPr>
            </a:lvl4pPr>
            <a:lvl5pPr>
              <a:defRPr b="0" i="0">
                <a:latin typeface="Microsoft YaHei Light" charset="-122"/>
                <a:ea typeface="Microsoft YaHei Light" charset="-122"/>
                <a:cs typeface="Microsoft YaHei Light" charset="-122"/>
              </a:defRPr>
            </a:lvl5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日期占位符 3"/>
          <p:cNvSpPr>
            <a:spLocks noGrp="1"/>
          </p:cNvSpPr>
          <p:nvPr>
            <p:ph type="dt" sz="half" idx="10"/>
          </p:nvPr>
        </p:nvSpPr>
        <p:spPr>
          <a:xfrm>
            <a:off x="1361246" y="10008294"/>
            <a:ext cx="4454985" cy="574903"/>
          </a:xfrm>
          <a:prstGeom prst="rect">
            <a:avLst/>
          </a:prstGeom>
        </p:spPr>
        <p:txBody>
          <a:bodyPr/>
          <a:lstStyle/>
          <a:p>
            <a:endParaRPr lang="zh-CN" altLang="en-US">
              <a:solidFill>
                <a:srgbClr val="181818"/>
              </a:solidFill>
            </a:endParaRPr>
          </a:p>
        </p:txBody>
      </p:sp>
      <p:sp>
        <p:nvSpPr>
          <p:cNvPr id="5" name="页脚占位符 4"/>
          <p:cNvSpPr>
            <a:spLocks noGrp="1"/>
          </p:cNvSpPr>
          <p:nvPr>
            <p:ph type="ftr" sz="quarter" idx="11"/>
          </p:nvPr>
        </p:nvSpPr>
        <p:spPr>
          <a:xfrm>
            <a:off x="6558728" y="10008294"/>
            <a:ext cx="6682478" cy="574903"/>
          </a:xfrm>
          <a:prstGeom prst="rect">
            <a:avLst/>
          </a:prstGeom>
        </p:spPr>
        <p:txBody>
          <a:bodyPr/>
          <a:lstStyle/>
          <a:p>
            <a:endParaRPr lang="zh-CN" altLang="en-US" dirty="0">
              <a:solidFill>
                <a:srgbClr val="181818"/>
              </a:solidFill>
            </a:endParaRPr>
          </a:p>
        </p:txBody>
      </p:sp>
      <p:sp>
        <p:nvSpPr>
          <p:cNvPr id="9" name="幻灯片编号占位符 4"/>
          <p:cNvSpPr>
            <a:spLocks noGrp="1"/>
          </p:cNvSpPr>
          <p:nvPr>
            <p:ph type="sldNum" sz="quarter" idx="4"/>
          </p:nvPr>
        </p:nvSpPr>
        <p:spPr>
          <a:xfrm>
            <a:off x="18881514" y="10205465"/>
            <a:ext cx="975114" cy="576466"/>
          </a:xfrm>
          <a:prstGeom prst="rect">
            <a:avLst/>
          </a:prstGeom>
        </p:spPr>
        <p:txBody>
          <a:bodyPr vert="horz" lIns="91440" tIns="45720" rIns="91440" bIns="45720" rtlCol="0" anchor="ctr"/>
          <a:lstStyle>
            <a:lvl1pPr algn="ctr">
              <a:defRPr sz="2520">
                <a:solidFill>
                  <a:schemeClr val="tx1">
                    <a:tint val="75000"/>
                  </a:schemeClr>
                </a:solidFill>
              </a:defRPr>
            </a:lvl1pPr>
          </a:lstStyle>
          <a:p>
            <a:fld id="{ABF17665-813E-8E4C-8413-682E1627469D}" type="slidenum">
              <a:rPr kumimoji="1" lang="zh-CN" altLang="en-US" smtClean="0">
                <a:solidFill>
                  <a:srgbClr val="181818">
                    <a:tint val="75000"/>
                  </a:srgbClr>
                </a:solidFill>
              </a:rPr>
            </a:fld>
            <a:endParaRPr kumimoji="1" lang="zh-CN" altLang="en-US" dirty="0">
              <a:solidFill>
                <a:srgbClr val="181818">
                  <a:tint val="75000"/>
                </a:srgbClr>
              </a:solidFill>
            </a:endParaRPr>
          </a:p>
        </p:txBody>
      </p:sp>
    </p:spTree>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标题文本"/>
          <p:cNvSpPr txBox="1">
            <a:spLocks noGrp="1"/>
          </p:cNvSpPr>
          <p:nvPr>
            <p:ph type="title"/>
          </p:nvPr>
        </p:nvSpPr>
        <p:spPr>
          <a:xfrm>
            <a:off x="1371562" y="600065"/>
            <a:ext cx="17056878" cy="1800195"/>
          </a:xfrm>
          <a:prstGeom prst="rect">
            <a:avLst/>
          </a:prstGeom>
          <a:ln w="12700">
            <a:miter lim="400000"/>
          </a:ln>
        </p:spPr>
        <p:txBody>
          <a:bodyPr lIns="50800" tIns="50800" rIns="50800" bIns="50800" anchor="ctr">
            <a:normAutofit/>
          </a:bodyPr>
          <a:lstStyle/>
          <a:p>
            <a:r>
              <a:t>标题文本</a:t>
            </a:r>
          </a:p>
        </p:txBody>
      </p:sp>
      <p:sp>
        <p:nvSpPr>
          <p:cNvPr id="6" name="正文级别 1…"/>
          <p:cNvSpPr txBox="1">
            <a:spLocks noGrp="1"/>
          </p:cNvSpPr>
          <p:nvPr>
            <p:ph type="body" idx="1"/>
          </p:nvPr>
        </p:nvSpPr>
        <p:spPr>
          <a:xfrm>
            <a:off x="1371562" y="2502297"/>
            <a:ext cx="17056878" cy="7446107"/>
          </a:xfrm>
          <a:prstGeom prst="rect">
            <a:avLst/>
          </a:prstGeom>
          <a:ln w="12700">
            <a:miter lim="400000"/>
          </a:ln>
        </p:spPr>
        <p:txBody>
          <a:bodyPr lIns="50800" tIns="50800" rIns="50800" bIns="50800">
            <a:normAutofit/>
          </a:bodyPr>
          <a:lstStyle/>
          <a:p>
            <a:r>
              <a:t>正文级别 1</a:t>
            </a:r>
          </a:p>
          <a:p>
            <a:pPr lvl="1"/>
            <a:r>
              <a:t>正文级别 2</a:t>
            </a:r>
          </a:p>
          <a:p>
            <a:pPr lvl="2"/>
            <a:r>
              <a:t>正文级别 3</a:t>
            </a:r>
          </a:p>
          <a:p>
            <a:pPr lvl="3"/>
            <a:r>
              <a:t>正文级别 4</a:t>
            </a:r>
          </a:p>
          <a:p>
            <a:pPr lvl="4"/>
            <a:r>
              <a:t>正文级别 5</a:t>
            </a:r>
          </a:p>
        </p:txBody>
      </p:sp>
      <p:sp>
        <p:nvSpPr>
          <p:cNvPr id="7" name="幻灯片编号"/>
          <p:cNvSpPr txBox="1">
            <a:spLocks noGrp="1"/>
          </p:cNvSpPr>
          <p:nvPr>
            <p:ph type="sldNum" sz="quarter" idx="2"/>
          </p:nvPr>
        </p:nvSpPr>
        <p:spPr>
          <a:xfrm>
            <a:off x="9710586" y="10301109"/>
            <a:ext cx="368518" cy="374419"/>
          </a:xfrm>
          <a:prstGeom prst="rect">
            <a:avLst/>
          </a:prstGeom>
          <a:ln w="12700">
            <a:miter lim="400000"/>
          </a:ln>
        </p:spPr>
        <p:txBody>
          <a:bodyPr wrap="none" lIns="50800" tIns="50800" rIns="50800" bIns="50800">
            <a:spAutoFit/>
          </a:bodyPr>
          <a:lstStyle>
            <a:lvl1pPr algn="ctr">
              <a:lnSpc>
                <a:spcPct val="100000"/>
              </a:lnSpc>
              <a:defRPr sz="1800" spc="0">
                <a:solidFill>
                  <a:srgbClr val="FFFFFF"/>
                </a:solidFill>
                <a:latin typeface="Helvetica Neue Light" panose="02000503000000020004"/>
                <a:ea typeface="Helvetica Neue Light" panose="02000503000000020004"/>
                <a:cs typeface="Helvetica Neue Light" panose="02000503000000020004"/>
                <a:sym typeface="Helvetica Neue Light" panose="02000503000000020004"/>
              </a:defRPr>
            </a:lvl1pPr>
          </a:lstStyle>
          <a:p>
            <a:fld id="{86CB4B4D-7CA3-9044-876B-883B54F8677D}" type="slidenum">
              <a:rPr/>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spd="med"/>
  <p:hf hdr="0" ftr="0" dt="0"/>
  <p:txStyles>
    <p:titleStyle>
      <a:lvl1pPr marL="0" marR="0" indent="0" algn="ctr" defTabSz="650240" rtl="0" latinLnBrk="0">
        <a:lnSpc>
          <a:spcPct val="100000"/>
        </a:lnSpc>
        <a:spcBef>
          <a:spcPts val="0"/>
        </a:spcBef>
        <a:spcAft>
          <a:spcPts val="0"/>
        </a:spcAft>
        <a:buClrTx/>
        <a:buSzTx/>
        <a:buFontTx/>
        <a:buNone/>
        <a:defRPr sz="5500" b="1" i="0" u="none" strike="noStrike" cap="none" spc="165"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0" marR="0" indent="0" algn="ctr" defTabSz="650240" rtl="0" latinLnBrk="0">
        <a:lnSpc>
          <a:spcPct val="100000"/>
        </a:lnSpc>
        <a:spcBef>
          <a:spcPts val="0"/>
        </a:spcBef>
        <a:spcAft>
          <a:spcPts val="0"/>
        </a:spcAft>
        <a:buClrTx/>
        <a:buSzTx/>
        <a:buFontTx/>
        <a:buNone/>
        <a:defRPr sz="5500" b="1" i="0" u="none" strike="noStrike" cap="none" spc="165"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0" marR="0" indent="0" algn="ctr" defTabSz="650240" rtl="0" latinLnBrk="0">
        <a:lnSpc>
          <a:spcPct val="100000"/>
        </a:lnSpc>
        <a:spcBef>
          <a:spcPts val="0"/>
        </a:spcBef>
        <a:spcAft>
          <a:spcPts val="0"/>
        </a:spcAft>
        <a:buClrTx/>
        <a:buSzTx/>
        <a:buFontTx/>
        <a:buNone/>
        <a:defRPr sz="5500" b="1" i="0" u="none" strike="noStrike" cap="none" spc="165"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0" marR="0" indent="0" algn="ctr" defTabSz="650240" rtl="0" latinLnBrk="0">
        <a:lnSpc>
          <a:spcPct val="100000"/>
        </a:lnSpc>
        <a:spcBef>
          <a:spcPts val="0"/>
        </a:spcBef>
        <a:spcAft>
          <a:spcPts val="0"/>
        </a:spcAft>
        <a:buClrTx/>
        <a:buSzTx/>
        <a:buFontTx/>
        <a:buNone/>
        <a:defRPr sz="5500" b="1" i="0" u="none" strike="noStrike" cap="none" spc="165"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0" marR="0" indent="0" algn="ctr" defTabSz="650240" rtl="0" latinLnBrk="0">
        <a:lnSpc>
          <a:spcPct val="100000"/>
        </a:lnSpc>
        <a:spcBef>
          <a:spcPts val="0"/>
        </a:spcBef>
        <a:spcAft>
          <a:spcPts val="0"/>
        </a:spcAft>
        <a:buClrTx/>
        <a:buSzTx/>
        <a:buFontTx/>
        <a:buNone/>
        <a:defRPr sz="5500" b="1" i="0" u="none" strike="noStrike" cap="none" spc="165"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0" marR="0" indent="0" algn="ctr" defTabSz="650240" rtl="0" latinLnBrk="0">
        <a:lnSpc>
          <a:spcPct val="100000"/>
        </a:lnSpc>
        <a:spcBef>
          <a:spcPts val="0"/>
        </a:spcBef>
        <a:spcAft>
          <a:spcPts val="0"/>
        </a:spcAft>
        <a:buClrTx/>
        <a:buSzTx/>
        <a:buFontTx/>
        <a:buNone/>
        <a:defRPr sz="5500" b="1" i="0" u="none" strike="noStrike" cap="none" spc="165"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marL="0" marR="0" indent="0" algn="ctr" defTabSz="650240" rtl="0" latinLnBrk="0">
        <a:lnSpc>
          <a:spcPct val="100000"/>
        </a:lnSpc>
        <a:spcBef>
          <a:spcPts val="0"/>
        </a:spcBef>
        <a:spcAft>
          <a:spcPts val="0"/>
        </a:spcAft>
        <a:buClrTx/>
        <a:buSzTx/>
        <a:buFontTx/>
        <a:buNone/>
        <a:defRPr sz="5500" b="1" i="0" u="none" strike="noStrike" cap="none" spc="165"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marL="0" marR="0" indent="0" algn="ctr" defTabSz="650240" rtl="0" latinLnBrk="0">
        <a:lnSpc>
          <a:spcPct val="100000"/>
        </a:lnSpc>
        <a:spcBef>
          <a:spcPts val="0"/>
        </a:spcBef>
        <a:spcAft>
          <a:spcPts val="0"/>
        </a:spcAft>
        <a:buClrTx/>
        <a:buSzTx/>
        <a:buFontTx/>
        <a:buNone/>
        <a:defRPr sz="5500" b="1" i="0" u="none" strike="noStrike" cap="none" spc="165"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marL="0" marR="0" indent="0" algn="ctr" defTabSz="650240" rtl="0" latinLnBrk="0">
        <a:lnSpc>
          <a:spcPct val="100000"/>
        </a:lnSpc>
        <a:spcBef>
          <a:spcPts val="0"/>
        </a:spcBef>
        <a:spcAft>
          <a:spcPts val="0"/>
        </a:spcAft>
        <a:buClrTx/>
        <a:buSzTx/>
        <a:buFontTx/>
        <a:buNone/>
        <a:defRPr sz="5500" b="1" i="0" u="none" strike="noStrike" cap="none" spc="165"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9pPr>
    </p:titleStyle>
    <p:bodyStyle>
      <a:lvl1pPr marL="0" marR="0" indent="0" algn="l" defTabSz="650240" rtl="0" latinLnBrk="0">
        <a:lnSpc>
          <a:spcPct val="110000"/>
        </a:lnSpc>
        <a:spcBef>
          <a:spcPts val="4600"/>
        </a:spcBef>
        <a:spcAft>
          <a:spcPts val="0"/>
        </a:spcAft>
        <a:buClrTx/>
        <a:buSzTx/>
        <a:buFontTx/>
        <a:buNone/>
        <a:defRPr sz="2900" b="0" i="0" u="none" strike="noStrike" cap="none" spc="90"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0" marR="0" indent="0" algn="l" defTabSz="650240" rtl="0" latinLnBrk="0">
        <a:lnSpc>
          <a:spcPct val="110000"/>
        </a:lnSpc>
        <a:spcBef>
          <a:spcPts val="4600"/>
        </a:spcBef>
        <a:spcAft>
          <a:spcPts val="0"/>
        </a:spcAft>
        <a:buClrTx/>
        <a:buSzTx/>
        <a:buFontTx/>
        <a:buNone/>
        <a:defRPr sz="2900" b="0" i="0" u="none" strike="noStrike" cap="none" spc="90"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0" marR="0" indent="0" algn="l" defTabSz="650240" rtl="0" latinLnBrk="0">
        <a:lnSpc>
          <a:spcPct val="110000"/>
        </a:lnSpc>
        <a:spcBef>
          <a:spcPts val="4600"/>
        </a:spcBef>
        <a:spcAft>
          <a:spcPts val="0"/>
        </a:spcAft>
        <a:buClrTx/>
        <a:buSzTx/>
        <a:buFontTx/>
        <a:buNone/>
        <a:defRPr sz="2900" b="0" i="0" u="none" strike="noStrike" cap="none" spc="90"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0" marR="0" indent="0" algn="l" defTabSz="650240" rtl="0" latinLnBrk="0">
        <a:lnSpc>
          <a:spcPct val="110000"/>
        </a:lnSpc>
        <a:spcBef>
          <a:spcPts val="4600"/>
        </a:spcBef>
        <a:spcAft>
          <a:spcPts val="0"/>
        </a:spcAft>
        <a:buClrTx/>
        <a:buSzTx/>
        <a:buFontTx/>
        <a:buNone/>
        <a:defRPr sz="2900" b="0" i="0" u="none" strike="noStrike" cap="none" spc="90"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0" marR="0" indent="0" algn="l" defTabSz="650240" rtl="0" latinLnBrk="0">
        <a:lnSpc>
          <a:spcPct val="110000"/>
        </a:lnSpc>
        <a:spcBef>
          <a:spcPts val="4600"/>
        </a:spcBef>
        <a:spcAft>
          <a:spcPts val="0"/>
        </a:spcAft>
        <a:buClrTx/>
        <a:buSzTx/>
        <a:buFontTx/>
        <a:buNone/>
        <a:defRPr sz="2900" b="0" i="0" u="none" strike="noStrike" cap="none" spc="90"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0" marR="0" indent="0" algn="l" defTabSz="650240" rtl="0" latinLnBrk="0">
        <a:lnSpc>
          <a:spcPct val="110000"/>
        </a:lnSpc>
        <a:spcBef>
          <a:spcPts val="4600"/>
        </a:spcBef>
        <a:spcAft>
          <a:spcPts val="0"/>
        </a:spcAft>
        <a:buClrTx/>
        <a:buSzTx/>
        <a:buFontTx/>
        <a:buNone/>
        <a:defRPr sz="2900" b="0" i="0" u="none" strike="noStrike" cap="none" spc="90"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marL="0" marR="0" indent="0" algn="l" defTabSz="650240" rtl="0" latinLnBrk="0">
        <a:lnSpc>
          <a:spcPct val="110000"/>
        </a:lnSpc>
        <a:spcBef>
          <a:spcPts val="4600"/>
        </a:spcBef>
        <a:spcAft>
          <a:spcPts val="0"/>
        </a:spcAft>
        <a:buClrTx/>
        <a:buSzTx/>
        <a:buFontTx/>
        <a:buNone/>
        <a:defRPr sz="2900" b="0" i="0" u="none" strike="noStrike" cap="none" spc="90"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marL="0" marR="0" indent="0" algn="l" defTabSz="650240" rtl="0" latinLnBrk="0">
        <a:lnSpc>
          <a:spcPct val="110000"/>
        </a:lnSpc>
        <a:spcBef>
          <a:spcPts val="4600"/>
        </a:spcBef>
        <a:spcAft>
          <a:spcPts val="0"/>
        </a:spcAft>
        <a:buClrTx/>
        <a:buSzTx/>
        <a:buFontTx/>
        <a:buNone/>
        <a:defRPr sz="2900" b="0" i="0" u="none" strike="noStrike" cap="none" spc="90"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marL="0" marR="0" indent="0" algn="l" defTabSz="650240" rtl="0" latinLnBrk="0">
        <a:lnSpc>
          <a:spcPct val="110000"/>
        </a:lnSpc>
        <a:spcBef>
          <a:spcPts val="4600"/>
        </a:spcBef>
        <a:spcAft>
          <a:spcPts val="0"/>
        </a:spcAft>
        <a:buClrTx/>
        <a:buSzTx/>
        <a:buFontTx/>
        <a:buNone/>
        <a:defRPr sz="2900" b="0" i="0" u="none" strike="noStrike" cap="none" spc="90" baseline="0">
          <a:ln>
            <a:noFill/>
          </a:ln>
          <a:solidFill>
            <a:srgbClr val="FFFFFF"/>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9pPr>
    </p:bodyStyle>
    <p:otherStyle>
      <a:lvl1pPr marL="0" marR="0" indent="0" algn="ctr" defTabSz="66294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Neue Light" panose="02000503000000020004"/>
        </a:defRPr>
      </a:lvl1pPr>
      <a:lvl2pPr marL="0" marR="0" indent="0" algn="ctr" defTabSz="66294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Neue Light" panose="02000503000000020004"/>
        </a:defRPr>
      </a:lvl2pPr>
      <a:lvl3pPr marL="0" marR="0" indent="0" algn="ctr" defTabSz="66294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Neue Light" panose="02000503000000020004"/>
        </a:defRPr>
      </a:lvl3pPr>
      <a:lvl4pPr marL="0" marR="0" indent="0" algn="ctr" defTabSz="66294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Neue Light" panose="02000503000000020004"/>
        </a:defRPr>
      </a:lvl4pPr>
      <a:lvl5pPr marL="0" marR="0" indent="0" algn="ctr" defTabSz="66294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Neue Light" panose="02000503000000020004"/>
        </a:defRPr>
      </a:lvl5pPr>
      <a:lvl6pPr marL="0" marR="0" indent="0" algn="ctr" defTabSz="66294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Neue Light" panose="02000503000000020004"/>
        </a:defRPr>
      </a:lvl6pPr>
      <a:lvl7pPr marL="0" marR="0" indent="0" algn="ctr" defTabSz="66294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Neue Light" panose="02000503000000020004"/>
        </a:defRPr>
      </a:lvl7pPr>
      <a:lvl8pPr marL="0" marR="0" indent="0" algn="ctr" defTabSz="66294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Neue Light" panose="02000503000000020004"/>
        </a:defRPr>
      </a:lvl8pPr>
      <a:lvl9pPr marL="0" marR="0" indent="0" algn="ctr" defTabSz="66294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Neue Light" panose="020005030000000200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0"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8"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852170" y="4794250"/>
            <a:ext cx="18096230" cy="1208405"/>
          </a:xfrm>
          <a:prstGeom prst="rect">
            <a:avLst/>
          </a:prstGeom>
        </p:spPr>
        <p:txBody>
          <a:bodyPr wrap="square">
            <a:spAutoFit/>
          </a:bodyPr>
          <a:p>
            <a:pPr lvl="0" defTabSz="2419350" fontAlgn="base">
              <a:lnSpc>
                <a:spcPct val="110000"/>
              </a:lnSpc>
              <a:spcBef>
                <a:spcPct val="0"/>
              </a:spcBef>
              <a:spcAft>
                <a:spcPct val="0"/>
              </a:spcAft>
              <a:defRPr/>
            </a:pPr>
            <a:r>
              <a:rPr sz="6600" dirty="0">
                <a:solidFill>
                  <a:schemeClr val="bg1"/>
                </a:solidFill>
                <a:latin typeface="微软雅黑" panose="020B0503020204020204" charset="-122"/>
                <a:ea typeface="微软雅黑" panose="020B0503020204020204" charset="-122"/>
                <a:sym typeface="微软雅黑" panose="020B0503020204020204" charset="-122"/>
              </a:rPr>
              <a:t>Curator internal implementation mechanism</a:t>
            </a:r>
            <a:endParaRPr sz="6600" dirty="0">
              <a:solidFill>
                <a:schemeClr val="bg1"/>
              </a:solidFill>
              <a:latin typeface="微软雅黑" panose="020B0503020204020204" charset="-122"/>
              <a:ea typeface="微软雅黑" panose="020B0503020204020204" charset="-122"/>
              <a:sym typeface="微软雅黑" panose="020B0503020204020204" charset="-122"/>
            </a:endParaRPr>
          </a:p>
        </p:txBody>
      </p:sp>
      <p:sp>
        <p:nvSpPr>
          <p:cNvPr id="5" name="文本框 2"/>
          <p:cNvSpPr txBox="1"/>
          <p:nvPr/>
        </p:nvSpPr>
        <p:spPr>
          <a:xfrm>
            <a:off x="15423515" y="8775065"/>
            <a:ext cx="3159125" cy="1106805"/>
          </a:xfrm>
          <a:prstGeom prst="rect">
            <a:avLst/>
          </a:prstGeom>
          <a:noFill/>
        </p:spPr>
        <p:txBody>
          <a:bodyPr wrap="square" rtlCol="0">
            <a:spAutoFit/>
          </a:bodyPr>
          <a:p>
            <a:r>
              <a:rPr lang="en-US" altLang="zh-CN" sz="6000">
                <a:solidFill>
                  <a:schemeClr val="bg1"/>
                </a:solidFill>
                <a:latin typeface="微软雅黑" panose="020B0503020204020204" charset="-122"/>
                <a:ea typeface="微软雅黑" panose="020B0503020204020204" charset="-122"/>
              </a:rPr>
              <a:t>Anigkus</a:t>
            </a:r>
            <a:endParaRPr lang="en-US" altLang="zh-CN" sz="6000">
              <a:solidFill>
                <a:schemeClr val="bg1"/>
              </a:solidFill>
              <a:latin typeface="微软雅黑" panose="020B0503020204020204" charset="-122"/>
              <a:ea typeface="微软雅黑" panose="020B0503020204020204" charset="-122"/>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6845" y="281940"/>
            <a:ext cx="19359880" cy="877570"/>
            <a:chOff x="247" y="444"/>
            <a:chExt cx="30913" cy="1382"/>
          </a:xfrm>
        </p:grpSpPr>
        <p:cxnSp>
          <p:nvCxnSpPr>
            <p:cNvPr id="5"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7" name="TextBox 1"/>
            <p:cNvSpPr txBox="1"/>
            <p:nvPr/>
          </p:nvSpPr>
          <p:spPr>
            <a:xfrm>
              <a:off x="1016" y="512"/>
              <a:ext cx="27784" cy="1137"/>
            </a:xfrm>
            <a:prstGeom prst="rect">
              <a:avLst/>
            </a:prstGeom>
            <a:noFill/>
          </p:spPr>
          <p:txBody>
            <a:bodyPr wrap="square" lIns="0" tIns="0" rIns="0" bIns="45715" rtlCol="0">
              <a:spAutoFit/>
            </a:bodyPr>
            <a:p>
              <a:pPr>
                <a:defRPr/>
              </a:pPr>
              <a:r>
                <a:rPr lang="en-US" altLang="zh-CN" sz="4000" b="1" dirty="0" smtClean="0">
                  <a:solidFill>
                    <a:schemeClr val="bg1"/>
                  </a:solidFill>
                  <a:sym typeface="+mn-ea"/>
                </a:rPr>
                <a:t>Curator Quick Guide (2): Getting Started</a:t>
              </a:r>
              <a:r>
                <a:rPr lang="en-US" altLang="zh-CN" sz="4000" b="1" dirty="0" smtClean="0">
                  <a:sym typeface="+mn-ea"/>
                </a:rPr>
                <a:t> </a:t>
              </a:r>
              <a:endParaRPr lang="zh-CN" altLang="en-US" sz="4000" b="1" spc="100" dirty="0">
                <a:solidFill>
                  <a:srgbClr val="5C7595"/>
                </a:solidFill>
                <a:latin typeface="Arial Unicode MS" panose="020B0604020202020204" charset="-122"/>
                <a:ea typeface="Arial Unicode MS" panose="020B0604020202020204" charset="-122"/>
                <a:sym typeface="+mn-ea"/>
              </a:endParaRPr>
            </a:p>
          </p:txBody>
        </p:sp>
        <p:sp>
          <p:nvSpPr>
            <p:cNvPr id="4" name="Flowchart: Process 3"/>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25" name="矩形 24"/>
          <p:cNvSpPr/>
          <p:nvPr/>
        </p:nvSpPr>
        <p:spPr>
          <a:xfrm>
            <a:off x="1251043" y="5640167"/>
            <a:ext cx="17045540" cy="2010205"/>
          </a:xfrm>
          <a:prstGeom prst="rect">
            <a:avLst/>
          </a:prstGeom>
          <a:noFill/>
          <a:ln w="3175">
            <a:solidFill>
              <a:srgbClr val="5C7595"/>
            </a:solid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26" name="TextBox 25"/>
          <p:cNvSpPr txBox="1"/>
          <p:nvPr/>
        </p:nvSpPr>
        <p:spPr>
          <a:xfrm>
            <a:off x="1502385" y="5862414"/>
            <a:ext cx="16794198" cy="1583690"/>
          </a:xfrm>
          <a:prstGeom prst="rect">
            <a:avLst/>
          </a:prstGeom>
          <a:noFill/>
        </p:spPr>
        <p:txBody>
          <a:bodyPr wrap="square" rtlCol="0">
            <a:spAutoFit/>
          </a:bodyPr>
          <a:p>
            <a:r>
              <a:rPr lang="en-US" altLang="zh-CN" sz="2940" dirty="0" err="1" smtClean="0">
                <a:solidFill>
                  <a:schemeClr val="bg1"/>
                </a:solidFill>
              </a:rPr>
              <a:t>curatorClient.start</a:t>
            </a:r>
            <a:r>
              <a:rPr lang="en-US" altLang="zh-CN" sz="2940" dirty="0" smtClean="0">
                <a:solidFill>
                  <a:schemeClr val="bg1"/>
                </a:solidFill>
              </a:rPr>
              <a:t>();</a:t>
            </a:r>
            <a:endParaRPr lang="en-US" altLang="zh-CN" sz="2940" dirty="0" smtClean="0">
              <a:solidFill>
                <a:schemeClr val="bg1"/>
              </a:solidFill>
            </a:endParaRPr>
          </a:p>
          <a:p>
            <a:endParaRPr lang="en-US" altLang="zh-CN" sz="2940" dirty="0" smtClean="0">
              <a:solidFill>
                <a:schemeClr val="bg1"/>
              </a:solidFill>
            </a:endParaRPr>
          </a:p>
          <a:p>
            <a:r>
              <a:rPr lang="en-US" altLang="zh-CN" sz="2940" dirty="0" err="1" smtClean="0">
                <a:solidFill>
                  <a:schemeClr val="bg1"/>
                </a:solidFill>
              </a:rPr>
              <a:t>curatorClient.blockUntilConnected</a:t>
            </a:r>
            <a:r>
              <a:rPr lang="en-US" altLang="zh-CN" sz="2940" dirty="0">
                <a:solidFill>
                  <a:schemeClr val="bg1"/>
                </a:solidFill>
              </a:rPr>
              <a:t>();</a:t>
            </a:r>
            <a:endParaRPr lang="en-US" altLang="zh-CN" sz="2940" dirty="0">
              <a:solidFill>
                <a:schemeClr val="bg1"/>
              </a:solidFill>
            </a:endParaRPr>
          </a:p>
        </p:txBody>
      </p:sp>
      <p:sp>
        <p:nvSpPr>
          <p:cNvPr id="2" name="矩形 6"/>
          <p:cNvSpPr/>
          <p:nvPr/>
        </p:nvSpPr>
        <p:spPr>
          <a:xfrm>
            <a:off x="1305462" y="2686231"/>
            <a:ext cx="17045540" cy="1645147"/>
          </a:xfrm>
          <a:prstGeom prst="rect">
            <a:avLst/>
          </a:prstGeom>
          <a:noFill/>
          <a:ln w="3175">
            <a:solidFill>
              <a:srgbClr val="5C7595"/>
            </a:solid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8" name="TextBox 7"/>
          <p:cNvSpPr txBox="1"/>
          <p:nvPr/>
        </p:nvSpPr>
        <p:spPr>
          <a:xfrm>
            <a:off x="1502385" y="2780913"/>
            <a:ext cx="16794198" cy="1086485"/>
          </a:xfrm>
          <a:prstGeom prst="rect">
            <a:avLst/>
          </a:prstGeom>
          <a:noFill/>
        </p:spPr>
        <p:txBody>
          <a:bodyPr wrap="square" rtlCol="0">
            <a:spAutoFit/>
          </a:bodyPr>
          <a:p>
            <a:r>
              <a:rPr sz="2940" dirty="0" smtClean="0">
                <a:solidFill>
                  <a:schemeClr val="bg1"/>
                </a:solidFill>
              </a:rPr>
              <a:t>After the Curator session is created, it will be started directly. Various operations can be performed after the startup is successful.</a:t>
            </a:r>
            <a:endParaRPr sz="2940" dirty="0" smtClean="0">
              <a:solidFill>
                <a:schemeClr val="bg1"/>
              </a:solidFill>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6845" y="281940"/>
            <a:ext cx="19359880" cy="877570"/>
            <a:chOff x="247" y="444"/>
            <a:chExt cx="30913" cy="1382"/>
          </a:xfrm>
        </p:grpSpPr>
        <p:cxnSp>
          <p:nvCxnSpPr>
            <p:cNvPr id="5"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7" name="TextBox 1"/>
            <p:cNvSpPr txBox="1"/>
            <p:nvPr/>
          </p:nvSpPr>
          <p:spPr>
            <a:xfrm>
              <a:off x="1016" y="512"/>
              <a:ext cx="27784" cy="1137"/>
            </a:xfrm>
            <a:prstGeom prst="rect">
              <a:avLst/>
            </a:prstGeom>
            <a:noFill/>
          </p:spPr>
          <p:txBody>
            <a:bodyPr wrap="square" lIns="0" tIns="0" rIns="0" bIns="45715" rtlCol="0">
              <a:spAutoFit/>
            </a:bodyPr>
            <a:p>
              <a:pPr>
                <a:defRPr/>
              </a:pPr>
              <a:r>
                <a:rPr sz="4000" b="1" dirty="0" smtClean="0">
                  <a:solidFill>
                    <a:schemeClr val="bg1"/>
                  </a:solidFill>
                  <a:sym typeface="+mn-ea"/>
                </a:rPr>
                <a:t>Curator Quick Guide (3): Node Operations</a:t>
              </a:r>
              <a:endParaRPr sz="4000" b="1" dirty="0" smtClean="0">
                <a:solidFill>
                  <a:schemeClr val="bg1"/>
                </a:solidFill>
                <a:sym typeface="+mn-ea"/>
              </a:endParaRPr>
            </a:p>
          </p:txBody>
        </p:sp>
        <p:sp>
          <p:nvSpPr>
            <p:cNvPr id="4" name="Flowchart: Process 3"/>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6" name="TextBox 25"/>
          <p:cNvSpPr txBox="1"/>
          <p:nvPr/>
        </p:nvSpPr>
        <p:spPr>
          <a:xfrm>
            <a:off x="518795" y="2101850"/>
            <a:ext cx="18998565" cy="6062345"/>
          </a:xfrm>
          <a:prstGeom prst="rect">
            <a:avLst/>
          </a:prstGeom>
          <a:noFill/>
          <a:ln>
            <a:solidFill>
              <a:schemeClr val="tx2">
                <a:lumMod val="20000"/>
                <a:lumOff val="80000"/>
              </a:schemeClr>
            </a:solidFill>
          </a:ln>
        </p:spPr>
        <p:txBody>
          <a:bodyPr wrap="square" rtlCol="0">
            <a:spAutoFit/>
          </a:bodyPr>
          <a:p>
            <a:endParaRPr lang="en-US" altLang="zh-CN" sz="2940" dirty="0" smtClean="0">
              <a:solidFill>
                <a:schemeClr val="bg1"/>
              </a:solidFill>
            </a:endParaRPr>
          </a:p>
          <a:p>
            <a:r>
              <a:rPr lang="en-US" altLang="zh-CN" sz="2940" dirty="0" smtClean="0">
                <a:solidFill>
                  <a:schemeClr val="bg1"/>
                </a:solidFill>
              </a:rPr>
              <a:t>curatorClient.create</a:t>
            </a:r>
            <a:r>
              <a:rPr lang="en-US" altLang="zh-CN" sz="2940" dirty="0">
                <a:solidFill>
                  <a:schemeClr val="bg1"/>
                </a:solidFill>
              </a:rPr>
              <a:t>().withMode(CreateMode.EPHEMERAL).</a:t>
            </a:r>
            <a:r>
              <a:rPr lang="en-US" altLang="zh-CN" sz="2940" dirty="0" err="1">
                <a:solidFill>
                  <a:schemeClr val="bg1"/>
                </a:solidFill>
              </a:rPr>
              <a:t>forPath</a:t>
            </a:r>
            <a:r>
              <a:rPr lang="en-US" altLang="zh-CN" sz="2940" dirty="0" smtClean="0">
                <a:solidFill>
                  <a:schemeClr val="bg1"/>
                </a:solidFill>
              </a:rPr>
              <a:t>(“/temp”);   //</a:t>
            </a:r>
            <a:r>
              <a:rPr lang="zh-CN" altLang="en-US" sz="2940" dirty="0" smtClean="0">
                <a:solidFill>
                  <a:schemeClr val="bg1"/>
                </a:solidFill>
              </a:rPr>
              <a:t>Create a temporary node</a:t>
            </a:r>
            <a:endParaRPr lang="zh-CN" altLang="en-US" sz="2940" dirty="0" smtClean="0">
              <a:solidFill>
                <a:schemeClr val="bg1"/>
              </a:solidFill>
            </a:endParaRPr>
          </a:p>
          <a:p>
            <a:endParaRPr lang="zh-CN" altLang="en-US" sz="2940" dirty="0">
              <a:solidFill>
                <a:schemeClr val="bg1"/>
              </a:solidFill>
            </a:endParaRPr>
          </a:p>
          <a:p>
            <a:endParaRPr lang="en-US" altLang="zh-CN" sz="2940" dirty="0" smtClean="0">
              <a:solidFill>
                <a:schemeClr val="bg1"/>
              </a:solidFill>
            </a:endParaRPr>
          </a:p>
          <a:p>
            <a:r>
              <a:rPr lang="en-US" altLang="zh-CN" sz="2940" dirty="0" smtClean="0">
                <a:solidFill>
                  <a:schemeClr val="bg1"/>
                </a:solidFill>
              </a:rPr>
              <a:t>curatorClient.delete</a:t>
            </a:r>
            <a:r>
              <a:rPr lang="en-US" altLang="zh-CN" sz="2940" dirty="0">
                <a:solidFill>
                  <a:schemeClr val="bg1"/>
                </a:solidFill>
              </a:rPr>
              <a:t>().forPath("/todelete");                           </a:t>
            </a:r>
            <a:r>
              <a:rPr lang="en-US" altLang="zh-CN" sz="2940" dirty="0" smtClean="0">
                <a:solidFill>
                  <a:schemeClr val="bg1"/>
                </a:solidFill>
              </a:rPr>
              <a:t>                               //</a:t>
            </a:r>
            <a:r>
              <a:rPr lang="en-US" altLang="zh-CN" sz="2940" dirty="0">
                <a:solidFill>
                  <a:schemeClr val="bg1"/>
                </a:solidFill>
              </a:rPr>
              <a:t>Delete node</a:t>
            </a:r>
            <a:endParaRPr lang="en-US" altLang="zh-CN" sz="2940" dirty="0" smtClean="0">
              <a:solidFill>
                <a:schemeClr val="bg1"/>
              </a:solidFill>
            </a:endParaRPr>
          </a:p>
          <a:p>
            <a:endParaRPr lang="zh-CN" altLang="en-US" sz="2940" dirty="0">
              <a:solidFill>
                <a:schemeClr val="bg1"/>
              </a:solidFill>
            </a:endParaRPr>
          </a:p>
          <a:p>
            <a:endParaRPr lang="en-US" altLang="zh-CN" sz="2940" dirty="0" smtClean="0">
              <a:solidFill>
                <a:schemeClr val="bg1"/>
              </a:solidFill>
            </a:endParaRPr>
          </a:p>
          <a:p>
            <a:r>
              <a:rPr lang="en-US" altLang="zh-CN" sz="2940" dirty="0" smtClean="0">
                <a:solidFill>
                  <a:schemeClr val="bg1"/>
                </a:solidFill>
              </a:rPr>
              <a:t>curatorClient.setData().forPath("/update", "value".getBytes());                              //Update Data</a:t>
            </a:r>
            <a:endParaRPr lang="en-US" altLang="zh-CN" sz="2940" dirty="0" smtClean="0">
              <a:solidFill>
                <a:schemeClr val="bg1"/>
              </a:solidFill>
            </a:endParaRPr>
          </a:p>
          <a:p>
            <a:endParaRPr lang="zh-CN" altLang="en-US" sz="2940" dirty="0" smtClean="0">
              <a:solidFill>
                <a:schemeClr val="bg1"/>
              </a:solidFill>
            </a:endParaRPr>
          </a:p>
          <a:p>
            <a:endParaRPr lang="en-US" altLang="zh-CN" sz="2940" dirty="0" smtClean="0">
              <a:solidFill>
                <a:schemeClr val="bg1"/>
              </a:solidFill>
            </a:endParaRPr>
          </a:p>
          <a:p>
            <a:r>
              <a:rPr lang="en-US" altLang="zh-CN" sz="2940" dirty="0" smtClean="0">
                <a:solidFill>
                  <a:schemeClr val="bg1"/>
                </a:solidFill>
              </a:rPr>
              <a:t>curatorClient.getChildren</a:t>
            </a:r>
            <a:r>
              <a:rPr lang="en-US" altLang="zh-CN" sz="2940" dirty="0">
                <a:solidFill>
                  <a:schemeClr val="bg1"/>
                </a:solidFill>
              </a:rPr>
              <a:t>().forPath("/parentNodes");                     </a:t>
            </a:r>
            <a:r>
              <a:rPr lang="en-US" altLang="zh-CN" sz="2940" dirty="0" smtClean="0">
                <a:solidFill>
                  <a:schemeClr val="bg1"/>
                </a:solidFill>
              </a:rPr>
              <a:t>                      //</a:t>
            </a:r>
            <a:r>
              <a:rPr lang="zh-CN" altLang="en-US" sz="2940" dirty="0">
                <a:solidFill>
                  <a:schemeClr val="bg1"/>
                </a:solidFill>
              </a:rPr>
              <a:t> </a:t>
            </a:r>
            <a:r>
              <a:rPr lang="en-US" altLang="zh-CN" sz="2940" dirty="0">
                <a:solidFill>
                  <a:schemeClr val="bg1"/>
                </a:solidFill>
              </a:rPr>
              <a:t>Get Nodes</a:t>
            </a:r>
            <a:endParaRPr lang="en-US" altLang="zh-CN" sz="2940" dirty="0">
              <a:solidFill>
                <a:schemeClr val="bg1"/>
              </a:solidFill>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6845" y="281940"/>
            <a:ext cx="19359880" cy="877570"/>
            <a:chOff x="247" y="444"/>
            <a:chExt cx="30913" cy="1382"/>
          </a:xfrm>
        </p:grpSpPr>
        <p:cxnSp>
          <p:nvCxnSpPr>
            <p:cNvPr id="5"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7" name="TextBox 1"/>
            <p:cNvSpPr txBox="1"/>
            <p:nvPr/>
          </p:nvSpPr>
          <p:spPr>
            <a:xfrm>
              <a:off x="1016" y="546"/>
              <a:ext cx="27784" cy="1137"/>
            </a:xfrm>
            <a:prstGeom prst="rect">
              <a:avLst/>
            </a:prstGeom>
            <a:noFill/>
          </p:spPr>
          <p:txBody>
            <a:bodyPr wrap="square" lIns="0" tIns="0" rIns="0" bIns="45715" rtlCol="0">
              <a:spAutoFit/>
            </a:bodyPr>
            <a:p>
              <a:pPr>
                <a:defRPr/>
              </a:pPr>
              <a:r>
                <a:rPr sz="4000" b="1" dirty="0" smtClean="0">
                  <a:solidFill>
                    <a:schemeClr val="bg1"/>
                  </a:solidFill>
                  <a:sym typeface="+mn-ea"/>
                </a:rPr>
                <a:t>Curator Quick Guide (4): Retry Strategy</a:t>
              </a:r>
              <a:endParaRPr sz="4000" b="1" dirty="0" smtClean="0">
                <a:solidFill>
                  <a:schemeClr val="bg1"/>
                </a:solidFill>
                <a:sym typeface="+mn-ea"/>
              </a:endParaRPr>
            </a:p>
          </p:txBody>
        </p:sp>
        <p:sp>
          <p:nvSpPr>
            <p:cNvPr id="4" name="Flowchart: Process 3"/>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6" name="TextBox 7"/>
          <p:cNvSpPr txBox="1"/>
          <p:nvPr/>
        </p:nvSpPr>
        <p:spPr>
          <a:xfrm>
            <a:off x="518795" y="1352550"/>
            <a:ext cx="18997295" cy="801370"/>
          </a:xfrm>
          <a:prstGeom prst="rect">
            <a:avLst/>
          </a:prstGeom>
          <a:noFill/>
          <a:ln>
            <a:solidFill>
              <a:schemeClr val="bg2"/>
            </a:solidFill>
          </a:ln>
        </p:spPr>
        <p:txBody>
          <a:bodyPr wrap="square" rtlCol="0">
            <a:spAutoFit/>
          </a:bodyPr>
          <a:p>
            <a:r>
              <a:rPr sz="2100" b="1" dirty="0" smtClean="0">
                <a:solidFill>
                  <a:schemeClr val="bg1"/>
                </a:solidFill>
              </a:rPr>
              <a:t>All operations of Curator, including setData create delete, etc. If it fails, it is allowed to retry several retry strategies within the system. Developers can customize their own strategies by implementing the RetryPolicy interface as needed.</a:t>
            </a:r>
            <a:endParaRPr sz="2100" b="1" dirty="0" smtClean="0">
              <a:solidFill>
                <a:schemeClr val="bg1"/>
              </a:solidFill>
            </a:endParaRPr>
          </a:p>
        </p:txBody>
      </p:sp>
      <p:sp>
        <p:nvSpPr>
          <p:cNvPr id="11" name="TextBox 8"/>
          <p:cNvSpPr txBox="1"/>
          <p:nvPr/>
        </p:nvSpPr>
        <p:spPr>
          <a:xfrm>
            <a:off x="519430" y="2699385"/>
            <a:ext cx="18996660" cy="7906385"/>
          </a:xfrm>
          <a:prstGeom prst="rect">
            <a:avLst/>
          </a:prstGeom>
          <a:noFill/>
        </p:spPr>
        <p:txBody>
          <a:bodyPr wrap="square" rtlCol="0">
            <a:spAutoFit/>
          </a:bodyPr>
          <a:p>
            <a:r>
              <a:rPr lang="zh-CN" altLang="en-US" sz="2100" dirty="0" smtClean="0">
                <a:solidFill>
                  <a:schemeClr val="bg1"/>
                </a:solidFill>
              </a:rPr>
              <a:t>Default retry policy:</a:t>
            </a:r>
            <a:endParaRPr lang="zh-CN" altLang="en-US" sz="2100" dirty="0" smtClean="0">
              <a:solidFill>
                <a:schemeClr val="bg1"/>
              </a:solidFill>
            </a:endParaRPr>
          </a:p>
          <a:p>
            <a:endParaRPr lang="zh-CN" altLang="en-US" sz="2100" dirty="0" smtClean="0">
              <a:solidFill>
                <a:schemeClr val="bg1"/>
              </a:solidFill>
            </a:endParaRPr>
          </a:p>
          <a:p>
            <a:r>
              <a:rPr lang="zh-CN" altLang="en-US" sz="2100" dirty="0" smtClean="0">
                <a:solidFill>
                  <a:schemeClr val="bg1"/>
                </a:solidFill>
              </a:rPr>
              <a:t>* RetryNTimes(int n, int sleepMsBetweenRetries)</a:t>
            </a:r>
            <a:endParaRPr lang="zh-CN" altLang="en-US" sz="2100" dirty="0" smtClean="0">
              <a:solidFill>
                <a:schemeClr val="bg1"/>
              </a:solidFill>
            </a:endParaRPr>
          </a:p>
          <a:p>
            <a:r>
              <a:rPr lang="zh-CN" altLang="en-US" sz="2100" dirty="0" smtClean="0">
                <a:solidFill>
                  <a:schemeClr val="bg1"/>
                </a:solidFill>
              </a:rPr>
              <a:t>n: maximum number of retries.</a:t>
            </a:r>
            <a:endParaRPr lang="zh-CN" altLang="en-US" sz="2100" dirty="0" smtClean="0">
              <a:solidFill>
                <a:schemeClr val="bg1"/>
              </a:solidFill>
            </a:endParaRPr>
          </a:p>
          <a:p>
            <a:r>
              <a:rPr lang="zh-CN" altLang="en-US" sz="2100" dirty="0" smtClean="0">
                <a:solidFill>
                  <a:schemeClr val="bg1"/>
                </a:solidFill>
              </a:rPr>
              <a:t>sleepMsBetweenRetry: time between retry.</a:t>
            </a:r>
            <a:endParaRPr lang="zh-CN" altLang="en-US" sz="2100" dirty="0" smtClean="0">
              <a:solidFill>
                <a:schemeClr val="bg1"/>
              </a:solidFill>
            </a:endParaRPr>
          </a:p>
          <a:p>
            <a:endParaRPr lang="zh-CN" altLang="en-US" sz="2100" dirty="0" smtClean="0">
              <a:solidFill>
                <a:schemeClr val="bg1"/>
              </a:solidFill>
            </a:endParaRPr>
          </a:p>
          <a:p>
            <a:r>
              <a:rPr lang="zh-CN" altLang="en-US" sz="2100" dirty="0" smtClean="0">
                <a:solidFill>
                  <a:schemeClr val="bg1"/>
                </a:solidFill>
              </a:rPr>
              <a:t>* RetryOneTime(int sleepMsBetweenRetry)</a:t>
            </a:r>
            <a:endParaRPr lang="zh-CN" altLang="en-US" sz="2100" dirty="0" smtClean="0">
              <a:solidFill>
                <a:schemeClr val="bg1"/>
              </a:solidFill>
            </a:endParaRPr>
          </a:p>
          <a:p>
            <a:r>
              <a:rPr lang="zh-CN" altLang="en-US" sz="2100" dirty="0" smtClean="0">
                <a:solidFill>
                  <a:schemeClr val="bg1"/>
                </a:solidFill>
              </a:rPr>
              <a:t>sleepMsBetweenRetry: time between retry</a:t>
            </a:r>
            <a:endParaRPr lang="zh-CN" altLang="en-US" sz="2100" dirty="0" smtClean="0">
              <a:solidFill>
                <a:schemeClr val="bg1"/>
              </a:solidFill>
            </a:endParaRPr>
          </a:p>
          <a:p>
            <a:endParaRPr lang="zh-CN" altLang="en-US" sz="2100" dirty="0" smtClean="0">
              <a:solidFill>
                <a:schemeClr val="bg1"/>
              </a:solidFill>
            </a:endParaRPr>
          </a:p>
          <a:p>
            <a:r>
              <a:rPr lang="zh-CN" altLang="en-US" sz="2100" dirty="0" smtClean="0">
                <a:solidFill>
                  <a:schemeClr val="bg1"/>
                </a:solidFill>
              </a:rPr>
              <a:t>* RetryUntilElapsed(int maxElapsedTimeMs, int sleepMsBetweenRetries)</a:t>
            </a:r>
            <a:endParaRPr lang="zh-CN" altLang="en-US" sz="2100" dirty="0" smtClean="0">
              <a:solidFill>
                <a:schemeClr val="bg1"/>
              </a:solidFill>
            </a:endParaRPr>
          </a:p>
          <a:p>
            <a:r>
              <a:rPr lang="zh-CN" altLang="en-US" sz="2100" dirty="0" smtClean="0">
                <a:solidFill>
                  <a:schemeClr val="bg1"/>
                </a:solidFill>
              </a:rPr>
              <a:t>After the retry time exceeds the maximum time, no more retries.</a:t>
            </a:r>
            <a:endParaRPr lang="zh-CN" altLang="en-US" sz="2100" dirty="0" smtClean="0">
              <a:solidFill>
                <a:schemeClr val="bg1"/>
              </a:solidFill>
            </a:endParaRPr>
          </a:p>
          <a:p>
            <a:r>
              <a:rPr lang="zh-CN" altLang="en-US" sz="2100" dirty="0" smtClean="0">
                <a:solidFill>
                  <a:schemeClr val="bg1"/>
                </a:solidFill>
              </a:rPr>
              <a:t>maxElapsedTimeMs: Maximum retry time.</a:t>
            </a:r>
            <a:endParaRPr lang="zh-CN" altLang="en-US" sz="2100" dirty="0" smtClean="0">
              <a:solidFill>
                <a:schemeClr val="bg1"/>
              </a:solidFill>
            </a:endParaRPr>
          </a:p>
          <a:p>
            <a:r>
              <a:rPr lang="zh-CN" altLang="en-US" sz="2100" dirty="0" smtClean="0">
                <a:solidFill>
                  <a:schemeClr val="bg1"/>
                </a:solidFill>
              </a:rPr>
              <a:t>sleepMsBetweenRetriees: The interval between each retry.</a:t>
            </a:r>
            <a:endParaRPr lang="zh-CN" altLang="en-US" sz="2100" dirty="0" smtClean="0">
              <a:solidFill>
                <a:schemeClr val="bg1"/>
              </a:solidFill>
            </a:endParaRPr>
          </a:p>
          <a:p>
            <a:endParaRPr lang="zh-CN" altLang="en-US" sz="2100" dirty="0" smtClean="0">
              <a:solidFill>
                <a:schemeClr val="bg1"/>
              </a:solidFill>
            </a:endParaRPr>
          </a:p>
          <a:p>
            <a:r>
              <a:rPr lang="zh-CN" altLang="en-US" sz="2100" dirty="0" smtClean="0">
                <a:solidFill>
                  <a:schemeClr val="bg1"/>
                </a:solidFill>
              </a:rPr>
              <a:t>* ExponentialBackoffRetry(int baseSleepTimeMs, int maxRetries, int maxSleepMs)</a:t>
            </a:r>
            <a:endParaRPr lang="zh-CN" altLang="en-US" sz="2100" dirty="0" smtClean="0">
              <a:solidFill>
                <a:schemeClr val="bg1"/>
              </a:solidFill>
            </a:endParaRPr>
          </a:p>
          <a:p>
            <a:r>
              <a:rPr lang="zh-CN" altLang="en-US" sz="2100" dirty="0" smtClean="0">
                <a:solidFill>
                  <a:schemeClr val="bg1"/>
                </a:solidFill>
              </a:rPr>
              <a:t>baseSleepTimeMs: initial sleep time.</a:t>
            </a:r>
            <a:endParaRPr lang="zh-CN" altLang="en-US" sz="2100" dirty="0" smtClean="0">
              <a:solidFill>
                <a:schemeClr val="bg1"/>
              </a:solidFill>
            </a:endParaRPr>
          </a:p>
          <a:p>
            <a:r>
              <a:rPr lang="zh-CN" altLang="en-US" sz="2100" dirty="0" smtClean="0">
                <a:solidFill>
                  <a:schemeClr val="bg1"/>
                </a:solidFill>
              </a:rPr>
              <a:t>maxRetries: Maximum number of retries.</a:t>
            </a:r>
            <a:endParaRPr lang="zh-CN" altLang="en-US" sz="2100" dirty="0" smtClean="0">
              <a:solidFill>
                <a:schemeClr val="bg1"/>
              </a:solidFill>
            </a:endParaRPr>
          </a:p>
          <a:p>
            <a:r>
              <a:rPr lang="zh-CN" altLang="en-US" sz="2100" dirty="0" smtClean="0">
                <a:solidFill>
                  <a:schemeClr val="bg1"/>
                </a:solidFill>
              </a:rPr>
              <a:t>maxSleepMs: Maximum retry time.</a:t>
            </a:r>
            <a:endParaRPr lang="zh-CN" altLang="en-US" sz="2100" dirty="0" smtClean="0">
              <a:solidFill>
                <a:schemeClr val="bg1"/>
              </a:solidFill>
            </a:endParaRPr>
          </a:p>
          <a:p>
            <a:endParaRPr lang="zh-CN" altLang="en-US" sz="2100" dirty="0" smtClean="0">
              <a:solidFill>
                <a:schemeClr val="bg1"/>
              </a:solidFill>
            </a:endParaRPr>
          </a:p>
          <a:p>
            <a:r>
              <a:rPr lang="zh-CN" altLang="en-US" sz="2100" dirty="0" smtClean="0">
                <a:solidFill>
                  <a:schemeClr val="bg1"/>
                </a:solidFill>
              </a:rPr>
              <a:t>The current sleep time: baseSleepTimeMs*Math.max(1, random.nextInt(1 &lt;&lt; retryCount+1)), with the number of retries, increase the number of retries</a:t>
            </a:r>
            <a:endParaRPr lang="zh-CN" altLang="en-US" sz="2100" dirty="0" smtClean="0">
              <a:solidFill>
                <a:schemeClr val="bg1"/>
              </a:solidFill>
            </a:endParaRPr>
          </a:p>
          <a:p>
            <a:r>
              <a:rPr lang="zh-CN" altLang="en-US" sz="2100" dirty="0" smtClean="0">
                <a:solidFill>
                  <a:schemeClr val="bg1"/>
                </a:solidFill>
              </a:rPr>
              <a:t>The time interval increases exponentially.</a:t>
            </a:r>
            <a:endParaRPr lang="zh-CN" altLang="en-US" sz="2100" dirty="0" smtClean="0">
              <a:solidFill>
                <a:schemeClr val="bg1"/>
              </a:solidFill>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6845" y="281940"/>
            <a:ext cx="19359880" cy="877570"/>
            <a:chOff x="247" y="444"/>
            <a:chExt cx="30913" cy="1382"/>
          </a:xfrm>
        </p:grpSpPr>
        <p:cxnSp>
          <p:nvCxnSpPr>
            <p:cNvPr id="5"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7" name="TextBox 1"/>
            <p:cNvSpPr txBox="1"/>
            <p:nvPr/>
          </p:nvSpPr>
          <p:spPr>
            <a:xfrm>
              <a:off x="1016" y="546"/>
              <a:ext cx="27784" cy="1137"/>
            </a:xfrm>
            <a:prstGeom prst="rect">
              <a:avLst/>
            </a:prstGeom>
            <a:noFill/>
          </p:spPr>
          <p:txBody>
            <a:bodyPr wrap="square" lIns="0" tIns="0" rIns="0" bIns="45715" rtlCol="0">
              <a:spAutoFit/>
            </a:bodyPr>
            <a:p>
              <a:pPr>
                <a:defRPr/>
              </a:pPr>
              <a:r>
                <a:rPr sz="4000" b="1" dirty="0" smtClean="0">
                  <a:solidFill>
                    <a:schemeClr val="bg1"/>
                  </a:solidFill>
                  <a:sym typeface="+mn-ea"/>
                </a:rPr>
                <a:t>Core API for Zk Node Operations</a:t>
              </a:r>
              <a:endParaRPr sz="4000" b="1" dirty="0" smtClean="0">
                <a:solidFill>
                  <a:schemeClr val="bg1"/>
                </a:solidFill>
                <a:sym typeface="+mn-ea"/>
              </a:endParaRPr>
            </a:p>
          </p:txBody>
        </p:sp>
        <p:sp>
          <p:nvSpPr>
            <p:cNvPr id="4" name="Flowchart: Process 3"/>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graphicFrame>
        <p:nvGraphicFramePr>
          <p:cNvPr id="2" name="表格 1"/>
          <p:cNvGraphicFramePr>
            <a:graphicFrameLocks noGrp="1"/>
          </p:cNvGraphicFramePr>
          <p:nvPr/>
        </p:nvGraphicFramePr>
        <p:xfrm>
          <a:off x="447040" y="2527300"/>
          <a:ext cx="19063335" cy="8058150"/>
        </p:xfrm>
        <a:graphic>
          <a:graphicData uri="http://schemas.openxmlformats.org/drawingml/2006/table">
            <a:tbl>
              <a:tblPr firstRow="1" bandRow="1">
                <a:tableStyleId>{5C22544A-7EE6-4342-B048-85BDC9FD1C3A}</a:tableStyleId>
              </a:tblPr>
              <a:tblGrid>
                <a:gridCol w="2368550"/>
                <a:gridCol w="3724910"/>
                <a:gridCol w="12969875"/>
              </a:tblGrid>
              <a:tr h="660400">
                <a:tc>
                  <a:txBody>
                    <a:bodyPr/>
                    <a:p>
                      <a:pPr algn="ctr"/>
                      <a:r>
                        <a:rPr lang="en-US" altLang="zh-CN" sz="2400" dirty="0" smtClean="0">
                          <a:solidFill>
                            <a:schemeClr val="bg1"/>
                          </a:solidFill>
                        </a:rPr>
                        <a:t>Core API</a:t>
                      </a:r>
                      <a:endParaRPr lang="en-US" altLang="zh-CN" sz="2400" dirty="0" smtClean="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pPr algn="ctr"/>
                      <a:r>
                        <a:rPr lang="en-US" altLang="zh-CN" sz="2400" dirty="0" smtClean="0">
                          <a:solidFill>
                            <a:schemeClr val="bg1"/>
                          </a:solidFill>
                        </a:rPr>
                        <a:t>I</a:t>
                      </a:r>
                      <a:r>
                        <a:rPr lang="zh-CN" altLang="en-US" sz="2400" dirty="0" smtClean="0">
                          <a:solidFill>
                            <a:schemeClr val="bg1"/>
                          </a:solidFill>
                        </a:rPr>
                        <a:t>nternal mechanism</a:t>
                      </a:r>
                      <a:endParaRPr lang="zh-CN" altLang="en-US" sz="2400" dirty="0" smtClean="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pPr algn="ctr"/>
                      <a:r>
                        <a:rPr lang="en-US" altLang="zh-CN" sz="2400" dirty="0" smtClean="0">
                          <a:solidFill>
                            <a:schemeClr val="bg1"/>
                          </a:solidFill>
                        </a:rPr>
                        <a:t>D</a:t>
                      </a:r>
                      <a:r>
                        <a:rPr lang="zh-CN" altLang="en-US" sz="2400" dirty="0" smtClean="0">
                          <a:solidFill>
                            <a:schemeClr val="bg1"/>
                          </a:solidFill>
                        </a:rPr>
                        <a:t>escribe</a:t>
                      </a:r>
                      <a:endParaRPr lang="zh-CN" altLang="en-US" sz="2400" dirty="0" smtClean="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r>
              <a:tr h="1090930">
                <a:tc>
                  <a:txBody>
                    <a:bodyPr/>
                    <a:p>
                      <a:r>
                        <a:rPr lang="en-US" sz="2400" dirty="0">
                          <a:solidFill>
                            <a:schemeClr val="bg1"/>
                          </a:solidFill>
                          <a:effectLst/>
                        </a:rPr>
                        <a:t>create()</a:t>
                      </a:r>
                      <a:endParaRPr lang="en-US" sz="2400" dirty="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lang="en-US" sz="2400" dirty="0" smtClean="0">
                          <a:solidFill>
                            <a:schemeClr val="bg1"/>
                          </a:solidFill>
                          <a:effectLst/>
                        </a:rPr>
                        <a:t>CreateBuilderImpl</a:t>
                      </a:r>
                      <a:endParaRPr lang="en-US" sz="2400" dirty="0" smtClean="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sz="2400" dirty="0">
                          <a:solidFill>
                            <a:schemeClr val="bg1"/>
                          </a:solidFill>
                          <a:effectLst/>
                        </a:rPr>
                        <a:t>Start creating the operation, and call </a:t>
                      </a:r>
                      <a:r>
                        <a:rPr sz="2400" dirty="0">
                          <a:solidFill>
                            <a:schemeClr val="tx1"/>
                          </a:solidFill>
                          <a:effectLst/>
                        </a:rPr>
                        <a:t>forPath()</a:t>
                      </a:r>
                      <a:r>
                        <a:rPr sz="2400" dirty="0">
                          <a:solidFill>
                            <a:schemeClr val="bg1"/>
                          </a:solidFill>
                          <a:effectLst/>
                        </a:rPr>
                        <a:t> at the end to specify the ZNode to operate</a:t>
                      </a:r>
                      <a:endParaRPr sz="2400" dirty="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r>
              <a:tr h="982980">
                <a:tc>
                  <a:txBody>
                    <a:bodyPr/>
                    <a:p>
                      <a:r>
                        <a:rPr lang="en-US" sz="2400" dirty="0">
                          <a:solidFill>
                            <a:schemeClr val="bg1"/>
                          </a:solidFill>
                          <a:effectLst/>
                        </a:rPr>
                        <a:t>delete()</a:t>
                      </a:r>
                      <a:endParaRPr lang="en-US" sz="2400" dirty="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lang="en-US" sz="2400" dirty="0" smtClean="0">
                          <a:solidFill>
                            <a:schemeClr val="bg1"/>
                          </a:solidFill>
                          <a:effectLst/>
                        </a:rPr>
                        <a:t>DeleteBuilderImpl</a:t>
                      </a:r>
                      <a:endParaRPr lang="en-US" sz="2400" dirty="0" smtClean="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sz="2400" dirty="0">
                          <a:solidFill>
                            <a:schemeClr val="bg1"/>
                          </a:solidFill>
                          <a:effectLst/>
                        </a:rPr>
                        <a:t>Start the delete operation. Call </a:t>
                      </a:r>
                      <a:r>
                        <a:rPr sz="2400" dirty="0">
                          <a:solidFill>
                            <a:schemeClr val="tx1"/>
                          </a:solidFill>
                          <a:effectLst/>
                        </a:rPr>
                        <a:t>forPath() </a:t>
                      </a:r>
                      <a:r>
                        <a:rPr sz="2400" dirty="0">
                          <a:solidFill>
                            <a:schemeClr val="bg1"/>
                          </a:solidFill>
                          <a:effectLst/>
                        </a:rPr>
                        <a:t>at the end to specify the ZNode to be operated on</a:t>
                      </a:r>
                      <a:endParaRPr sz="2400" dirty="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r>
              <a:tr h="1080770">
                <a:tc>
                  <a:txBody>
                    <a:bodyPr/>
                    <a:p>
                      <a:r>
                        <a:rPr lang="en-US" sz="2400" dirty="0">
                          <a:solidFill>
                            <a:schemeClr val="bg1"/>
                          </a:solidFill>
                          <a:effectLst/>
                        </a:rPr>
                        <a:t>checkExists()</a:t>
                      </a:r>
                      <a:endParaRPr lang="en-US" sz="2400" dirty="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lang="en-US" altLang="zh-CN" sz="2400" dirty="0" smtClean="0">
                          <a:solidFill>
                            <a:schemeClr val="bg1"/>
                          </a:solidFill>
                          <a:effectLst/>
                        </a:rPr>
                        <a:t>ExistsBuilderImpl</a:t>
                      </a:r>
                      <a:endParaRPr lang="en-US" altLang="zh-CN" sz="2400" dirty="0" smtClean="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sz="2400" dirty="0">
                          <a:solidFill>
                            <a:schemeClr val="bg1"/>
                          </a:solidFill>
                          <a:effectLst/>
                        </a:rPr>
                        <a:t>Begin the operation of checking whether the ZNode exists. At the end, call </a:t>
                      </a:r>
                      <a:r>
                        <a:rPr sz="2400" dirty="0">
                          <a:solidFill>
                            <a:schemeClr val="tx1"/>
                          </a:solidFill>
                          <a:effectLst/>
                        </a:rPr>
                        <a:t>forPath() </a:t>
                      </a:r>
                      <a:r>
                        <a:rPr sz="2400" dirty="0">
                          <a:solidFill>
                            <a:schemeClr val="bg1"/>
                          </a:solidFill>
                          <a:effectLst/>
                        </a:rPr>
                        <a:t>to specify that the ZNode is to be operated</a:t>
                      </a:r>
                      <a:endParaRPr sz="2400" dirty="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r>
              <a:tr h="982980">
                <a:tc>
                  <a:txBody>
                    <a:bodyPr/>
                    <a:p>
                      <a:r>
                        <a:rPr lang="en-US" sz="2400" dirty="0">
                          <a:solidFill>
                            <a:schemeClr val="bg1"/>
                          </a:solidFill>
                          <a:effectLst/>
                        </a:rPr>
                        <a:t>getData()</a:t>
                      </a:r>
                      <a:endParaRPr lang="en-US" sz="2400" dirty="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lang="en-US" sz="2400" dirty="0" smtClean="0">
                          <a:solidFill>
                            <a:schemeClr val="bg1"/>
                          </a:solidFill>
                          <a:effectLst/>
                        </a:rPr>
                        <a:t>GetDataBuilderImpl</a:t>
                      </a:r>
                      <a:endParaRPr lang="en-US" sz="2400" dirty="0" smtClean="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sz="2400" dirty="0">
                          <a:solidFill>
                            <a:schemeClr val="bg1"/>
                          </a:solidFill>
                          <a:effectLst/>
                        </a:rPr>
                        <a:t>Start the operation to get the data of the ZNode node. At the end, call </a:t>
                      </a:r>
                      <a:r>
                        <a:rPr sz="2400" dirty="0">
                          <a:solidFill>
                            <a:schemeClr val="tx1"/>
                          </a:solidFill>
                          <a:effectLst/>
                        </a:rPr>
                        <a:t>forPath()</a:t>
                      </a:r>
                      <a:r>
                        <a:rPr sz="2400" dirty="0">
                          <a:solidFill>
                            <a:schemeClr val="bg1"/>
                          </a:solidFill>
                          <a:effectLst/>
                        </a:rPr>
                        <a:t> to specify that the ZNode is to be operated</a:t>
                      </a:r>
                      <a:endParaRPr sz="2400" dirty="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r>
              <a:tr h="982980">
                <a:tc>
                  <a:txBody>
                    <a:bodyPr/>
                    <a:p>
                      <a:r>
                        <a:rPr lang="en-US" sz="2400" dirty="0">
                          <a:solidFill>
                            <a:schemeClr val="bg1"/>
                          </a:solidFill>
                          <a:effectLst/>
                        </a:rPr>
                        <a:t>setData()</a:t>
                      </a:r>
                      <a:endParaRPr lang="en-US" sz="2400" dirty="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lang="en-US" altLang="zh-CN" sz="2400" dirty="0" smtClean="0">
                          <a:solidFill>
                            <a:schemeClr val="bg1"/>
                          </a:solidFill>
                          <a:effectLst/>
                        </a:rPr>
                        <a:t>SetDataBuilderImpl</a:t>
                      </a:r>
                      <a:endParaRPr lang="en-US" altLang="zh-CN" sz="2400" dirty="0" smtClean="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sz="2400" dirty="0">
                          <a:solidFill>
                            <a:schemeClr val="bg1"/>
                          </a:solidFill>
                          <a:effectLst/>
                        </a:rPr>
                        <a:t>Start the operation of setting the ZNode node data. At the end, call </a:t>
                      </a:r>
                      <a:r>
                        <a:rPr sz="2400" dirty="0">
                          <a:solidFill>
                            <a:schemeClr val="tx1"/>
                          </a:solidFill>
                          <a:effectLst/>
                        </a:rPr>
                        <a:t>forPath()</a:t>
                      </a:r>
                      <a:r>
                        <a:rPr sz="2400" dirty="0">
                          <a:solidFill>
                            <a:schemeClr val="bg1"/>
                          </a:solidFill>
                          <a:effectLst/>
                        </a:rPr>
                        <a:t> to specify the ZNode to be operated</a:t>
                      </a:r>
                      <a:endParaRPr sz="2400" dirty="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r>
              <a:tr h="1080770">
                <a:tc>
                  <a:txBody>
                    <a:bodyPr/>
                    <a:p>
                      <a:r>
                        <a:rPr lang="en-US" sz="2400" dirty="0">
                          <a:solidFill>
                            <a:schemeClr val="bg1"/>
                          </a:solidFill>
                          <a:effectLst/>
                        </a:rPr>
                        <a:t>getChildren()</a:t>
                      </a:r>
                      <a:endParaRPr lang="en-US" sz="2400" dirty="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lang="en-US" sz="2400" dirty="0" smtClean="0">
                          <a:solidFill>
                            <a:schemeClr val="bg1"/>
                          </a:solidFill>
                          <a:effectLst/>
                        </a:rPr>
                        <a:t>GetChildrenBuilderImpl</a:t>
                      </a:r>
                      <a:endParaRPr lang="en-US" sz="2400" dirty="0" smtClean="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sz="2400" dirty="0">
                          <a:solidFill>
                            <a:schemeClr val="bg1"/>
                          </a:solidFill>
                          <a:effectLst/>
                        </a:rPr>
                        <a:t>Start getting the list of child nodes of ZNode. Call </a:t>
                      </a:r>
                      <a:r>
                        <a:rPr sz="2400" dirty="0">
                          <a:solidFill>
                            <a:schemeClr val="tx1"/>
                          </a:solidFill>
                          <a:effectLst/>
                        </a:rPr>
                        <a:t>forPath()</a:t>
                      </a:r>
                      <a:r>
                        <a:rPr sz="2400" dirty="0">
                          <a:solidFill>
                            <a:schemeClr val="bg1"/>
                          </a:solidFill>
                          <a:effectLst/>
                        </a:rPr>
                        <a:t> at the end to specify the ZNode to be manipulated</a:t>
                      </a:r>
                      <a:endParaRPr sz="2400" dirty="0">
                        <a:solidFill>
                          <a:schemeClr val="bg1"/>
                        </a:solidFill>
                        <a:effectLst/>
                      </a:endParaRPr>
                    </a:p>
                  </a:txBody>
                  <a:tcPr marL="299896" marR="299896" marT="299896" marB="299896" anchor="ctr">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r>
            </a:tbl>
          </a:graphicData>
        </a:graphic>
      </p:graphicFrame>
      <p:sp>
        <p:nvSpPr>
          <p:cNvPr id="10" name="TextBox 8"/>
          <p:cNvSpPr txBox="1"/>
          <p:nvPr/>
        </p:nvSpPr>
        <p:spPr>
          <a:xfrm>
            <a:off x="513080" y="1170940"/>
            <a:ext cx="19003645" cy="1156970"/>
          </a:xfrm>
          <a:prstGeom prst="rect">
            <a:avLst/>
          </a:prstGeom>
          <a:noFill/>
          <a:ln>
            <a:solidFill>
              <a:schemeClr val="bg2"/>
            </a:solidFill>
          </a:ln>
        </p:spPr>
        <p:txBody>
          <a:bodyPr wrap="square" rtlCol="0">
            <a:spAutoFit/>
          </a:bodyPr>
          <a:p>
            <a:r>
              <a:rPr sz="2100" b="1" dirty="0" smtClean="0">
                <a:solidFill>
                  <a:schemeClr val="bg1"/>
                </a:solidFill>
              </a:rPr>
              <a:t>All zk node operations of Curator are done through Builder. Each operation background corresponds to a Builder, which is responsible for the operation of the zk node.</a:t>
            </a:r>
            <a:endParaRPr sz="2100" b="1" dirty="0" smtClean="0">
              <a:solidFill>
                <a:schemeClr val="bg1"/>
              </a:solidFill>
            </a:endParaRPr>
          </a:p>
          <a:p>
            <a:r>
              <a:rPr sz="2100" b="1" dirty="0" smtClean="0">
                <a:solidFill>
                  <a:schemeClr val="bg1"/>
                </a:solidFill>
              </a:rPr>
              <a:t>Since all operations are the same, the following takes </a:t>
            </a:r>
            <a:r>
              <a:rPr sz="2100" b="1" dirty="0" smtClean="0">
                <a:solidFill>
                  <a:schemeClr val="tx1"/>
                </a:solidFill>
              </a:rPr>
              <a:t>CreateBuilderImpl </a:t>
            </a:r>
            <a:r>
              <a:rPr sz="2100" b="1" dirty="0" smtClean="0">
                <a:solidFill>
                  <a:schemeClr val="bg1"/>
                </a:solidFill>
              </a:rPr>
              <a:t>as an example to illustrate its internal implementation.</a:t>
            </a:r>
            <a:endParaRPr sz="2100" b="1" dirty="0" smtClean="0">
              <a:solidFill>
                <a:schemeClr val="bg1"/>
              </a:solidFill>
            </a:endParaRP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p:cNvSpPr txBox="1">
            <a:spLocks noChangeArrowheads="1"/>
          </p:cNvSpPr>
          <p:nvPr/>
        </p:nvSpPr>
        <p:spPr bwMode="auto">
          <a:xfrm>
            <a:off x="3606165" y="4130040"/>
            <a:ext cx="12399645" cy="1228725"/>
          </a:xfrm>
          <a:prstGeom prst="rect">
            <a:avLst/>
          </a:prstGeom>
          <a:noFill/>
          <a:ln w="9525">
            <a:noFill/>
            <a:miter lim="800000"/>
          </a:ln>
        </p:spPr>
        <p:txBody>
          <a:bodyPr wrap="square">
            <a:spAutoFit/>
          </a:bodyPr>
          <a:lstStyle/>
          <a:p>
            <a:pPr>
              <a:defRPr/>
            </a:pPr>
            <a:r>
              <a:rPr sz="6715" b="1" dirty="0" smtClean="0">
                <a:solidFill>
                  <a:srgbClr val="3B3B3B"/>
                </a:solidFill>
                <a:latin typeface="+mj-ea"/>
                <a:ea typeface="+mj-ea"/>
                <a:sym typeface="+mn-ea"/>
              </a:rPr>
              <a:t>Curator Application Scenario</a:t>
            </a:r>
            <a:endParaRPr lang="zh-CN" altLang="en-US" sz="6715" b="1" dirty="0">
              <a:solidFill>
                <a:schemeClr val="tx1">
                  <a:lumMod val="85000"/>
                  <a:lumOff val="15000"/>
                </a:schemeClr>
              </a:solidFill>
              <a:ea typeface="微软雅黑" panose="020B0503020204020204" charset="-122"/>
            </a:endParaRPr>
          </a:p>
        </p:txBody>
      </p:sp>
      <p:sp>
        <p:nvSpPr>
          <p:cNvPr id="8" name="Line 12"/>
          <p:cNvSpPr>
            <a:spLocks noChangeShapeType="1"/>
          </p:cNvSpPr>
          <p:nvPr/>
        </p:nvSpPr>
        <p:spPr bwMode="auto">
          <a:xfrm>
            <a:off x="3785235" y="3621405"/>
            <a:ext cx="11824335" cy="1270"/>
          </a:xfrm>
          <a:prstGeom prst="line">
            <a:avLst/>
          </a:prstGeom>
          <a:noFill/>
          <a:ln w="9525">
            <a:solidFill>
              <a:srgbClr val="5C7595"/>
            </a:solidFill>
            <a:round/>
          </a:ln>
        </p:spPr>
        <p:txBody>
          <a:bodyPr/>
          <a:lstStyle/>
          <a:p>
            <a:endParaRPr lang="zh-CN" altLang="en-US" sz="4200"/>
          </a:p>
        </p:txBody>
      </p:sp>
      <p:sp>
        <p:nvSpPr>
          <p:cNvPr id="9" name="Line 12"/>
          <p:cNvSpPr>
            <a:spLocks noChangeShapeType="1"/>
          </p:cNvSpPr>
          <p:nvPr/>
        </p:nvSpPr>
        <p:spPr bwMode="auto">
          <a:xfrm>
            <a:off x="3785235" y="6151245"/>
            <a:ext cx="11824335" cy="1270"/>
          </a:xfrm>
          <a:prstGeom prst="line">
            <a:avLst/>
          </a:prstGeom>
          <a:noFill/>
          <a:ln w="9525">
            <a:solidFill>
              <a:srgbClr val="5C7595"/>
            </a:solidFill>
            <a:round/>
          </a:ln>
        </p:spPr>
        <p:txBody>
          <a:bodyPr/>
          <a:lstStyle/>
          <a:p>
            <a:endParaRPr lang="zh-CN" altLang="en-US" sz="4200"/>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6845" y="346710"/>
            <a:ext cx="19359878" cy="812800"/>
            <a:chOff x="247" y="546"/>
            <a:chExt cx="30913" cy="1280"/>
          </a:xfrm>
        </p:grpSpPr>
        <p:cxnSp>
          <p:nvCxnSpPr>
            <p:cNvPr id="5"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7" name="TextBox 1"/>
            <p:cNvSpPr txBox="1"/>
            <p:nvPr/>
          </p:nvSpPr>
          <p:spPr>
            <a:xfrm>
              <a:off x="1016" y="546"/>
              <a:ext cx="27784" cy="1137"/>
            </a:xfrm>
            <a:prstGeom prst="rect">
              <a:avLst/>
            </a:prstGeom>
            <a:noFill/>
          </p:spPr>
          <p:txBody>
            <a:bodyPr wrap="square" lIns="0" tIns="0" rIns="0" bIns="45715" rtlCol="0">
              <a:spAutoFit/>
            </a:bodyPr>
            <a:p>
              <a:pPr>
                <a:defRPr/>
              </a:pPr>
              <a:r>
                <a:rPr lang="zh-CN" altLang="en-US" sz="4000" b="1" dirty="0" smtClean="0">
                  <a:solidFill>
                    <a:schemeClr val="bg1"/>
                  </a:solidFill>
                  <a:sym typeface="+mn-ea"/>
                </a:rPr>
                <a:t>Distributed Atomic Values</a:t>
              </a:r>
              <a:endParaRPr lang="zh-CN" altLang="en-US" sz="4000" b="1" dirty="0" smtClean="0">
                <a:solidFill>
                  <a:schemeClr val="bg1"/>
                </a:solidFill>
                <a:sym typeface="+mn-ea"/>
              </a:endParaRPr>
            </a:p>
          </p:txBody>
        </p:sp>
        <p:sp>
          <p:nvSpPr>
            <p:cNvPr id="4" name="Flowchart: Process 3"/>
            <p:cNvSpPr/>
            <p:nvPr/>
          </p:nvSpPr>
          <p:spPr>
            <a:xfrm>
              <a:off x="247" y="788"/>
              <a:ext cx="579" cy="694"/>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55" name="矩形 1"/>
          <p:cNvSpPr/>
          <p:nvPr/>
        </p:nvSpPr>
        <p:spPr>
          <a:xfrm>
            <a:off x="942340" y="2025015"/>
            <a:ext cx="6146165" cy="44259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56" name="椭圆 2"/>
          <p:cNvSpPr/>
          <p:nvPr/>
        </p:nvSpPr>
        <p:spPr>
          <a:xfrm>
            <a:off x="1422130" y="3341900"/>
            <a:ext cx="1299551" cy="13395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57" name="椭圆 9"/>
          <p:cNvSpPr/>
          <p:nvPr/>
        </p:nvSpPr>
        <p:spPr>
          <a:xfrm>
            <a:off x="3261494" y="3381886"/>
            <a:ext cx="1299551" cy="13395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58" name="椭圆 10"/>
          <p:cNvSpPr/>
          <p:nvPr/>
        </p:nvSpPr>
        <p:spPr>
          <a:xfrm>
            <a:off x="4960907" y="3381886"/>
            <a:ext cx="1299551" cy="13395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59" name="TextBox 3"/>
          <p:cNvSpPr txBox="1"/>
          <p:nvPr/>
        </p:nvSpPr>
        <p:spPr>
          <a:xfrm>
            <a:off x="3018703" y="2141240"/>
            <a:ext cx="2274570" cy="801370"/>
          </a:xfrm>
          <a:prstGeom prst="rect">
            <a:avLst/>
          </a:prstGeom>
          <a:noFill/>
        </p:spPr>
        <p:txBody>
          <a:bodyPr wrap="none" rtlCol="0">
            <a:spAutoFit/>
          </a:bodyPr>
          <a:p>
            <a:pPr algn="l"/>
            <a:r>
              <a:rPr lang="en-US" altLang="zh-CN" sz="4200" dirty="0">
                <a:solidFill>
                  <a:schemeClr val="bg1"/>
                </a:solidFill>
              </a:rPr>
              <a:t>P</a:t>
            </a:r>
            <a:r>
              <a:rPr lang="zh-CN" altLang="en-US" sz="4200" dirty="0">
                <a:solidFill>
                  <a:schemeClr val="bg1"/>
                </a:solidFill>
              </a:rPr>
              <a:t>rocess</a:t>
            </a:r>
            <a:endParaRPr lang="zh-CN" altLang="en-US" sz="4200" dirty="0">
              <a:solidFill>
                <a:schemeClr val="bg1"/>
              </a:solidFill>
            </a:endParaRPr>
          </a:p>
        </p:txBody>
      </p:sp>
      <p:sp>
        <p:nvSpPr>
          <p:cNvPr id="60" name="TextBox 11"/>
          <p:cNvSpPr txBox="1"/>
          <p:nvPr/>
        </p:nvSpPr>
        <p:spPr>
          <a:xfrm>
            <a:off x="1525000" y="3807462"/>
            <a:ext cx="1069975" cy="429895"/>
          </a:xfrm>
          <a:prstGeom prst="rect">
            <a:avLst/>
          </a:prstGeom>
          <a:noFill/>
        </p:spPr>
        <p:txBody>
          <a:bodyPr wrap="none" rtlCol="0">
            <a:spAutoFit/>
          </a:bodyPr>
          <a:p>
            <a:r>
              <a:rPr lang="en-US" altLang="zh-CN" dirty="0" smtClean="0">
                <a:solidFill>
                  <a:schemeClr val="bg1"/>
                </a:solidFill>
              </a:rPr>
              <a:t>Thread</a:t>
            </a:r>
            <a:endParaRPr lang="en-US" altLang="zh-CN" dirty="0" smtClean="0">
              <a:solidFill>
                <a:schemeClr val="bg1"/>
              </a:solidFill>
            </a:endParaRPr>
          </a:p>
        </p:txBody>
      </p:sp>
      <p:sp>
        <p:nvSpPr>
          <p:cNvPr id="63" name="圆角矩形 14"/>
          <p:cNvSpPr/>
          <p:nvPr/>
        </p:nvSpPr>
        <p:spPr>
          <a:xfrm>
            <a:off x="1301115" y="5341620"/>
            <a:ext cx="5311775" cy="69977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64" name="TextBox 15"/>
          <p:cNvSpPr txBox="1"/>
          <p:nvPr/>
        </p:nvSpPr>
        <p:spPr>
          <a:xfrm>
            <a:off x="1570640" y="5395563"/>
            <a:ext cx="5043170" cy="588645"/>
          </a:xfrm>
          <a:prstGeom prst="rect">
            <a:avLst/>
          </a:prstGeom>
          <a:noFill/>
        </p:spPr>
        <p:txBody>
          <a:bodyPr wrap="none" rtlCol="0">
            <a:spAutoFit/>
          </a:bodyPr>
          <a:p>
            <a:pPr algn="l"/>
            <a:r>
              <a:rPr lang="en-US" altLang="zh-CN" sz="2940" dirty="0" smtClean="0">
                <a:solidFill>
                  <a:schemeClr val="bg1"/>
                </a:solidFill>
              </a:rPr>
              <a:t>java.util.concurrent.</a:t>
            </a:r>
            <a:r>
              <a:rPr lang="en-US" altLang="zh-CN" sz="2940" dirty="0" smtClean="0">
                <a:solidFill>
                  <a:schemeClr val="bg1"/>
                </a:solidFill>
                <a:sym typeface="+mn-ea"/>
              </a:rPr>
              <a:t>atomic</a:t>
            </a:r>
            <a:endParaRPr lang="en-US" altLang="zh-CN" sz="2940" dirty="0" smtClean="0">
              <a:solidFill>
                <a:schemeClr val="bg1"/>
              </a:solidFill>
            </a:endParaRPr>
          </a:p>
        </p:txBody>
      </p:sp>
      <p:cxnSp>
        <p:nvCxnSpPr>
          <p:cNvPr id="71" name="直接箭头连接符 17"/>
          <p:cNvCxnSpPr/>
          <p:nvPr/>
        </p:nvCxnSpPr>
        <p:spPr>
          <a:xfrm>
            <a:off x="2150745" y="4570095"/>
            <a:ext cx="1616710" cy="7493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20"/>
          <p:cNvCxnSpPr/>
          <p:nvPr/>
        </p:nvCxnSpPr>
        <p:spPr>
          <a:xfrm>
            <a:off x="3767455" y="4570095"/>
            <a:ext cx="0" cy="7715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23"/>
          <p:cNvCxnSpPr/>
          <p:nvPr/>
        </p:nvCxnSpPr>
        <p:spPr>
          <a:xfrm flipH="1">
            <a:off x="3767455" y="4645660"/>
            <a:ext cx="1966595" cy="67373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74" name="TextBox 31"/>
          <p:cNvSpPr txBox="1"/>
          <p:nvPr/>
        </p:nvSpPr>
        <p:spPr>
          <a:xfrm>
            <a:off x="806450" y="7316470"/>
            <a:ext cx="6301105" cy="3076575"/>
          </a:xfrm>
          <a:prstGeom prst="rect">
            <a:avLst/>
          </a:prstGeom>
          <a:noFill/>
        </p:spPr>
        <p:txBody>
          <a:bodyPr wrap="square" rtlCol="0">
            <a:spAutoFit/>
          </a:bodyPr>
          <a:p>
            <a:r>
              <a:rPr sz="2940" dirty="0">
                <a:solidFill>
                  <a:schemeClr val="bg1"/>
                </a:solidFill>
              </a:rPr>
              <a:t>In the same process, multiple threads operate through the atomic value provided by the java concurrent package, ensuring the concurrent atomicity of multiple threads</a:t>
            </a:r>
            <a:endParaRPr sz="2940" dirty="0">
              <a:solidFill>
                <a:schemeClr val="bg1"/>
              </a:solidFill>
            </a:endParaRPr>
          </a:p>
        </p:txBody>
      </p:sp>
      <p:sp>
        <p:nvSpPr>
          <p:cNvPr id="76" name="矩形 32"/>
          <p:cNvSpPr/>
          <p:nvPr/>
        </p:nvSpPr>
        <p:spPr>
          <a:xfrm>
            <a:off x="10148530" y="3024514"/>
            <a:ext cx="2029879" cy="154829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77" name="TextBox 36"/>
          <p:cNvSpPr txBox="1"/>
          <p:nvPr/>
        </p:nvSpPr>
        <p:spPr>
          <a:xfrm>
            <a:off x="10148694" y="3381829"/>
            <a:ext cx="1983740" cy="700405"/>
          </a:xfrm>
          <a:prstGeom prst="rect">
            <a:avLst/>
          </a:prstGeom>
          <a:noFill/>
        </p:spPr>
        <p:txBody>
          <a:bodyPr wrap="none" rtlCol="0">
            <a:spAutoFit/>
          </a:bodyPr>
          <a:p>
            <a:pPr algn="l"/>
            <a:r>
              <a:rPr lang="en-US" altLang="zh-CN" sz="3600" dirty="0">
                <a:solidFill>
                  <a:schemeClr val="bg1"/>
                </a:solidFill>
                <a:sym typeface="+mn-ea"/>
              </a:rPr>
              <a:t>P</a:t>
            </a:r>
            <a:r>
              <a:rPr lang="zh-CN" altLang="en-US" sz="3600" dirty="0">
                <a:solidFill>
                  <a:schemeClr val="bg1"/>
                </a:solidFill>
                <a:sym typeface="+mn-ea"/>
              </a:rPr>
              <a:t>rocess</a:t>
            </a:r>
            <a:endParaRPr lang="zh-CN" altLang="en-US" sz="3600" dirty="0">
              <a:solidFill>
                <a:schemeClr val="bg1"/>
              </a:solidFill>
              <a:sym typeface="+mn-ea"/>
            </a:endParaRPr>
          </a:p>
        </p:txBody>
      </p:sp>
      <p:sp>
        <p:nvSpPr>
          <p:cNvPr id="80" name="矩形 64"/>
          <p:cNvSpPr/>
          <p:nvPr/>
        </p:nvSpPr>
        <p:spPr>
          <a:xfrm>
            <a:off x="13050518" y="3024505"/>
            <a:ext cx="1847850" cy="154813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82" name="TextBox 65"/>
          <p:cNvSpPr txBox="1"/>
          <p:nvPr/>
        </p:nvSpPr>
        <p:spPr>
          <a:xfrm>
            <a:off x="13342135" y="3420369"/>
            <a:ext cx="1264920" cy="801370"/>
          </a:xfrm>
          <a:prstGeom prst="rect">
            <a:avLst/>
          </a:prstGeom>
          <a:noFill/>
        </p:spPr>
        <p:txBody>
          <a:bodyPr wrap="none" rtlCol="0">
            <a:spAutoFit/>
          </a:bodyPr>
          <a:p>
            <a:r>
              <a:rPr lang="en-US" altLang="zh-CN" sz="4200" dirty="0">
                <a:solidFill>
                  <a:schemeClr val="bg1"/>
                </a:solidFill>
              </a:rPr>
              <a:t>……</a:t>
            </a:r>
            <a:endParaRPr lang="en-US" altLang="zh-CN" sz="4200" dirty="0">
              <a:solidFill>
                <a:schemeClr val="bg1"/>
              </a:solidFill>
            </a:endParaRPr>
          </a:p>
        </p:txBody>
      </p:sp>
      <p:sp>
        <p:nvSpPr>
          <p:cNvPr id="83" name="矩形 66"/>
          <p:cNvSpPr/>
          <p:nvPr/>
        </p:nvSpPr>
        <p:spPr>
          <a:xfrm>
            <a:off x="15846423" y="3024505"/>
            <a:ext cx="2030095" cy="154495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84" name="TextBox 67"/>
          <p:cNvSpPr txBox="1"/>
          <p:nvPr/>
        </p:nvSpPr>
        <p:spPr>
          <a:xfrm>
            <a:off x="15845352" y="3397708"/>
            <a:ext cx="1983740" cy="700405"/>
          </a:xfrm>
          <a:prstGeom prst="rect">
            <a:avLst/>
          </a:prstGeom>
          <a:noFill/>
        </p:spPr>
        <p:txBody>
          <a:bodyPr wrap="none" rtlCol="0">
            <a:spAutoFit/>
          </a:bodyPr>
          <a:p>
            <a:pPr algn="l"/>
            <a:r>
              <a:rPr lang="en-US" altLang="zh-CN" sz="3600" dirty="0">
                <a:solidFill>
                  <a:schemeClr val="bg1"/>
                </a:solidFill>
                <a:sym typeface="+mn-ea"/>
              </a:rPr>
              <a:t>P</a:t>
            </a:r>
            <a:r>
              <a:rPr lang="zh-CN" altLang="en-US" sz="3600" dirty="0">
                <a:solidFill>
                  <a:schemeClr val="bg1"/>
                </a:solidFill>
                <a:sym typeface="+mn-ea"/>
              </a:rPr>
              <a:t>rocess</a:t>
            </a:r>
            <a:endParaRPr lang="zh-CN" altLang="en-US" sz="3600" dirty="0">
              <a:solidFill>
                <a:schemeClr val="bg1"/>
              </a:solidFill>
              <a:sym typeface="+mn-ea"/>
            </a:endParaRPr>
          </a:p>
        </p:txBody>
      </p:sp>
      <p:cxnSp>
        <p:nvCxnSpPr>
          <p:cNvPr id="87" name="直接箭头连接符 69"/>
          <p:cNvCxnSpPr>
            <a:stCxn id="76" idx="2"/>
            <a:endCxn id="8" idx="0"/>
          </p:cNvCxnSpPr>
          <p:nvPr/>
        </p:nvCxnSpPr>
        <p:spPr>
          <a:xfrm>
            <a:off x="11163934" y="4572635"/>
            <a:ext cx="3115945" cy="9448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74"/>
          <p:cNvCxnSpPr>
            <a:stCxn id="80" idx="2"/>
            <a:endCxn id="8" idx="0"/>
          </p:cNvCxnSpPr>
          <p:nvPr/>
        </p:nvCxnSpPr>
        <p:spPr>
          <a:xfrm>
            <a:off x="13974444" y="4572635"/>
            <a:ext cx="305435" cy="9448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9" name="矩形 80"/>
          <p:cNvSpPr/>
          <p:nvPr/>
        </p:nvSpPr>
        <p:spPr>
          <a:xfrm>
            <a:off x="8859556" y="2024860"/>
            <a:ext cx="9296786" cy="4425967"/>
          </a:xfrm>
          <a:prstGeom prst="rect">
            <a:avLst/>
          </a:prstGeom>
          <a:noFill/>
          <a:ln>
            <a:solidFill>
              <a:srgbClr val="5C7595"/>
            </a:solid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90" name="TextBox 84"/>
          <p:cNvSpPr txBox="1"/>
          <p:nvPr/>
        </p:nvSpPr>
        <p:spPr>
          <a:xfrm>
            <a:off x="11526235" y="2097643"/>
            <a:ext cx="4919345" cy="801370"/>
          </a:xfrm>
          <a:prstGeom prst="rect">
            <a:avLst/>
          </a:prstGeom>
          <a:noFill/>
        </p:spPr>
        <p:txBody>
          <a:bodyPr wrap="none" rtlCol="0">
            <a:spAutoFit/>
          </a:bodyPr>
          <a:p>
            <a:pPr algn="l"/>
            <a:r>
              <a:rPr lang="zh-CN" altLang="en-US" sz="4200" dirty="0" smtClean="0">
                <a:solidFill>
                  <a:schemeClr val="bg1"/>
                </a:solidFill>
              </a:rPr>
              <a:t>Distributed cluster</a:t>
            </a:r>
            <a:endParaRPr lang="zh-CN" altLang="en-US" sz="4200" dirty="0" smtClean="0">
              <a:solidFill>
                <a:schemeClr val="bg1"/>
              </a:solidFill>
            </a:endParaRPr>
          </a:p>
        </p:txBody>
      </p:sp>
      <p:sp>
        <p:nvSpPr>
          <p:cNvPr id="92" name="TextBox 90"/>
          <p:cNvSpPr txBox="1"/>
          <p:nvPr/>
        </p:nvSpPr>
        <p:spPr>
          <a:xfrm>
            <a:off x="8896983" y="7332980"/>
            <a:ext cx="9259568" cy="2579370"/>
          </a:xfrm>
          <a:prstGeom prst="rect">
            <a:avLst/>
          </a:prstGeom>
          <a:noFill/>
        </p:spPr>
        <p:txBody>
          <a:bodyPr wrap="square" rtlCol="0">
            <a:spAutoFit/>
          </a:bodyPr>
          <a:p>
            <a:r>
              <a:rPr sz="2940" dirty="0" smtClean="0">
                <a:solidFill>
                  <a:schemeClr val="bg1"/>
                </a:solidFill>
              </a:rPr>
              <a:t>Different processes cannot take advantage of the atomic value of jdk's concurrent packets.</a:t>
            </a:r>
            <a:endParaRPr sz="2940" dirty="0" smtClean="0">
              <a:solidFill>
                <a:schemeClr val="bg1"/>
              </a:solidFill>
            </a:endParaRPr>
          </a:p>
          <a:p>
            <a:r>
              <a:rPr sz="2940" dirty="0" smtClean="0">
                <a:solidFill>
                  <a:schemeClr val="bg1"/>
                </a:solidFill>
              </a:rPr>
              <a:t>Curator's atomic provides similar functionality, within a distributed environment,</a:t>
            </a:r>
            <a:endParaRPr sz="2940" dirty="0" smtClean="0">
              <a:solidFill>
                <a:schemeClr val="bg1"/>
              </a:solidFill>
            </a:endParaRPr>
          </a:p>
          <a:p>
            <a:r>
              <a:rPr sz="2940" dirty="0" smtClean="0">
                <a:solidFill>
                  <a:schemeClr val="bg1"/>
                </a:solidFill>
              </a:rPr>
              <a:t>share the same atomic value</a:t>
            </a:r>
            <a:endParaRPr sz="2940" dirty="0" smtClean="0">
              <a:solidFill>
                <a:schemeClr val="bg1"/>
              </a:solidFill>
            </a:endParaRPr>
          </a:p>
        </p:txBody>
      </p:sp>
      <p:cxnSp>
        <p:nvCxnSpPr>
          <p:cNvPr id="93" name="直接箭头连接符 74"/>
          <p:cNvCxnSpPr>
            <a:endCxn id="8" idx="0"/>
          </p:cNvCxnSpPr>
          <p:nvPr/>
        </p:nvCxnSpPr>
        <p:spPr>
          <a:xfrm flipH="1">
            <a:off x="14279879" y="4591685"/>
            <a:ext cx="1467485" cy="92583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 name="TextBox 11"/>
          <p:cNvSpPr txBox="1"/>
          <p:nvPr/>
        </p:nvSpPr>
        <p:spPr>
          <a:xfrm>
            <a:off x="3384915" y="3829052"/>
            <a:ext cx="1069975" cy="429895"/>
          </a:xfrm>
          <a:prstGeom prst="rect">
            <a:avLst/>
          </a:prstGeom>
          <a:noFill/>
        </p:spPr>
        <p:txBody>
          <a:bodyPr wrap="none" rtlCol="0">
            <a:spAutoFit/>
          </a:bodyPr>
          <a:p>
            <a:r>
              <a:rPr lang="en-US" altLang="zh-CN" dirty="0" smtClean="0">
                <a:solidFill>
                  <a:schemeClr val="bg1"/>
                </a:solidFill>
              </a:rPr>
              <a:t>Thread</a:t>
            </a:r>
            <a:endParaRPr lang="en-US" altLang="zh-CN" dirty="0" smtClean="0">
              <a:solidFill>
                <a:schemeClr val="bg1"/>
              </a:solidFill>
            </a:endParaRPr>
          </a:p>
        </p:txBody>
      </p:sp>
      <p:sp>
        <p:nvSpPr>
          <p:cNvPr id="3" name="TextBox 11"/>
          <p:cNvSpPr txBox="1"/>
          <p:nvPr/>
        </p:nvSpPr>
        <p:spPr>
          <a:xfrm>
            <a:off x="5100050" y="3829052"/>
            <a:ext cx="1069975" cy="429895"/>
          </a:xfrm>
          <a:prstGeom prst="rect">
            <a:avLst/>
          </a:prstGeom>
          <a:noFill/>
        </p:spPr>
        <p:txBody>
          <a:bodyPr wrap="none" rtlCol="0">
            <a:spAutoFit/>
          </a:bodyPr>
          <a:p>
            <a:r>
              <a:rPr lang="en-US" altLang="zh-CN" dirty="0" smtClean="0">
                <a:solidFill>
                  <a:schemeClr val="bg1"/>
                </a:solidFill>
              </a:rPr>
              <a:t>Thread</a:t>
            </a:r>
            <a:endParaRPr lang="en-US" altLang="zh-CN" dirty="0" smtClean="0">
              <a:solidFill>
                <a:schemeClr val="bg1"/>
              </a:solidFill>
            </a:endParaRPr>
          </a:p>
        </p:txBody>
      </p:sp>
      <p:sp>
        <p:nvSpPr>
          <p:cNvPr id="6" name="圆角矩形 40"/>
          <p:cNvSpPr/>
          <p:nvPr/>
        </p:nvSpPr>
        <p:spPr>
          <a:xfrm>
            <a:off x="11137264" y="5469255"/>
            <a:ext cx="6145530" cy="69977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8" name="TextBox 68"/>
          <p:cNvSpPr txBox="1"/>
          <p:nvPr/>
        </p:nvSpPr>
        <p:spPr>
          <a:xfrm>
            <a:off x="11216914" y="5517404"/>
            <a:ext cx="6126480" cy="588645"/>
          </a:xfrm>
          <a:prstGeom prst="rect">
            <a:avLst/>
          </a:prstGeom>
          <a:noFill/>
        </p:spPr>
        <p:txBody>
          <a:bodyPr wrap="none" rtlCol="0">
            <a:spAutoFit/>
          </a:bodyPr>
          <a:p>
            <a:pPr algn="l"/>
            <a:r>
              <a:rPr sz="2940" dirty="0" smtClean="0">
                <a:solidFill>
                  <a:schemeClr val="bg1"/>
                </a:solidFill>
                <a:sym typeface="+mn-ea"/>
              </a:rPr>
              <a:t>Curator distributed atomic value</a:t>
            </a:r>
            <a:endParaRPr sz="2940" dirty="0" smtClean="0">
              <a:solidFill>
                <a:schemeClr val="bg1"/>
              </a:solidFill>
              <a:sym typeface="+mn-ea"/>
            </a:endParaRP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1">
            <a:lumMod val="10000"/>
            <a:lumOff val="90000"/>
          </a:schemeClr>
        </a:solidFill>
        <a:effectLst/>
      </p:bgPr>
    </p:bg>
    <p:spTree>
      <p:nvGrpSpPr>
        <p:cNvPr id="1" name=""/>
        <p:cNvGrpSpPr/>
        <p:nvPr/>
      </p:nvGrpSpPr>
      <p:grpSpPr>
        <a:xfrm>
          <a:off x="0" y="0"/>
          <a:ext cx="0" cy="0"/>
          <a:chOff x="0" y="0"/>
          <a:chExt cx="0" cy="0"/>
        </a:xfrm>
      </p:grpSpPr>
      <p:sp>
        <p:nvSpPr>
          <p:cNvPr id="59" name="TextBox 3"/>
          <p:cNvSpPr txBox="1"/>
          <p:nvPr/>
        </p:nvSpPr>
        <p:spPr>
          <a:xfrm>
            <a:off x="8722908" y="767735"/>
            <a:ext cx="3439795" cy="1208405"/>
          </a:xfrm>
          <a:prstGeom prst="rect">
            <a:avLst/>
          </a:prstGeom>
          <a:noFill/>
        </p:spPr>
        <p:txBody>
          <a:bodyPr wrap="none" rtlCol="0">
            <a:spAutoFit/>
          </a:bodyPr>
          <a:p>
            <a:pPr algn="l"/>
            <a:r>
              <a:rPr lang="en-US" altLang="zh-CN" sz="6600" dirty="0">
                <a:solidFill>
                  <a:schemeClr val="bg1"/>
                </a:solidFill>
              </a:rPr>
              <a:t>P</a:t>
            </a:r>
            <a:r>
              <a:rPr lang="zh-CN" altLang="en-US" sz="6600" dirty="0">
                <a:solidFill>
                  <a:schemeClr val="bg1"/>
                </a:solidFill>
              </a:rPr>
              <a:t>rocess</a:t>
            </a:r>
            <a:endParaRPr lang="zh-CN" altLang="en-US" sz="6600" dirty="0">
              <a:solidFill>
                <a:schemeClr val="bg1"/>
              </a:solidFill>
            </a:endParaRPr>
          </a:p>
        </p:txBody>
      </p:sp>
      <p:sp>
        <p:nvSpPr>
          <p:cNvPr id="63" name="圆角矩形 14"/>
          <p:cNvSpPr/>
          <p:nvPr/>
        </p:nvSpPr>
        <p:spPr>
          <a:xfrm>
            <a:off x="6607810" y="8679815"/>
            <a:ext cx="7656830" cy="163512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64" name="TextBox 15"/>
          <p:cNvSpPr txBox="1"/>
          <p:nvPr/>
        </p:nvSpPr>
        <p:spPr>
          <a:xfrm>
            <a:off x="6709410" y="9037320"/>
            <a:ext cx="7466965" cy="835660"/>
          </a:xfrm>
          <a:prstGeom prst="rect">
            <a:avLst/>
          </a:prstGeom>
          <a:noFill/>
        </p:spPr>
        <p:txBody>
          <a:bodyPr wrap="square" rtlCol="0">
            <a:spAutoFit/>
          </a:bodyPr>
          <a:p>
            <a:pPr algn="ctr"/>
            <a:r>
              <a:rPr lang="en-US" altLang="zh-CN" sz="4400" dirty="0" smtClean="0">
                <a:solidFill>
                  <a:schemeClr val="bg1"/>
                </a:solidFill>
              </a:rPr>
              <a:t>java.util.concurrent.</a:t>
            </a:r>
            <a:r>
              <a:rPr lang="en-US" altLang="zh-CN" sz="4400" dirty="0" smtClean="0">
                <a:solidFill>
                  <a:schemeClr val="bg1"/>
                </a:solidFill>
                <a:sym typeface="+mn-ea"/>
              </a:rPr>
              <a:t>atomic</a:t>
            </a:r>
            <a:endParaRPr lang="en-US" altLang="zh-CN" sz="4400" dirty="0" smtClean="0">
              <a:solidFill>
                <a:schemeClr val="bg1"/>
              </a:solidFill>
              <a:sym typeface="+mn-ea"/>
            </a:endParaRPr>
          </a:p>
        </p:txBody>
      </p:sp>
      <p:cxnSp>
        <p:nvCxnSpPr>
          <p:cNvPr id="73" name="直接箭头连接符 23"/>
          <p:cNvCxnSpPr>
            <a:stCxn id="57" idx="4"/>
            <a:endCxn id="63" idx="0"/>
          </p:cNvCxnSpPr>
          <p:nvPr/>
        </p:nvCxnSpPr>
        <p:spPr>
          <a:xfrm flipH="1">
            <a:off x="10436225" y="5242560"/>
            <a:ext cx="5903595" cy="3437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14899640" y="2362835"/>
            <a:ext cx="2880360" cy="2879090"/>
            <a:chOff x="19775" y="2919"/>
            <a:chExt cx="4536" cy="4534"/>
          </a:xfrm>
        </p:grpSpPr>
        <p:sp>
          <p:nvSpPr>
            <p:cNvPr id="57" name="椭圆 9"/>
            <p:cNvSpPr/>
            <p:nvPr/>
          </p:nvSpPr>
          <p:spPr>
            <a:xfrm>
              <a:off x="19775" y="2919"/>
              <a:ext cx="4535" cy="453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3" name="TextBox 11"/>
            <p:cNvSpPr txBox="1"/>
            <p:nvPr/>
          </p:nvSpPr>
          <p:spPr>
            <a:xfrm>
              <a:off x="20539" y="4581"/>
              <a:ext cx="3009" cy="1210"/>
            </a:xfrm>
            <a:prstGeom prst="rect">
              <a:avLst/>
            </a:prstGeom>
            <a:noFill/>
          </p:spPr>
          <p:txBody>
            <a:bodyPr wrap="none" rtlCol="0">
              <a:spAutoFit/>
            </a:bodyPr>
            <a:p>
              <a:r>
                <a:rPr lang="en-US" altLang="zh-CN" sz="4000" dirty="0" smtClean="0">
                  <a:solidFill>
                    <a:schemeClr val="bg1"/>
                  </a:solidFill>
                </a:rPr>
                <a:t>Thread</a:t>
              </a:r>
              <a:endParaRPr lang="en-US" altLang="zh-CN" sz="4000" dirty="0" smtClean="0">
                <a:solidFill>
                  <a:schemeClr val="bg1"/>
                </a:solidFill>
              </a:endParaRPr>
            </a:p>
          </p:txBody>
        </p:sp>
      </p:grpSp>
      <p:grpSp>
        <p:nvGrpSpPr>
          <p:cNvPr id="11" name="Group 10"/>
          <p:cNvGrpSpPr/>
          <p:nvPr/>
        </p:nvGrpSpPr>
        <p:grpSpPr>
          <a:xfrm>
            <a:off x="8996045" y="2362835"/>
            <a:ext cx="2880360" cy="2879090"/>
            <a:chOff x="19775" y="2919"/>
            <a:chExt cx="4536" cy="4534"/>
          </a:xfrm>
        </p:grpSpPr>
        <p:sp>
          <p:nvSpPr>
            <p:cNvPr id="12" name="椭圆 9"/>
            <p:cNvSpPr/>
            <p:nvPr/>
          </p:nvSpPr>
          <p:spPr>
            <a:xfrm>
              <a:off x="19775" y="2919"/>
              <a:ext cx="4535" cy="453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13" name="TextBox 11"/>
            <p:cNvSpPr txBox="1"/>
            <p:nvPr/>
          </p:nvSpPr>
          <p:spPr>
            <a:xfrm>
              <a:off x="20539" y="4581"/>
              <a:ext cx="3009" cy="1210"/>
            </a:xfrm>
            <a:prstGeom prst="rect">
              <a:avLst/>
            </a:prstGeom>
            <a:noFill/>
          </p:spPr>
          <p:txBody>
            <a:bodyPr wrap="none" rtlCol="0">
              <a:spAutoFit/>
            </a:bodyPr>
            <a:p>
              <a:r>
                <a:rPr lang="en-US" altLang="zh-CN" sz="4000" dirty="0" smtClean="0">
                  <a:solidFill>
                    <a:schemeClr val="bg1"/>
                  </a:solidFill>
                </a:rPr>
                <a:t>Thread</a:t>
              </a:r>
              <a:endParaRPr lang="en-US" altLang="zh-CN" sz="4000" dirty="0" smtClean="0">
                <a:solidFill>
                  <a:schemeClr val="bg1"/>
                </a:solidFill>
              </a:endParaRPr>
            </a:p>
          </p:txBody>
        </p:sp>
      </p:grpSp>
      <p:grpSp>
        <p:nvGrpSpPr>
          <p:cNvPr id="14" name="Group 13"/>
          <p:cNvGrpSpPr/>
          <p:nvPr/>
        </p:nvGrpSpPr>
        <p:grpSpPr>
          <a:xfrm>
            <a:off x="1986280" y="2362835"/>
            <a:ext cx="2880360" cy="2879090"/>
            <a:chOff x="19775" y="2919"/>
            <a:chExt cx="4536" cy="4534"/>
          </a:xfrm>
        </p:grpSpPr>
        <p:sp>
          <p:nvSpPr>
            <p:cNvPr id="15" name="椭圆 9"/>
            <p:cNvSpPr/>
            <p:nvPr/>
          </p:nvSpPr>
          <p:spPr>
            <a:xfrm>
              <a:off x="19775" y="2919"/>
              <a:ext cx="4535" cy="453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16" name="TextBox 11"/>
            <p:cNvSpPr txBox="1"/>
            <p:nvPr/>
          </p:nvSpPr>
          <p:spPr>
            <a:xfrm>
              <a:off x="20539" y="4581"/>
              <a:ext cx="3009" cy="1210"/>
            </a:xfrm>
            <a:prstGeom prst="rect">
              <a:avLst/>
            </a:prstGeom>
            <a:noFill/>
          </p:spPr>
          <p:txBody>
            <a:bodyPr wrap="none" rtlCol="0">
              <a:spAutoFit/>
            </a:bodyPr>
            <a:p>
              <a:r>
                <a:rPr lang="en-US" altLang="zh-CN" sz="4000" dirty="0" smtClean="0">
                  <a:solidFill>
                    <a:schemeClr val="bg1"/>
                  </a:solidFill>
                </a:rPr>
                <a:t>Thread</a:t>
              </a:r>
              <a:endParaRPr lang="en-US" altLang="zh-CN" sz="4000" dirty="0" smtClean="0">
                <a:solidFill>
                  <a:schemeClr val="bg1"/>
                </a:solidFill>
              </a:endParaRPr>
            </a:p>
          </p:txBody>
        </p:sp>
      </p:grpSp>
      <p:cxnSp>
        <p:nvCxnSpPr>
          <p:cNvPr id="17" name="直接箭头连接符 23"/>
          <p:cNvCxnSpPr>
            <a:stCxn id="12" idx="4"/>
            <a:endCxn id="63" idx="0"/>
          </p:cNvCxnSpPr>
          <p:nvPr/>
        </p:nvCxnSpPr>
        <p:spPr>
          <a:xfrm>
            <a:off x="10436225" y="5242560"/>
            <a:ext cx="0" cy="3437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23"/>
          <p:cNvCxnSpPr>
            <a:stCxn id="15" idx="4"/>
            <a:endCxn id="63" idx="0"/>
          </p:cNvCxnSpPr>
          <p:nvPr/>
        </p:nvCxnSpPr>
        <p:spPr>
          <a:xfrm>
            <a:off x="3426460" y="5242560"/>
            <a:ext cx="7009765" cy="3437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bg1">
            <a:lumMod val="10000"/>
            <a:lumOff val="90000"/>
          </a:schemeClr>
        </a:solidFill>
        <a:effectLst/>
      </p:bgPr>
    </p:bg>
    <p:spTree>
      <p:nvGrpSpPr>
        <p:cNvPr id="1" name=""/>
        <p:cNvGrpSpPr/>
        <p:nvPr/>
      </p:nvGrpSpPr>
      <p:grpSpPr>
        <a:xfrm>
          <a:off x="0" y="0"/>
          <a:ext cx="0" cy="0"/>
          <a:chOff x="0" y="0"/>
          <a:chExt cx="0" cy="0"/>
        </a:xfrm>
      </p:grpSpPr>
      <p:sp>
        <p:nvSpPr>
          <p:cNvPr id="59" name="TextBox 3"/>
          <p:cNvSpPr txBox="1"/>
          <p:nvPr/>
        </p:nvSpPr>
        <p:spPr>
          <a:xfrm>
            <a:off x="6718847" y="767735"/>
            <a:ext cx="7545705" cy="1208405"/>
          </a:xfrm>
          <a:prstGeom prst="rect">
            <a:avLst/>
          </a:prstGeom>
          <a:noFill/>
        </p:spPr>
        <p:txBody>
          <a:bodyPr wrap="none" rtlCol="0">
            <a:spAutoFit/>
          </a:bodyPr>
          <a:p>
            <a:pPr algn="l"/>
            <a:r>
              <a:rPr lang="zh-CN" altLang="en-US" sz="6600" dirty="0" smtClean="0">
                <a:solidFill>
                  <a:schemeClr val="bg1"/>
                </a:solidFill>
                <a:sym typeface="+mn-ea"/>
              </a:rPr>
              <a:t>Distributed cluster</a:t>
            </a:r>
            <a:endParaRPr lang="zh-CN" altLang="en-US" sz="6600" dirty="0">
              <a:solidFill>
                <a:schemeClr val="bg1"/>
              </a:solidFill>
            </a:endParaRPr>
          </a:p>
        </p:txBody>
      </p:sp>
      <p:sp>
        <p:nvSpPr>
          <p:cNvPr id="63" name="圆角矩形 14"/>
          <p:cNvSpPr/>
          <p:nvPr/>
        </p:nvSpPr>
        <p:spPr>
          <a:xfrm>
            <a:off x="5953125" y="8700770"/>
            <a:ext cx="8966835" cy="1656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64" name="TextBox 15"/>
          <p:cNvSpPr txBox="1"/>
          <p:nvPr/>
        </p:nvSpPr>
        <p:spPr>
          <a:xfrm>
            <a:off x="5932170" y="9110980"/>
            <a:ext cx="8966835" cy="835660"/>
          </a:xfrm>
          <a:prstGeom prst="rect">
            <a:avLst/>
          </a:prstGeom>
          <a:noFill/>
        </p:spPr>
        <p:txBody>
          <a:bodyPr wrap="square" rtlCol="0">
            <a:spAutoFit/>
          </a:bodyPr>
          <a:p>
            <a:pPr algn="l"/>
            <a:r>
              <a:rPr sz="4400" dirty="0" smtClean="0">
                <a:solidFill>
                  <a:schemeClr val="bg1"/>
                </a:solidFill>
                <a:sym typeface="+mn-ea"/>
              </a:rPr>
              <a:t>Curator distributed atomic value</a:t>
            </a:r>
            <a:endParaRPr lang="en-US" altLang="zh-CN" sz="4400" dirty="0" smtClean="0">
              <a:solidFill>
                <a:schemeClr val="bg1"/>
              </a:solidFill>
              <a:sym typeface="+mn-ea"/>
            </a:endParaRPr>
          </a:p>
        </p:txBody>
      </p:sp>
      <p:cxnSp>
        <p:nvCxnSpPr>
          <p:cNvPr id="73" name="直接箭头连接符 23"/>
          <p:cNvCxnSpPr>
            <a:stCxn id="57" idx="4"/>
            <a:endCxn id="63" idx="0"/>
          </p:cNvCxnSpPr>
          <p:nvPr/>
        </p:nvCxnSpPr>
        <p:spPr>
          <a:xfrm flipH="1">
            <a:off x="10436859" y="5242560"/>
            <a:ext cx="5902960" cy="34582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14899639" y="2362835"/>
            <a:ext cx="2879725" cy="2879725"/>
            <a:chOff x="19775" y="2919"/>
            <a:chExt cx="4535" cy="4535"/>
          </a:xfrm>
        </p:grpSpPr>
        <p:sp>
          <p:nvSpPr>
            <p:cNvPr id="57" name="椭圆 9"/>
            <p:cNvSpPr/>
            <p:nvPr/>
          </p:nvSpPr>
          <p:spPr>
            <a:xfrm>
              <a:off x="19775" y="2919"/>
              <a:ext cx="4535" cy="453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3" name="TextBox 11"/>
            <p:cNvSpPr txBox="1"/>
            <p:nvPr/>
          </p:nvSpPr>
          <p:spPr>
            <a:xfrm>
              <a:off x="20539" y="4581"/>
              <a:ext cx="3430" cy="1210"/>
            </a:xfrm>
            <a:prstGeom prst="rect">
              <a:avLst/>
            </a:prstGeom>
            <a:noFill/>
          </p:spPr>
          <p:txBody>
            <a:bodyPr wrap="none" rtlCol="0">
              <a:spAutoFit/>
            </a:bodyPr>
            <a:p>
              <a:pPr algn="l"/>
              <a:r>
                <a:rPr lang="en-US" altLang="zh-CN" sz="4000" dirty="0">
                  <a:solidFill>
                    <a:schemeClr val="bg1"/>
                  </a:solidFill>
                  <a:sym typeface="+mn-ea"/>
                </a:rPr>
                <a:t>P</a:t>
              </a:r>
              <a:r>
                <a:rPr lang="zh-CN" altLang="en-US" sz="4000" dirty="0">
                  <a:solidFill>
                    <a:schemeClr val="bg1"/>
                  </a:solidFill>
                  <a:sym typeface="+mn-ea"/>
                </a:rPr>
                <a:t>rocess</a:t>
              </a:r>
              <a:endParaRPr lang="en-US" altLang="zh-CN" sz="4000" dirty="0" smtClean="0">
                <a:solidFill>
                  <a:schemeClr val="bg1"/>
                </a:solidFill>
              </a:endParaRPr>
            </a:p>
          </p:txBody>
        </p:sp>
      </p:grpSp>
      <p:grpSp>
        <p:nvGrpSpPr>
          <p:cNvPr id="11" name="Group 10"/>
          <p:cNvGrpSpPr/>
          <p:nvPr/>
        </p:nvGrpSpPr>
        <p:grpSpPr>
          <a:xfrm>
            <a:off x="8996044" y="2362835"/>
            <a:ext cx="2879725" cy="2879725"/>
            <a:chOff x="19775" y="2919"/>
            <a:chExt cx="4535" cy="4535"/>
          </a:xfrm>
        </p:grpSpPr>
        <p:sp>
          <p:nvSpPr>
            <p:cNvPr id="12" name="椭圆 9"/>
            <p:cNvSpPr/>
            <p:nvPr/>
          </p:nvSpPr>
          <p:spPr>
            <a:xfrm>
              <a:off x="19775" y="2919"/>
              <a:ext cx="4535" cy="453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13" name="TextBox 11"/>
            <p:cNvSpPr txBox="1"/>
            <p:nvPr/>
          </p:nvSpPr>
          <p:spPr>
            <a:xfrm>
              <a:off x="20539" y="4581"/>
              <a:ext cx="3430" cy="1210"/>
            </a:xfrm>
            <a:prstGeom prst="rect">
              <a:avLst/>
            </a:prstGeom>
            <a:noFill/>
          </p:spPr>
          <p:txBody>
            <a:bodyPr wrap="none" rtlCol="0">
              <a:spAutoFit/>
            </a:bodyPr>
            <a:p>
              <a:pPr algn="l"/>
              <a:r>
                <a:rPr lang="en-US" altLang="zh-CN" sz="4000" dirty="0">
                  <a:solidFill>
                    <a:schemeClr val="bg1"/>
                  </a:solidFill>
                  <a:sym typeface="+mn-ea"/>
                </a:rPr>
                <a:t>P</a:t>
              </a:r>
              <a:r>
                <a:rPr lang="zh-CN" altLang="en-US" sz="4000" dirty="0">
                  <a:solidFill>
                    <a:schemeClr val="bg1"/>
                  </a:solidFill>
                  <a:sym typeface="+mn-ea"/>
                </a:rPr>
                <a:t>rocess</a:t>
              </a:r>
              <a:endParaRPr lang="en-US" altLang="zh-CN" sz="4000" dirty="0" smtClean="0">
                <a:solidFill>
                  <a:schemeClr val="bg1"/>
                </a:solidFill>
              </a:endParaRPr>
            </a:p>
          </p:txBody>
        </p:sp>
      </p:grpSp>
      <p:grpSp>
        <p:nvGrpSpPr>
          <p:cNvPr id="14" name="Group 13"/>
          <p:cNvGrpSpPr/>
          <p:nvPr/>
        </p:nvGrpSpPr>
        <p:grpSpPr>
          <a:xfrm>
            <a:off x="1986280" y="2362835"/>
            <a:ext cx="2879725" cy="2879725"/>
            <a:chOff x="19775" y="2919"/>
            <a:chExt cx="4535" cy="4535"/>
          </a:xfrm>
        </p:grpSpPr>
        <p:sp>
          <p:nvSpPr>
            <p:cNvPr id="15" name="椭圆 9"/>
            <p:cNvSpPr/>
            <p:nvPr/>
          </p:nvSpPr>
          <p:spPr>
            <a:xfrm>
              <a:off x="19775" y="2919"/>
              <a:ext cx="4535" cy="453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16" name="TextBox 11"/>
            <p:cNvSpPr txBox="1"/>
            <p:nvPr/>
          </p:nvSpPr>
          <p:spPr>
            <a:xfrm>
              <a:off x="20539" y="4581"/>
              <a:ext cx="3430" cy="1210"/>
            </a:xfrm>
            <a:prstGeom prst="rect">
              <a:avLst/>
            </a:prstGeom>
            <a:noFill/>
          </p:spPr>
          <p:txBody>
            <a:bodyPr wrap="none" rtlCol="0">
              <a:spAutoFit/>
            </a:bodyPr>
            <a:p>
              <a:pPr algn="l"/>
              <a:r>
                <a:rPr lang="en-US" altLang="zh-CN" sz="4000" dirty="0">
                  <a:solidFill>
                    <a:schemeClr val="bg1"/>
                  </a:solidFill>
                  <a:sym typeface="+mn-ea"/>
                </a:rPr>
                <a:t>P</a:t>
              </a:r>
              <a:r>
                <a:rPr lang="zh-CN" altLang="en-US" sz="4000" dirty="0">
                  <a:solidFill>
                    <a:schemeClr val="bg1"/>
                  </a:solidFill>
                  <a:sym typeface="+mn-ea"/>
                </a:rPr>
                <a:t>rocess</a:t>
              </a:r>
              <a:endParaRPr lang="en-US" altLang="zh-CN" sz="4000" dirty="0" smtClean="0">
                <a:solidFill>
                  <a:schemeClr val="bg1"/>
                </a:solidFill>
              </a:endParaRPr>
            </a:p>
          </p:txBody>
        </p:sp>
      </p:grpSp>
      <p:cxnSp>
        <p:nvCxnSpPr>
          <p:cNvPr id="17" name="直接箭头连接符 23"/>
          <p:cNvCxnSpPr>
            <a:stCxn id="12" idx="4"/>
            <a:endCxn id="63" idx="0"/>
          </p:cNvCxnSpPr>
          <p:nvPr/>
        </p:nvCxnSpPr>
        <p:spPr>
          <a:xfrm>
            <a:off x="10436224" y="5242560"/>
            <a:ext cx="635" cy="34582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23"/>
          <p:cNvCxnSpPr>
            <a:stCxn id="15" idx="4"/>
            <a:endCxn id="63" idx="0"/>
          </p:cNvCxnSpPr>
          <p:nvPr/>
        </p:nvCxnSpPr>
        <p:spPr>
          <a:xfrm>
            <a:off x="3426460" y="5242560"/>
            <a:ext cx="7010400" cy="34582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6845" y="281940"/>
            <a:ext cx="19359880" cy="877570"/>
            <a:chOff x="247" y="444"/>
            <a:chExt cx="30913" cy="1382"/>
          </a:xfrm>
        </p:grpSpPr>
        <p:cxnSp>
          <p:nvCxnSpPr>
            <p:cNvPr id="5"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7" name="TextBox 1"/>
            <p:cNvSpPr txBox="1"/>
            <p:nvPr/>
          </p:nvSpPr>
          <p:spPr>
            <a:xfrm>
              <a:off x="1016" y="546"/>
              <a:ext cx="27784" cy="1137"/>
            </a:xfrm>
            <a:prstGeom prst="rect">
              <a:avLst/>
            </a:prstGeom>
            <a:noFill/>
          </p:spPr>
          <p:txBody>
            <a:bodyPr wrap="square" lIns="0" tIns="0" rIns="0" bIns="45715" rtlCol="0">
              <a:spAutoFit/>
            </a:bodyPr>
            <a:p>
              <a:pPr>
                <a:defRPr/>
              </a:pPr>
              <a:r>
                <a:rPr lang="zh-CN" altLang="en-US" sz="4000" b="1" dirty="0" smtClean="0">
                  <a:solidFill>
                    <a:schemeClr val="bg1"/>
                  </a:solidFill>
                  <a:sym typeface="+mn-ea"/>
                </a:rPr>
                <a:t>Distributed Atomic Value Code Snippet Example</a:t>
              </a:r>
              <a:endParaRPr lang="zh-CN" altLang="en-US" sz="4000" b="1" dirty="0" smtClean="0">
                <a:solidFill>
                  <a:schemeClr val="bg1"/>
                </a:solidFill>
                <a:sym typeface="+mn-ea"/>
              </a:endParaRPr>
            </a:p>
          </p:txBody>
        </p:sp>
        <p:sp>
          <p:nvSpPr>
            <p:cNvPr id="4" name="Flowchart: Process 3"/>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2" name="TextBox 6"/>
          <p:cNvSpPr txBox="1"/>
          <p:nvPr/>
        </p:nvSpPr>
        <p:spPr>
          <a:xfrm>
            <a:off x="638175" y="1849755"/>
            <a:ext cx="17399635" cy="5208270"/>
          </a:xfrm>
          <a:prstGeom prst="rect">
            <a:avLst/>
          </a:prstGeom>
          <a:noFill/>
          <a:ln>
            <a:solidFill>
              <a:srgbClr val="5C7595"/>
            </a:solidFill>
          </a:ln>
        </p:spPr>
        <p:txBody>
          <a:bodyPr wrap="square" rtlCol="0">
            <a:spAutoFit/>
          </a:bodyPr>
          <a:p>
            <a:r>
              <a:rPr lang="en-US" altLang="zh-CN" sz="2520" dirty="0" smtClean="0">
                <a:solidFill>
                  <a:schemeClr val="bg1"/>
                </a:solidFill>
              </a:rPr>
              <a:t>RetryPolicy </a:t>
            </a:r>
            <a:r>
              <a:rPr lang="en-US" altLang="zh-CN" sz="2520" dirty="0">
                <a:solidFill>
                  <a:schemeClr val="bg1"/>
                </a:solidFill>
              </a:rPr>
              <a:t>retryPolicy = new ExponentialBackoffRetry(1000, 10);</a:t>
            </a:r>
            <a:endParaRPr lang="en-US" altLang="zh-CN" sz="2520" dirty="0">
              <a:solidFill>
                <a:schemeClr val="bg1"/>
              </a:solidFill>
            </a:endParaRPr>
          </a:p>
          <a:p>
            <a:r>
              <a:rPr lang="en-US" altLang="zh-CN" sz="2520" dirty="0" smtClean="0">
                <a:solidFill>
                  <a:schemeClr val="bg1"/>
                </a:solidFill>
              </a:rPr>
              <a:t>CuratorFramework </a:t>
            </a:r>
            <a:r>
              <a:rPr lang="en-US" altLang="zh-CN" sz="2520" dirty="0">
                <a:solidFill>
                  <a:schemeClr val="bg1"/>
                </a:solidFill>
              </a:rPr>
              <a:t>cf = CuratorFrameworkFactory.builder().connectString(CONNECT_ADDR)</a:t>
            </a:r>
            <a:endParaRPr lang="en-US" altLang="zh-CN" sz="2520" dirty="0">
              <a:solidFill>
                <a:schemeClr val="bg1"/>
              </a:solidFill>
            </a:endParaRPr>
          </a:p>
          <a:p>
            <a:r>
              <a:rPr lang="en-US" altLang="zh-CN" sz="2520" dirty="0">
                <a:solidFill>
                  <a:schemeClr val="bg1"/>
                </a:solidFill>
              </a:rPr>
              <a:t>	</a:t>
            </a:r>
            <a:r>
              <a:rPr lang="en-US" altLang="zh-CN" sz="2520" dirty="0" smtClean="0">
                <a:solidFill>
                  <a:schemeClr val="bg1"/>
                </a:solidFill>
              </a:rPr>
              <a:t>        .</a:t>
            </a:r>
            <a:r>
              <a:rPr lang="en-US" altLang="zh-CN" sz="2520" dirty="0">
                <a:solidFill>
                  <a:schemeClr val="bg1"/>
                </a:solidFill>
              </a:rPr>
              <a:t>sessionTimeoutMs(SESSION_OUTTIME).retryPolicy(retryPolicy).build();</a:t>
            </a:r>
            <a:endParaRPr lang="en-US" altLang="zh-CN" sz="2520" dirty="0">
              <a:solidFill>
                <a:schemeClr val="bg1"/>
              </a:solidFill>
            </a:endParaRPr>
          </a:p>
          <a:p>
            <a:r>
              <a:rPr lang="en-US" altLang="zh-CN" sz="2520" dirty="0" smtClean="0">
                <a:solidFill>
                  <a:schemeClr val="bg1"/>
                </a:solidFill>
              </a:rPr>
              <a:t>cf.start();</a:t>
            </a:r>
            <a:endParaRPr lang="en-US" altLang="zh-CN" sz="2520" dirty="0" smtClean="0">
              <a:solidFill>
                <a:schemeClr val="bg1"/>
              </a:solidFill>
            </a:endParaRPr>
          </a:p>
          <a:p>
            <a:endParaRPr lang="en-US" altLang="zh-CN" sz="2520" dirty="0">
              <a:solidFill>
                <a:schemeClr val="bg1"/>
              </a:solidFill>
            </a:endParaRPr>
          </a:p>
          <a:p>
            <a:r>
              <a:rPr lang="en-US" altLang="zh-CN" sz="2520" dirty="0" smtClean="0">
                <a:solidFill>
                  <a:schemeClr val="bg1"/>
                </a:solidFill>
              </a:rPr>
              <a:t>DistributedAtomicInteger </a:t>
            </a:r>
            <a:r>
              <a:rPr lang="en-US" altLang="zh-CN" sz="2520" dirty="0">
                <a:solidFill>
                  <a:schemeClr val="bg1"/>
                </a:solidFill>
              </a:rPr>
              <a:t>atomicIntger = new DistributedAtomicInteger(cf, "/atomicValue",</a:t>
            </a:r>
            <a:endParaRPr lang="en-US" altLang="zh-CN" sz="2520" dirty="0">
              <a:solidFill>
                <a:schemeClr val="bg1"/>
              </a:solidFill>
            </a:endParaRPr>
          </a:p>
          <a:p>
            <a:r>
              <a:rPr lang="en-US" altLang="zh-CN" sz="2520" dirty="0">
                <a:solidFill>
                  <a:schemeClr val="bg1"/>
                </a:solidFill>
              </a:rPr>
              <a:t>				new RetryNTimes(3, 1000</a:t>
            </a:r>
            <a:r>
              <a:rPr lang="en-US" altLang="zh-CN" sz="2520" dirty="0" smtClean="0">
                <a:solidFill>
                  <a:schemeClr val="bg1"/>
                </a:solidFill>
              </a:rPr>
              <a:t>));</a:t>
            </a:r>
            <a:endParaRPr lang="en-US" altLang="zh-CN" sz="2520" dirty="0" smtClean="0">
              <a:solidFill>
                <a:schemeClr val="bg1"/>
              </a:solidFill>
            </a:endParaRPr>
          </a:p>
          <a:p>
            <a:endParaRPr lang="en-US" altLang="zh-CN" sz="2520" dirty="0">
              <a:solidFill>
                <a:schemeClr val="bg1"/>
              </a:solidFill>
            </a:endParaRPr>
          </a:p>
          <a:p>
            <a:r>
              <a:rPr lang="en-US" altLang="zh-CN" sz="2520" b="1" dirty="0" smtClean="0">
                <a:solidFill>
                  <a:schemeClr val="bg1"/>
                </a:solidFill>
              </a:rPr>
              <a:t>System.out.println(atomicIntger.get</a:t>
            </a:r>
            <a:r>
              <a:rPr lang="en-US" altLang="zh-CN" sz="2520" b="1" dirty="0">
                <a:solidFill>
                  <a:schemeClr val="bg1"/>
                </a:solidFill>
              </a:rPr>
              <a:t>().preValue()); </a:t>
            </a:r>
            <a:endParaRPr lang="zh-CN" altLang="en-US" sz="2520" b="1" dirty="0">
              <a:solidFill>
                <a:schemeClr val="bg1"/>
              </a:solidFill>
            </a:endParaRPr>
          </a:p>
          <a:p>
            <a:r>
              <a:rPr lang="en-US" altLang="zh-CN" sz="2520" b="1" dirty="0" smtClean="0">
                <a:solidFill>
                  <a:schemeClr val="bg1"/>
                </a:solidFill>
              </a:rPr>
              <a:t>AtomicValue&lt;Integer</a:t>
            </a:r>
            <a:r>
              <a:rPr lang="en-US" altLang="zh-CN" sz="2520" b="1" dirty="0">
                <a:solidFill>
                  <a:schemeClr val="bg1"/>
                </a:solidFill>
              </a:rPr>
              <a:t>&gt; value = atomicIntger.add(1</a:t>
            </a:r>
            <a:r>
              <a:rPr lang="en-US" altLang="zh-CN" sz="2520" b="1" dirty="0" smtClean="0">
                <a:solidFill>
                  <a:schemeClr val="bg1"/>
                </a:solidFill>
              </a:rPr>
              <a:t>);</a:t>
            </a:r>
            <a:endParaRPr lang="en-US" altLang="zh-CN" sz="2520" b="1" dirty="0" smtClean="0">
              <a:solidFill>
                <a:schemeClr val="bg1"/>
              </a:solidFill>
            </a:endParaRPr>
          </a:p>
          <a:p>
            <a:r>
              <a:rPr lang="en-US" altLang="zh-CN" sz="2520" b="1" dirty="0" smtClean="0">
                <a:solidFill>
                  <a:schemeClr val="bg1"/>
                </a:solidFill>
              </a:rPr>
              <a:t>System.out.println(value.postValue</a:t>
            </a:r>
            <a:r>
              <a:rPr lang="en-US" altLang="zh-CN" sz="2520" b="1" dirty="0">
                <a:solidFill>
                  <a:schemeClr val="bg1"/>
                </a:solidFill>
              </a:rPr>
              <a:t>()); </a:t>
            </a:r>
            <a:endParaRPr lang="zh-CN" altLang="en-US" sz="2520" b="1" dirty="0">
              <a:solidFill>
                <a:schemeClr val="bg1"/>
              </a:solidFill>
            </a:endParaRPr>
          </a:p>
          <a:p>
            <a:endParaRPr lang="zh-CN" altLang="en-US" sz="2520" b="1" dirty="0">
              <a:solidFill>
                <a:schemeClr val="bg1"/>
              </a:solidFill>
            </a:endParaRPr>
          </a:p>
        </p:txBody>
      </p:sp>
      <p:sp>
        <p:nvSpPr>
          <p:cNvPr id="34" name="TextBox 33"/>
          <p:cNvSpPr txBox="1"/>
          <p:nvPr/>
        </p:nvSpPr>
        <p:spPr>
          <a:xfrm>
            <a:off x="638175" y="7722870"/>
            <a:ext cx="17399635" cy="2222500"/>
          </a:xfrm>
          <a:prstGeom prst="rect">
            <a:avLst/>
          </a:prstGeom>
          <a:noFill/>
        </p:spPr>
        <p:txBody>
          <a:bodyPr wrap="square" rtlCol="0">
            <a:spAutoFit/>
          </a:bodyPr>
          <a:p>
            <a:r>
              <a:rPr lang="zh-CN" altLang="en-US" sz="4200" dirty="0">
                <a:solidFill>
                  <a:schemeClr val="bg1"/>
                </a:solidFill>
              </a:rPr>
              <a:t>Multiple distributions on different machines perform concurrent operations on the same atomic variable. All other machines can see the latest value.</a:t>
            </a:r>
            <a:endParaRPr lang="zh-CN" altLang="en-US" sz="4200" dirty="0">
              <a:solidFill>
                <a:schemeClr val="bg1"/>
              </a:solidFill>
            </a:endParaRP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6845" y="346710"/>
            <a:ext cx="19359879" cy="812800"/>
            <a:chOff x="247" y="546"/>
            <a:chExt cx="30913" cy="1280"/>
          </a:xfrm>
        </p:grpSpPr>
        <p:cxnSp>
          <p:nvCxnSpPr>
            <p:cNvPr id="5"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7" name="TextBox 1"/>
            <p:cNvSpPr txBox="1"/>
            <p:nvPr/>
          </p:nvSpPr>
          <p:spPr>
            <a:xfrm>
              <a:off x="1016" y="546"/>
              <a:ext cx="27784" cy="1137"/>
            </a:xfrm>
            <a:prstGeom prst="rect">
              <a:avLst/>
            </a:prstGeom>
            <a:noFill/>
          </p:spPr>
          <p:txBody>
            <a:bodyPr wrap="square" lIns="0" tIns="0" rIns="0" bIns="45715" rtlCol="0">
              <a:spAutoFit/>
            </a:bodyPr>
            <a:p>
              <a:pPr>
                <a:defRPr/>
              </a:pPr>
              <a:r>
                <a:rPr lang="zh-CN" altLang="en-US" sz="4000" b="1" dirty="0" smtClean="0">
                  <a:solidFill>
                    <a:schemeClr val="bg1"/>
                  </a:solidFill>
                  <a:sym typeface="+mn-ea"/>
                </a:rPr>
                <a:t>Distributed </a:t>
              </a:r>
              <a:r>
                <a:rPr lang="en-US" altLang="zh-CN" sz="4000" b="1" dirty="0" smtClean="0">
                  <a:solidFill>
                    <a:schemeClr val="bg1"/>
                  </a:solidFill>
                  <a:sym typeface="+mn-ea"/>
                </a:rPr>
                <a:t>Lock</a:t>
              </a:r>
              <a:endParaRPr lang="en-US" altLang="zh-CN" sz="4000" b="1" dirty="0" smtClean="0">
                <a:solidFill>
                  <a:schemeClr val="bg1"/>
                </a:solidFill>
                <a:sym typeface="+mn-ea"/>
              </a:endParaRPr>
            </a:p>
          </p:txBody>
        </p:sp>
        <p:sp>
          <p:nvSpPr>
            <p:cNvPr id="4" name="Flowchart: Process 3"/>
            <p:cNvSpPr/>
            <p:nvPr/>
          </p:nvSpPr>
          <p:spPr>
            <a:xfrm>
              <a:off x="247" y="789"/>
              <a:ext cx="579" cy="69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55" name="矩形 1"/>
          <p:cNvSpPr/>
          <p:nvPr/>
        </p:nvSpPr>
        <p:spPr>
          <a:xfrm>
            <a:off x="942340" y="2025015"/>
            <a:ext cx="6146165" cy="44259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56" name="椭圆 2"/>
          <p:cNvSpPr/>
          <p:nvPr/>
        </p:nvSpPr>
        <p:spPr>
          <a:xfrm>
            <a:off x="1422130" y="3341900"/>
            <a:ext cx="1299551" cy="13395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57" name="椭圆 9"/>
          <p:cNvSpPr/>
          <p:nvPr/>
        </p:nvSpPr>
        <p:spPr>
          <a:xfrm>
            <a:off x="3261494" y="3381886"/>
            <a:ext cx="1299551" cy="13395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58" name="椭圆 10"/>
          <p:cNvSpPr/>
          <p:nvPr/>
        </p:nvSpPr>
        <p:spPr>
          <a:xfrm>
            <a:off x="4960907" y="3381886"/>
            <a:ext cx="1299551" cy="13395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59" name="TextBox 3"/>
          <p:cNvSpPr txBox="1"/>
          <p:nvPr/>
        </p:nvSpPr>
        <p:spPr>
          <a:xfrm>
            <a:off x="3018703" y="2141240"/>
            <a:ext cx="2274570" cy="801370"/>
          </a:xfrm>
          <a:prstGeom prst="rect">
            <a:avLst/>
          </a:prstGeom>
          <a:noFill/>
        </p:spPr>
        <p:txBody>
          <a:bodyPr wrap="none" rtlCol="0">
            <a:spAutoFit/>
          </a:bodyPr>
          <a:p>
            <a:pPr algn="l"/>
            <a:r>
              <a:rPr lang="en-US" altLang="zh-CN" sz="4200" dirty="0">
                <a:solidFill>
                  <a:schemeClr val="bg1"/>
                </a:solidFill>
              </a:rPr>
              <a:t>P</a:t>
            </a:r>
            <a:r>
              <a:rPr lang="zh-CN" altLang="en-US" sz="4200" dirty="0">
                <a:solidFill>
                  <a:schemeClr val="bg1"/>
                </a:solidFill>
              </a:rPr>
              <a:t>rocess</a:t>
            </a:r>
            <a:endParaRPr lang="zh-CN" altLang="en-US" sz="4200" dirty="0">
              <a:solidFill>
                <a:schemeClr val="bg1"/>
              </a:solidFill>
            </a:endParaRPr>
          </a:p>
        </p:txBody>
      </p:sp>
      <p:sp>
        <p:nvSpPr>
          <p:cNvPr id="60" name="TextBox 11"/>
          <p:cNvSpPr txBox="1"/>
          <p:nvPr/>
        </p:nvSpPr>
        <p:spPr>
          <a:xfrm>
            <a:off x="1525000" y="3807462"/>
            <a:ext cx="1069975" cy="429895"/>
          </a:xfrm>
          <a:prstGeom prst="rect">
            <a:avLst/>
          </a:prstGeom>
          <a:noFill/>
        </p:spPr>
        <p:txBody>
          <a:bodyPr wrap="none" rtlCol="0">
            <a:spAutoFit/>
          </a:bodyPr>
          <a:p>
            <a:r>
              <a:rPr lang="en-US" altLang="zh-CN" dirty="0" smtClean="0">
                <a:solidFill>
                  <a:schemeClr val="bg1"/>
                </a:solidFill>
              </a:rPr>
              <a:t>Thread</a:t>
            </a:r>
            <a:endParaRPr lang="en-US" altLang="zh-CN" dirty="0" smtClean="0">
              <a:solidFill>
                <a:schemeClr val="bg1"/>
              </a:solidFill>
            </a:endParaRPr>
          </a:p>
        </p:txBody>
      </p:sp>
      <p:sp>
        <p:nvSpPr>
          <p:cNvPr id="63" name="圆角矩形 14"/>
          <p:cNvSpPr/>
          <p:nvPr/>
        </p:nvSpPr>
        <p:spPr>
          <a:xfrm>
            <a:off x="1301115" y="5341620"/>
            <a:ext cx="5311775" cy="69977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64" name="TextBox 15"/>
          <p:cNvSpPr txBox="1"/>
          <p:nvPr/>
        </p:nvSpPr>
        <p:spPr>
          <a:xfrm>
            <a:off x="1570640" y="5395563"/>
            <a:ext cx="4748530" cy="588645"/>
          </a:xfrm>
          <a:prstGeom prst="rect">
            <a:avLst/>
          </a:prstGeom>
          <a:noFill/>
        </p:spPr>
        <p:txBody>
          <a:bodyPr wrap="none" rtlCol="0">
            <a:spAutoFit/>
          </a:bodyPr>
          <a:p>
            <a:pPr algn="l"/>
            <a:r>
              <a:rPr lang="en-US" altLang="zh-CN" sz="2940" dirty="0" smtClean="0">
                <a:solidFill>
                  <a:schemeClr val="bg1"/>
                </a:solidFill>
              </a:rPr>
              <a:t>java.util.concurrent.</a:t>
            </a:r>
            <a:r>
              <a:rPr lang="en-US" altLang="zh-CN" sz="2940" dirty="0" smtClean="0">
                <a:solidFill>
                  <a:schemeClr val="bg1"/>
                </a:solidFill>
                <a:sym typeface="+mn-ea"/>
              </a:rPr>
              <a:t>locks</a:t>
            </a:r>
            <a:endParaRPr lang="en-US" altLang="zh-CN" sz="2940" dirty="0" smtClean="0">
              <a:solidFill>
                <a:schemeClr val="bg1"/>
              </a:solidFill>
            </a:endParaRPr>
          </a:p>
        </p:txBody>
      </p:sp>
      <p:cxnSp>
        <p:nvCxnSpPr>
          <p:cNvPr id="71" name="直接箭头连接符 17"/>
          <p:cNvCxnSpPr/>
          <p:nvPr/>
        </p:nvCxnSpPr>
        <p:spPr>
          <a:xfrm>
            <a:off x="2150745" y="4570095"/>
            <a:ext cx="1616710" cy="7493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20"/>
          <p:cNvCxnSpPr/>
          <p:nvPr/>
        </p:nvCxnSpPr>
        <p:spPr>
          <a:xfrm>
            <a:off x="3767455" y="4570095"/>
            <a:ext cx="0" cy="7715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23"/>
          <p:cNvCxnSpPr/>
          <p:nvPr/>
        </p:nvCxnSpPr>
        <p:spPr>
          <a:xfrm flipH="1">
            <a:off x="3767455" y="4645660"/>
            <a:ext cx="1966595" cy="67373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74" name="TextBox 31"/>
          <p:cNvSpPr txBox="1"/>
          <p:nvPr/>
        </p:nvSpPr>
        <p:spPr>
          <a:xfrm>
            <a:off x="806450" y="7316470"/>
            <a:ext cx="6301105" cy="2579370"/>
          </a:xfrm>
          <a:prstGeom prst="rect">
            <a:avLst/>
          </a:prstGeom>
          <a:noFill/>
        </p:spPr>
        <p:txBody>
          <a:bodyPr wrap="square" rtlCol="0">
            <a:spAutoFit/>
          </a:bodyPr>
          <a:p>
            <a:r>
              <a:rPr sz="2940" dirty="0">
                <a:solidFill>
                  <a:schemeClr val="bg1"/>
                </a:solidFill>
                <a:sym typeface="+mn-ea"/>
              </a:rPr>
              <a:t>In the same process, multiple threads use the lock provided by java concurrent package to ensure the shared lock of multiple threads</a:t>
            </a:r>
            <a:endParaRPr sz="2940" dirty="0">
              <a:solidFill>
                <a:schemeClr val="bg1"/>
              </a:solidFill>
            </a:endParaRPr>
          </a:p>
        </p:txBody>
      </p:sp>
      <p:sp>
        <p:nvSpPr>
          <p:cNvPr id="76" name="矩形 32"/>
          <p:cNvSpPr/>
          <p:nvPr/>
        </p:nvSpPr>
        <p:spPr>
          <a:xfrm>
            <a:off x="10148531" y="3024514"/>
            <a:ext cx="2029879" cy="154829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77" name="TextBox 36"/>
          <p:cNvSpPr txBox="1"/>
          <p:nvPr/>
        </p:nvSpPr>
        <p:spPr>
          <a:xfrm>
            <a:off x="10148695" y="3381829"/>
            <a:ext cx="1983740" cy="700405"/>
          </a:xfrm>
          <a:prstGeom prst="rect">
            <a:avLst/>
          </a:prstGeom>
          <a:noFill/>
        </p:spPr>
        <p:txBody>
          <a:bodyPr wrap="none" rtlCol="0">
            <a:spAutoFit/>
          </a:bodyPr>
          <a:p>
            <a:pPr algn="l"/>
            <a:r>
              <a:rPr lang="en-US" altLang="zh-CN" sz="3600" dirty="0">
                <a:solidFill>
                  <a:schemeClr val="bg1"/>
                </a:solidFill>
                <a:sym typeface="+mn-ea"/>
              </a:rPr>
              <a:t>P</a:t>
            </a:r>
            <a:r>
              <a:rPr lang="zh-CN" altLang="en-US" sz="3600" dirty="0">
                <a:solidFill>
                  <a:schemeClr val="bg1"/>
                </a:solidFill>
                <a:sym typeface="+mn-ea"/>
              </a:rPr>
              <a:t>rocess</a:t>
            </a:r>
            <a:endParaRPr lang="zh-CN" altLang="en-US" sz="3600" dirty="0">
              <a:solidFill>
                <a:schemeClr val="bg1"/>
              </a:solidFill>
              <a:sym typeface="+mn-ea"/>
            </a:endParaRPr>
          </a:p>
        </p:txBody>
      </p:sp>
      <p:sp>
        <p:nvSpPr>
          <p:cNvPr id="80" name="矩形 64"/>
          <p:cNvSpPr/>
          <p:nvPr/>
        </p:nvSpPr>
        <p:spPr>
          <a:xfrm>
            <a:off x="13050519" y="3024505"/>
            <a:ext cx="1847850" cy="154813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82" name="TextBox 65"/>
          <p:cNvSpPr txBox="1"/>
          <p:nvPr/>
        </p:nvSpPr>
        <p:spPr>
          <a:xfrm>
            <a:off x="13342136" y="3420369"/>
            <a:ext cx="1264920" cy="801370"/>
          </a:xfrm>
          <a:prstGeom prst="rect">
            <a:avLst/>
          </a:prstGeom>
          <a:noFill/>
        </p:spPr>
        <p:txBody>
          <a:bodyPr wrap="none" rtlCol="0">
            <a:spAutoFit/>
          </a:bodyPr>
          <a:p>
            <a:r>
              <a:rPr lang="en-US" altLang="zh-CN" sz="4200" dirty="0">
                <a:solidFill>
                  <a:schemeClr val="bg1"/>
                </a:solidFill>
              </a:rPr>
              <a:t>……</a:t>
            </a:r>
            <a:endParaRPr lang="en-US" altLang="zh-CN" sz="4200" dirty="0">
              <a:solidFill>
                <a:schemeClr val="bg1"/>
              </a:solidFill>
            </a:endParaRPr>
          </a:p>
        </p:txBody>
      </p:sp>
      <p:sp>
        <p:nvSpPr>
          <p:cNvPr id="83" name="矩形 66"/>
          <p:cNvSpPr/>
          <p:nvPr/>
        </p:nvSpPr>
        <p:spPr>
          <a:xfrm>
            <a:off x="15846424" y="3024505"/>
            <a:ext cx="2030095" cy="154495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84" name="TextBox 67"/>
          <p:cNvSpPr txBox="1"/>
          <p:nvPr/>
        </p:nvSpPr>
        <p:spPr>
          <a:xfrm>
            <a:off x="15845353" y="3397708"/>
            <a:ext cx="1983740" cy="700405"/>
          </a:xfrm>
          <a:prstGeom prst="rect">
            <a:avLst/>
          </a:prstGeom>
          <a:noFill/>
        </p:spPr>
        <p:txBody>
          <a:bodyPr wrap="none" rtlCol="0">
            <a:spAutoFit/>
          </a:bodyPr>
          <a:p>
            <a:pPr algn="l"/>
            <a:r>
              <a:rPr lang="en-US" altLang="zh-CN" sz="3600" dirty="0">
                <a:solidFill>
                  <a:schemeClr val="bg1"/>
                </a:solidFill>
                <a:sym typeface="+mn-ea"/>
              </a:rPr>
              <a:t>P</a:t>
            </a:r>
            <a:r>
              <a:rPr lang="zh-CN" altLang="en-US" sz="3600" dirty="0">
                <a:solidFill>
                  <a:schemeClr val="bg1"/>
                </a:solidFill>
                <a:sym typeface="+mn-ea"/>
              </a:rPr>
              <a:t>rocess</a:t>
            </a:r>
            <a:endParaRPr lang="zh-CN" altLang="en-US" sz="3600" dirty="0">
              <a:solidFill>
                <a:schemeClr val="bg1"/>
              </a:solidFill>
              <a:sym typeface="+mn-ea"/>
            </a:endParaRPr>
          </a:p>
        </p:txBody>
      </p:sp>
      <p:cxnSp>
        <p:nvCxnSpPr>
          <p:cNvPr id="87" name="直接箭头连接符 69"/>
          <p:cNvCxnSpPr>
            <a:stCxn id="76" idx="2"/>
            <a:endCxn id="6" idx="0"/>
          </p:cNvCxnSpPr>
          <p:nvPr/>
        </p:nvCxnSpPr>
        <p:spPr>
          <a:xfrm>
            <a:off x="11163935" y="4572635"/>
            <a:ext cx="2687320" cy="89662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74"/>
          <p:cNvCxnSpPr>
            <a:stCxn id="80" idx="2"/>
            <a:endCxn id="6" idx="0"/>
          </p:cNvCxnSpPr>
          <p:nvPr/>
        </p:nvCxnSpPr>
        <p:spPr>
          <a:xfrm flipH="1">
            <a:off x="13851255" y="4572635"/>
            <a:ext cx="123190" cy="89662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9" name="矩形 80"/>
          <p:cNvSpPr/>
          <p:nvPr/>
        </p:nvSpPr>
        <p:spPr>
          <a:xfrm>
            <a:off x="8859557" y="2024860"/>
            <a:ext cx="9296787" cy="4425967"/>
          </a:xfrm>
          <a:prstGeom prst="rect">
            <a:avLst/>
          </a:prstGeom>
          <a:noFill/>
          <a:ln>
            <a:solidFill>
              <a:srgbClr val="5C7595"/>
            </a:solid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90" name="TextBox 84"/>
          <p:cNvSpPr txBox="1"/>
          <p:nvPr/>
        </p:nvSpPr>
        <p:spPr>
          <a:xfrm>
            <a:off x="11526236" y="2097643"/>
            <a:ext cx="4919345" cy="801370"/>
          </a:xfrm>
          <a:prstGeom prst="rect">
            <a:avLst/>
          </a:prstGeom>
          <a:noFill/>
        </p:spPr>
        <p:txBody>
          <a:bodyPr wrap="none" rtlCol="0">
            <a:spAutoFit/>
          </a:bodyPr>
          <a:p>
            <a:pPr algn="l"/>
            <a:r>
              <a:rPr lang="zh-CN" altLang="en-US" sz="4200" dirty="0" smtClean="0">
                <a:solidFill>
                  <a:schemeClr val="bg1"/>
                </a:solidFill>
              </a:rPr>
              <a:t>Distributed cluster</a:t>
            </a:r>
            <a:endParaRPr lang="zh-CN" altLang="en-US" sz="4200" dirty="0" smtClean="0">
              <a:solidFill>
                <a:schemeClr val="bg1"/>
              </a:solidFill>
            </a:endParaRPr>
          </a:p>
        </p:txBody>
      </p:sp>
      <p:sp>
        <p:nvSpPr>
          <p:cNvPr id="92" name="TextBox 90"/>
          <p:cNvSpPr txBox="1"/>
          <p:nvPr/>
        </p:nvSpPr>
        <p:spPr>
          <a:xfrm>
            <a:off x="8896984" y="7332980"/>
            <a:ext cx="9259569" cy="2081530"/>
          </a:xfrm>
          <a:prstGeom prst="rect">
            <a:avLst/>
          </a:prstGeom>
          <a:noFill/>
        </p:spPr>
        <p:txBody>
          <a:bodyPr wrap="square" rtlCol="0">
            <a:spAutoFit/>
          </a:bodyPr>
          <a:p>
            <a:r>
              <a:rPr sz="2940" dirty="0" smtClean="0">
                <a:solidFill>
                  <a:schemeClr val="bg1"/>
                </a:solidFill>
              </a:rPr>
              <a:t>Different processes cannot use the lock of the jdk concurrent package.</a:t>
            </a:r>
            <a:endParaRPr sz="2940" dirty="0" smtClean="0">
              <a:solidFill>
                <a:schemeClr val="bg1"/>
              </a:solidFill>
            </a:endParaRPr>
          </a:p>
          <a:p>
            <a:r>
              <a:rPr sz="2940" dirty="0" smtClean="0">
                <a:solidFill>
                  <a:schemeClr val="bg1"/>
                </a:solidFill>
              </a:rPr>
              <a:t>Curator's locks provide a similar function to handle global locks in a distributed environment</a:t>
            </a:r>
            <a:endParaRPr sz="2940" dirty="0" smtClean="0">
              <a:solidFill>
                <a:schemeClr val="bg1"/>
              </a:solidFill>
            </a:endParaRPr>
          </a:p>
        </p:txBody>
      </p:sp>
      <p:cxnSp>
        <p:nvCxnSpPr>
          <p:cNvPr id="93" name="直接箭头连接符 74"/>
          <p:cNvCxnSpPr>
            <a:stCxn id="83" idx="2"/>
            <a:endCxn id="6" idx="0"/>
          </p:cNvCxnSpPr>
          <p:nvPr/>
        </p:nvCxnSpPr>
        <p:spPr>
          <a:xfrm flipH="1">
            <a:off x="13851255" y="4569460"/>
            <a:ext cx="3010535" cy="89979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 name="TextBox 11"/>
          <p:cNvSpPr txBox="1"/>
          <p:nvPr/>
        </p:nvSpPr>
        <p:spPr>
          <a:xfrm>
            <a:off x="3384915" y="3829052"/>
            <a:ext cx="1069975" cy="429895"/>
          </a:xfrm>
          <a:prstGeom prst="rect">
            <a:avLst/>
          </a:prstGeom>
          <a:noFill/>
        </p:spPr>
        <p:txBody>
          <a:bodyPr wrap="none" rtlCol="0">
            <a:spAutoFit/>
          </a:bodyPr>
          <a:p>
            <a:r>
              <a:rPr lang="en-US" altLang="zh-CN" dirty="0" smtClean="0">
                <a:solidFill>
                  <a:schemeClr val="bg1"/>
                </a:solidFill>
              </a:rPr>
              <a:t>Thread</a:t>
            </a:r>
            <a:endParaRPr lang="en-US" altLang="zh-CN" dirty="0" smtClean="0">
              <a:solidFill>
                <a:schemeClr val="bg1"/>
              </a:solidFill>
            </a:endParaRPr>
          </a:p>
        </p:txBody>
      </p:sp>
      <p:sp>
        <p:nvSpPr>
          <p:cNvPr id="3" name="TextBox 11"/>
          <p:cNvSpPr txBox="1"/>
          <p:nvPr/>
        </p:nvSpPr>
        <p:spPr>
          <a:xfrm>
            <a:off x="5100050" y="3829052"/>
            <a:ext cx="1069975" cy="429895"/>
          </a:xfrm>
          <a:prstGeom prst="rect">
            <a:avLst/>
          </a:prstGeom>
          <a:noFill/>
        </p:spPr>
        <p:txBody>
          <a:bodyPr wrap="none" rtlCol="0">
            <a:spAutoFit/>
          </a:bodyPr>
          <a:p>
            <a:r>
              <a:rPr lang="en-US" altLang="zh-CN" dirty="0" smtClean="0">
                <a:solidFill>
                  <a:schemeClr val="bg1"/>
                </a:solidFill>
              </a:rPr>
              <a:t>Thread</a:t>
            </a:r>
            <a:endParaRPr lang="en-US" altLang="zh-CN" dirty="0" smtClean="0">
              <a:solidFill>
                <a:schemeClr val="bg1"/>
              </a:solidFill>
            </a:endParaRPr>
          </a:p>
        </p:txBody>
      </p:sp>
      <p:sp>
        <p:nvSpPr>
          <p:cNvPr id="6" name="圆角矩形 40"/>
          <p:cNvSpPr/>
          <p:nvPr/>
        </p:nvSpPr>
        <p:spPr>
          <a:xfrm>
            <a:off x="11391265" y="5469255"/>
            <a:ext cx="4919345" cy="69977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8" name="TextBox 68"/>
          <p:cNvSpPr txBox="1"/>
          <p:nvPr/>
        </p:nvSpPr>
        <p:spPr>
          <a:xfrm>
            <a:off x="11470915" y="5517404"/>
            <a:ext cx="4519295" cy="588645"/>
          </a:xfrm>
          <a:prstGeom prst="rect">
            <a:avLst/>
          </a:prstGeom>
          <a:noFill/>
        </p:spPr>
        <p:txBody>
          <a:bodyPr wrap="none" rtlCol="0">
            <a:spAutoFit/>
          </a:bodyPr>
          <a:p>
            <a:pPr algn="l"/>
            <a:r>
              <a:rPr sz="2940" dirty="0" smtClean="0">
                <a:solidFill>
                  <a:schemeClr val="bg1"/>
                </a:solidFill>
                <a:sym typeface="+mn-ea"/>
              </a:rPr>
              <a:t>Curator distributed lock</a:t>
            </a:r>
            <a:endParaRPr sz="2940" dirty="0" smtClean="0">
              <a:solidFill>
                <a:schemeClr val="bg1"/>
              </a:solidFill>
              <a:sym typeface="+mn-ea"/>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10000"/>
            <a:lumOff val="90000"/>
          </a:schemeClr>
        </a:solidFill>
        <a:effectLst/>
      </p:bgPr>
    </p:bg>
    <p:spTree>
      <p:nvGrpSpPr>
        <p:cNvPr id="1" name=""/>
        <p:cNvGrpSpPr/>
        <p:nvPr/>
      </p:nvGrpSpPr>
      <p:grpSpPr>
        <a:xfrm>
          <a:off x="0" y="0"/>
          <a:ext cx="0" cy="0"/>
          <a:chOff x="0" y="0"/>
          <a:chExt cx="0" cy="0"/>
        </a:xfrm>
      </p:grpSpPr>
      <p:sp>
        <p:nvSpPr>
          <p:cNvPr id="29" name="矩形 28"/>
          <p:cNvSpPr/>
          <p:nvPr/>
        </p:nvSpPr>
        <p:spPr>
          <a:xfrm>
            <a:off x="5894070" y="3148330"/>
            <a:ext cx="3282315" cy="6983095"/>
          </a:xfrm>
          <a:prstGeom prst="rect">
            <a:avLst/>
          </a:prstGeom>
          <a:noFill/>
          <a:ln>
            <a:solidFill>
              <a:srgbClr val="5C7595"/>
            </a:solid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lstStyle/>
          <a:p>
            <a:pPr algn="ctr"/>
            <a:endParaRPr lang="zh-CN" altLang="en-US" sz="4200" dirty="0"/>
          </a:p>
        </p:txBody>
      </p:sp>
      <p:sp>
        <p:nvSpPr>
          <p:cNvPr id="6" name="TextBox 5"/>
          <p:cNvSpPr txBox="1"/>
          <p:nvPr/>
        </p:nvSpPr>
        <p:spPr>
          <a:xfrm>
            <a:off x="2319824" y="1308268"/>
            <a:ext cx="14410690" cy="944245"/>
          </a:xfrm>
          <a:prstGeom prst="rect">
            <a:avLst/>
          </a:prstGeom>
          <a:noFill/>
        </p:spPr>
        <p:txBody>
          <a:bodyPr wrap="none" rtlCol="0">
            <a:spAutoFit/>
          </a:bodyPr>
          <a:lstStyle/>
          <a:p>
            <a:pPr algn="l"/>
            <a:r>
              <a:rPr sz="5040" b="1" dirty="0">
                <a:solidFill>
                  <a:schemeClr val="bg1"/>
                </a:solidFill>
                <a:latin typeface="微软雅黑" panose="020B0503020204020204" charset="-122"/>
                <a:ea typeface="微软雅黑" panose="020B0503020204020204" charset="-122"/>
              </a:rPr>
              <a:t>What's the right posture to use open source?</a:t>
            </a:r>
            <a:endParaRPr sz="5040" b="1" dirty="0">
              <a:solidFill>
                <a:schemeClr val="bg1"/>
              </a:solidFill>
              <a:latin typeface="微软雅黑" panose="020B0503020204020204" charset="-122"/>
              <a:ea typeface="微软雅黑" panose="020B0503020204020204" charset="-122"/>
            </a:endParaRPr>
          </a:p>
        </p:txBody>
      </p:sp>
      <p:grpSp>
        <p:nvGrpSpPr>
          <p:cNvPr id="7" name="组合 6"/>
          <p:cNvGrpSpPr/>
          <p:nvPr/>
        </p:nvGrpSpPr>
        <p:grpSpPr>
          <a:xfrm>
            <a:off x="492125" y="4008120"/>
            <a:ext cx="18830925" cy="5203190"/>
            <a:chOff x="3319092" y="918457"/>
            <a:chExt cx="7616956" cy="2182069"/>
          </a:xfrm>
        </p:grpSpPr>
        <p:sp>
          <p:nvSpPr>
            <p:cNvPr id="8" name="Freeform 17"/>
            <p:cNvSpPr>
              <a:spLocks noChangeAspect="1"/>
            </p:cNvSpPr>
            <p:nvPr/>
          </p:nvSpPr>
          <p:spPr bwMode="auto">
            <a:xfrm>
              <a:off x="7270750" y="1490801"/>
              <a:ext cx="1636713" cy="1609725"/>
            </a:xfrm>
            <a:custGeom>
              <a:avLst/>
              <a:gdLst>
                <a:gd name="T0" fmla="*/ 2147483646 w 145"/>
                <a:gd name="T1" fmla="*/ 2147483646 h 143"/>
                <a:gd name="T2" fmla="*/ 2147483646 w 145"/>
                <a:gd name="T3" fmla="*/ 2147483646 h 143"/>
                <a:gd name="T4" fmla="*/ 2147483646 w 145"/>
                <a:gd name="T5" fmla="*/ 2147483646 h 143"/>
                <a:gd name="T6" fmla="*/ 2147483646 w 145"/>
                <a:gd name="T7" fmla="*/ 2147483646 h 143"/>
                <a:gd name="T8" fmla="*/ 0 w 145"/>
                <a:gd name="T9" fmla="*/ 2147483646 h 143"/>
                <a:gd name="T10" fmla="*/ 2147483646 w 145"/>
                <a:gd name="T11" fmla="*/ 2147483646 h 143"/>
                <a:gd name="T12" fmla="*/ 2147483646 w 145"/>
                <a:gd name="T13" fmla="*/ 2147483646 h 143"/>
                <a:gd name="T14" fmla="*/ 2147483646 w 145"/>
                <a:gd name="T15" fmla="*/ 2147483646 h 143"/>
                <a:gd name="T16" fmla="*/ 2147483646 w 145"/>
                <a:gd name="T17" fmla="*/ 2147483646 h 143"/>
                <a:gd name="T18" fmla="*/ 2147483646 w 145"/>
                <a:gd name="T19" fmla="*/ 2147483646 h 143"/>
                <a:gd name="T20" fmla="*/ 2147483646 w 145"/>
                <a:gd name="T21" fmla="*/ 2147483646 h 143"/>
                <a:gd name="T22" fmla="*/ 2147483646 w 145"/>
                <a:gd name="T23" fmla="*/ 2147483646 h 143"/>
                <a:gd name="T24" fmla="*/ 2147483646 w 145"/>
                <a:gd name="T25" fmla="*/ 2147483646 h 1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DE447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4200"/>
            </a:p>
          </p:txBody>
        </p:sp>
        <p:sp>
          <p:nvSpPr>
            <p:cNvPr id="9" name="Freeform 17"/>
            <p:cNvSpPr/>
            <p:nvPr/>
          </p:nvSpPr>
          <p:spPr bwMode="auto">
            <a:xfrm>
              <a:off x="6429375" y="1694001"/>
              <a:ext cx="1249363" cy="1230312"/>
            </a:xfrm>
            <a:custGeom>
              <a:avLst/>
              <a:gdLst>
                <a:gd name="T0" fmla="*/ 2147483646 w 145"/>
                <a:gd name="T1" fmla="*/ 2147483646 h 143"/>
                <a:gd name="T2" fmla="*/ 2147483646 w 145"/>
                <a:gd name="T3" fmla="*/ 2147483646 h 143"/>
                <a:gd name="T4" fmla="*/ 2147483646 w 145"/>
                <a:gd name="T5" fmla="*/ 2147483646 h 143"/>
                <a:gd name="T6" fmla="*/ 2147483646 w 145"/>
                <a:gd name="T7" fmla="*/ 2147483646 h 143"/>
                <a:gd name="T8" fmla="*/ 0 w 145"/>
                <a:gd name="T9" fmla="*/ 2147483646 h 143"/>
                <a:gd name="T10" fmla="*/ 2147483646 w 145"/>
                <a:gd name="T11" fmla="*/ 2147483646 h 143"/>
                <a:gd name="T12" fmla="*/ 2147483646 w 145"/>
                <a:gd name="T13" fmla="*/ 2147483646 h 143"/>
                <a:gd name="T14" fmla="*/ 2147483646 w 145"/>
                <a:gd name="T15" fmla="*/ 2147483646 h 143"/>
                <a:gd name="T16" fmla="*/ 2147483646 w 145"/>
                <a:gd name="T17" fmla="*/ 2147483646 h 143"/>
                <a:gd name="T18" fmla="*/ 2147483646 w 145"/>
                <a:gd name="T19" fmla="*/ 2147483646 h 143"/>
                <a:gd name="T20" fmla="*/ 2147483646 w 145"/>
                <a:gd name="T21" fmla="*/ 2147483646 h 143"/>
                <a:gd name="T22" fmla="*/ 2147483646 w 145"/>
                <a:gd name="T23" fmla="*/ 2147483646 h 143"/>
                <a:gd name="T24" fmla="*/ 2147483646 w 145"/>
                <a:gd name="T25" fmla="*/ 2147483646 h 1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51308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4200"/>
            </a:p>
          </p:txBody>
        </p:sp>
        <p:sp>
          <p:nvSpPr>
            <p:cNvPr id="10" name="Freeform 18"/>
            <p:cNvSpPr/>
            <p:nvPr/>
          </p:nvSpPr>
          <p:spPr bwMode="auto">
            <a:xfrm>
              <a:off x="5653088" y="1794013"/>
              <a:ext cx="1093787" cy="1066800"/>
            </a:xfrm>
            <a:custGeom>
              <a:avLst/>
              <a:gdLst>
                <a:gd name="T0" fmla="*/ 2147483646 w 127"/>
                <a:gd name="T1" fmla="*/ 2147483646 h 124"/>
                <a:gd name="T2" fmla="*/ 2147483646 w 127"/>
                <a:gd name="T3" fmla="*/ 2147483646 h 124"/>
                <a:gd name="T4" fmla="*/ 2147483646 w 127"/>
                <a:gd name="T5" fmla="*/ 2147483646 h 124"/>
                <a:gd name="T6" fmla="*/ 2147483646 w 127"/>
                <a:gd name="T7" fmla="*/ 2147483646 h 124"/>
                <a:gd name="T8" fmla="*/ 2147483646 w 127"/>
                <a:gd name="T9" fmla="*/ 2147483646 h 124"/>
                <a:gd name="T10" fmla="*/ 2147483646 w 127"/>
                <a:gd name="T11" fmla="*/ 2147483646 h 124"/>
                <a:gd name="T12" fmla="*/ 2147483646 w 127"/>
                <a:gd name="T13" fmla="*/ 2147483646 h 124"/>
                <a:gd name="T14" fmla="*/ 2147483646 w 127"/>
                <a:gd name="T15" fmla="*/ 2147483646 h 124"/>
                <a:gd name="T16" fmla="*/ 2147483646 w 127"/>
                <a:gd name="T17" fmla="*/ 2147483646 h 124"/>
                <a:gd name="T18" fmla="*/ 2147483646 w 127"/>
                <a:gd name="T19" fmla="*/ 2147483646 h 124"/>
                <a:gd name="T20" fmla="*/ 2147483646 w 127"/>
                <a:gd name="T21" fmla="*/ 2147483646 h 124"/>
                <a:gd name="T22" fmla="*/ 2147483646 w 127"/>
                <a:gd name="T23" fmla="*/ 2147483646 h 124"/>
                <a:gd name="T24" fmla="*/ 2147483646 w 127"/>
                <a:gd name="T25" fmla="*/ 2147483646 h 1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7" h="124">
                  <a:moveTo>
                    <a:pt x="127" y="64"/>
                  </a:moveTo>
                  <a:cubicBezTo>
                    <a:pt x="127" y="71"/>
                    <a:pt x="117" y="76"/>
                    <a:pt x="117" y="76"/>
                  </a:cubicBezTo>
                  <a:cubicBezTo>
                    <a:pt x="8" y="124"/>
                    <a:pt x="8" y="124"/>
                    <a:pt x="8" y="124"/>
                  </a:cubicBezTo>
                  <a:cubicBezTo>
                    <a:pt x="8" y="124"/>
                    <a:pt x="4" y="124"/>
                    <a:pt x="2" y="123"/>
                  </a:cubicBezTo>
                  <a:cubicBezTo>
                    <a:pt x="0" y="121"/>
                    <a:pt x="1" y="118"/>
                    <a:pt x="1" y="118"/>
                  </a:cubicBezTo>
                  <a:cubicBezTo>
                    <a:pt x="6" y="94"/>
                    <a:pt x="6" y="94"/>
                    <a:pt x="6" y="94"/>
                  </a:cubicBezTo>
                  <a:cubicBezTo>
                    <a:pt x="6" y="94"/>
                    <a:pt x="39" y="81"/>
                    <a:pt x="39" y="62"/>
                  </a:cubicBezTo>
                  <a:cubicBezTo>
                    <a:pt x="40" y="48"/>
                    <a:pt x="19" y="38"/>
                    <a:pt x="19" y="38"/>
                  </a:cubicBezTo>
                  <a:cubicBezTo>
                    <a:pt x="26" y="6"/>
                    <a:pt x="26" y="6"/>
                    <a:pt x="26" y="6"/>
                  </a:cubicBezTo>
                  <a:cubicBezTo>
                    <a:pt x="26" y="6"/>
                    <a:pt x="28" y="2"/>
                    <a:pt x="32" y="1"/>
                  </a:cubicBezTo>
                  <a:cubicBezTo>
                    <a:pt x="36" y="0"/>
                    <a:pt x="39" y="2"/>
                    <a:pt x="39" y="2"/>
                  </a:cubicBezTo>
                  <a:cubicBezTo>
                    <a:pt x="121" y="52"/>
                    <a:pt x="121" y="52"/>
                    <a:pt x="121" y="52"/>
                  </a:cubicBezTo>
                  <a:cubicBezTo>
                    <a:pt x="121" y="52"/>
                    <a:pt x="127" y="57"/>
                    <a:pt x="127" y="64"/>
                  </a:cubicBezTo>
                  <a:close/>
                </a:path>
              </a:pathLst>
            </a:custGeom>
            <a:solidFill>
              <a:srgbClr val="DE447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4200"/>
            </a:p>
          </p:txBody>
        </p:sp>
        <p:sp>
          <p:nvSpPr>
            <p:cNvPr id="11" name="Freeform 19"/>
            <p:cNvSpPr/>
            <p:nvPr/>
          </p:nvSpPr>
          <p:spPr bwMode="auto">
            <a:xfrm>
              <a:off x="5043488" y="1900376"/>
              <a:ext cx="868362" cy="879475"/>
            </a:xfrm>
            <a:custGeom>
              <a:avLst/>
              <a:gdLst>
                <a:gd name="T0" fmla="*/ 2147483646 w 101"/>
                <a:gd name="T1" fmla="*/ 2147483646 h 102"/>
                <a:gd name="T2" fmla="*/ 2147483646 w 101"/>
                <a:gd name="T3" fmla="*/ 2147483646 h 102"/>
                <a:gd name="T4" fmla="*/ 2147483646 w 101"/>
                <a:gd name="T5" fmla="*/ 2147483646 h 102"/>
                <a:gd name="T6" fmla="*/ 2147483646 w 101"/>
                <a:gd name="T7" fmla="*/ 2147483646 h 102"/>
                <a:gd name="T8" fmla="*/ 2147483646 w 101"/>
                <a:gd name="T9" fmla="*/ 2147483646 h 102"/>
                <a:gd name="T10" fmla="*/ 2147483646 w 101"/>
                <a:gd name="T11" fmla="*/ 2147483646 h 102"/>
                <a:gd name="T12" fmla="*/ 2147483646 w 101"/>
                <a:gd name="T13" fmla="*/ 2147483646 h 102"/>
                <a:gd name="T14" fmla="*/ 2147483646 w 101"/>
                <a:gd name="T15" fmla="*/ 2147483646 h 102"/>
                <a:gd name="T16" fmla="*/ 2147483646 w 101"/>
                <a:gd name="T17" fmla="*/ 2147483646 h 102"/>
                <a:gd name="T18" fmla="*/ 0 w 101"/>
                <a:gd name="T19" fmla="*/ 2147483646 h 102"/>
                <a:gd name="T20" fmla="*/ 2147483646 w 101"/>
                <a:gd name="T21" fmla="*/ 2147483646 h 102"/>
                <a:gd name="T22" fmla="*/ 2147483646 w 101"/>
                <a:gd name="T23" fmla="*/ 2147483646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1" h="102">
                  <a:moveTo>
                    <a:pt x="15" y="31"/>
                  </a:moveTo>
                  <a:cubicBezTo>
                    <a:pt x="21" y="5"/>
                    <a:pt x="21" y="5"/>
                    <a:pt x="21" y="5"/>
                  </a:cubicBezTo>
                  <a:cubicBezTo>
                    <a:pt x="21" y="5"/>
                    <a:pt x="22" y="2"/>
                    <a:pt x="26" y="1"/>
                  </a:cubicBezTo>
                  <a:cubicBezTo>
                    <a:pt x="29" y="0"/>
                    <a:pt x="32" y="2"/>
                    <a:pt x="32" y="2"/>
                  </a:cubicBezTo>
                  <a:cubicBezTo>
                    <a:pt x="95" y="41"/>
                    <a:pt x="95" y="41"/>
                    <a:pt x="95" y="41"/>
                  </a:cubicBezTo>
                  <a:cubicBezTo>
                    <a:pt x="95" y="41"/>
                    <a:pt x="101" y="46"/>
                    <a:pt x="101" y="51"/>
                  </a:cubicBezTo>
                  <a:cubicBezTo>
                    <a:pt x="101" y="60"/>
                    <a:pt x="94" y="63"/>
                    <a:pt x="94" y="63"/>
                  </a:cubicBezTo>
                  <a:cubicBezTo>
                    <a:pt x="6" y="102"/>
                    <a:pt x="6" y="102"/>
                    <a:pt x="6" y="102"/>
                  </a:cubicBezTo>
                  <a:cubicBezTo>
                    <a:pt x="6" y="102"/>
                    <a:pt x="3" y="102"/>
                    <a:pt x="2" y="101"/>
                  </a:cubicBezTo>
                  <a:cubicBezTo>
                    <a:pt x="0" y="99"/>
                    <a:pt x="0" y="97"/>
                    <a:pt x="0" y="97"/>
                  </a:cubicBezTo>
                  <a:cubicBezTo>
                    <a:pt x="5" y="77"/>
                    <a:pt x="5" y="77"/>
                    <a:pt x="5" y="77"/>
                  </a:cubicBezTo>
                  <a:lnTo>
                    <a:pt x="15" y="31"/>
                  </a:lnTo>
                  <a:close/>
                </a:path>
              </a:pathLst>
            </a:custGeom>
            <a:solidFill>
              <a:srgbClr val="51308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4200"/>
            </a:p>
          </p:txBody>
        </p:sp>
        <p:sp>
          <p:nvSpPr>
            <p:cNvPr id="12" name="任意多边形 100"/>
            <p:cNvSpPr/>
            <p:nvPr/>
          </p:nvSpPr>
          <p:spPr bwMode="auto">
            <a:xfrm>
              <a:off x="8397876" y="1832113"/>
              <a:ext cx="847928" cy="120650"/>
            </a:xfrm>
            <a:custGeom>
              <a:avLst/>
              <a:gdLst>
                <a:gd name="T0" fmla="*/ 0 w 1600200"/>
                <a:gd name="T1" fmla="*/ 46253 h 552450"/>
                <a:gd name="T2" fmla="*/ 416481 w 1600200"/>
                <a:gd name="T3" fmla="*/ 0 h 552450"/>
                <a:gd name="T4" fmla="*/ 3887146 w 1600200"/>
                <a:gd name="T5" fmla="*/ 0 h 552450"/>
                <a:gd name="T6" fmla="*/ 0 60000 65536"/>
                <a:gd name="T7" fmla="*/ 0 60000 65536"/>
                <a:gd name="T8" fmla="*/ 0 60000 65536"/>
              </a:gdLst>
              <a:ahLst/>
              <a:cxnLst>
                <a:cxn ang="T6">
                  <a:pos x="T0" y="T1"/>
                </a:cxn>
                <a:cxn ang="T7">
                  <a:pos x="T2" y="T3"/>
                </a:cxn>
                <a:cxn ang="T8">
                  <a:pos x="T4" y="T5"/>
                </a:cxn>
              </a:cxnLst>
              <a:rect l="0" t="0" r="r" b="b"/>
              <a:pathLst>
                <a:path w="1600200" h="552450">
                  <a:moveTo>
                    <a:pt x="0" y="552450"/>
                  </a:moveTo>
                  <a:lnTo>
                    <a:pt x="171450" y="0"/>
                  </a:lnTo>
                  <a:lnTo>
                    <a:pt x="1600200" y="0"/>
                  </a:lnTo>
                </a:path>
              </a:pathLst>
            </a:custGeom>
            <a:noFill/>
            <a:ln w="12700" cap="flat" cmpd="sng">
              <a:solidFill>
                <a:srgbClr val="ADBACA"/>
              </a:solidFill>
              <a:round/>
              <a:headEnd type="oval" w="med" len="med"/>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zh-CN" altLang="en-US" sz="4200"/>
            </a:p>
          </p:txBody>
        </p:sp>
        <p:sp>
          <p:nvSpPr>
            <p:cNvPr id="13" name="任意多边形 108"/>
            <p:cNvSpPr/>
            <p:nvPr/>
          </p:nvSpPr>
          <p:spPr bwMode="auto">
            <a:xfrm flipH="1">
              <a:off x="4588271" y="2090877"/>
              <a:ext cx="691753" cy="208756"/>
            </a:xfrm>
            <a:custGeom>
              <a:avLst/>
              <a:gdLst>
                <a:gd name="T0" fmla="*/ 0 w 1600200"/>
                <a:gd name="T1" fmla="*/ 46863 h 552450"/>
                <a:gd name="T2" fmla="*/ 417355 w 1600200"/>
                <a:gd name="T3" fmla="*/ 0 h 552450"/>
                <a:gd name="T4" fmla="*/ 3895306 w 1600200"/>
                <a:gd name="T5" fmla="*/ 0 h 552450"/>
                <a:gd name="T6" fmla="*/ 0 60000 65536"/>
                <a:gd name="T7" fmla="*/ 0 60000 65536"/>
                <a:gd name="T8" fmla="*/ 0 60000 65536"/>
              </a:gdLst>
              <a:ahLst/>
              <a:cxnLst>
                <a:cxn ang="T6">
                  <a:pos x="T0" y="T1"/>
                </a:cxn>
                <a:cxn ang="T7">
                  <a:pos x="T2" y="T3"/>
                </a:cxn>
                <a:cxn ang="T8">
                  <a:pos x="T4" y="T5"/>
                </a:cxn>
              </a:cxnLst>
              <a:rect l="0" t="0" r="r" b="b"/>
              <a:pathLst>
                <a:path w="1600200" h="552450">
                  <a:moveTo>
                    <a:pt x="0" y="552450"/>
                  </a:moveTo>
                  <a:lnTo>
                    <a:pt x="171450" y="0"/>
                  </a:lnTo>
                  <a:lnTo>
                    <a:pt x="1600200" y="0"/>
                  </a:lnTo>
                </a:path>
              </a:pathLst>
            </a:custGeom>
            <a:noFill/>
            <a:ln w="12700" cap="flat" cmpd="sng">
              <a:solidFill>
                <a:srgbClr val="ADBACA"/>
              </a:solidFill>
              <a:round/>
              <a:headEnd type="oval" w="med" len="med"/>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zh-CN" altLang="en-US" sz="4200"/>
            </a:p>
          </p:txBody>
        </p:sp>
        <p:sp>
          <p:nvSpPr>
            <p:cNvPr id="14" name="任意多边形 112"/>
            <p:cNvSpPr/>
            <p:nvPr/>
          </p:nvSpPr>
          <p:spPr bwMode="auto">
            <a:xfrm>
              <a:off x="7054850" y="1239976"/>
              <a:ext cx="566738" cy="846137"/>
            </a:xfrm>
            <a:custGeom>
              <a:avLst/>
              <a:gdLst>
                <a:gd name="T0" fmla="*/ 0 w 647700"/>
                <a:gd name="T1" fmla="*/ 649536 h 965200"/>
                <a:gd name="T2" fmla="*/ 68207 w 647700"/>
                <a:gd name="T3" fmla="*/ 350408 h 965200"/>
                <a:gd name="T4" fmla="*/ 434820 w 647700"/>
                <a:gd name="T5" fmla="*/ 0 h 965200"/>
                <a:gd name="T6" fmla="*/ 0 60000 65536"/>
                <a:gd name="T7" fmla="*/ 0 60000 65536"/>
                <a:gd name="T8" fmla="*/ 0 60000 65536"/>
              </a:gdLst>
              <a:ahLst/>
              <a:cxnLst>
                <a:cxn ang="T6">
                  <a:pos x="T0" y="T1"/>
                </a:cxn>
                <a:cxn ang="T7">
                  <a:pos x="T2" y="T3"/>
                </a:cxn>
                <a:cxn ang="T8">
                  <a:pos x="T4" y="T5"/>
                </a:cxn>
              </a:cxnLst>
              <a:rect l="0" t="0" r="r" b="b"/>
              <a:pathLst>
                <a:path w="647700" h="965200">
                  <a:moveTo>
                    <a:pt x="0" y="965200"/>
                  </a:moveTo>
                  <a:lnTo>
                    <a:pt x="101600" y="520700"/>
                  </a:lnTo>
                  <a:lnTo>
                    <a:pt x="647700" y="0"/>
                  </a:lnTo>
                </a:path>
              </a:pathLst>
            </a:custGeom>
            <a:noFill/>
            <a:ln w="12700" cap="flat" cmpd="sng">
              <a:solidFill>
                <a:srgbClr val="ADBACA"/>
              </a:solidFill>
              <a:round/>
              <a:headEnd type="oval" w="med" len="med"/>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zh-CN" altLang="en-US" sz="4200"/>
            </a:p>
          </p:txBody>
        </p:sp>
        <p:sp>
          <p:nvSpPr>
            <p:cNvPr id="15" name="任意多边形 113"/>
            <p:cNvSpPr/>
            <p:nvPr/>
          </p:nvSpPr>
          <p:spPr bwMode="auto">
            <a:xfrm flipH="1">
              <a:off x="6014831" y="1239976"/>
              <a:ext cx="244440" cy="847567"/>
            </a:xfrm>
            <a:custGeom>
              <a:avLst/>
              <a:gdLst>
                <a:gd name="T0" fmla="*/ 0 w 647700"/>
                <a:gd name="T1" fmla="*/ 653010 h 965200"/>
                <a:gd name="T2" fmla="*/ 68589 w 647700"/>
                <a:gd name="T3" fmla="*/ 352282 h 965200"/>
                <a:gd name="T4" fmla="*/ 437259 w 647700"/>
                <a:gd name="T5" fmla="*/ 0 h 965200"/>
                <a:gd name="T6" fmla="*/ 0 60000 65536"/>
                <a:gd name="T7" fmla="*/ 0 60000 65536"/>
                <a:gd name="T8" fmla="*/ 0 60000 65536"/>
              </a:gdLst>
              <a:ahLst/>
              <a:cxnLst>
                <a:cxn ang="T6">
                  <a:pos x="T0" y="T1"/>
                </a:cxn>
                <a:cxn ang="T7">
                  <a:pos x="T2" y="T3"/>
                </a:cxn>
                <a:cxn ang="T8">
                  <a:pos x="T4" y="T5"/>
                </a:cxn>
              </a:cxnLst>
              <a:rect l="0" t="0" r="r" b="b"/>
              <a:pathLst>
                <a:path w="647700" h="965200">
                  <a:moveTo>
                    <a:pt x="0" y="965200"/>
                  </a:moveTo>
                  <a:lnTo>
                    <a:pt x="101600" y="520700"/>
                  </a:lnTo>
                  <a:lnTo>
                    <a:pt x="647700" y="0"/>
                  </a:lnTo>
                </a:path>
              </a:pathLst>
            </a:custGeom>
            <a:noFill/>
            <a:ln w="12700" cap="flat" cmpd="sng">
              <a:solidFill>
                <a:srgbClr val="ADBACA"/>
              </a:solidFill>
              <a:round/>
              <a:headEnd type="oval" w="med" len="med"/>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zh-CN" altLang="en-US" sz="4200"/>
            </a:p>
          </p:txBody>
        </p:sp>
        <p:sp>
          <p:nvSpPr>
            <p:cNvPr id="16" name="Freeform 26"/>
            <p:cNvSpPr>
              <a:spLocks noChangeAspect="1"/>
            </p:cNvSpPr>
            <p:nvPr/>
          </p:nvSpPr>
          <p:spPr bwMode="auto">
            <a:xfrm>
              <a:off x="8112125" y="2225813"/>
              <a:ext cx="204788" cy="211138"/>
            </a:xfrm>
            <a:custGeom>
              <a:avLst/>
              <a:gdLst>
                <a:gd name="T0" fmla="*/ 2147483646 w 274"/>
                <a:gd name="T1" fmla="*/ 2147483646 h 284"/>
                <a:gd name="T2" fmla="*/ 2147483646 w 274"/>
                <a:gd name="T3" fmla="*/ 2147483646 h 284"/>
                <a:gd name="T4" fmla="*/ 2147483646 w 274"/>
                <a:gd name="T5" fmla="*/ 2147483646 h 284"/>
                <a:gd name="T6" fmla="*/ 2147483646 w 274"/>
                <a:gd name="T7" fmla="*/ 2147483646 h 284"/>
                <a:gd name="T8" fmla="*/ 2147483646 w 274"/>
                <a:gd name="T9" fmla="*/ 2147483646 h 284"/>
                <a:gd name="T10" fmla="*/ 2147483646 w 274"/>
                <a:gd name="T11" fmla="*/ 2147483646 h 284"/>
                <a:gd name="T12" fmla="*/ 2147483646 w 274"/>
                <a:gd name="T13" fmla="*/ 2147483646 h 284"/>
                <a:gd name="T14" fmla="*/ 2147483646 w 274"/>
                <a:gd name="T15" fmla="*/ 2147483646 h 284"/>
                <a:gd name="T16" fmla="*/ 2147483646 w 274"/>
                <a:gd name="T17" fmla="*/ 2147483646 h 284"/>
                <a:gd name="T18" fmla="*/ 2147483646 w 274"/>
                <a:gd name="T19" fmla="*/ 2147483646 h 284"/>
                <a:gd name="T20" fmla="*/ 2147483646 w 274"/>
                <a:gd name="T21" fmla="*/ 2147483646 h 284"/>
                <a:gd name="T22" fmla="*/ 2147483646 w 274"/>
                <a:gd name="T23" fmla="*/ 2147483646 h 2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4200"/>
            </a:p>
          </p:txBody>
        </p:sp>
        <p:sp>
          <p:nvSpPr>
            <p:cNvPr id="17" name="Freeform 442"/>
            <p:cNvSpPr>
              <a:spLocks noEditPoints="1"/>
            </p:cNvSpPr>
            <p:nvPr/>
          </p:nvSpPr>
          <p:spPr bwMode="auto">
            <a:xfrm>
              <a:off x="6134100" y="2240101"/>
              <a:ext cx="219075" cy="187325"/>
            </a:xfrm>
            <a:custGeom>
              <a:avLst/>
              <a:gdLst>
                <a:gd name="T0" fmla="*/ 2147483646 w 288"/>
                <a:gd name="T1" fmla="*/ 0 h 246"/>
                <a:gd name="T2" fmla="*/ 2147483646 w 288"/>
                <a:gd name="T3" fmla="*/ 0 h 246"/>
                <a:gd name="T4" fmla="*/ 2147483646 w 288"/>
                <a:gd name="T5" fmla="*/ 2147483646 h 246"/>
                <a:gd name="T6" fmla="*/ 2147483646 w 288"/>
                <a:gd name="T7" fmla="*/ 2147483646 h 246"/>
                <a:gd name="T8" fmla="*/ 2147483646 w 288"/>
                <a:gd name="T9" fmla="*/ 2147483646 h 246"/>
                <a:gd name="T10" fmla="*/ 0 w 288"/>
                <a:gd name="T11" fmla="*/ 2147483646 h 246"/>
                <a:gd name="T12" fmla="*/ 0 w 288"/>
                <a:gd name="T13" fmla="*/ 2147483646 h 246"/>
                <a:gd name="T14" fmla="*/ 2147483646 w 288"/>
                <a:gd name="T15" fmla="*/ 2147483646 h 246"/>
                <a:gd name="T16" fmla="*/ 2147483646 w 288"/>
                <a:gd name="T17" fmla="*/ 2147483646 h 246"/>
                <a:gd name="T18" fmla="*/ 2147483646 w 288"/>
                <a:gd name="T19" fmla="*/ 2147483646 h 246"/>
                <a:gd name="T20" fmla="*/ 2147483646 w 288"/>
                <a:gd name="T21" fmla="*/ 2147483646 h 246"/>
                <a:gd name="T22" fmla="*/ 2147483646 w 288"/>
                <a:gd name="T23" fmla="*/ 2147483646 h 246"/>
                <a:gd name="T24" fmla="*/ 2147483646 w 288"/>
                <a:gd name="T25" fmla="*/ 2147483646 h 246"/>
                <a:gd name="T26" fmla="*/ 2147483646 w 288"/>
                <a:gd name="T27" fmla="*/ 0 h 246"/>
                <a:gd name="T28" fmla="*/ 2147483646 w 288"/>
                <a:gd name="T29" fmla="*/ 2147483646 h 246"/>
                <a:gd name="T30" fmla="*/ 2147483646 w 288"/>
                <a:gd name="T31" fmla="*/ 2147483646 h 246"/>
                <a:gd name="T32" fmla="*/ 2147483646 w 288"/>
                <a:gd name="T33" fmla="*/ 2147483646 h 246"/>
                <a:gd name="T34" fmla="*/ 2147483646 w 288"/>
                <a:gd name="T35" fmla="*/ 2147483646 h 246"/>
                <a:gd name="T36" fmla="*/ 2147483646 w 288"/>
                <a:gd name="T37" fmla="*/ 2147483646 h 246"/>
                <a:gd name="T38" fmla="*/ 2147483646 w 288"/>
                <a:gd name="T39" fmla="*/ 2147483646 h 246"/>
                <a:gd name="T40" fmla="*/ 2147483646 w 288"/>
                <a:gd name="T41" fmla="*/ 2147483646 h 246"/>
                <a:gd name="T42" fmla="*/ 2147483646 w 288"/>
                <a:gd name="T43" fmla="*/ 2147483646 h 246"/>
                <a:gd name="T44" fmla="*/ 2147483646 w 288"/>
                <a:gd name="T45" fmla="*/ 2147483646 h 246"/>
                <a:gd name="T46" fmla="*/ 2147483646 w 288"/>
                <a:gd name="T47" fmla="*/ 2147483646 h 246"/>
                <a:gd name="T48" fmla="*/ 2147483646 w 288"/>
                <a:gd name="T49" fmla="*/ 2147483646 h 246"/>
                <a:gd name="T50" fmla="*/ 2147483646 w 288"/>
                <a:gd name="T51" fmla="*/ 2147483646 h 246"/>
                <a:gd name="T52" fmla="*/ 2147483646 w 288"/>
                <a:gd name="T53" fmla="*/ 2147483646 h 246"/>
                <a:gd name="T54" fmla="*/ 2147483646 w 288"/>
                <a:gd name="T55" fmla="*/ 2147483646 h 246"/>
                <a:gd name="T56" fmla="*/ 2147483646 w 288"/>
                <a:gd name="T57" fmla="*/ 2147483646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246">
                  <a:moveTo>
                    <a:pt x="278" y="0"/>
                  </a:moveTo>
                  <a:cubicBezTo>
                    <a:pt x="52" y="0"/>
                    <a:pt x="52" y="0"/>
                    <a:pt x="52" y="0"/>
                  </a:cubicBezTo>
                  <a:cubicBezTo>
                    <a:pt x="44" y="0"/>
                    <a:pt x="42" y="2"/>
                    <a:pt x="42" y="10"/>
                  </a:cubicBezTo>
                  <a:cubicBezTo>
                    <a:pt x="42" y="43"/>
                    <a:pt x="42" y="43"/>
                    <a:pt x="42" y="43"/>
                  </a:cubicBezTo>
                  <a:cubicBezTo>
                    <a:pt x="10" y="43"/>
                    <a:pt x="10" y="43"/>
                    <a:pt x="10" y="43"/>
                  </a:cubicBezTo>
                  <a:cubicBezTo>
                    <a:pt x="2" y="43"/>
                    <a:pt x="0" y="45"/>
                    <a:pt x="0" y="53"/>
                  </a:cubicBezTo>
                  <a:cubicBezTo>
                    <a:pt x="0" y="219"/>
                    <a:pt x="0" y="219"/>
                    <a:pt x="0" y="219"/>
                  </a:cubicBezTo>
                  <a:cubicBezTo>
                    <a:pt x="0" y="231"/>
                    <a:pt x="14" y="246"/>
                    <a:pt x="27" y="246"/>
                  </a:cubicBezTo>
                  <a:cubicBezTo>
                    <a:pt x="52" y="246"/>
                    <a:pt x="52" y="246"/>
                    <a:pt x="52" y="246"/>
                  </a:cubicBezTo>
                  <a:cubicBezTo>
                    <a:pt x="241" y="246"/>
                    <a:pt x="241" y="246"/>
                    <a:pt x="241" y="246"/>
                  </a:cubicBezTo>
                  <a:cubicBezTo>
                    <a:pt x="278" y="246"/>
                    <a:pt x="278" y="246"/>
                    <a:pt x="278" y="246"/>
                  </a:cubicBezTo>
                  <a:cubicBezTo>
                    <a:pt x="286" y="246"/>
                    <a:pt x="288" y="244"/>
                    <a:pt x="288" y="236"/>
                  </a:cubicBezTo>
                  <a:cubicBezTo>
                    <a:pt x="288" y="10"/>
                    <a:pt x="288" y="10"/>
                    <a:pt x="288" y="10"/>
                  </a:cubicBezTo>
                  <a:cubicBezTo>
                    <a:pt x="288" y="2"/>
                    <a:pt x="286" y="0"/>
                    <a:pt x="278" y="0"/>
                  </a:cubicBezTo>
                  <a:close/>
                  <a:moveTo>
                    <a:pt x="271" y="229"/>
                  </a:moveTo>
                  <a:cubicBezTo>
                    <a:pt x="241" y="229"/>
                    <a:pt x="241" y="229"/>
                    <a:pt x="241" y="229"/>
                  </a:cubicBezTo>
                  <a:cubicBezTo>
                    <a:pt x="52" y="229"/>
                    <a:pt x="52" y="229"/>
                    <a:pt x="52" y="229"/>
                  </a:cubicBezTo>
                  <a:cubicBezTo>
                    <a:pt x="27" y="229"/>
                    <a:pt x="27" y="229"/>
                    <a:pt x="27" y="229"/>
                  </a:cubicBezTo>
                  <a:cubicBezTo>
                    <a:pt x="24" y="229"/>
                    <a:pt x="17" y="222"/>
                    <a:pt x="17" y="219"/>
                  </a:cubicBezTo>
                  <a:cubicBezTo>
                    <a:pt x="17" y="60"/>
                    <a:pt x="17" y="60"/>
                    <a:pt x="17" y="60"/>
                  </a:cubicBezTo>
                  <a:cubicBezTo>
                    <a:pt x="42" y="60"/>
                    <a:pt x="42" y="60"/>
                    <a:pt x="42" y="60"/>
                  </a:cubicBezTo>
                  <a:cubicBezTo>
                    <a:pt x="42" y="214"/>
                    <a:pt x="42" y="214"/>
                    <a:pt x="42" y="214"/>
                  </a:cubicBezTo>
                  <a:cubicBezTo>
                    <a:pt x="59" y="214"/>
                    <a:pt x="59" y="214"/>
                    <a:pt x="59" y="214"/>
                  </a:cubicBezTo>
                  <a:cubicBezTo>
                    <a:pt x="59" y="60"/>
                    <a:pt x="59" y="60"/>
                    <a:pt x="59" y="60"/>
                  </a:cubicBezTo>
                  <a:cubicBezTo>
                    <a:pt x="59" y="60"/>
                    <a:pt x="59" y="60"/>
                    <a:pt x="59" y="60"/>
                  </a:cubicBezTo>
                  <a:cubicBezTo>
                    <a:pt x="59" y="43"/>
                    <a:pt x="59" y="43"/>
                    <a:pt x="59" y="43"/>
                  </a:cubicBezTo>
                  <a:cubicBezTo>
                    <a:pt x="59" y="17"/>
                    <a:pt x="59" y="17"/>
                    <a:pt x="59" y="17"/>
                  </a:cubicBezTo>
                  <a:cubicBezTo>
                    <a:pt x="271" y="17"/>
                    <a:pt x="271" y="17"/>
                    <a:pt x="271" y="17"/>
                  </a:cubicBezTo>
                  <a:lnTo>
                    <a:pt x="271" y="22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4200"/>
            </a:p>
          </p:txBody>
        </p:sp>
        <p:sp>
          <p:nvSpPr>
            <p:cNvPr id="18" name="Rectangle 443"/>
            <p:cNvSpPr>
              <a:spLocks noChangeArrowheads="1"/>
            </p:cNvSpPr>
            <p:nvPr/>
          </p:nvSpPr>
          <p:spPr bwMode="auto">
            <a:xfrm>
              <a:off x="6196013" y="2270263"/>
              <a:ext cx="57150" cy="587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90204" pitchFamily="34" charset="0"/>
                <a:buChar char="•"/>
                <a:defRPr kumimoji="1" sz="3200">
                  <a:solidFill>
                    <a:schemeClr val="tx1"/>
                  </a:solidFill>
                  <a:latin typeface="Arial" panose="020B0604020202090204" pitchFamily="34" charset="0"/>
                  <a:ea typeface="黑体" pitchFamily="49" charset="-122"/>
                </a:defRPr>
              </a:lvl1pPr>
              <a:lvl2pPr marL="742950" indent="-285750">
                <a:spcBef>
                  <a:spcPct val="20000"/>
                </a:spcBef>
                <a:buFont typeface="Arial" panose="020B0604020202090204" pitchFamily="34" charset="0"/>
                <a:buChar char="–"/>
                <a:defRPr kumimoji="1" sz="2800">
                  <a:solidFill>
                    <a:schemeClr val="tx1"/>
                  </a:solidFill>
                  <a:latin typeface="Arial" panose="020B0604020202090204" pitchFamily="34" charset="0"/>
                  <a:ea typeface="黑体" pitchFamily="49" charset="-122"/>
                </a:defRPr>
              </a:lvl2pPr>
              <a:lvl3pPr marL="1143000" indent="-228600">
                <a:spcBef>
                  <a:spcPct val="20000"/>
                </a:spcBef>
                <a:buFont typeface="Arial" panose="020B0604020202090204" pitchFamily="34" charset="0"/>
                <a:buChar char="•"/>
                <a:defRPr kumimoji="1" sz="2400">
                  <a:solidFill>
                    <a:schemeClr val="tx1"/>
                  </a:solidFill>
                  <a:latin typeface="Arial" panose="020B0604020202090204" pitchFamily="34" charset="0"/>
                  <a:ea typeface="黑体" pitchFamily="49" charset="-122"/>
                </a:defRPr>
              </a:lvl3pPr>
              <a:lvl4pPr marL="1600200" indent="-228600">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4pPr>
              <a:lvl5pPr marL="2057400" indent="-228600">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5pPr>
              <a:lvl6pPr marL="25146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6pPr>
              <a:lvl7pPr marL="29718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7pPr>
              <a:lvl8pPr marL="34290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8pPr>
              <a:lvl9pPr marL="38862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9pPr>
            </a:lstStyle>
            <a:p>
              <a:pPr eaLnBrk="1" hangingPunct="1">
                <a:spcBef>
                  <a:spcPct val="0"/>
                </a:spcBef>
                <a:buFontTx/>
                <a:buNone/>
              </a:pPr>
              <a:endParaRPr kumimoji="0" lang="zh-CN" altLang="en-US" sz="3780">
                <a:solidFill>
                  <a:srgbClr val="000000"/>
                </a:solidFill>
                <a:ea typeface="微软雅黑" panose="020B0503020204020204" charset="-122"/>
                <a:sym typeface="Arial" panose="020B0604020202090204" pitchFamily="34" charset="0"/>
              </a:endParaRPr>
            </a:p>
          </p:txBody>
        </p:sp>
        <p:sp>
          <p:nvSpPr>
            <p:cNvPr id="19" name="Rectangle 444"/>
            <p:cNvSpPr>
              <a:spLocks noChangeArrowheads="1"/>
            </p:cNvSpPr>
            <p:nvPr/>
          </p:nvSpPr>
          <p:spPr bwMode="auto">
            <a:xfrm>
              <a:off x="6272213" y="2278201"/>
              <a:ext cx="47625" cy="95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90204" pitchFamily="34" charset="0"/>
                <a:buChar char="•"/>
                <a:defRPr kumimoji="1" sz="3200">
                  <a:solidFill>
                    <a:schemeClr val="tx1"/>
                  </a:solidFill>
                  <a:latin typeface="Arial" panose="020B0604020202090204" pitchFamily="34" charset="0"/>
                  <a:ea typeface="黑体" pitchFamily="49" charset="-122"/>
                </a:defRPr>
              </a:lvl1pPr>
              <a:lvl2pPr marL="742950" indent="-285750">
                <a:spcBef>
                  <a:spcPct val="20000"/>
                </a:spcBef>
                <a:buFont typeface="Arial" panose="020B0604020202090204" pitchFamily="34" charset="0"/>
                <a:buChar char="–"/>
                <a:defRPr kumimoji="1" sz="2800">
                  <a:solidFill>
                    <a:schemeClr val="tx1"/>
                  </a:solidFill>
                  <a:latin typeface="Arial" panose="020B0604020202090204" pitchFamily="34" charset="0"/>
                  <a:ea typeface="黑体" pitchFamily="49" charset="-122"/>
                </a:defRPr>
              </a:lvl2pPr>
              <a:lvl3pPr marL="1143000" indent="-228600">
                <a:spcBef>
                  <a:spcPct val="20000"/>
                </a:spcBef>
                <a:buFont typeface="Arial" panose="020B0604020202090204" pitchFamily="34" charset="0"/>
                <a:buChar char="•"/>
                <a:defRPr kumimoji="1" sz="2400">
                  <a:solidFill>
                    <a:schemeClr val="tx1"/>
                  </a:solidFill>
                  <a:latin typeface="Arial" panose="020B0604020202090204" pitchFamily="34" charset="0"/>
                  <a:ea typeface="黑体" pitchFamily="49" charset="-122"/>
                </a:defRPr>
              </a:lvl3pPr>
              <a:lvl4pPr marL="1600200" indent="-228600">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4pPr>
              <a:lvl5pPr marL="2057400" indent="-228600">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5pPr>
              <a:lvl6pPr marL="25146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6pPr>
              <a:lvl7pPr marL="29718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7pPr>
              <a:lvl8pPr marL="34290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8pPr>
              <a:lvl9pPr marL="38862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9pPr>
            </a:lstStyle>
            <a:p>
              <a:pPr eaLnBrk="1" hangingPunct="1">
                <a:spcBef>
                  <a:spcPct val="0"/>
                </a:spcBef>
                <a:buFontTx/>
                <a:buNone/>
              </a:pPr>
              <a:endParaRPr kumimoji="0" lang="zh-CN" altLang="en-US" sz="3780">
                <a:solidFill>
                  <a:srgbClr val="000000"/>
                </a:solidFill>
                <a:ea typeface="微软雅黑" panose="020B0503020204020204" charset="-122"/>
                <a:sym typeface="Arial" panose="020B0604020202090204" pitchFamily="34" charset="0"/>
              </a:endParaRPr>
            </a:p>
          </p:txBody>
        </p:sp>
        <p:sp>
          <p:nvSpPr>
            <p:cNvPr id="20" name="Rectangle 445"/>
            <p:cNvSpPr>
              <a:spLocks noChangeArrowheads="1"/>
            </p:cNvSpPr>
            <p:nvPr/>
          </p:nvSpPr>
          <p:spPr bwMode="auto">
            <a:xfrm>
              <a:off x="6272213" y="2308363"/>
              <a:ext cx="47625" cy="95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90204" pitchFamily="34" charset="0"/>
                <a:buChar char="•"/>
                <a:defRPr kumimoji="1" sz="3200">
                  <a:solidFill>
                    <a:schemeClr val="tx1"/>
                  </a:solidFill>
                  <a:latin typeface="Arial" panose="020B0604020202090204" pitchFamily="34" charset="0"/>
                  <a:ea typeface="黑体" pitchFamily="49" charset="-122"/>
                </a:defRPr>
              </a:lvl1pPr>
              <a:lvl2pPr marL="742950" indent="-285750">
                <a:spcBef>
                  <a:spcPct val="20000"/>
                </a:spcBef>
                <a:buFont typeface="Arial" panose="020B0604020202090204" pitchFamily="34" charset="0"/>
                <a:buChar char="–"/>
                <a:defRPr kumimoji="1" sz="2800">
                  <a:solidFill>
                    <a:schemeClr val="tx1"/>
                  </a:solidFill>
                  <a:latin typeface="Arial" panose="020B0604020202090204" pitchFamily="34" charset="0"/>
                  <a:ea typeface="黑体" pitchFamily="49" charset="-122"/>
                </a:defRPr>
              </a:lvl2pPr>
              <a:lvl3pPr marL="1143000" indent="-228600">
                <a:spcBef>
                  <a:spcPct val="20000"/>
                </a:spcBef>
                <a:buFont typeface="Arial" panose="020B0604020202090204" pitchFamily="34" charset="0"/>
                <a:buChar char="•"/>
                <a:defRPr kumimoji="1" sz="2400">
                  <a:solidFill>
                    <a:schemeClr val="tx1"/>
                  </a:solidFill>
                  <a:latin typeface="Arial" panose="020B0604020202090204" pitchFamily="34" charset="0"/>
                  <a:ea typeface="黑体" pitchFamily="49" charset="-122"/>
                </a:defRPr>
              </a:lvl3pPr>
              <a:lvl4pPr marL="1600200" indent="-228600">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4pPr>
              <a:lvl5pPr marL="2057400" indent="-228600">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5pPr>
              <a:lvl6pPr marL="25146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6pPr>
              <a:lvl7pPr marL="29718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7pPr>
              <a:lvl8pPr marL="34290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8pPr>
              <a:lvl9pPr marL="38862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9pPr>
            </a:lstStyle>
            <a:p>
              <a:pPr eaLnBrk="1" hangingPunct="1">
                <a:spcBef>
                  <a:spcPct val="0"/>
                </a:spcBef>
                <a:buFontTx/>
                <a:buNone/>
              </a:pPr>
              <a:endParaRPr kumimoji="0" lang="zh-CN" altLang="en-US" sz="3780">
                <a:solidFill>
                  <a:srgbClr val="000000"/>
                </a:solidFill>
                <a:ea typeface="微软雅黑" panose="020B0503020204020204" charset="-122"/>
                <a:sym typeface="Arial" panose="020B0604020202090204" pitchFamily="34" charset="0"/>
              </a:endParaRPr>
            </a:p>
          </p:txBody>
        </p:sp>
        <p:sp>
          <p:nvSpPr>
            <p:cNvPr id="21" name="Rectangle 446"/>
            <p:cNvSpPr>
              <a:spLocks noChangeArrowheads="1"/>
            </p:cNvSpPr>
            <p:nvPr/>
          </p:nvSpPr>
          <p:spPr bwMode="auto">
            <a:xfrm>
              <a:off x="6196013" y="2348051"/>
              <a:ext cx="123825" cy="95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90204" pitchFamily="34" charset="0"/>
                <a:buChar char="•"/>
                <a:defRPr kumimoji="1" sz="3200">
                  <a:solidFill>
                    <a:schemeClr val="tx1"/>
                  </a:solidFill>
                  <a:latin typeface="Arial" panose="020B0604020202090204" pitchFamily="34" charset="0"/>
                  <a:ea typeface="黑体" pitchFamily="49" charset="-122"/>
                </a:defRPr>
              </a:lvl1pPr>
              <a:lvl2pPr marL="742950" indent="-285750">
                <a:spcBef>
                  <a:spcPct val="20000"/>
                </a:spcBef>
                <a:buFont typeface="Arial" panose="020B0604020202090204" pitchFamily="34" charset="0"/>
                <a:buChar char="–"/>
                <a:defRPr kumimoji="1" sz="2800">
                  <a:solidFill>
                    <a:schemeClr val="tx1"/>
                  </a:solidFill>
                  <a:latin typeface="Arial" panose="020B0604020202090204" pitchFamily="34" charset="0"/>
                  <a:ea typeface="黑体" pitchFamily="49" charset="-122"/>
                </a:defRPr>
              </a:lvl2pPr>
              <a:lvl3pPr marL="1143000" indent="-228600">
                <a:spcBef>
                  <a:spcPct val="20000"/>
                </a:spcBef>
                <a:buFont typeface="Arial" panose="020B0604020202090204" pitchFamily="34" charset="0"/>
                <a:buChar char="•"/>
                <a:defRPr kumimoji="1" sz="2400">
                  <a:solidFill>
                    <a:schemeClr val="tx1"/>
                  </a:solidFill>
                  <a:latin typeface="Arial" panose="020B0604020202090204" pitchFamily="34" charset="0"/>
                  <a:ea typeface="黑体" pitchFamily="49" charset="-122"/>
                </a:defRPr>
              </a:lvl3pPr>
              <a:lvl4pPr marL="1600200" indent="-228600">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4pPr>
              <a:lvl5pPr marL="2057400" indent="-228600">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5pPr>
              <a:lvl6pPr marL="25146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6pPr>
              <a:lvl7pPr marL="29718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7pPr>
              <a:lvl8pPr marL="34290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8pPr>
              <a:lvl9pPr marL="38862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9pPr>
            </a:lstStyle>
            <a:p>
              <a:pPr eaLnBrk="1" hangingPunct="1">
                <a:spcBef>
                  <a:spcPct val="0"/>
                </a:spcBef>
                <a:buFontTx/>
                <a:buNone/>
              </a:pPr>
              <a:endParaRPr kumimoji="0" lang="zh-CN" altLang="en-US" sz="3780">
                <a:solidFill>
                  <a:srgbClr val="000000"/>
                </a:solidFill>
                <a:ea typeface="微软雅黑" panose="020B0503020204020204" charset="-122"/>
                <a:sym typeface="Arial" panose="020B0604020202090204" pitchFamily="34" charset="0"/>
              </a:endParaRPr>
            </a:p>
          </p:txBody>
        </p:sp>
        <p:sp>
          <p:nvSpPr>
            <p:cNvPr id="22" name="Rectangle 447"/>
            <p:cNvSpPr>
              <a:spLocks noChangeArrowheads="1"/>
            </p:cNvSpPr>
            <p:nvPr/>
          </p:nvSpPr>
          <p:spPr bwMode="auto">
            <a:xfrm>
              <a:off x="6196013" y="2379801"/>
              <a:ext cx="123825" cy="95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90204" pitchFamily="34" charset="0"/>
                <a:buChar char="•"/>
                <a:defRPr kumimoji="1" sz="3200">
                  <a:solidFill>
                    <a:schemeClr val="tx1"/>
                  </a:solidFill>
                  <a:latin typeface="Arial" panose="020B0604020202090204" pitchFamily="34" charset="0"/>
                  <a:ea typeface="黑体" pitchFamily="49" charset="-122"/>
                </a:defRPr>
              </a:lvl1pPr>
              <a:lvl2pPr marL="742950" indent="-285750">
                <a:spcBef>
                  <a:spcPct val="20000"/>
                </a:spcBef>
                <a:buFont typeface="Arial" panose="020B0604020202090204" pitchFamily="34" charset="0"/>
                <a:buChar char="–"/>
                <a:defRPr kumimoji="1" sz="2800">
                  <a:solidFill>
                    <a:schemeClr val="tx1"/>
                  </a:solidFill>
                  <a:latin typeface="Arial" panose="020B0604020202090204" pitchFamily="34" charset="0"/>
                  <a:ea typeface="黑体" pitchFamily="49" charset="-122"/>
                </a:defRPr>
              </a:lvl2pPr>
              <a:lvl3pPr marL="1143000" indent="-228600">
                <a:spcBef>
                  <a:spcPct val="20000"/>
                </a:spcBef>
                <a:buFont typeface="Arial" panose="020B0604020202090204" pitchFamily="34" charset="0"/>
                <a:buChar char="•"/>
                <a:defRPr kumimoji="1" sz="2400">
                  <a:solidFill>
                    <a:schemeClr val="tx1"/>
                  </a:solidFill>
                  <a:latin typeface="Arial" panose="020B0604020202090204" pitchFamily="34" charset="0"/>
                  <a:ea typeface="黑体" pitchFamily="49" charset="-122"/>
                </a:defRPr>
              </a:lvl3pPr>
              <a:lvl4pPr marL="1600200" indent="-228600">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4pPr>
              <a:lvl5pPr marL="2057400" indent="-228600">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5pPr>
              <a:lvl6pPr marL="25146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6pPr>
              <a:lvl7pPr marL="29718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7pPr>
              <a:lvl8pPr marL="34290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8pPr>
              <a:lvl9pPr marL="3886200" indent="-228600"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9pPr>
            </a:lstStyle>
            <a:p>
              <a:pPr eaLnBrk="1" hangingPunct="1">
                <a:spcBef>
                  <a:spcPct val="0"/>
                </a:spcBef>
                <a:buFontTx/>
                <a:buNone/>
              </a:pPr>
              <a:endParaRPr kumimoji="0" lang="zh-CN" altLang="en-US" sz="3780">
                <a:solidFill>
                  <a:srgbClr val="000000"/>
                </a:solidFill>
                <a:ea typeface="微软雅黑" panose="020B0503020204020204" charset="-122"/>
                <a:sym typeface="Arial" panose="020B0604020202090204" pitchFamily="34" charset="0"/>
              </a:endParaRPr>
            </a:p>
          </p:txBody>
        </p:sp>
        <p:sp>
          <p:nvSpPr>
            <p:cNvPr id="23" name="TextBox 13"/>
            <p:cNvSpPr txBox="1">
              <a:spLocks noChangeArrowheads="1"/>
            </p:cNvSpPr>
            <p:nvPr/>
          </p:nvSpPr>
          <p:spPr bwMode="auto">
            <a:xfrm>
              <a:off x="5456011" y="1239865"/>
              <a:ext cx="1423618" cy="238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spcBef>
                  <a:spcPct val="20000"/>
                </a:spcBef>
                <a:buFont typeface="Arial" panose="020B0604020202090204" pitchFamily="34" charset="0"/>
                <a:buChar char="•"/>
                <a:defRPr kumimoji="1" sz="3200">
                  <a:solidFill>
                    <a:schemeClr val="tx1"/>
                  </a:solidFill>
                  <a:latin typeface="Arial" panose="020B0604020202090204" pitchFamily="34" charset="0"/>
                  <a:ea typeface="黑体" pitchFamily="49" charset="-122"/>
                </a:defRPr>
              </a:lvl1pPr>
              <a:lvl2pPr marL="742950" indent="-285750" defTabSz="1216025">
                <a:spcBef>
                  <a:spcPct val="20000"/>
                </a:spcBef>
                <a:buFont typeface="Arial" panose="020B0604020202090204" pitchFamily="34" charset="0"/>
                <a:buChar char="–"/>
                <a:defRPr kumimoji="1" sz="2800">
                  <a:solidFill>
                    <a:schemeClr val="tx1"/>
                  </a:solidFill>
                  <a:latin typeface="Arial" panose="020B0604020202090204" pitchFamily="34" charset="0"/>
                  <a:ea typeface="黑体" pitchFamily="49" charset="-122"/>
                </a:defRPr>
              </a:lvl2pPr>
              <a:lvl3pPr marL="1143000" indent="-228600" defTabSz="1216025">
                <a:spcBef>
                  <a:spcPct val="20000"/>
                </a:spcBef>
                <a:buFont typeface="Arial" panose="020B0604020202090204" pitchFamily="34" charset="0"/>
                <a:buChar char="•"/>
                <a:defRPr kumimoji="1" sz="2400">
                  <a:solidFill>
                    <a:schemeClr val="tx1"/>
                  </a:solidFill>
                  <a:latin typeface="Arial" panose="020B0604020202090204" pitchFamily="34" charset="0"/>
                  <a:ea typeface="黑体" pitchFamily="49" charset="-122"/>
                </a:defRPr>
              </a:lvl3pPr>
              <a:lvl4pPr marL="1600200" indent="-228600" defTabSz="1216025">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4pPr>
              <a:lvl5pPr marL="2057400" indent="-228600" defTabSz="1216025">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5pPr>
              <a:lvl6pPr marL="25146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6pPr>
              <a:lvl7pPr marL="29718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7pPr>
              <a:lvl8pPr marL="34290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8pPr>
              <a:lvl9pPr marL="38862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9pPr>
            </a:lstStyle>
            <a:p>
              <a:pPr algn="ctr" eaLnBrk="1" hangingPunct="1">
                <a:buFontTx/>
                <a:buNone/>
              </a:pPr>
              <a:r>
                <a:rPr kumimoji="0" lang="en-US" altLang="zh-CN" sz="3360" dirty="0" smtClean="0">
                  <a:solidFill>
                    <a:srgbClr val="445469"/>
                  </a:solidFill>
                  <a:ea typeface="微软雅黑" panose="020B0503020204020204" charset="-122"/>
                  <a:sym typeface="Arial" panose="020B0604020202090204" pitchFamily="34" charset="0"/>
                </a:rPr>
                <a:t>K</a:t>
              </a:r>
              <a:r>
                <a:rPr kumimoji="0" lang="zh-CN" altLang="en-US" sz="3360" dirty="0" smtClean="0">
                  <a:solidFill>
                    <a:srgbClr val="445469"/>
                  </a:solidFill>
                  <a:ea typeface="微软雅黑" panose="020B0503020204020204" charset="-122"/>
                  <a:sym typeface="Arial" panose="020B0604020202090204" pitchFamily="34" charset="0"/>
                </a:rPr>
                <a:t>now the roots</a:t>
              </a:r>
              <a:endParaRPr kumimoji="0" lang="zh-CN" altLang="en-US" sz="3360" dirty="0" smtClean="0">
                <a:solidFill>
                  <a:srgbClr val="445469"/>
                </a:solidFill>
                <a:ea typeface="微软雅黑" panose="020B0503020204020204" charset="-122"/>
                <a:sym typeface="Arial" panose="020B0604020202090204" pitchFamily="34" charset="0"/>
              </a:endParaRPr>
            </a:p>
          </p:txBody>
        </p:sp>
        <p:sp>
          <p:nvSpPr>
            <p:cNvPr id="24" name="TextBox 13"/>
            <p:cNvSpPr txBox="1">
              <a:spLocks noChangeArrowheads="1"/>
            </p:cNvSpPr>
            <p:nvPr/>
          </p:nvSpPr>
          <p:spPr bwMode="auto">
            <a:xfrm>
              <a:off x="7409955" y="918457"/>
              <a:ext cx="1243013" cy="238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spcBef>
                  <a:spcPct val="20000"/>
                </a:spcBef>
                <a:buFont typeface="Arial" panose="020B0604020202090204" pitchFamily="34" charset="0"/>
                <a:buChar char="•"/>
                <a:defRPr kumimoji="1" sz="3200">
                  <a:solidFill>
                    <a:schemeClr val="tx1"/>
                  </a:solidFill>
                  <a:latin typeface="Arial" panose="020B0604020202090204" pitchFamily="34" charset="0"/>
                  <a:ea typeface="黑体" pitchFamily="49" charset="-122"/>
                </a:defRPr>
              </a:lvl1pPr>
              <a:lvl2pPr marL="742950" indent="-285750" defTabSz="1216025">
                <a:spcBef>
                  <a:spcPct val="20000"/>
                </a:spcBef>
                <a:buFont typeface="Arial" panose="020B0604020202090204" pitchFamily="34" charset="0"/>
                <a:buChar char="–"/>
                <a:defRPr kumimoji="1" sz="2800">
                  <a:solidFill>
                    <a:schemeClr val="tx1"/>
                  </a:solidFill>
                  <a:latin typeface="Arial" panose="020B0604020202090204" pitchFamily="34" charset="0"/>
                  <a:ea typeface="黑体" pitchFamily="49" charset="-122"/>
                </a:defRPr>
              </a:lvl2pPr>
              <a:lvl3pPr marL="1143000" indent="-228600" defTabSz="1216025">
                <a:spcBef>
                  <a:spcPct val="20000"/>
                </a:spcBef>
                <a:buFont typeface="Arial" panose="020B0604020202090204" pitchFamily="34" charset="0"/>
                <a:buChar char="•"/>
                <a:defRPr kumimoji="1" sz="2400">
                  <a:solidFill>
                    <a:schemeClr val="tx1"/>
                  </a:solidFill>
                  <a:latin typeface="Arial" panose="020B0604020202090204" pitchFamily="34" charset="0"/>
                  <a:ea typeface="黑体" pitchFamily="49" charset="-122"/>
                </a:defRPr>
              </a:lvl3pPr>
              <a:lvl4pPr marL="1600200" indent="-228600" defTabSz="1216025">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4pPr>
              <a:lvl5pPr marL="2057400" indent="-228600" defTabSz="1216025">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5pPr>
              <a:lvl6pPr marL="25146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6pPr>
              <a:lvl7pPr marL="29718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7pPr>
              <a:lvl8pPr marL="34290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8pPr>
              <a:lvl9pPr marL="38862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9pPr>
            </a:lstStyle>
            <a:p>
              <a:pPr eaLnBrk="1" hangingPunct="1">
                <a:buFontTx/>
                <a:buNone/>
              </a:pPr>
              <a:r>
                <a:rPr kumimoji="0" lang="en-US" altLang="zh-CN" sz="3360" dirty="0" smtClean="0">
                  <a:solidFill>
                    <a:srgbClr val="445469"/>
                  </a:solidFill>
                  <a:latin typeface="微软雅黑" panose="020B0503020204020204" charset="-122"/>
                  <a:ea typeface="微软雅黑" panose="020B0503020204020204" charset="-122"/>
                  <a:sym typeface="Arial" panose="020B0604020202090204" pitchFamily="34" charset="0"/>
                </a:rPr>
                <a:t>P</a:t>
              </a:r>
              <a:r>
                <a:rPr kumimoji="0" lang="zh-CN" altLang="en-US" sz="3360" dirty="0" smtClean="0">
                  <a:solidFill>
                    <a:srgbClr val="445469"/>
                  </a:solidFill>
                  <a:latin typeface="微软雅黑" panose="020B0503020204020204" charset="-122"/>
                  <a:ea typeface="微软雅黑" panose="020B0503020204020204" charset="-122"/>
                  <a:sym typeface="Arial" panose="020B0604020202090204" pitchFamily="34" charset="0"/>
                </a:rPr>
                <a:t>atch up</a:t>
              </a:r>
              <a:endParaRPr kumimoji="0" lang="zh-CN" altLang="en-US" sz="3360" dirty="0" smtClean="0">
                <a:solidFill>
                  <a:srgbClr val="445469"/>
                </a:solidFill>
                <a:latin typeface="微软雅黑" panose="020B0503020204020204" charset="-122"/>
                <a:ea typeface="微软雅黑" panose="020B0503020204020204" charset="-122"/>
                <a:sym typeface="Arial" panose="020B0604020202090204" pitchFamily="34" charset="0"/>
              </a:endParaRPr>
            </a:p>
          </p:txBody>
        </p:sp>
        <p:sp>
          <p:nvSpPr>
            <p:cNvPr id="25" name="TextBox 13"/>
            <p:cNvSpPr txBox="1">
              <a:spLocks noChangeArrowheads="1"/>
            </p:cNvSpPr>
            <p:nvPr/>
          </p:nvSpPr>
          <p:spPr bwMode="auto">
            <a:xfrm>
              <a:off x="9366201" y="1690164"/>
              <a:ext cx="1569847" cy="238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spcBef>
                  <a:spcPct val="20000"/>
                </a:spcBef>
                <a:buFont typeface="Arial" panose="020B0604020202090204" pitchFamily="34" charset="0"/>
                <a:buChar char="•"/>
                <a:defRPr kumimoji="1" sz="3200">
                  <a:solidFill>
                    <a:schemeClr val="tx1"/>
                  </a:solidFill>
                  <a:latin typeface="Arial" panose="020B0604020202090204" pitchFamily="34" charset="0"/>
                  <a:ea typeface="黑体" pitchFamily="49" charset="-122"/>
                </a:defRPr>
              </a:lvl1pPr>
              <a:lvl2pPr marL="742950" indent="-285750" defTabSz="1216025">
                <a:spcBef>
                  <a:spcPct val="20000"/>
                </a:spcBef>
                <a:buFont typeface="Arial" panose="020B0604020202090204" pitchFamily="34" charset="0"/>
                <a:buChar char="–"/>
                <a:defRPr kumimoji="1" sz="2800">
                  <a:solidFill>
                    <a:schemeClr val="tx1"/>
                  </a:solidFill>
                  <a:latin typeface="Arial" panose="020B0604020202090204" pitchFamily="34" charset="0"/>
                  <a:ea typeface="黑体" pitchFamily="49" charset="-122"/>
                </a:defRPr>
              </a:lvl2pPr>
              <a:lvl3pPr marL="1143000" indent="-228600" defTabSz="1216025">
                <a:spcBef>
                  <a:spcPct val="20000"/>
                </a:spcBef>
                <a:buFont typeface="Arial" panose="020B0604020202090204" pitchFamily="34" charset="0"/>
                <a:buChar char="•"/>
                <a:defRPr kumimoji="1" sz="2400">
                  <a:solidFill>
                    <a:schemeClr val="tx1"/>
                  </a:solidFill>
                  <a:latin typeface="Arial" panose="020B0604020202090204" pitchFamily="34" charset="0"/>
                  <a:ea typeface="黑体" pitchFamily="49" charset="-122"/>
                </a:defRPr>
              </a:lvl3pPr>
              <a:lvl4pPr marL="1600200" indent="-228600" defTabSz="1216025">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4pPr>
              <a:lvl5pPr marL="2057400" indent="-228600" defTabSz="1216025">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5pPr>
              <a:lvl6pPr marL="25146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6pPr>
              <a:lvl7pPr marL="29718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7pPr>
              <a:lvl8pPr marL="34290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8pPr>
              <a:lvl9pPr marL="38862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9pPr>
            </a:lstStyle>
            <a:p>
              <a:pPr eaLnBrk="1" hangingPunct="1">
                <a:buFontTx/>
                <a:buNone/>
              </a:pPr>
              <a:r>
                <a:rPr kumimoji="0" lang="en-US" altLang="zh-CN" sz="3360" dirty="0" smtClean="0">
                  <a:solidFill>
                    <a:srgbClr val="445469"/>
                  </a:solidFill>
                  <a:ea typeface="微软雅黑" panose="020B0503020204020204" charset="-122"/>
                  <a:sym typeface="Arial" panose="020B0604020202090204" pitchFamily="34" charset="0"/>
                </a:rPr>
                <a:t>M</a:t>
              </a:r>
              <a:r>
                <a:rPr kumimoji="0" lang="zh-CN" altLang="en-US" sz="3360" dirty="0" smtClean="0">
                  <a:solidFill>
                    <a:srgbClr val="445469"/>
                  </a:solidFill>
                  <a:ea typeface="微软雅黑" panose="020B0503020204020204" charset="-122"/>
                  <a:sym typeface="Arial" panose="020B0604020202090204" pitchFamily="34" charset="0"/>
                </a:rPr>
                <a:t>ake a new start</a:t>
              </a:r>
              <a:endParaRPr kumimoji="0" lang="zh-CN" altLang="en-US" sz="3360" dirty="0" smtClean="0">
                <a:solidFill>
                  <a:srgbClr val="445469"/>
                </a:solidFill>
                <a:ea typeface="微软雅黑" panose="020B0503020204020204" charset="-122"/>
                <a:sym typeface="Arial" panose="020B0604020202090204" pitchFamily="34" charset="0"/>
              </a:endParaRPr>
            </a:p>
          </p:txBody>
        </p:sp>
        <p:sp>
          <p:nvSpPr>
            <p:cNvPr id="26" name="TextBox 13"/>
            <p:cNvSpPr txBox="1">
              <a:spLocks noChangeArrowheads="1"/>
            </p:cNvSpPr>
            <p:nvPr/>
          </p:nvSpPr>
          <p:spPr bwMode="auto">
            <a:xfrm>
              <a:off x="3319092" y="2007036"/>
              <a:ext cx="1269220" cy="238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spcBef>
                  <a:spcPct val="20000"/>
                </a:spcBef>
                <a:buFont typeface="Arial" panose="020B0604020202090204" pitchFamily="34" charset="0"/>
                <a:buChar char="•"/>
                <a:defRPr kumimoji="1" sz="3200">
                  <a:solidFill>
                    <a:schemeClr val="tx1"/>
                  </a:solidFill>
                  <a:latin typeface="Arial" panose="020B0604020202090204" pitchFamily="34" charset="0"/>
                  <a:ea typeface="黑体" pitchFamily="49" charset="-122"/>
                </a:defRPr>
              </a:lvl1pPr>
              <a:lvl2pPr marL="742950" indent="-285750" defTabSz="1216025">
                <a:spcBef>
                  <a:spcPct val="20000"/>
                </a:spcBef>
                <a:buFont typeface="Arial" panose="020B0604020202090204" pitchFamily="34" charset="0"/>
                <a:buChar char="–"/>
                <a:defRPr kumimoji="1" sz="2800">
                  <a:solidFill>
                    <a:schemeClr val="tx1"/>
                  </a:solidFill>
                  <a:latin typeface="Arial" panose="020B0604020202090204" pitchFamily="34" charset="0"/>
                  <a:ea typeface="黑体" pitchFamily="49" charset="-122"/>
                </a:defRPr>
              </a:lvl2pPr>
              <a:lvl3pPr marL="1143000" indent="-228600" defTabSz="1216025">
                <a:spcBef>
                  <a:spcPct val="20000"/>
                </a:spcBef>
                <a:buFont typeface="Arial" panose="020B0604020202090204" pitchFamily="34" charset="0"/>
                <a:buChar char="•"/>
                <a:defRPr kumimoji="1" sz="2400">
                  <a:solidFill>
                    <a:schemeClr val="tx1"/>
                  </a:solidFill>
                  <a:latin typeface="Arial" panose="020B0604020202090204" pitchFamily="34" charset="0"/>
                  <a:ea typeface="黑体" pitchFamily="49" charset="-122"/>
                </a:defRPr>
              </a:lvl3pPr>
              <a:lvl4pPr marL="1600200" indent="-228600" defTabSz="1216025">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4pPr>
              <a:lvl5pPr marL="2057400" indent="-228600" defTabSz="1216025">
                <a:spcBef>
                  <a:spcPct val="20000"/>
                </a:spcBef>
                <a:buFont typeface="Arial" panose="020B0604020202090204" pitchFamily="34" charset="0"/>
                <a:buChar char="»"/>
                <a:defRPr kumimoji="1" sz="2000">
                  <a:solidFill>
                    <a:schemeClr val="tx1"/>
                  </a:solidFill>
                  <a:latin typeface="Arial" panose="020B0604020202090204" pitchFamily="34" charset="0"/>
                  <a:ea typeface="黑体" pitchFamily="49" charset="-122"/>
                </a:defRPr>
              </a:lvl5pPr>
              <a:lvl6pPr marL="25146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6pPr>
              <a:lvl7pPr marL="29718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7pPr>
              <a:lvl8pPr marL="34290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8pPr>
              <a:lvl9pPr marL="3886200" indent="-228600" defTabSz="1216025" eaLnBrk="0" fontAlgn="base" hangingPunct="0">
                <a:spcBef>
                  <a:spcPct val="20000"/>
                </a:spcBef>
                <a:spcAft>
                  <a:spcPct val="0"/>
                </a:spcAft>
                <a:buFont typeface="Arial" panose="020B0604020202090204" pitchFamily="34" charset="0"/>
                <a:buChar char="»"/>
                <a:defRPr kumimoji="1" sz="2000">
                  <a:solidFill>
                    <a:schemeClr val="tx1"/>
                  </a:solidFill>
                  <a:latin typeface="Arial" panose="020B0604020202090204" pitchFamily="34" charset="0"/>
                  <a:ea typeface="黑体" pitchFamily="49" charset="-122"/>
                </a:defRPr>
              </a:lvl9pPr>
            </a:lstStyle>
            <a:p>
              <a:pPr eaLnBrk="1" hangingPunct="1">
                <a:buFontTx/>
                <a:buNone/>
              </a:pPr>
              <a:r>
                <a:rPr kumimoji="0" lang="zh-CN" altLang="en-US" sz="3360" dirty="0" smtClean="0">
                  <a:solidFill>
                    <a:srgbClr val="445469"/>
                  </a:solidFill>
                  <a:ea typeface="微软雅黑" panose="020B0503020204020204" charset="-122"/>
                  <a:sym typeface="Arial" panose="020B0604020202090204" pitchFamily="34" charset="0"/>
                </a:rPr>
                <a:t>All-takenism</a:t>
              </a:r>
              <a:endParaRPr kumimoji="0" lang="zh-CN" altLang="en-US" sz="3360" dirty="0" smtClean="0">
                <a:solidFill>
                  <a:srgbClr val="445469"/>
                </a:solidFill>
                <a:ea typeface="微软雅黑" panose="020B0503020204020204" charset="-122"/>
                <a:sym typeface="Arial" panose="020B0604020202090204" pitchFamily="34" charset="0"/>
              </a:endParaRPr>
            </a:p>
          </p:txBody>
        </p:sp>
        <p:sp>
          <p:nvSpPr>
            <p:cNvPr id="27" name="Freeform 45"/>
            <p:cNvSpPr>
              <a:spLocks noEditPoints="1"/>
            </p:cNvSpPr>
            <p:nvPr/>
          </p:nvSpPr>
          <p:spPr bwMode="auto">
            <a:xfrm>
              <a:off x="5362575" y="2206763"/>
              <a:ext cx="227013" cy="254000"/>
            </a:xfrm>
            <a:custGeom>
              <a:avLst/>
              <a:gdLst>
                <a:gd name="T0" fmla="*/ 51262293 w 889"/>
                <a:gd name="T1" fmla="*/ 56080041 h 965"/>
                <a:gd name="T2" fmla="*/ 44780804 w 889"/>
                <a:gd name="T3" fmla="*/ 48551903 h 965"/>
                <a:gd name="T4" fmla="*/ 45697283 w 889"/>
                <a:gd name="T5" fmla="*/ 40885840 h 965"/>
                <a:gd name="T6" fmla="*/ 44126067 w 889"/>
                <a:gd name="T7" fmla="*/ 33357965 h 965"/>
                <a:gd name="T8" fmla="*/ 40394269 w 889"/>
                <a:gd name="T9" fmla="*/ 26727644 h 965"/>
                <a:gd name="T10" fmla="*/ 34829514 w 889"/>
                <a:gd name="T11" fmla="*/ 21755034 h 965"/>
                <a:gd name="T12" fmla="*/ 28020656 w 889"/>
                <a:gd name="T13" fmla="*/ 18992620 h 965"/>
                <a:gd name="T14" fmla="*/ 20688060 w 889"/>
                <a:gd name="T15" fmla="*/ 18647285 h 965"/>
                <a:gd name="T16" fmla="*/ 13683087 w 889"/>
                <a:gd name="T17" fmla="*/ 20926441 h 965"/>
                <a:gd name="T18" fmla="*/ 7790708 w 889"/>
                <a:gd name="T19" fmla="*/ 25346568 h 965"/>
                <a:gd name="T20" fmla="*/ 3535427 w 889"/>
                <a:gd name="T21" fmla="*/ 31631291 h 965"/>
                <a:gd name="T22" fmla="*/ 1440217 w 889"/>
                <a:gd name="T23" fmla="*/ 39021244 h 965"/>
                <a:gd name="T24" fmla="*/ 1767586 w 889"/>
                <a:gd name="T25" fmla="*/ 46756267 h 965"/>
                <a:gd name="T26" fmla="*/ 4451906 w 889"/>
                <a:gd name="T27" fmla="*/ 53938808 h 965"/>
                <a:gd name="T28" fmla="*/ 9165554 w 889"/>
                <a:gd name="T29" fmla="*/ 59809498 h 965"/>
                <a:gd name="T30" fmla="*/ 15450673 w 889"/>
                <a:gd name="T31" fmla="*/ 63746104 h 965"/>
                <a:gd name="T32" fmla="*/ 22586900 w 889"/>
                <a:gd name="T33" fmla="*/ 65265366 h 965"/>
                <a:gd name="T34" fmla="*/ 29853869 w 889"/>
                <a:gd name="T35" fmla="*/ 64298587 h 965"/>
                <a:gd name="T36" fmla="*/ 36400730 w 889"/>
                <a:gd name="T37" fmla="*/ 60914464 h 965"/>
                <a:gd name="T38" fmla="*/ 39608789 w 889"/>
                <a:gd name="T39" fmla="*/ 56425113 h 965"/>
                <a:gd name="T40" fmla="*/ 50345559 w 889"/>
                <a:gd name="T41" fmla="*/ 65127179 h 965"/>
                <a:gd name="T42" fmla="*/ 55190205 w 889"/>
                <a:gd name="T43" fmla="*/ 56494338 h 965"/>
                <a:gd name="T44" fmla="*/ 29853869 w 889"/>
                <a:gd name="T45" fmla="*/ 42681476 h 965"/>
                <a:gd name="T46" fmla="*/ 20753687 w 889"/>
                <a:gd name="T47" fmla="*/ 37639905 h 965"/>
                <a:gd name="T48" fmla="*/ 24943596 w 889"/>
                <a:gd name="T49" fmla="*/ 43510332 h 965"/>
                <a:gd name="T50" fmla="*/ 18069367 w 889"/>
                <a:gd name="T51" fmla="*/ 42405366 h 965"/>
                <a:gd name="T52" fmla="*/ 26645810 w 889"/>
                <a:gd name="T53" fmla="*/ 48344754 h 965"/>
                <a:gd name="T54" fmla="*/ 26711437 w 889"/>
                <a:gd name="T55" fmla="*/ 55527295 h 965"/>
                <a:gd name="T56" fmla="*/ 20098950 w 889"/>
                <a:gd name="T57" fmla="*/ 28247169 h 965"/>
                <a:gd name="T58" fmla="*/ 36007990 w 889"/>
                <a:gd name="T59" fmla="*/ 46549119 h 965"/>
                <a:gd name="T60" fmla="*/ 37710204 w 889"/>
                <a:gd name="T61" fmla="*/ 47585123 h 965"/>
                <a:gd name="T62" fmla="*/ 19575211 w 889"/>
                <a:gd name="T63" fmla="*/ 26175161 h 965"/>
                <a:gd name="T64" fmla="*/ 27169549 w 889"/>
                <a:gd name="T65" fmla="*/ 57530342 h 965"/>
                <a:gd name="T66" fmla="*/ 35614995 w 889"/>
                <a:gd name="T67" fmla="*/ 53938808 h 965"/>
                <a:gd name="T68" fmla="*/ 7136226 w 889"/>
                <a:gd name="T69" fmla="*/ 46272746 h 965"/>
                <a:gd name="T70" fmla="*/ 39608789 w 889"/>
                <a:gd name="T71" fmla="*/ 37501718 h 965"/>
                <a:gd name="T72" fmla="*/ 54928464 w 889"/>
                <a:gd name="T73" fmla="*/ 62157617 h 965"/>
                <a:gd name="T74" fmla="*/ 50607556 w 889"/>
                <a:gd name="T75" fmla="*/ 62157617 h 965"/>
                <a:gd name="T76" fmla="*/ 52833509 w 889"/>
                <a:gd name="T77" fmla="*/ 58151787 h 965"/>
                <a:gd name="T78" fmla="*/ 54928464 w 889"/>
                <a:gd name="T79" fmla="*/ 62157617 h 965"/>
                <a:gd name="T80" fmla="*/ 35549623 w 889"/>
                <a:gd name="T81" fmla="*/ 15608497 h 965"/>
                <a:gd name="T82" fmla="*/ 37317209 w 889"/>
                <a:gd name="T83" fmla="*/ 20235772 h 965"/>
                <a:gd name="T84" fmla="*/ 40590639 w 889"/>
                <a:gd name="T85" fmla="*/ 21547886 h 965"/>
                <a:gd name="T86" fmla="*/ 44977174 w 889"/>
                <a:gd name="T87" fmla="*/ 23481708 h 965"/>
                <a:gd name="T88" fmla="*/ 48185233 w 889"/>
                <a:gd name="T89" fmla="*/ 21962446 h 965"/>
                <a:gd name="T90" fmla="*/ 52506141 w 889"/>
                <a:gd name="T91" fmla="*/ 20028624 h 965"/>
                <a:gd name="T92" fmla="*/ 53749988 w 889"/>
                <a:gd name="T93" fmla="*/ 16575277 h 965"/>
                <a:gd name="T94" fmla="*/ 55583201 w 889"/>
                <a:gd name="T95" fmla="*/ 11948002 h 965"/>
                <a:gd name="T96" fmla="*/ 54142728 w 889"/>
                <a:gd name="T97" fmla="*/ 8563880 h 965"/>
                <a:gd name="T98" fmla="*/ 52375142 w 889"/>
                <a:gd name="T99" fmla="*/ 4005830 h 965"/>
                <a:gd name="T100" fmla="*/ 49036340 w 889"/>
                <a:gd name="T101" fmla="*/ 2693453 h 965"/>
                <a:gd name="T102" fmla="*/ 44715177 w 889"/>
                <a:gd name="T103" fmla="*/ 759631 h 965"/>
                <a:gd name="T104" fmla="*/ 41507374 w 889"/>
                <a:gd name="T105" fmla="*/ 2279156 h 965"/>
                <a:gd name="T106" fmla="*/ 37120839 w 889"/>
                <a:gd name="T107" fmla="*/ 4143753 h 965"/>
                <a:gd name="T108" fmla="*/ 35876992 w 889"/>
                <a:gd name="T109" fmla="*/ 7666062 h 965"/>
                <a:gd name="T110" fmla="*/ 34109405 w 889"/>
                <a:gd name="T111" fmla="*/ 12224375 h 965"/>
                <a:gd name="T112" fmla="*/ 44846176 w 889"/>
                <a:gd name="T113" fmla="*/ 6422910 h 965"/>
                <a:gd name="T114" fmla="*/ 44846176 w 889"/>
                <a:gd name="T115" fmla="*/ 17818429 h 965"/>
                <a:gd name="T116" fmla="*/ 44846176 w 889"/>
                <a:gd name="T117" fmla="*/ 6422910 h 965"/>
                <a:gd name="T118" fmla="*/ 44846176 w 889"/>
                <a:gd name="T119" fmla="*/ 6422910 h 96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89" h="965">
                  <a:moveTo>
                    <a:pt x="843" y="818"/>
                  </a:moveTo>
                  <a:cubicBezTo>
                    <a:pt x="824" y="807"/>
                    <a:pt x="803" y="806"/>
                    <a:pt x="783" y="812"/>
                  </a:cubicBezTo>
                  <a:cubicBezTo>
                    <a:pt x="657" y="737"/>
                    <a:pt x="657" y="737"/>
                    <a:pt x="657" y="737"/>
                  </a:cubicBezTo>
                  <a:cubicBezTo>
                    <a:pt x="659" y="722"/>
                    <a:pt x="669" y="709"/>
                    <a:pt x="684" y="703"/>
                  </a:cubicBezTo>
                  <a:cubicBezTo>
                    <a:pt x="707" y="694"/>
                    <a:pt x="712" y="672"/>
                    <a:pt x="694" y="654"/>
                  </a:cubicBezTo>
                  <a:cubicBezTo>
                    <a:pt x="677" y="636"/>
                    <a:pt x="679" y="608"/>
                    <a:pt x="698" y="592"/>
                  </a:cubicBezTo>
                  <a:cubicBezTo>
                    <a:pt x="716" y="576"/>
                    <a:pt x="714" y="554"/>
                    <a:pt x="691" y="542"/>
                  </a:cubicBezTo>
                  <a:cubicBezTo>
                    <a:pt x="670" y="531"/>
                    <a:pt x="662" y="504"/>
                    <a:pt x="674" y="483"/>
                  </a:cubicBezTo>
                  <a:cubicBezTo>
                    <a:pt x="687" y="462"/>
                    <a:pt x="677" y="441"/>
                    <a:pt x="653" y="438"/>
                  </a:cubicBezTo>
                  <a:cubicBezTo>
                    <a:pt x="628" y="434"/>
                    <a:pt x="612" y="412"/>
                    <a:pt x="617" y="387"/>
                  </a:cubicBezTo>
                  <a:cubicBezTo>
                    <a:pt x="622" y="363"/>
                    <a:pt x="606" y="347"/>
                    <a:pt x="582" y="352"/>
                  </a:cubicBezTo>
                  <a:cubicBezTo>
                    <a:pt x="557" y="356"/>
                    <a:pt x="535" y="340"/>
                    <a:pt x="532" y="315"/>
                  </a:cubicBezTo>
                  <a:cubicBezTo>
                    <a:pt x="529" y="291"/>
                    <a:pt x="508" y="281"/>
                    <a:pt x="487" y="293"/>
                  </a:cubicBezTo>
                  <a:cubicBezTo>
                    <a:pt x="465" y="305"/>
                    <a:pt x="439" y="297"/>
                    <a:pt x="428" y="275"/>
                  </a:cubicBezTo>
                  <a:cubicBezTo>
                    <a:pt x="417" y="253"/>
                    <a:pt x="395" y="250"/>
                    <a:pt x="378" y="268"/>
                  </a:cubicBezTo>
                  <a:cubicBezTo>
                    <a:pt x="362" y="287"/>
                    <a:pt x="334" y="288"/>
                    <a:pt x="316" y="270"/>
                  </a:cubicBezTo>
                  <a:cubicBezTo>
                    <a:pt x="299" y="253"/>
                    <a:pt x="277" y="258"/>
                    <a:pt x="267" y="280"/>
                  </a:cubicBezTo>
                  <a:cubicBezTo>
                    <a:pt x="258" y="303"/>
                    <a:pt x="232" y="313"/>
                    <a:pt x="209" y="303"/>
                  </a:cubicBezTo>
                  <a:cubicBezTo>
                    <a:pt x="187" y="292"/>
                    <a:pt x="168" y="303"/>
                    <a:pt x="166" y="328"/>
                  </a:cubicBezTo>
                  <a:cubicBezTo>
                    <a:pt x="165" y="353"/>
                    <a:pt x="143" y="370"/>
                    <a:pt x="119" y="367"/>
                  </a:cubicBezTo>
                  <a:cubicBezTo>
                    <a:pt x="94" y="365"/>
                    <a:pt x="80" y="382"/>
                    <a:pt x="86" y="405"/>
                  </a:cubicBezTo>
                  <a:cubicBezTo>
                    <a:pt x="93" y="429"/>
                    <a:pt x="78" y="453"/>
                    <a:pt x="54" y="458"/>
                  </a:cubicBezTo>
                  <a:cubicBezTo>
                    <a:pt x="30" y="464"/>
                    <a:pt x="21" y="485"/>
                    <a:pt x="35" y="505"/>
                  </a:cubicBezTo>
                  <a:cubicBezTo>
                    <a:pt x="50" y="525"/>
                    <a:pt x="44" y="553"/>
                    <a:pt x="22" y="565"/>
                  </a:cubicBezTo>
                  <a:cubicBezTo>
                    <a:pt x="1" y="578"/>
                    <a:pt x="0" y="601"/>
                    <a:pt x="20" y="616"/>
                  </a:cubicBezTo>
                  <a:cubicBezTo>
                    <a:pt x="40" y="630"/>
                    <a:pt x="43" y="658"/>
                    <a:pt x="27" y="677"/>
                  </a:cubicBezTo>
                  <a:cubicBezTo>
                    <a:pt x="11" y="696"/>
                    <a:pt x="18" y="718"/>
                    <a:pt x="41" y="725"/>
                  </a:cubicBezTo>
                  <a:cubicBezTo>
                    <a:pt x="65" y="733"/>
                    <a:pt x="77" y="758"/>
                    <a:pt x="68" y="781"/>
                  </a:cubicBezTo>
                  <a:cubicBezTo>
                    <a:pt x="59" y="804"/>
                    <a:pt x="72" y="822"/>
                    <a:pt x="97" y="822"/>
                  </a:cubicBezTo>
                  <a:cubicBezTo>
                    <a:pt x="122" y="821"/>
                    <a:pt x="141" y="841"/>
                    <a:pt x="140" y="866"/>
                  </a:cubicBezTo>
                  <a:cubicBezTo>
                    <a:pt x="139" y="891"/>
                    <a:pt x="158" y="904"/>
                    <a:pt x="181" y="895"/>
                  </a:cubicBezTo>
                  <a:cubicBezTo>
                    <a:pt x="204" y="887"/>
                    <a:pt x="229" y="899"/>
                    <a:pt x="236" y="923"/>
                  </a:cubicBezTo>
                  <a:cubicBezTo>
                    <a:pt x="243" y="946"/>
                    <a:pt x="265" y="953"/>
                    <a:pt x="284" y="937"/>
                  </a:cubicBezTo>
                  <a:cubicBezTo>
                    <a:pt x="303" y="922"/>
                    <a:pt x="331" y="925"/>
                    <a:pt x="345" y="945"/>
                  </a:cubicBezTo>
                  <a:cubicBezTo>
                    <a:pt x="360" y="965"/>
                    <a:pt x="383" y="965"/>
                    <a:pt x="395" y="944"/>
                  </a:cubicBezTo>
                  <a:cubicBezTo>
                    <a:pt x="409" y="923"/>
                    <a:pt x="436" y="917"/>
                    <a:pt x="456" y="931"/>
                  </a:cubicBezTo>
                  <a:cubicBezTo>
                    <a:pt x="476" y="946"/>
                    <a:pt x="497" y="938"/>
                    <a:pt x="503" y="914"/>
                  </a:cubicBezTo>
                  <a:cubicBezTo>
                    <a:pt x="509" y="889"/>
                    <a:pt x="533" y="875"/>
                    <a:pt x="556" y="882"/>
                  </a:cubicBezTo>
                  <a:cubicBezTo>
                    <a:pt x="580" y="889"/>
                    <a:pt x="597" y="875"/>
                    <a:pt x="595" y="850"/>
                  </a:cubicBezTo>
                  <a:cubicBezTo>
                    <a:pt x="593" y="838"/>
                    <a:pt x="598" y="826"/>
                    <a:pt x="605" y="817"/>
                  </a:cubicBezTo>
                  <a:cubicBezTo>
                    <a:pt x="735" y="894"/>
                    <a:pt x="735" y="894"/>
                    <a:pt x="735" y="894"/>
                  </a:cubicBezTo>
                  <a:cubicBezTo>
                    <a:pt x="739" y="914"/>
                    <a:pt x="750" y="932"/>
                    <a:pt x="769" y="943"/>
                  </a:cubicBezTo>
                  <a:cubicBezTo>
                    <a:pt x="804" y="964"/>
                    <a:pt x="848" y="952"/>
                    <a:pt x="869" y="918"/>
                  </a:cubicBezTo>
                  <a:cubicBezTo>
                    <a:pt x="889" y="883"/>
                    <a:pt x="878" y="839"/>
                    <a:pt x="843" y="818"/>
                  </a:cubicBezTo>
                  <a:close/>
                  <a:moveTo>
                    <a:pt x="550" y="674"/>
                  </a:moveTo>
                  <a:cubicBezTo>
                    <a:pt x="456" y="618"/>
                    <a:pt x="456" y="618"/>
                    <a:pt x="456" y="618"/>
                  </a:cubicBezTo>
                  <a:cubicBezTo>
                    <a:pt x="455" y="588"/>
                    <a:pt x="440" y="559"/>
                    <a:pt x="412" y="543"/>
                  </a:cubicBezTo>
                  <a:cubicBezTo>
                    <a:pt x="381" y="525"/>
                    <a:pt x="345" y="527"/>
                    <a:pt x="317" y="545"/>
                  </a:cubicBezTo>
                  <a:cubicBezTo>
                    <a:pt x="368" y="575"/>
                    <a:pt x="368" y="575"/>
                    <a:pt x="368" y="575"/>
                  </a:cubicBezTo>
                  <a:cubicBezTo>
                    <a:pt x="387" y="586"/>
                    <a:pt x="392" y="610"/>
                    <a:pt x="381" y="630"/>
                  </a:cubicBezTo>
                  <a:cubicBezTo>
                    <a:pt x="370" y="649"/>
                    <a:pt x="346" y="655"/>
                    <a:pt x="328" y="644"/>
                  </a:cubicBezTo>
                  <a:cubicBezTo>
                    <a:pt x="276" y="614"/>
                    <a:pt x="276" y="614"/>
                    <a:pt x="276" y="614"/>
                  </a:cubicBezTo>
                  <a:cubicBezTo>
                    <a:pt x="273" y="647"/>
                    <a:pt x="289" y="680"/>
                    <a:pt x="320" y="698"/>
                  </a:cubicBezTo>
                  <a:cubicBezTo>
                    <a:pt x="348" y="715"/>
                    <a:pt x="380" y="714"/>
                    <a:pt x="407" y="700"/>
                  </a:cubicBezTo>
                  <a:cubicBezTo>
                    <a:pt x="498" y="754"/>
                    <a:pt x="498" y="754"/>
                    <a:pt x="498" y="754"/>
                  </a:cubicBezTo>
                  <a:cubicBezTo>
                    <a:pt x="473" y="777"/>
                    <a:pt x="443" y="795"/>
                    <a:pt x="408" y="804"/>
                  </a:cubicBezTo>
                  <a:cubicBezTo>
                    <a:pt x="299" y="832"/>
                    <a:pt x="188" y="766"/>
                    <a:pt x="160" y="657"/>
                  </a:cubicBezTo>
                  <a:cubicBezTo>
                    <a:pt x="132" y="548"/>
                    <a:pt x="198" y="437"/>
                    <a:pt x="307" y="409"/>
                  </a:cubicBezTo>
                  <a:cubicBezTo>
                    <a:pt x="415" y="381"/>
                    <a:pt x="527" y="447"/>
                    <a:pt x="555" y="556"/>
                  </a:cubicBezTo>
                  <a:cubicBezTo>
                    <a:pt x="565" y="596"/>
                    <a:pt x="562" y="637"/>
                    <a:pt x="550" y="674"/>
                  </a:cubicBezTo>
                  <a:close/>
                  <a:moveTo>
                    <a:pt x="595" y="700"/>
                  </a:moveTo>
                  <a:cubicBezTo>
                    <a:pt x="576" y="689"/>
                    <a:pt x="576" y="689"/>
                    <a:pt x="576" y="689"/>
                  </a:cubicBezTo>
                  <a:cubicBezTo>
                    <a:pt x="592" y="646"/>
                    <a:pt x="597" y="597"/>
                    <a:pt x="584" y="548"/>
                  </a:cubicBezTo>
                  <a:cubicBezTo>
                    <a:pt x="552" y="423"/>
                    <a:pt x="424" y="347"/>
                    <a:pt x="299" y="379"/>
                  </a:cubicBezTo>
                  <a:cubicBezTo>
                    <a:pt x="174" y="412"/>
                    <a:pt x="98" y="539"/>
                    <a:pt x="130" y="665"/>
                  </a:cubicBezTo>
                  <a:cubicBezTo>
                    <a:pt x="163" y="790"/>
                    <a:pt x="290" y="865"/>
                    <a:pt x="415" y="833"/>
                  </a:cubicBezTo>
                  <a:cubicBezTo>
                    <a:pt x="459" y="822"/>
                    <a:pt x="496" y="799"/>
                    <a:pt x="524" y="770"/>
                  </a:cubicBezTo>
                  <a:cubicBezTo>
                    <a:pt x="544" y="781"/>
                    <a:pt x="544" y="781"/>
                    <a:pt x="544" y="781"/>
                  </a:cubicBezTo>
                  <a:cubicBezTo>
                    <a:pt x="512" y="815"/>
                    <a:pt x="470" y="841"/>
                    <a:pt x="421" y="854"/>
                  </a:cubicBezTo>
                  <a:cubicBezTo>
                    <a:pt x="284" y="889"/>
                    <a:pt x="145" y="807"/>
                    <a:pt x="109" y="670"/>
                  </a:cubicBezTo>
                  <a:cubicBezTo>
                    <a:pt x="74" y="533"/>
                    <a:pt x="157" y="394"/>
                    <a:pt x="294" y="359"/>
                  </a:cubicBezTo>
                  <a:cubicBezTo>
                    <a:pt x="430" y="323"/>
                    <a:pt x="570" y="406"/>
                    <a:pt x="605" y="543"/>
                  </a:cubicBezTo>
                  <a:cubicBezTo>
                    <a:pt x="619" y="597"/>
                    <a:pt x="614" y="652"/>
                    <a:pt x="595" y="700"/>
                  </a:cubicBezTo>
                  <a:close/>
                  <a:moveTo>
                    <a:pt x="839" y="900"/>
                  </a:moveTo>
                  <a:cubicBezTo>
                    <a:pt x="806" y="919"/>
                    <a:pt x="806" y="919"/>
                    <a:pt x="806" y="919"/>
                  </a:cubicBezTo>
                  <a:cubicBezTo>
                    <a:pt x="773" y="900"/>
                    <a:pt x="773" y="900"/>
                    <a:pt x="773" y="900"/>
                  </a:cubicBezTo>
                  <a:cubicBezTo>
                    <a:pt x="773" y="861"/>
                    <a:pt x="773" y="861"/>
                    <a:pt x="773" y="861"/>
                  </a:cubicBezTo>
                  <a:cubicBezTo>
                    <a:pt x="807" y="842"/>
                    <a:pt x="807" y="842"/>
                    <a:pt x="807" y="842"/>
                  </a:cubicBezTo>
                  <a:cubicBezTo>
                    <a:pt x="840" y="862"/>
                    <a:pt x="840" y="862"/>
                    <a:pt x="840" y="862"/>
                  </a:cubicBezTo>
                  <a:lnTo>
                    <a:pt x="839" y="900"/>
                  </a:lnTo>
                  <a:close/>
                  <a:moveTo>
                    <a:pt x="526" y="216"/>
                  </a:moveTo>
                  <a:cubicBezTo>
                    <a:pt x="543" y="226"/>
                    <a:pt x="543" y="226"/>
                    <a:pt x="543" y="226"/>
                  </a:cubicBezTo>
                  <a:cubicBezTo>
                    <a:pt x="557" y="235"/>
                    <a:pt x="569" y="256"/>
                    <a:pt x="569" y="273"/>
                  </a:cubicBezTo>
                  <a:cubicBezTo>
                    <a:pt x="570" y="293"/>
                    <a:pt x="570" y="293"/>
                    <a:pt x="570" y="293"/>
                  </a:cubicBezTo>
                  <a:cubicBezTo>
                    <a:pt x="571" y="309"/>
                    <a:pt x="585" y="320"/>
                    <a:pt x="601" y="316"/>
                  </a:cubicBezTo>
                  <a:cubicBezTo>
                    <a:pt x="620" y="312"/>
                    <a:pt x="620" y="312"/>
                    <a:pt x="620" y="312"/>
                  </a:cubicBezTo>
                  <a:cubicBezTo>
                    <a:pt x="637" y="308"/>
                    <a:pt x="660" y="315"/>
                    <a:pt x="672" y="326"/>
                  </a:cubicBezTo>
                  <a:cubicBezTo>
                    <a:pt x="687" y="340"/>
                    <a:pt x="687" y="340"/>
                    <a:pt x="687" y="340"/>
                  </a:cubicBezTo>
                  <a:cubicBezTo>
                    <a:pt x="699" y="351"/>
                    <a:pt x="716" y="349"/>
                    <a:pt x="725" y="335"/>
                  </a:cubicBezTo>
                  <a:cubicBezTo>
                    <a:pt x="736" y="318"/>
                    <a:pt x="736" y="318"/>
                    <a:pt x="736" y="318"/>
                  </a:cubicBezTo>
                  <a:cubicBezTo>
                    <a:pt x="745" y="304"/>
                    <a:pt x="766" y="291"/>
                    <a:pt x="782" y="291"/>
                  </a:cubicBezTo>
                  <a:cubicBezTo>
                    <a:pt x="802" y="290"/>
                    <a:pt x="802" y="290"/>
                    <a:pt x="802" y="290"/>
                  </a:cubicBezTo>
                  <a:cubicBezTo>
                    <a:pt x="819" y="290"/>
                    <a:pt x="830" y="276"/>
                    <a:pt x="826" y="259"/>
                  </a:cubicBezTo>
                  <a:cubicBezTo>
                    <a:pt x="821" y="240"/>
                    <a:pt x="821" y="240"/>
                    <a:pt x="821" y="240"/>
                  </a:cubicBezTo>
                  <a:cubicBezTo>
                    <a:pt x="818" y="224"/>
                    <a:pt x="824" y="200"/>
                    <a:pt x="835" y="188"/>
                  </a:cubicBezTo>
                  <a:cubicBezTo>
                    <a:pt x="849" y="173"/>
                    <a:pt x="849" y="173"/>
                    <a:pt x="849" y="173"/>
                  </a:cubicBezTo>
                  <a:cubicBezTo>
                    <a:pt x="860" y="161"/>
                    <a:pt x="858" y="144"/>
                    <a:pt x="844" y="135"/>
                  </a:cubicBezTo>
                  <a:cubicBezTo>
                    <a:pt x="827" y="124"/>
                    <a:pt x="827" y="124"/>
                    <a:pt x="827" y="124"/>
                  </a:cubicBezTo>
                  <a:cubicBezTo>
                    <a:pt x="813" y="115"/>
                    <a:pt x="801" y="95"/>
                    <a:pt x="800" y="78"/>
                  </a:cubicBezTo>
                  <a:cubicBezTo>
                    <a:pt x="800" y="58"/>
                    <a:pt x="800" y="58"/>
                    <a:pt x="800" y="58"/>
                  </a:cubicBezTo>
                  <a:cubicBezTo>
                    <a:pt x="799" y="41"/>
                    <a:pt x="785" y="31"/>
                    <a:pt x="769" y="34"/>
                  </a:cubicBezTo>
                  <a:cubicBezTo>
                    <a:pt x="749" y="39"/>
                    <a:pt x="749" y="39"/>
                    <a:pt x="749" y="39"/>
                  </a:cubicBezTo>
                  <a:cubicBezTo>
                    <a:pt x="733" y="42"/>
                    <a:pt x="710" y="36"/>
                    <a:pt x="698" y="25"/>
                  </a:cubicBezTo>
                  <a:cubicBezTo>
                    <a:pt x="683" y="11"/>
                    <a:pt x="683" y="11"/>
                    <a:pt x="683" y="11"/>
                  </a:cubicBezTo>
                  <a:cubicBezTo>
                    <a:pt x="671" y="0"/>
                    <a:pt x="653" y="2"/>
                    <a:pt x="645" y="16"/>
                  </a:cubicBezTo>
                  <a:cubicBezTo>
                    <a:pt x="634" y="33"/>
                    <a:pt x="634" y="33"/>
                    <a:pt x="634" y="33"/>
                  </a:cubicBezTo>
                  <a:cubicBezTo>
                    <a:pt x="625" y="47"/>
                    <a:pt x="604" y="59"/>
                    <a:pt x="587" y="60"/>
                  </a:cubicBezTo>
                  <a:cubicBezTo>
                    <a:pt x="567" y="60"/>
                    <a:pt x="567" y="60"/>
                    <a:pt x="567" y="60"/>
                  </a:cubicBezTo>
                  <a:cubicBezTo>
                    <a:pt x="551" y="61"/>
                    <a:pt x="540" y="75"/>
                    <a:pt x="544" y="91"/>
                  </a:cubicBezTo>
                  <a:cubicBezTo>
                    <a:pt x="548" y="111"/>
                    <a:pt x="548" y="111"/>
                    <a:pt x="548" y="111"/>
                  </a:cubicBezTo>
                  <a:cubicBezTo>
                    <a:pt x="552" y="127"/>
                    <a:pt x="546" y="150"/>
                    <a:pt x="534" y="163"/>
                  </a:cubicBezTo>
                  <a:cubicBezTo>
                    <a:pt x="521" y="177"/>
                    <a:pt x="521" y="177"/>
                    <a:pt x="521" y="177"/>
                  </a:cubicBezTo>
                  <a:cubicBezTo>
                    <a:pt x="509" y="189"/>
                    <a:pt x="512" y="207"/>
                    <a:pt x="526" y="216"/>
                  </a:cubicBezTo>
                  <a:close/>
                  <a:moveTo>
                    <a:pt x="685" y="93"/>
                  </a:moveTo>
                  <a:cubicBezTo>
                    <a:pt x="730" y="93"/>
                    <a:pt x="767" y="130"/>
                    <a:pt x="767" y="175"/>
                  </a:cubicBezTo>
                  <a:cubicBezTo>
                    <a:pt x="767" y="221"/>
                    <a:pt x="730" y="258"/>
                    <a:pt x="685" y="258"/>
                  </a:cubicBezTo>
                  <a:cubicBezTo>
                    <a:pt x="639" y="258"/>
                    <a:pt x="603" y="221"/>
                    <a:pt x="603" y="175"/>
                  </a:cubicBezTo>
                  <a:cubicBezTo>
                    <a:pt x="603" y="130"/>
                    <a:pt x="639" y="93"/>
                    <a:pt x="685" y="93"/>
                  </a:cubicBezTo>
                  <a:close/>
                  <a:moveTo>
                    <a:pt x="685" y="93"/>
                  </a:moveTo>
                  <a:cubicBezTo>
                    <a:pt x="685" y="93"/>
                    <a:pt x="685" y="93"/>
                    <a:pt x="685" y="9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255412" tIns="127706" rIns="255412" bIns="127706"/>
            <a:lstStyle/>
            <a:p>
              <a:endParaRPr lang="zh-CN" altLang="en-US" sz="4200"/>
            </a:p>
          </p:txBody>
        </p:sp>
        <p:pic>
          <p:nvPicPr>
            <p:cNvPr id="28" name="Group 8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45325" y="2214701"/>
              <a:ext cx="2190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bg1">
            <a:lumMod val="10000"/>
            <a:lumOff val="90000"/>
          </a:schemeClr>
        </a:solidFill>
        <a:effectLst/>
      </p:bgPr>
    </p:bg>
    <p:spTree>
      <p:nvGrpSpPr>
        <p:cNvPr id="1" name=""/>
        <p:cNvGrpSpPr/>
        <p:nvPr/>
      </p:nvGrpSpPr>
      <p:grpSpPr>
        <a:xfrm>
          <a:off x="0" y="0"/>
          <a:ext cx="0" cy="0"/>
          <a:chOff x="0" y="0"/>
          <a:chExt cx="0" cy="0"/>
        </a:xfrm>
      </p:grpSpPr>
      <p:sp>
        <p:nvSpPr>
          <p:cNvPr id="59" name="TextBox 3"/>
          <p:cNvSpPr txBox="1"/>
          <p:nvPr/>
        </p:nvSpPr>
        <p:spPr>
          <a:xfrm>
            <a:off x="8722907" y="767735"/>
            <a:ext cx="3439795" cy="1208405"/>
          </a:xfrm>
          <a:prstGeom prst="rect">
            <a:avLst/>
          </a:prstGeom>
          <a:noFill/>
        </p:spPr>
        <p:txBody>
          <a:bodyPr wrap="none" rtlCol="0">
            <a:spAutoFit/>
          </a:bodyPr>
          <a:p>
            <a:pPr algn="l"/>
            <a:r>
              <a:rPr lang="en-US" altLang="zh-CN" sz="6600" dirty="0">
                <a:solidFill>
                  <a:schemeClr val="bg1"/>
                </a:solidFill>
              </a:rPr>
              <a:t>P</a:t>
            </a:r>
            <a:r>
              <a:rPr lang="zh-CN" altLang="en-US" sz="6600" dirty="0">
                <a:solidFill>
                  <a:schemeClr val="bg1"/>
                </a:solidFill>
              </a:rPr>
              <a:t>rocess</a:t>
            </a:r>
            <a:endParaRPr lang="zh-CN" altLang="en-US" sz="6600" dirty="0">
              <a:solidFill>
                <a:schemeClr val="bg1"/>
              </a:solidFill>
            </a:endParaRPr>
          </a:p>
        </p:txBody>
      </p:sp>
      <p:sp>
        <p:nvSpPr>
          <p:cNvPr id="63" name="圆角矩形 14"/>
          <p:cNvSpPr/>
          <p:nvPr/>
        </p:nvSpPr>
        <p:spPr>
          <a:xfrm>
            <a:off x="6607810" y="8679815"/>
            <a:ext cx="7656830" cy="163512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64" name="TextBox 15"/>
          <p:cNvSpPr txBox="1"/>
          <p:nvPr/>
        </p:nvSpPr>
        <p:spPr>
          <a:xfrm>
            <a:off x="6835140" y="9079230"/>
            <a:ext cx="7217410" cy="869315"/>
          </a:xfrm>
          <a:prstGeom prst="rect">
            <a:avLst/>
          </a:prstGeom>
          <a:noFill/>
        </p:spPr>
        <p:txBody>
          <a:bodyPr wrap="square" rtlCol="0">
            <a:spAutoFit/>
          </a:bodyPr>
          <a:p>
            <a:pPr algn="l"/>
            <a:r>
              <a:rPr lang="en-US" altLang="zh-CN" sz="4600" dirty="0" smtClean="0">
                <a:solidFill>
                  <a:schemeClr val="bg1"/>
                </a:solidFill>
                <a:sym typeface="+mn-ea"/>
              </a:rPr>
              <a:t>java.util.concurrent.locks</a:t>
            </a:r>
            <a:endParaRPr lang="en-US" altLang="zh-CN" sz="4600" dirty="0" smtClean="0">
              <a:solidFill>
                <a:schemeClr val="bg1"/>
              </a:solidFill>
              <a:sym typeface="+mn-ea"/>
            </a:endParaRPr>
          </a:p>
        </p:txBody>
      </p:sp>
      <p:cxnSp>
        <p:nvCxnSpPr>
          <p:cNvPr id="73" name="直接箭头连接符 23"/>
          <p:cNvCxnSpPr>
            <a:stCxn id="57" idx="4"/>
            <a:endCxn id="63" idx="0"/>
          </p:cNvCxnSpPr>
          <p:nvPr/>
        </p:nvCxnSpPr>
        <p:spPr>
          <a:xfrm flipH="1">
            <a:off x="10436224" y="5242560"/>
            <a:ext cx="5903595" cy="3437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14899639" y="2362835"/>
            <a:ext cx="2879725" cy="2879725"/>
            <a:chOff x="19775" y="2919"/>
            <a:chExt cx="4535" cy="4535"/>
          </a:xfrm>
        </p:grpSpPr>
        <p:sp>
          <p:nvSpPr>
            <p:cNvPr id="57" name="椭圆 9"/>
            <p:cNvSpPr/>
            <p:nvPr/>
          </p:nvSpPr>
          <p:spPr>
            <a:xfrm>
              <a:off x="19775" y="2919"/>
              <a:ext cx="4535" cy="453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3" name="TextBox 11"/>
            <p:cNvSpPr txBox="1"/>
            <p:nvPr/>
          </p:nvSpPr>
          <p:spPr>
            <a:xfrm>
              <a:off x="20539" y="4581"/>
              <a:ext cx="3009" cy="1210"/>
            </a:xfrm>
            <a:prstGeom prst="rect">
              <a:avLst/>
            </a:prstGeom>
            <a:noFill/>
          </p:spPr>
          <p:txBody>
            <a:bodyPr wrap="none" rtlCol="0">
              <a:spAutoFit/>
            </a:bodyPr>
            <a:p>
              <a:r>
                <a:rPr lang="en-US" altLang="zh-CN" sz="4000" dirty="0" smtClean="0">
                  <a:solidFill>
                    <a:schemeClr val="bg1"/>
                  </a:solidFill>
                </a:rPr>
                <a:t>Thread</a:t>
              </a:r>
              <a:endParaRPr lang="en-US" altLang="zh-CN" sz="4000" dirty="0" smtClean="0">
                <a:solidFill>
                  <a:schemeClr val="bg1"/>
                </a:solidFill>
              </a:endParaRPr>
            </a:p>
          </p:txBody>
        </p:sp>
      </p:grpSp>
      <p:grpSp>
        <p:nvGrpSpPr>
          <p:cNvPr id="11" name="Group 10"/>
          <p:cNvGrpSpPr/>
          <p:nvPr/>
        </p:nvGrpSpPr>
        <p:grpSpPr>
          <a:xfrm>
            <a:off x="8996044" y="2362835"/>
            <a:ext cx="2879725" cy="2879725"/>
            <a:chOff x="19775" y="2919"/>
            <a:chExt cx="4535" cy="4535"/>
          </a:xfrm>
        </p:grpSpPr>
        <p:sp>
          <p:nvSpPr>
            <p:cNvPr id="12" name="椭圆 9"/>
            <p:cNvSpPr/>
            <p:nvPr/>
          </p:nvSpPr>
          <p:spPr>
            <a:xfrm>
              <a:off x="19775" y="2919"/>
              <a:ext cx="4535" cy="453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13" name="TextBox 11"/>
            <p:cNvSpPr txBox="1"/>
            <p:nvPr/>
          </p:nvSpPr>
          <p:spPr>
            <a:xfrm>
              <a:off x="20539" y="4581"/>
              <a:ext cx="3009" cy="1210"/>
            </a:xfrm>
            <a:prstGeom prst="rect">
              <a:avLst/>
            </a:prstGeom>
            <a:noFill/>
          </p:spPr>
          <p:txBody>
            <a:bodyPr wrap="none" rtlCol="0">
              <a:spAutoFit/>
            </a:bodyPr>
            <a:p>
              <a:r>
                <a:rPr lang="en-US" altLang="zh-CN" sz="4000" dirty="0" smtClean="0">
                  <a:solidFill>
                    <a:schemeClr val="bg1"/>
                  </a:solidFill>
                </a:rPr>
                <a:t>Thread</a:t>
              </a:r>
              <a:endParaRPr lang="en-US" altLang="zh-CN" sz="4000" dirty="0" smtClean="0">
                <a:solidFill>
                  <a:schemeClr val="bg1"/>
                </a:solidFill>
              </a:endParaRPr>
            </a:p>
          </p:txBody>
        </p:sp>
      </p:grpSp>
      <p:grpSp>
        <p:nvGrpSpPr>
          <p:cNvPr id="14" name="Group 13"/>
          <p:cNvGrpSpPr/>
          <p:nvPr/>
        </p:nvGrpSpPr>
        <p:grpSpPr>
          <a:xfrm>
            <a:off x="1986280" y="2362835"/>
            <a:ext cx="2879725" cy="2879725"/>
            <a:chOff x="19775" y="2919"/>
            <a:chExt cx="4535" cy="4535"/>
          </a:xfrm>
        </p:grpSpPr>
        <p:sp>
          <p:nvSpPr>
            <p:cNvPr id="15" name="椭圆 9"/>
            <p:cNvSpPr/>
            <p:nvPr/>
          </p:nvSpPr>
          <p:spPr>
            <a:xfrm>
              <a:off x="19775" y="2919"/>
              <a:ext cx="4535" cy="453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16" name="TextBox 11"/>
            <p:cNvSpPr txBox="1"/>
            <p:nvPr/>
          </p:nvSpPr>
          <p:spPr>
            <a:xfrm>
              <a:off x="20539" y="4581"/>
              <a:ext cx="3009" cy="1210"/>
            </a:xfrm>
            <a:prstGeom prst="rect">
              <a:avLst/>
            </a:prstGeom>
            <a:noFill/>
          </p:spPr>
          <p:txBody>
            <a:bodyPr wrap="none" rtlCol="0">
              <a:spAutoFit/>
            </a:bodyPr>
            <a:p>
              <a:r>
                <a:rPr lang="en-US" altLang="zh-CN" sz="4000" dirty="0" smtClean="0">
                  <a:solidFill>
                    <a:schemeClr val="bg1"/>
                  </a:solidFill>
                </a:rPr>
                <a:t>Thread</a:t>
              </a:r>
              <a:endParaRPr lang="en-US" altLang="zh-CN" sz="4000" dirty="0" smtClean="0">
                <a:solidFill>
                  <a:schemeClr val="bg1"/>
                </a:solidFill>
              </a:endParaRPr>
            </a:p>
          </p:txBody>
        </p:sp>
      </p:grpSp>
      <p:cxnSp>
        <p:nvCxnSpPr>
          <p:cNvPr id="17" name="直接箭头连接符 23"/>
          <p:cNvCxnSpPr>
            <a:stCxn id="12" idx="4"/>
            <a:endCxn id="63" idx="0"/>
          </p:cNvCxnSpPr>
          <p:nvPr/>
        </p:nvCxnSpPr>
        <p:spPr>
          <a:xfrm>
            <a:off x="10436224" y="5242560"/>
            <a:ext cx="0" cy="3437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23"/>
          <p:cNvCxnSpPr>
            <a:stCxn id="15" idx="4"/>
            <a:endCxn id="63" idx="0"/>
          </p:cNvCxnSpPr>
          <p:nvPr/>
        </p:nvCxnSpPr>
        <p:spPr>
          <a:xfrm>
            <a:off x="3426460" y="5242560"/>
            <a:ext cx="7009765" cy="3437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bg1">
            <a:lumMod val="10000"/>
            <a:lumOff val="90000"/>
          </a:schemeClr>
        </a:solidFill>
        <a:effectLst/>
      </p:bgPr>
    </p:bg>
    <p:spTree>
      <p:nvGrpSpPr>
        <p:cNvPr id="1" name=""/>
        <p:cNvGrpSpPr/>
        <p:nvPr/>
      </p:nvGrpSpPr>
      <p:grpSpPr>
        <a:xfrm>
          <a:off x="0" y="0"/>
          <a:ext cx="0" cy="0"/>
          <a:chOff x="0" y="0"/>
          <a:chExt cx="0" cy="0"/>
        </a:xfrm>
      </p:grpSpPr>
      <p:sp>
        <p:nvSpPr>
          <p:cNvPr id="59" name="TextBox 3"/>
          <p:cNvSpPr txBox="1"/>
          <p:nvPr/>
        </p:nvSpPr>
        <p:spPr>
          <a:xfrm>
            <a:off x="6718847" y="767735"/>
            <a:ext cx="7545705" cy="1208405"/>
          </a:xfrm>
          <a:prstGeom prst="rect">
            <a:avLst/>
          </a:prstGeom>
          <a:noFill/>
        </p:spPr>
        <p:txBody>
          <a:bodyPr wrap="none" rtlCol="0">
            <a:spAutoFit/>
          </a:bodyPr>
          <a:p>
            <a:pPr algn="l"/>
            <a:r>
              <a:rPr lang="zh-CN" altLang="en-US" sz="6600" dirty="0" smtClean="0">
                <a:solidFill>
                  <a:schemeClr val="bg1"/>
                </a:solidFill>
                <a:sym typeface="+mn-ea"/>
              </a:rPr>
              <a:t>Distributed cluster</a:t>
            </a:r>
            <a:endParaRPr lang="zh-CN" altLang="en-US" sz="6600" dirty="0">
              <a:solidFill>
                <a:schemeClr val="bg1"/>
              </a:solidFill>
            </a:endParaRPr>
          </a:p>
        </p:txBody>
      </p:sp>
      <p:sp>
        <p:nvSpPr>
          <p:cNvPr id="63" name="圆角矩形 14"/>
          <p:cNvSpPr/>
          <p:nvPr/>
        </p:nvSpPr>
        <p:spPr>
          <a:xfrm>
            <a:off x="5953125" y="8700770"/>
            <a:ext cx="8966834" cy="1656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64" name="TextBox 15"/>
          <p:cNvSpPr txBox="1"/>
          <p:nvPr/>
        </p:nvSpPr>
        <p:spPr>
          <a:xfrm>
            <a:off x="6225540" y="9090025"/>
            <a:ext cx="8480425" cy="1038860"/>
          </a:xfrm>
          <a:prstGeom prst="rect">
            <a:avLst/>
          </a:prstGeom>
          <a:noFill/>
        </p:spPr>
        <p:txBody>
          <a:bodyPr wrap="square" rtlCol="0">
            <a:spAutoFit/>
          </a:bodyPr>
          <a:p>
            <a:pPr algn="l"/>
            <a:r>
              <a:rPr sz="5600" dirty="0" smtClean="0">
                <a:solidFill>
                  <a:schemeClr val="bg1"/>
                </a:solidFill>
                <a:sym typeface="+mn-ea"/>
              </a:rPr>
              <a:t>Curator distributed lock</a:t>
            </a:r>
            <a:endParaRPr lang="en-US" altLang="zh-CN" sz="5600" dirty="0" smtClean="0">
              <a:solidFill>
                <a:schemeClr val="bg1"/>
              </a:solidFill>
              <a:sym typeface="+mn-ea"/>
            </a:endParaRPr>
          </a:p>
        </p:txBody>
      </p:sp>
      <p:cxnSp>
        <p:nvCxnSpPr>
          <p:cNvPr id="73" name="直接箭头连接符 23"/>
          <p:cNvCxnSpPr>
            <a:stCxn id="57" idx="4"/>
            <a:endCxn id="63" idx="0"/>
          </p:cNvCxnSpPr>
          <p:nvPr/>
        </p:nvCxnSpPr>
        <p:spPr>
          <a:xfrm flipH="1">
            <a:off x="10436858" y="5242560"/>
            <a:ext cx="5902960" cy="34582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14899638" y="2362835"/>
            <a:ext cx="2879725" cy="2879725"/>
            <a:chOff x="19775" y="2919"/>
            <a:chExt cx="4535" cy="4535"/>
          </a:xfrm>
        </p:grpSpPr>
        <p:sp>
          <p:nvSpPr>
            <p:cNvPr id="57" name="椭圆 9"/>
            <p:cNvSpPr/>
            <p:nvPr/>
          </p:nvSpPr>
          <p:spPr>
            <a:xfrm>
              <a:off x="19775" y="2919"/>
              <a:ext cx="4535" cy="453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3" name="TextBox 11"/>
            <p:cNvSpPr txBox="1"/>
            <p:nvPr/>
          </p:nvSpPr>
          <p:spPr>
            <a:xfrm>
              <a:off x="20539" y="4581"/>
              <a:ext cx="3430" cy="1210"/>
            </a:xfrm>
            <a:prstGeom prst="rect">
              <a:avLst/>
            </a:prstGeom>
            <a:noFill/>
          </p:spPr>
          <p:txBody>
            <a:bodyPr wrap="none" rtlCol="0">
              <a:spAutoFit/>
            </a:bodyPr>
            <a:p>
              <a:pPr algn="l"/>
              <a:r>
                <a:rPr lang="en-US" altLang="zh-CN" sz="4000" dirty="0">
                  <a:solidFill>
                    <a:schemeClr val="bg1"/>
                  </a:solidFill>
                  <a:sym typeface="+mn-ea"/>
                </a:rPr>
                <a:t>P</a:t>
              </a:r>
              <a:r>
                <a:rPr lang="zh-CN" altLang="en-US" sz="4000" dirty="0">
                  <a:solidFill>
                    <a:schemeClr val="bg1"/>
                  </a:solidFill>
                  <a:sym typeface="+mn-ea"/>
                </a:rPr>
                <a:t>rocess</a:t>
              </a:r>
              <a:endParaRPr lang="en-US" altLang="zh-CN" sz="4000" dirty="0" smtClean="0">
                <a:solidFill>
                  <a:schemeClr val="bg1"/>
                </a:solidFill>
              </a:endParaRPr>
            </a:p>
          </p:txBody>
        </p:sp>
      </p:grpSp>
      <p:grpSp>
        <p:nvGrpSpPr>
          <p:cNvPr id="11" name="Group 10"/>
          <p:cNvGrpSpPr/>
          <p:nvPr/>
        </p:nvGrpSpPr>
        <p:grpSpPr>
          <a:xfrm>
            <a:off x="8996043" y="2362835"/>
            <a:ext cx="2879725" cy="2879725"/>
            <a:chOff x="19775" y="2919"/>
            <a:chExt cx="4535" cy="4535"/>
          </a:xfrm>
        </p:grpSpPr>
        <p:sp>
          <p:nvSpPr>
            <p:cNvPr id="12" name="椭圆 9"/>
            <p:cNvSpPr/>
            <p:nvPr/>
          </p:nvSpPr>
          <p:spPr>
            <a:xfrm>
              <a:off x="19775" y="2919"/>
              <a:ext cx="4535" cy="453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13" name="TextBox 11"/>
            <p:cNvSpPr txBox="1"/>
            <p:nvPr/>
          </p:nvSpPr>
          <p:spPr>
            <a:xfrm>
              <a:off x="20539" y="4581"/>
              <a:ext cx="3430" cy="1210"/>
            </a:xfrm>
            <a:prstGeom prst="rect">
              <a:avLst/>
            </a:prstGeom>
            <a:noFill/>
          </p:spPr>
          <p:txBody>
            <a:bodyPr wrap="none" rtlCol="0">
              <a:spAutoFit/>
            </a:bodyPr>
            <a:p>
              <a:pPr algn="l"/>
              <a:r>
                <a:rPr lang="en-US" altLang="zh-CN" sz="4000" dirty="0">
                  <a:solidFill>
                    <a:schemeClr val="bg1"/>
                  </a:solidFill>
                  <a:sym typeface="+mn-ea"/>
                </a:rPr>
                <a:t>P</a:t>
              </a:r>
              <a:r>
                <a:rPr lang="zh-CN" altLang="en-US" sz="4000" dirty="0">
                  <a:solidFill>
                    <a:schemeClr val="bg1"/>
                  </a:solidFill>
                  <a:sym typeface="+mn-ea"/>
                </a:rPr>
                <a:t>rocess</a:t>
              </a:r>
              <a:endParaRPr lang="en-US" altLang="zh-CN" sz="4000" dirty="0" smtClean="0">
                <a:solidFill>
                  <a:schemeClr val="bg1"/>
                </a:solidFill>
              </a:endParaRPr>
            </a:p>
          </p:txBody>
        </p:sp>
      </p:grpSp>
      <p:grpSp>
        <p:nvGrpSpPr>
          <p:cNvPr id="14" name="Group 13"/>
          <p:cNvGrpSpPr/>
          <p:nvPr/>
        </p:nvGrpSpPr>
        <p:grpSpPr>
          <a:xfrm>
            <a:off x="1986280" y="2362835"/>
            <a:ext cx="2879725" cy="2879725"/>
            <a:chOff x="19775" y="2919"/>
            <a:chExt cx="4535" cy="4535"/>
          </a:xfrm>
        </p:grpSpPr>
        <p:sp>
          <p:nvSpPr>
            <p:cNvPr id="15" name="椭圆 9"/>
            <p:cNvSpPr/>
            <p:nvPr/>
          </p:nvSpPr>
          <p:spPr>
            <a:xfrm>
              <a:off x="19775" y="2919"/>
              <a:ext cx="4535" cy="453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74083" tIns="87041" rIns="174083" bIns="87041" rtlCol="0" anchor="ctr"/>
            <a:p>
              <a:pPr algn="ctr"/>
              <a:endParaRPr lang="zh-CN" altLang="en-US" sz="4200" dirty="0">
                <a:solidFill>
                  <a:schemeClr val="bg1"/>
                </a:solidFill>
              </a:endParaRPr>
            </a:p>
          </p:txBody>
        </p:sp>
        <p:sp>
          <p:nvSpPr>
            <p:cNvPr id="16" name="TextBox 11"/>
            <p:cNvSpPr txBox="1"/>
            <p:nvPr/>
          </p:nvSpPr>
          <p:spPr>
            <a:xfrm>
              <a:off x="20539" y="4581"/>
              <a:ext cx="3430" cy="1210"/>
            </a:xfrm>
            <a:prstGeom prst="rect">
              <a:avLst/>
            </a:prstGeom>
            <a:noFill/>
          </p:spPr>
          <p:txBody>
            <a:bodyPr wrap="none" rtlCol="0">
              <a:spAutoFit/>
            </a:bodyPr>
            <a:p>
              <a:pPr algn="l"/>
              <a:r>
                <a:rPr lang="en-US" altLang="zh-CN" sz="4000" dirty="0">
                  <a:solidFill>
                    <a:schemeClr val="bg1"/>
                  </a:solidFill>
                  <a:sym typeface="+mn-ea"/>
                </a:rPr>
                <a:t>P</a:t>
              </a:r>
              <a:r>
                <a:rPr lang="zh-CN" altLang="en-US" sz="4000" dirty="0">
                  <a:solidFill>
                    <a:schemeClr val="bg1"/>
                  </a:solidFill>
                  <a:sym typeface="+mn-ea"/>
                </a:rPr>
                <a:t>rocess</a:t>
              </a:r>
              <a:endParaRPr lang="en-US" altLang="zh-CN" sz="4000" dirty="0" smtClean="0">
                <a:solidFill>
                  <a:schemeClr val="bg1"/>
                </a:solidFill>
              </a:endParaRPr>
            </a:p>
          </p:txBody>
        </p:sp>
      </p:grpSp>
      <p:cxnSp>
        <p:nvCxnSpPr>
          <p:cNvPr id="17" name="直接箭头连接符 23"/>
          <p:cNvCxnSpPr>
            <a:stCxn id="12" idx="4"/>
            <a:endCxn id="63" idx="0"/>
          </p:cNvCxnSpPr>
          <p:nvPr/>
        </p:nvCxnSpPr>
        <p:spPr>
          <a:xfrm>
            <a:off x="10436223" y="5242560"/>
            <a:ext cx="635" cy="34582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23"/>
          <p:cNvCxnSpPr>
            <a:stCxn id="15" idx="4"/>
            <a:endCxn id="63" idx="0"/>
          </p:cNvCxnSpPr>
          <p:nvPr/>
        </p:nvCxnSpPr>
        <p:spPr>
          <a:xfrm>
            <a:off x="3426460" y="5242560"/>
            <a:ext cx="7010400" cy="34582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6845" y="281940"/>
            <a:ext cx="19359880" cy="877570"/>
            <a:chOff x="247" y="444"/>
            <a:chExt cx="30913" cy="1382"/>
          </a:xfrm>
        </p:grpSpPr>
        <p:cxnSp>
          <p:nvCxnSpPr>
            <p:cNvPr id="5"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7" name="TextBox 1"/>
            <p:cNvSpPr txBox="1"/>
            <p:nvPr/>
          </p:nvSpPr>
          <p:spPr>
            <a:xfrm>
              <a:off x="1016" y="546"/>
              <a:ext cx="27784" cy="1137"/>
            </a:xfrm>
            <a:prstGeom prst="rect">
              <a:avLst/>
            </a:prstGeom>
            <a:noFill/>
          </p:spPr>
          <p:txBody>
            <a:bodyPr wrap="square" lIns="0" tIns="0" rIns="0" bIns="45715" rtlCol="0">
              <a:spAutoFit/>
            </a:bodyPr>
            <a:p>
              <a:pPr>
                <a:defRPr/>
              </a:pPr>
              <a:r>
                <a:rPr lang="zh-CN" altLang="en-US" sz="4000" b="1" dirty="0" smtClean="0">
                  <a:solidFill>
                    <a:schemeClr val="bg1"/>
                  </a:solidFill>
                  <a:sym typeface="+mn-ea"/>
                </a:rPr>
                <a:t>Distributed lock code snippet</a:t>
              </a:r>
              <a:endParaRPr lang="zh-CN" altLang="en-US" sz="4000" b="1" dirty="0" smtClean="0">
                <a:solidFill>
                  <a:schemeClr val="bg1"/>
                </a:solidFill>
                <a:sym typeface="+mn-ea"/>
              </a:endParaRPr>
            </a:p>
          </p:txBody>
        </p:sp>
        <p:sp>
          <p:nvSpPr>
            <p:cNvPr id="4" name="Flowchart: Process 3"/>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2" name="TextBox 6"/>
          <p:cNvSpPr txBox="1"/>
          <p:nvPr/>
        </p:nvSpPr>
        <p:spPr>
          <a:xfrm>
            <a:off x="638175" y="1461135"/>
            <a:ext cx="18879185" cy="6913880"/>
          </a:xfrm>
          <a:prstGeom prst="rect">
            <a:avLst/>
          </a:prstGeom>
          <a:noFill/>
          <a:ln>
            <a:solidFill>
              <a:srgbClr val="5C7595"/>
            </a:solidFill>
          </a:ln>
        </p:spPr>
        <p:txBody>
          <a:bodyPr wrap="square" rtlCol="0">
            <a:spAutoFit/>
          </a:bodyPr>
          <a:p>
            <a:r>
              <a:rPr lang="zh-CN" altLang="en-US" sz="2520" b="1" dirty="0">
                <a:solidFill>
                  <a:schemeClr val="bg1"/>
                </a:solidFill>
              </a:rPr>
              <a:t>RetryPolicy retryPolicy = new ExponentialBackoffRetry(1000, 10);</a:t>
            </a:r>
            <a:endParaRPr lang="zh-CN" altLang="en-US" sz="2520" b="1" dirty="0">
              <a:solidFill>
                <a:schemeClr val="bg1"/>
              </a:solidFill>
            </a:endParaRPr>
          </a:p>
          <a:p>
            <a:r>
              <a:rPr lang="zh-CN" altLang="en-US" sz="2520" b="1" dirty="0">
                <a:solidFill>
                  <a:schemeClr val="bg1"/>
                </a:solidFill>
              </a:rPr>
              <a:t>CuratorFramework cf = CuratorFrameworkFactory.builder().connectString(CONNECT_ADDR)</a:t>
            </a:r>
            <a:endParaRPr lang="zh-CN" altLang="en-US" sz="2520" b="1" dirty="0">
              <a:solidFill>
                <a:schemeClr val="bg1"/>
              </a:solidFill>
            </a:endParaRPr>
          </a:p>
          <a:p>
            <a:r>
              <a:rPr lang="zh-CN" altLang="en-US" sz="2520" b="1" dirty="0">
                <a:solidFill>
                  <a:schemeClr val="bg1"/>
                </a:solidFill>
              </a:rPr>
              <a:t>			.sessionTimeoutMs(SESSION_OUTTIME).retryPolicy(retryPolicy).build();</a:t>
            </a:r>
            <a:endParaRPr lang="zh-CN" altLang="en-US" sz="2520" b="1" dirty="0">
              <a:solidFill>
                <a:schemeClr val="bg1"/>
              </a:solidFill>
            </a:endParaRPr>
          </a:p>
          <a:p>
            <a:r>
              <a:rPr lang="zh-CN" altLang="en-US" sz="2520" b="1" dirty="0">
                <a:solidFill>
                  <a:schemeClr val="bg1"/>
                </a:solidFill>
              </a:rPr>
              <a:t>cf.start();</a:t>
            </a:r>
            <a:endParaRPr lang="zh-CN" altLang="en-US" sz="2520" b="1" dirty="0">
              <a:solidFill>
                <a:schemeClr val="bg1"/>
              </a:solidFill>
            </a:endParaRPr>
          </a:p>
          <a:p>
            <a:r>
              <a:rPr lang="zh-CN" altLang="en-US" sz="2520" b="1" dirty="0">
                <a:solidFill>
                  <a:schemeClr val="bg1"/>
                </a:solidFill>
              </a:rPr>
              <a:t>InterProcessMutex lock = new InterProcessMutex(cf, "/lock");</a:t>
            </a:r>
            <a:endParaRPr lang="zh-CN" altLang="en-US" sz="2520" b="1" dirty="0">
              <a:solidFill>
                <a:schemeClr val="bg1"/>
              </a:solidFill>
            </a:endParaRPr>
          </a:p>
          <a:p>
            <a:endParaRPr lang="zh-CN" altLang="en-US" sz="2520" b="1" dirty="0">
              <a:solidFill>
                <a:schemeClr val="bg1"/>
              </a:solidFill>
            </a:endParaRPr>
          </a:p>
          <a:p>
            <a:r>
              <a:rPr lang="zh-CN" altLang="en-US" sz="2520" b="1" dirty="0">
                <a:solidFill>
                  <a:schemeClr val="bg1"/>
                </a:solidFill>
              </a:rPr>
              <a:t>try {</a:t>
            </a:r>
            <a:endParaRPr lang="zh-CN" altLang="en-US" sz="2520" b="1" dirty="0">
              <a:solidFill>
                <a:schemeClr val="bg1"/>
              </a:solidFill>
            </a:endParaRPr>
          </a:p>
          <a:p>
            <a:r>
              <a:rPr lang="zh-CN" altLang="en-US" sz="2520" b="1" dirty="0">
                <a:solidFill>
                  <a:schemeClr val="bg1"/>
                </a:solidFill>
              </a:rPr>
              <a:t>	lock.acquire();</a:t>
            </a:r>
            <a:endParaRPr lang="zh-CN" altLang="en-US" sz="2520" b="1" dirty="0">
              <a:solidFill>
                <a:schemeClr val="bg1"/>
              </a:solidFill>
            </a:endParaRPr>
          </a:p>
          <a:p>
            <a:r>
              <a:rPr lang="zh-CN" altLang="en-US" sz="2520" b="1" dirty="0">
                <a:solidFill>
                  <a:schemeClr val="bg1"/>
                </a:solidFill>
              </a:rPr>
              <a:t>	for (int i = 0; i &lt; 1000000; i++) {</a:t>
            </a:r>
            <a:endParaRPr lang="zh-CN" altLang="en-US" sz="2520" b="1" dirty="0">
              <a:solidFill>
                <a:schemeClr val="bg1"/>
              </a:solidFill>
            </a:endParaRPr>
          </a:p>
          <a:p>
            <a:r>
              <a:rPr lang="zh-CN" altLang="en-US" sz="2520" b="1" dirty="0">
                <a:solidFill>
                  <a:schemeClr val="bg1"/>
                </a:solidFill>
              </a:rPr>
              <a:t>		SimpleDateFormat sdf = new SimpleDateFormat("HH:mm:ss|SSS");</a:t>
            </a:r>
            <a:endParaRPr lang="zh-CN" altLang="en-US" sz="2520" b="1" dirty="0">
              <a:solidFill>
                <a:schemeClr val="bg1"/>
              </a:solidFill>
            </a:endParaRPr>
          </a:p>
          <a:p>
            <a:r>
              <a:rPr lang="zh-CN" altLang="en-US" sz="2520" b="1" dirty="0">
                <a:solidFill>
                  <a:schemeClr val="bg1"/>
                </a:solidFill>
              </a:rPr>
              <a:t>		System.out.println(sdf.format(new Date()));</a:t>
            </a:r>
            <a:endParaRPr lang="zh-CN" altLang="en-US" sz="2520" b="1" dirty="0">
              <a:solidFill>
                <a:schemeClr val="bg1"/>
              </a:solidFill>
            </a:endParaRPr>
          </a:p>
          <a:p>
            <a:r>
              <a:rPr lang="zh-CN" altLang="en-US" sz="2520" b="1" dirty="0">
                <a:solidFill>
                  <a:schemeClr val="bg1"/>
                </a:solidFill>
              </a:rPr>
              <a:t>		TimeUnit.SECONDS.sleep(1);</a:t>
            </a:r>
            <a:endParaRPr lang="zh-CN" altLang="en-US" sz="2520" b="1" dirty="0">
              <a:solidFill>
                <a:schemeClr val="bg1"/>
              </a:solidFill>
            </a:endParaRPr>
          </a:p>
          <a:p>
            <a:r>
              <a:rPr lang="zh-CN" altLang="en-US" sz="2520" b="1" dirty="0">
                <a:solidFill>
                  <a:schemeClr val="bg1"/>
                </a:solidFill>
              </a:rPr>
              <a:t>}</a:t>
            </a:r>
            <a:endParaRPr lang="zh-CN" altLang="en-US" sz="2520" b="1" dirty="0">
              <a:solidFill>
                <a:schemeClr val="bg1"/>
              </a:solidFill>
            </a:endParaRPr>
          </a:p>
          <a:p>
            <a:r>
              <a:rPr lang="zh-CN" altLang="en-US" sz="2520" b="1" dirty="0">
                <a:solidFill>
                  <a:schemeClr val="bg1"/>
                </a:solidFill>
              </a:rPr>
              <a:t>} finally {</a:t>
            </a:r>
            <a:endParaRPr lang="zh-CN" altLang="en-US" sz="2520" b="1" dirty="0">
              <a:solidFill>
                <a:schemeClr val="bg1"/>
              </a:solidFill>
            </a:endParaRPr>
          </a:p>
          <a:p>
            <a:r>
              <a:rPr lang="zh-CN" altLang="en-US" sz="2520" b="1" dirty="0">
                <a:solidFill>
                  <a:schemeClr val="bg1"/>
                </a:solidFill>
              </a:rPr>
              <a:t>	lock.release();</a:t>
            </a:r>
            <a:endParaRPr lang="zh-CN" altLang="en-US" sz="2520" b="1" dirty="0">
              <a:solidFill>
                <a:schemeClr val="bg1"/>
              </a:solidFill>
            </a:endParaRPr>
          </a:p>
          <a:p>
            <a:r>
              <a:rPr lang="zh-CN" altLang="en-US" sz="2520" b="1" dirty="0">
                <a:solidFill>
                  <a:schemeClr val="bg1"/>
                </a:solidFill>
              </a:rPr>
              <a:t>}</a:t>
            </a:r>
            <a:endParaRPr lang="zh-CN" altLang="en-US" sz="2520" b="1" dirty="0">
              <a:solidFill>
                <a:schemeClr val="bg1"/>
              </a:solidFill>
            </a:endParaRPr>
          </a:p>
        </p:txBody>
      </p:sp>
      <p:sp>
        <p:nvSpPr>
          <p:cNvPr id="34" name="TextBox 33"/>
          <p:cNvSpPr txBox="1"/>
          <p:nvPr/>
        </p:nvSpPr>
        <p:spPr>
          <a:xfrm>
            <a:off x="638175" y="8509000"/>
            <a:ext cx="17399635" cy="2222500"/>
          </a:xfrm>
          <a:prstGeom prst="rect">
            <a:avLst/>
          </a:prstGeom>
          <a:noFill/>
        </p:spPr>
        <p:txBody>
          <a:bodyPr wrap="square" rtlCol="0">
            <a:spAutoFit/>
          </a:bodyPr>
          <a:p>
            <a:r>
              <a:rPr sz="4200" dirty="0">
                <a:solidFill>
                  <a:schemeClr val="bg1"/>
                </a:solidFill>
              </a:rPr>
              <a:t>Multiple distributed in different machines, the code in the loop can be executed only if the lock is obtained, so the logic of repeated execution can be avoided</a:t>
            </a:r>
            <a:endParaRPr sz="4200" dirty="0">
              <a:solidFill>
                <a:schemeClr val="bg1"/>
              </a:solidFill>
            </a:endParaRP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6845" y="281940"/>
            <a:ext cx="19359880" cy="877570"/>
            <a:chOff x="247" y="444"/>
            <a:chExt cx="30913" cy="1382"/>
          </a:xfrm>
        </p:grpSpPr>
        <p:cxnSp>
          <p:nvCxnSpPr>
            <p:cNvPr id="5"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7" name="TextBox 1"/>
            <p:cNvSpPr txBox="1"/>
            <p:nvPr/>
          </p:nvSpPr>
          <p:spPr>
            <a:xfrm>
              <a:off x="1016" y="546"/>
              <a:ext cx="27784" cy="1137"/>
            </a:xfrm>
            <a:prstGeom prst="rect">
              <a:avLst/>
            </a:prstGeom>
            <a:noFill/>
          </p:spPr>
          <p:txBody>
            <a:bodyPr wrap="square" lIns="0" tIns="0" rIns="0" bIns="45715" rtlCol="0">
              <a:spAutoFit/>
            </a:bodyPr>
            <a:p>
              <a:pPr>
                <a:defRPr/>
              </a:pPr>
              <a:r>
                <a:rPr lang="zh-CN" altLang="en-US" sz="4000" b="1" dirty="0" smtClean="0">
                  <a:solidFill>
                    <a:schemeClr val="bg1"/>
                  </a:solidFill>
                  <a:sym typeface="+mn-ea"/>
                </a:rPr>
                <a:t>Master-slave election fragment instance</a:t>
              </a:r>
              <a:endParaRPr lang="zh-CN" altLang="en-US" sz="4000" b="1" dirty="0" smtClean="0">
                <a:solidFill>
                  <a:schemeClr val="bg1"/>
                </a:solidFill>
                <a:sym typeface="+mn-ea"/>
              </a:endParaRPr>
            </a:p>
          </p:txBody>
        </p:sp>
        <p:sp>
          <p:nvSpPr>
            <p:cNvPr id="4" name="Flowchart: Process 3"/>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3" name="TextBox 33"/>
          <p:cNvSpPr txBox="1"/>
          <p:nvPr/>
        </p:nvSpPr>
        <p:spPr>
          <a:xfrm>
            <a:off x="638175" y="1273810"/>
            <a:ext cx="18878550" cy="2932430"/>
          </a:xfrm>
          <a:prstGeom prst="rect">
            <a:avLst/>
          </a:prstGeom>
          <a:noFill/>
        </p:spPr>
        <p:txBody>
          <a:bodyPr wrap="square" rtlCol="0">
            <a:spAutoFit/>
          </a:bodyPr>
          <a:p>
            <a:r>
              <a:rPr lang="zh-CN" altLang="en-US" sz="2400" dirty="0">
                <a:solidFill>
                  <a:schemeClr val="bg1"/>
                </a:solidFill>
              </a:rPr>
              <a:t>In distributed system design, master election is a common scenario. Master election is a process by which the master node is selected to control other nodes or assign tasks.</a:t>
            </a:r>
            <a:endParaRPr lang="zh-CN" altLang="en-US" sz="2400" dirty="0">
              <a:solidFill>
                <a:schemeClr val="bg1"/>
              </a:solidFill>
            </a:endParaRPr>
          </a:p>
          <a:p>
            <a:r>
              <a:rPr lang="zh-CN" altLang="en-US" sz="2400" dirty="0">
                <a:solidFill>
                  <a:schemeClr val="bg1"/>
                </a:solidFill>
              </a:rPr>
              <a:t>Several characteristics to be satisfied by the main election algorithm:</a:t>
            </a:r>
            <a:endParaRPr lang="zh-CN" altLang="en-US" sz="2400" dirty="0">
              <a:solidFill>
                <a:schemeClr val="bg1"/>
              </a:solidFill>
            </a:endParaRPr>
          </a:p>
          <a:p>
            <a:r>
              <a:rPr lang="zh-CN" altLang="en-US" sz="2400" dirty="0">
                <a:solidFill>
                  <a:schemeClr val="bg1"/>
                </a:solidFill>
              </a:rPr>
              <a:t>1) Each node obtains the right to become the master node in a balanced manner. Once the master node is selected, other nodes can perceive who is the master node.</a:t>
            </a:r>
            <a:endParaRPr lang="zh-CN" altLang="en-US" sz="2400" dirty="0">
              <a:solidFill>
                <a:schemeClr val="bg1"/>
              </a:solidFill>
            </a:endParaRPr>
          </a:p>
          <a:p>
            <a:r>
              <a:rPr lang="zh-CN" altLang="en-US" sz="2400" dirty="0">
                <a:solidFill>
                  <a:schemeClr val="bg1"/>
                </a:solidFill>
              </a:rPr>
              <a:t>2) The master node is the only one that exists</a:t>
            </a:r>
            <a:endParaRPr lang="zh-CN" altLang="en-US" sz="2400" dirty="0">
              <a:solidFill>
                <a:schemeClr val="bg1"/>
              </a:solidFill>
            </a:endParaRPr>
          </a:p>
          <a:p>
            <a:r>
              <a:rPr lang="zh-CN" altLang="en-US" sz="2400" dirty="0">
                <a:solidFill>
                  <a:schemeClr val="bg1"/>
                </a:solidFill>
              </a:rPr>
              <a:t>3) Once the master node fails, goes down or disconnects, other nodes can sense it and re-select the master algorithm.</a:t>
            </a:r>
            <a:endParaRPr lang="zh-CN" altLang="en-US" sz="2400" dirty="0">
              <a:solidFill>
                <a:schemeClr val="bg1"/>
              </a:solidFill>
            </a:endParaRPr>
          </a:p>
        </p:txBody>
      </p:sp>
      <p:sp>
        <p:nvSpPr>
          <p:cNvPr id="8" name="TextBox 7"/>
          <p:cNvSpPr txBox="1"/>
          <p:nvPr/>
        </p:nvSpPr>
        <p:spPr>
          <a:xfrm>
            <a:off x="638175" y="4648835"/>
            <a:ext cx="18878550" cy="5208270"/>
          </a:xfrm>
          <a:prstGeom prst="rect">
            <a:avLst/>
          </a:prstGeom>
          <a:noFill/>
          <a:ln>
            <a:solidFill>
              <a:srgbClr val="5C7595"/>
            </a:solidFill>
          </a:ln>
        </p:spPr>
        <p:txBody>
          <a:bodyPr wrap="square" rtlCol="0">
            <a:spAutoFit/>
          </a:bodyPr>
          <a:p>
            <a:r>
              <a:rPr lang="en-US" altLang="zh-CN" sz="2520" dirty="0" smtClean="0">
                <a:solidFill>
                  <a:schemeClr val="bg1"/>
                </a:solidFill>
              </a:rPr>
              <a:t>RetryPolicy </a:t>
            </a:r>
            <a:r>
              <a:rPr lang="en-US" altLang="zh-CN" sz="2520" dirty="0">
                <a:solidFill>
                  <a:schemeClr val="bg1"/>
                </a:solidFill>
              </a:rPr>
              <a:t>retryPolicy = new ExponentialBackoffRetry(1000, 10);</a:t>
            </a:r>
            <a:endParaRPr lang="en-US" altLang="zh-CN" sz="2520" dirty="0">
              <a:solidFill>
                <a:schemeClr val="bg1"/>
              </a:solidFill>
            </a:endParaRPr>
          </a:p>
          <a:p>
            <a:r>
              <a:rPr lang="en-US" altLang="zh-CN" sz="2520" dirty="0" smtClean="0">
                <a:solidFill>
                  <a:schemeClr val="bg1"/>
                </a:solidFill>
              </a:rPr>
              <a:t>CuratorFramework </a:t>
            </a:r>
            <a:r>
              <a:rPr lang="en-US" altLang="zh-CN" sz="2520" dirty="0">
                <a:solidFill>
                  <a:schemeClr val="bg1"/>
                </a:solidFill>
              </a:rPr>
              <a:t>cf = CuratorFrameworkFactory.builder().connectString(CONNECT_ADDR)</a:t>
            </a:r>
            <a:endParaRPr lang="en-US" altLang="zh-CN" sz="2520" dirty="0">
              <a:solidFill>
                <a:schemeClr val="bg1"/>
              </a:solidFill>
            </a:endParaRPr>
          </a:p>
          <a:p>
            <a:r>
              <a:rPr lang="en-US" altLang="zh-CN" sz="2520" dirty="0">
                <a:solidFill>
                  <a:schemeClr val="bg1"/>
                </a:solidFill>
              </a:rPr>
              <a:t>			</a:t>
            </a:r>
            <a:r>
              <a:rPr lang="en-US" altLang="zh-CN" sz="2520" dirty="0" smtClean="0">
                <a:solidFill>
                  <a:schemeClr val="bg1"/>
                </a:solidFill>
              </a:rPr>
              <a:t>.</a:t>
            </a:r>
            <a:r>
              <a:rPr lang="en-US" altLang="zh-CN" sz="2520" dirty="0">
                <a:solidFill>
                  <a:schemeClr val="bg1"/>
                </a:solidFill>
              </a:rPr>
              <a:t>sessionTimeoutMs(SESSION_OUTTIME).retryPolicy(retryPolicy).build();</a:t>
            </a:r>
            <a:endParaRPr lang="en-US" altLang="zh-CN" sz="2520" dirty="0">
              <a:solidFill>
                <a:schemeClr val="bg1"/>
              </a:solidFill>
            </a:endParaRPr>
          </a:p>
          <a:p>
            <a:r>
              <a:rPr lang="en-US" altLang="zh-CN" sz="2520" dirty="0" smtClean="0">
                <a:solidFill>
                  <a:schemeClr val="bg1"/>
                </a:solidFill>
              </a:rPr>
              <a:t>cf.start</a:t>
            </a:r>
            <a:r>
              <a:rPr lang="en-US" altLang="zh-CN" sz="2520" dirty="0">
                <a:solidFill>
                  <a:schemeClr val="bg1"/>
                </a:solidFill>
              </a:rPr>
              <a:t>();</a:t>
            </a:r>
            <a:endParaRPr lang="en-US" altLang="zh-CN" sz="2520" dirty="0">
              <a:solidFill>
                <a:schemeClr val="bg1"/>
              </a:solidFill>
            </a:endParaRPr>
          </a:p>
          <a:p>
            <a:endParaRPr lang="en-US" altLang="zh-CN" sz="2520" dirty="0">
              <a:solidFill>
                <a:schemeClr val="bg1"/>
              </a:solidFill>
            </a:endParaRPr>
          </a:p>
          <a:p>
            <a:r>
              <a:rPr lang="en-US" altLang="zh-CN" sz="2520" b="1" dirty="0" smtClean="0">
                <a:solidFill>
                  <a:schemeClr val="bg1"/>
                </a:solidFill>
              </a:rPr>
              <a:t>LeaderLatch </a:t>
            </a:r>
            <a:r>
              <a:rPr lang="en-US" altLang="zh-CN" sz="2520" b="1" dirty="0">
                <a:solidFill>
                  <a:schemeClr val="bg1"/>
                </a:solidFill>
              </a:rPr>
              <a:t>leaderLatch = new LeaderLatch(cf, "/latch");</a:t>
            </a:r>
            <a:endParaRPr lang="en-US" altLang="zh-CN" sz="2520" b="1" dirty="0">
              <a:solidFill>
                <a:schemeClr val="bg1"/>
              </a:solidFill>
            </a:endParaRPr>
          </a:p>
          <a:p>
            <a:r>
              <a:rPr lang="en-US" altLang="zh-CN" sz="2520" b="1" dirty="0" smtClean="0">
                <a:solidFill>
                  <a:schemeClr val="bg1"/>
                </a:solidFill>
              </a:rPr>
              <a:t>leaderLatch.start</a:t>
            </a:r>
            <a:r>
              <a:rPr lang="en-US" altLang="zh-CN" sz="2520" b="1" dirty="0">
                <a:solidFill>
                  <a:schemeClr val="bg1"/>
                </a:solidFill>
              </a:rPr>
              <a:t>();</a:t>
            </a:r>
            <a:endParaRPr lang="en-US" altLang="zh-CN" sz="2520" b="1" dirty="0">
              <a:solidFill>
                <a:schemeClr val="bg1"/>
              </a:solidFill>
            </a:endParaRPr>
          </a:p>
          <a:p>
            <a:r>
              <a:rPr lang="en-US" altLang="zh-CN" sz="2520" b="1" dirty="0" smtClean="0">
                <a:solidFill>
                  <a:schemeClr val="bg1"/>
                </a:solidFill>
              </a:rPr>
              <a:t>leaderLatch.await(10</a:t>
            </a:r>
            <a:r>
              <a:rPr lang="en-US" altLang="zh-CN" sz="2520" b="1" dirty="0">
                <a:solidFill>
                  <a:schemeClr val="bg1"/>
                </a:solidFill>
              </a:rPr>
              <a:t>, TimeUnit.SECONDS);</a:t>
            </a:r>
            <a:endParaRPr lang="en-US" altLang="zh-CN" sz="2520" b="1" dirty="0">
              <a:solidFill>
                <a:schemeClr val="bg1"/>
              </a:solidFill>
            </a:endParaRPr>
          </a:p>
          <a:p>
            <a:r>
              <a:rPr lang="en-US" altLang="zh-CN" sz="2520" b="1" dirty="0" smtClean="0">
                <a:solidFill>
                  <a:schemeClr val="bg1"/>
                </a:solidFill>
              </a:rPr>
              <a:t>if </a:t>
            </a:r>
            <a:r>
              <a:rPr lang="en-US" altLang="zh-CN" sz="2520" b="1" dirty="0">
                <a:solidFill>
                  <a:schemeClr val="bg1"/>
                </a:solidFill>
              </a:rPr>
              <a:t>(leaderLatch.hasLeadership()) {</a:t>
            </a:r>
            <a:endParaRPr lang="en-US" altLang="zh-CN" sz="2520" b="1" dirty="0">
              <a:solidFill>
                <a:schemeClr val="bg1"/>
              </a:solidFill>
            </a:endParaRPr>
          </a:p>
          <a:p>
            <a:r>
              <a:rPr lang="en-US" altLang="zh-CN" sz="2520" b="1" dirty="0">
                <a:solidFill>
                  <a:schemeClr val="bg1"/>
                </a:solidFill>
              </a:rPr>
              <a:t>	</a:t>
            </a:r>
            <a:r>
              <a:rPr lang="en-US" altLang="zh-CN" sz="2520" b="1" dirty="0" smtClean="0">
                <a:solidFill>
                  <a:schemeClr val="bg1"/>
                </a:solidFill>
              </a:rPr>
              <a:t>System.out.println</a:t>
            </a:r>
            <a:r>
              <a:rPr lang="en-US" altLang="zh-CN" sz="2520" b="1" dirty="0">
                <a:solidFill>
                  <a:schemeClr val="bg1"/>
                </a:solidFill>
              </a:rPr>
              <a:t>("yes, i am leader");</a:t>
            </a:r>
            <a:endParaRPr lang="en-US" altLang="zh-CN" sz="2520" b="1" dirty="0">
              <a:solidFill>
                <a:schemeClr val="bg1"/>
              </a:solidFill>
            </a:endParaRPr>
          </a:p>
          <a:p>
            <a:r>
              <a:rPr lang="en-US" altLang="zh-CN" sz="2520" b="1" dirty="0" smtClean="0">
                <a:solidFill>
                  <a:schemeClr val="bg1"/>
                </a:solidFill>
              </a:rPr>
              <a:t>}</a:t>
            </a:r>
            <a:endParaRPr lang="en-US" altLang="zh-CN" sz="2520" b="1" dirty="0">
              <a:solidFill>
                <a:schemeClr val="bg1"/>
              </a:solidFill>
            </a:endParaRPr>
          </a:p>
          <a:p>
            <a:r>
              <a:rPr lang="en-US" altLang="zh-CN" sz="2520" b="1" dirty="0" smtClean="0">
                <a:solidFill>
                  <a:schemeClr val="bg1"/>
                </a:solidFill>
              </a:rPr>
              <a:t>leaderLatch.close</a:t>
            </a:r>
            <a:r>
              <a:rPr lang="en-US" altLang="zh-CN" sz="2520" b="1" dirty="0">
                <a:solidFill>
                  <a:schemeClr val="bg1"/>
                </a:solidFill>
              </a:rPr>
              <a:t>();</a:t>
            </a:r>
            <a:endParaRPr lang="en-US" altLang="zh-CN" sz="2520" b="1" dirty="0">
              <a:solidFill>
                <a:schemeClr val="bg1"/>
              </a:solidFill>
            </a:endParaRP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6845" y="281940"/>
            <a:ext cx="19359880" cy="877570"/>
            <a:chOff x="247" y="444"/>
            <a:chExt cx="30913" cy="1382"/>
          </a:xfrm>
        </p:grpSpPr>
        <p:cxnSp>
          <p:nvCxnSpPr>
            <p:cNvPr id="5"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7" name="TextBox 1"/>
            <p:cNvSpPr txBox="1"/>
            <p:nvPr/>
          </p:nvSpPr>
          <p:spPr>
            <a:xfrm>
              <a:off x="1016" y="546"/>
              <a:ext cx="27784" cy="1137"/>
            </a:xfrm>
            <a:prstGeom prst="rect">
              <a:avLst/>
            </a:prstGeom>
            <a:noFill/>
          </p:spPr>
          <p:txBody>
            <a:bodyPr wrap="square" lIns="0" tIns="0" rIns="0" bIns="45715" rtlCol="0">
              <a:spAutoFit/>
            </a:bodyPr>
            <a:p>
              <a:pPr>
                <a:defRPr/>
              </a:pPr>
              <a:r>
                <a:rPr sz="4000" b="1" dirty="0">
                  <a:solidFill>
                    <a:schemeClr val="bg1"/>
                  </a:solidFill>
                  <a:sym typeface="+mn-ea"/>
                </a:rPr>
                <a:t>Distributed DistributedBarrier</a:t>
              </a:r>
              <a:endParaRPr sz="4000" b="1" dirty="0">
                <a:solidFill>
                  <a:schemeClr val="bg1"/>
                </a:solidFill>
                <a:sym typeface="+mn-ea"/>
              </a:endParaRPr>
            </a:p>
          </p:txBody>
        </p:sp>
        <p:sp>
          <p:nvSpPr>
            <p:cNvPr id="4" name="Flowchart: Process 3"/>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2" name="TextBox 6"/>
          <p:cNvSpPr txBox="1"/>
          <p:nvPr/>
        </p:nvSpPr>
        <p:spPr>
          <a:xfrm>
            <a:off x="638175" y="1696085"/>
            <a:ext cx="18879185" cy="2460625"/>
          </a:xfrm>
          <a:prstGeom prst="rect">
            <a:avLst/>
          </a:prstGeom>
          <a:noFill/>
        </p:spPr>
        <p:txBody>
          <a:bodyPr wrap="square" rtlCol="0">
            <a:spAutoFit/>
          </a:bodyPr>
          <a:p>
            <a:r>
              <a:rPr lang="zh-CN" altLang="en-US" sz="2800" dirty="0" smtClean="0">
                <a:solidFill>
                  <a:schemeClr val="bg1"/>
                </a:solidFill>
              </a:rPr>
              <a:t>You must wait for all tasks to be ready before starting a transaction.</a:t>
            </a:r>
            <a:endParaRPr lang="zh-CN" altLang="en-US" sz="2800" dirty="0" smtClean="0">
              <a:solidFill>
                <a:schemeClr val="bg1"/>
              </a:solidFill>
            </a:endParaRPr>
          </a:p>
          <a:p>
            <a:r>
              <a:rPr lang="zh-CN" altLang="en-US" sz="2800" dirty="0" smtClean="0">
                <a:solidFill>
                  <a:schemeClr val="bg1"/>
                </a:solidFill>
              </a:rPr>
              <a:t>In a single process, the java.util.concurrent package provides Barrier.</a:t>
            </a:r>
            <a:endParaRPr lang="zh-CN" altLang="en-US" sz="2800" dirty="0" smtClean="0">
              <a:solidFill>
                <a:schemeClr val="bg1"/>
              </a:solidFill>
            </a:endParaRPr>
          </a:p>
          <a:p>
            <a:r>
              <a:rPr lang="zh-CN" altLang="en-US" sz="2800" dirty="0" smtClean="0">
                <a:solidFill>
                  <a:schemeClr val="bg1"/>
                </a:solidFill>
              </a:rPr>
              <a:t>So what if it controls all the processes or threads that are distributed across different machines? </a:t>
            </a:r>
            <a:endParaRPr lang="zh-CN" altLang="en-US" sz="2800" dirty="0" smtClean="0">
              <a:solidFill>
                <a:schemeClr val="bg1"/>
              </a:solidFill>
            </a:endParaRPr>
          </a:p>
          <a:p>
            <a:endParaRPr lang="zh-CN" altLang="en-US" sz="2800" dirty="0" smtClean="0">
              <a:solidFill>
                <a:schemeClr val="bg1"/>
              </a:solidFill>
            </a:endParaRPr>
          </a:p>
          <a:p>
            <a:r>
              <a:rPr lang="zh-CN" altLang="en-US" sz="2800" dirty="0" smtClean="0">
                <a:solidFill>
                  <a:schemeClr val="bg1"/>
                </a:solidFill>
              </a:rPr>
              <a:t>Curator provides a global distributed fence</a:t>
            </a:r>
            <a:r>
              <a:rPr lang="en-US" altLang="zh-CN" sz="2800" dirty="0" smtClean="0">
                <a:solidFill>
                  <a:schemeClr val="bg1"/>
                </a:solidFill>
              </a:rPr>
              <a:t>.</a:t>
            </a:r>
            <a:endParaRPr lang="en-US" altLang="zh-CN" sz="2800" dirty="0" smtClean="0">
              <a:solidFill>
                <a:schemeClr val="bg1"/>
              </a:solidFill>
            </a:endParaRPr>
          </a:p>
        </p:txBody>
      </p:sp>
      <p:pic>
        <p:nvPicPr>
          <p:cNvPr id="11" name="Picture 10"/>
          <p:cNvPicPr>
            <a:picLocks noChangeAspect="1"/>
          </p:cNvPicPr>
          <p:nvPr/>
        </p:nvPicPr>
        <p:blipFill>
          <a:blip r:embed="rId1"/>
          <a:stretch>
            <a:fillRect/>
          </a:stretch>
        </p:blipFill>
        <p:spPr>
          <a:xfrm>
            <a:off x="637540" y="4693920"/>
            <a:ext cx="18878550" cy="5600065"/>
          </a:xfrm>
          <a:prstGeom prst="rect">
            <a:avLst/>
          </a:prstGeom>
        </p:spPr>
      </p:pic>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6845" y="281940"/>
            <a:ext cx="19359880" cy="877570"/>
            <a:chOff x="247" y="444"/>
            <a:chExt cx="30913" cy="1382"/>
          </a:xfrm>
        </p:grpSpPr>
        <p:cxnSp>
          <p:nvCxnSpPr>
            <p:cNvPr id="5"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7" name="TextBox 1"/>
            <p:cNvSpPr txBox="1"/>
            <p:nvPr/>
          </p:nvSpPr>
          <p:spPr>
            <a:xfrm>
              <a:off x="1016" y="566"/>
              <a:ext cx="27784" cy="1137"/>
            </a:xfrm>
            <a:prstGeom prst="rect">
              <a:avLst/>
            </a:prstGeom>
            <a:noFill/>
          </p:spPr>
          <p:txBody>
            <a:bodyPr wrap="square" lIns="0" tIns="0" rIns="0" bIns="45715" rtlCol="0">
              <a:spAutoFit/>
            </a:bodyPr>
            <a:p>
              <a:pPr>
                <a:defRPr/>
              </a:pPr>
              <a:r>
                <a:rPr sz="4000" b="1" dirty="0">
                  <a:solidFill>
                    <a:schemeClr val="bg1"/>
                  </a:solidFill>
                  <a:sym typeface="+mn-ea"/>
                </a:rPr>
                <a:t>Distributed DistributedBarrier </a:t>
              </a:r>
              <a:r>
                <a:rPr lang="zh-CN" altLang="en-US" sz="4000" b="1" dirty="0" smtClean="0">
                  <a:solidFill>
                    <a:schemeClr val="bg1"/>
                  </a:solidFill>
                  <a:sym typeface="+mn-ea"/>
                </a:rPr>
                <a:t>code snippet</a:t>
              </a:r>
              <a:endParaRPr lang="en-US" altLang="zh-CN" sz="4000" b="1" spc="100" dirty="0" smtClean="0">
                <a:solidFill>
                  <a:schemeClr val="bg1"/>
                </a:solidFill>
                <a:latin typeface="Arial Unicode MS" panose="020B0604020202020204" charset="-122"/>
                <a:ea typeface="Arial Unicode MS" panose="020B0604020202020204" charset="-122"/>
                <a:sym typeface="+mn-ea"/>
              </a:endParaRPr>
            </a:p>
          </p:txBody>
        </p:sp>
        <p:sp>
          <p:nvSpPr>
            <p:cNvPr id="4" name="Flowchart: Process 3"/>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8" name="TextBox 7"/>
          <p:cNvSpPr txBox="1"/>
          <p:nvPr/>
        </p:nvSpPr>
        <p:spPr>
          <a:xfrm>
            <a:off x="518795" y="1390015"/>
            <a:ext cx="18996660" cy="9045575"/>
          </a:xfrm>
          <a:prstGeom prst="rect">
            <a:avLst/>
          </a:prstGeom>
          <a:noFill/>
          <a:ln>
            <a:solidFill>
              <a:srgbClr val="5C7595"/>
            </a:solidFill>
          </a:ln>
        </p:spPr>
        <p:txBody>
          <a:bodyPr wrap="square" rtlCol="0">
            <a:spAutoFit/>
          </a:bodyPr>
          <a:p>
            <a:r>
              <a:rPr lang="en-US" altLang="zh-CN" sz="2520" dirty="0">
                <a:solidFill>
                  <a:schemeClr val="bg1"/>
                </a:solidFill>
              </a:rPr>
              <a:t>RetryPolicy retryPolicy = new ExponentialBackoffRetry(1000, 10);</a:t>
            </a:r>
            <a:endParaRPr lang="en-US" altLang="zh-CN" sz="2520" dirty="0">
              <a:solidFill>
                <a:schemeClr val="bg1"/>
              </a:solidFill>
            </a:endParaRPr>
          </a:p>
          <a:p>
            <a:r>
              <a:rPr lang="en-US" altLang="zh-CN" sz="2520" dirty="0">
                <a:solidFill>
                  <a:schemeClr val="bg1"/>
                </a:solidFill>
              </a:rPr>
              <a:t>CuratorFramework cf = CuratorFrameworkFactory.builder().connectString(CONNECT_ADDR)</a:t>
            </a:r>
            <a:endParaRPr lang="en-US" altLang="zh-CN" sz="2520" dirty="0">
              <a:solidFill>
                <a:schemeClr val="bg1"/>
              </a:solidFill>
            </a:endParaRPr>
          </a:p>
          <a:p>
            <a:r>
              <a:rPr lang="en-US" altLang="zh-CN" sz="2520" dirty="0">
                <a:solidFill>
                  <a:schemeClr val="bg1"/>
                </a:solidFill>
              </a:rPr>
              <a:t>		.sessionTimeoutMs(SESSION_OUTTIME).retryPolicy(retryPolicy).build();</a:t>
            </a:r>
            <a:endParaRPr lang="en-US" altLang="zh-CN" sz="2520" dirty="0">
              <a:solidFill>
                <a:schemeClr val="bg1"/>
              </a:solidFill>
            </a:endParaRPr>
          </a:p>
          <a:p>
            <a:r>
              <a:rPr lang="en-US" altLang="zh-CN" sz="2520" dirty="0">
                <a:solidFill>
                  <a:schemeClr val="bg1"/>
                </a:solidFill>
              </a:rPr>
              <a:t>cf.start();</a:t>
            </a:r>
            <a:endParaRPr lang="en-US" altLang="zh-CN" sz="2520" dirty="0">
              <a:solidFill>
                <a:schemeClr val="bg1"/>
              </a:solidFill>
            </a:endParaRPr>
          </a:p>
          <a:p>
            <a:r>
              <a:rPr lang="en-US" altLang="zh-CN" sz="2520" dirty="0">
                <a:solidFill>
                  <a:schemeClr val="bg1"/>
                </a:solidFill>
              </a:rPr>
              <a:t>ExecutorService service = Executors.newFixedThreadPool(10);</a:t>
            </a:r>
            <a:endParaRPr lang="en-US" altLang="zh-CN" sz="2520" dirty="0">
              <a:solidFill>
                <a:schemeClr val="bg1"/>
              </a:solidFill>
            </a:endParaRPr>
          </a:p>
          <a:p>
            <a:r>
              <a:rPr lang="en-US" altLang="zh-CN" sz="2520" dirty="0">
                <a:solidFill>
                  <a:schemeClr val="bg1"/>
                </a:solidFill>
              </a:rPr>
              <a:t>DistributedBarrier controlBarrier = new DistributedBarrier(cf, "/barrier");</a:t>
            </a:r>
            <a:endParaRPr lang="en-US" altLang="zh-CN" sz="2520" dirty="0">
              <a:solidFill>
                <a:schemeClr val="bg1"/>
              </a:solidFill>
            </a:endParaRPr>
          </a:p>
          <a:p>
            <a:r>
              <a:rPr lang="en-US" altLang="zh-CN" sz="2520" dirty="0">
                <a:solidFill>
                  <a:schemeClr val="bg1"/>
                </a:solidFill>
              </a:rPr>
              <a:t>controlBarrier.setBarrier();</a:t>
            </a:r>
            <a:endParaRPr lang="en-US" altLang="zh-CN" sz="2520" dirty="0">
              <a:solidFill>
                <a:schemeClr val="bg1"/>
              </a:solidFill>
            </a:endParaRPr>
          </a:p>
          <a:p>
            <a:endParaRPr lang="en-US" altLang="zh-CN" sz="2520" dirty="0">
              <a:solidFill>
                <a:schemeClr val="bg1"/>
              </a:solidFill>
            </a:endParaRPr>
          </a:p>
          <a:p>
            <a:r>
              <a:rPr lang="en-US" altLang="zh-CN" sz="2520" dirty="0">
                <a:solidFill>
                  <a:schemeClr val="bg1"/>
                </a:solidFill>
              </a:rPr>
              <a:t>for (int i = 0; i &lt; 10; ++i) {</a:t>
            </a:r>
            <a:endParaRPr lang="en-US" altLang="zh-CN" sz="2520" dirty="0">
              <a:solidFill>
                <a:schemeClr val="bg1"/>
              </a:solidFill>
            </a:endParaRPr>
          </a:p>
          <a:p>
            <a:r>
              <a:rPr lang="en-US" altLang="zh-CN" sz="2520" dirty="0">
                <a:solidFill>
                  <a:schemeClr val="bg1"/>
                </a:solidFill>
              </a:rPr>
              <a:t>final int index = i;</a:t>
            </a:r>
            <a:endParaRPr lang="en-US" altLang="zh-CN" sz="2520" dirty="0">
              <a:solidFill>
                <a:schemeClr val="bg1"/>
              </a:solidFill>
            </a:endParaRPr>
          </a:p>
          <a:p>
            <a:r>
              <a:rPr lang="en-US" altLang="zh-CN" sz="2520" dirty="0">
                <a:solidFill>
                  <a:schemeClr val="bg1"/>
                </a:solidFill>
              </a:rPr>
              <a:t>Callable&lt;Void&gt; task = () -&gt; {</a:t>
            </a:r>
            <a:endParaRPr lang="en-US" altLang="zh-CN" sz="2520" dirty="0">
              <a:solidFill>
                <a:schemeClr val="bg1"/>
              </a:solidFill>
            </a:endParaRPr>
          </a:p>
          <a:p>
            <a:r>
              <a:rPr lang="en-US" altLang="zh-CN" sz="2520" dirty="0">
                <a:solidFill>
                  <a:schemeClr val="bg1"/>
                </a:solidFill>
              </a:rPr>
              <a:t>	Thread.sleep((long) (3 * Math.random()));				controlBarrier.waitOnBarrier();</a:t>
            </a:r>
            <a:endParaRPr lang="en-US" altLang="zh-CN" sz="2520" dirty="0">
              <a:solidFill>
                <a:schemeClr val="bg1"/>
              </a:solidFill>
            </a:endParaRPr>
          </a:p>
          <a:p>
            <a:r>
              <a:rPr lang="en-US" altLang="zh-CN" sz="2520" dirty="0">
                <a:solidFill>
                  <a:schemeClr val="bg1"/>
                </a:solidFill>
              </a:rPr>
              <a:t>	System.out.println("Client #" + index + " begins");</a:t>
            </a:r>
            <a:endParaRPr lang="en-US" altLang="zh-CN" sz="2520" dirty="0">
              <a:solidFill>
                <a:schemeClr val="bg1"/>
              </a:solidFill>
            </a:endParaRPr>
          </a:p>
          <a:p>
            <a:r>
              <a:rPr lang="en-US" altLang="zh-CN" sz="2520" dirty="0">
                <a:solidFill>
                  <a:schemeClr val="bg1"/>
                </a:solidFill>
              </a:rPr>
              <a:t>	return null;</a:t>
            </a:r>
            <a:endParaRPr lang="en-US" altLang="zh-CN" sz="2520" dirty="0">
              <a:solidFill>
                <a:schemeClr val="bg1"/>
              </a:solidFill>
            </a:endParaRPr>
          </a:p>
          <a:p>
            <a:r>
              <a:rPr lang="en-US" altLang="zh-CN" sz="2520" dirty="0">
                <a:solidFill>
                  <a:schemeClr val="bg1"/>
                </a:solidFill>
              </a:rPr>
              <a:t>	};</a:t>
            </a:r>
            <a:endParaRPr lang="en-US" altLang="zh-CN" sz="2520" dirty="0">
              <a:solidFill>
                <a:schemeClr val="bg1"/>
              </a:solidFill>
            </a:endParaRPr>
          </a:p>
          <a:p>
            <a:r>
              <a:rPr lang="en-US" altLang="zh-CN" sz="2520" dirty="0">
                <a:solidFill>
                  <a:schemeClr val="bg1"/>
                </a:solidFill>
              </a:rPr>
              <a:t>service.submit(task);</a:t>
            </a:r>
            <a:endParaRPr lang="en-US" altLang="zh-CN" sz="2520" dirty="0">
              <a:solidFill>
                <a:schemeClr val="bg1"/>
              </a:solidFill>
            </a:endParaRPr>
          </a:p>
          <a:p>
            <a:r>
              <a:rPr lang="en-US" altLang="zh-CN" sz="2520" dirty="0">
                <a:solidFill>
                  <a:schemeClr val="bg1"/>
                </a:solidFill>
              </a:rPr>
              <a:t>}</a:t>
            </a:r>
            <a:endParaRPr lang="en-US" altLang="zh-CN" sz="2520" dirty="0">
              <a:solidFill>
                <a:schemeClr val="bg1"/>
              </a:solidFill>
            </a:endParaRPr>
          </a:p>
          <a:p>
            <a:r>
              <a:rPr lang="en-US" altLang="zh-CN" sz="2520" dirty="0">
                <a:solidFill>
                  <a:schemeClr val="bg1"/>
                </a:solidFill>
              </a:rPr>
              <a:t>Thread.sleep(10000);</a:t>
            </a:r>
            <a:endParaRPr lang="en-US" altLang="zh-CN" sz="2520" dirty="0">
              <a:solidFill>
                <a:schemeClr val="bg1"/>
              </a:solidFill>
            </a:endParaRPr>
          </a:p>
          <a:p>
            <a:r>
              <a:rPr lang="en-US" altLang="zh-CN" sz="2520" dirty="0">
                <a:solidFill>
                  <a:schemeClr val="bg1"/>
                </a:solidFill>
              </a:rPr>
              <a:t>System.out.println("all Barrier instances should wait the condition");</a:t>
            </a:r>
            <a:endParaRPr lang="en-US" altLang="zh-CN" sz="2520" dirty="0">
              <a:solidFill>
                <a:schemeClr val="bg1"/>
              </a:solidFill>
            </a:endParaRPr>
          </a:p>
          <a:p>
            <a:r>
              <a:rPr lang="en-US" altLang="zh-CN" sz="2520" dirty="0">
                <a:solidFill>
                  <a:schemeClr val="bg1"/>
                </a:solidFill>
              </a:rPr>
              <a:t>controlBarrier.removeBarrier();</a:t>
            </a:r>
            <a:endParaRPr lang="en-US" altLang="zh-CN" sz="2520" dirty="0">
              <a:solidFill>
                <a:schemeClr val="bg1"/>
              </a:solidFill>
            </a:endParaRPr>
          </a:p>
          <a:p>
            <a:r>
              <a:rPr lang="en-US" altLang="zh-CN" sz="2520" dirty="0">
                <a:solidFill>
                  <a:schemeClr val="bg1"/>
                </a:solidFill>
              </a:rPr>
              <a:t>service.shutdown();</a:t>
            </a:r>
            <a:endParaRPr lang="en-US" altLang="zh-CN" sz="2520" dirty="0">
              <a:solidFill>
                <a:schemeClr val="bg1"/>
              </a:solidFill>
            </a:endParaRP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p:cNvSpPr txBox="1">
            <a:spLocks noChangeArrowheads="1"/>
          </p:cNvSpPr>
          <p:nvPr/>
        </p:nvSpPr>
        <p:spPr bwMode="auto">
          <a:xfrm>
            <a:off x="5180965" y="4086860"/>
            <a:ext cx="11462385" cy="1228725"/>
          </a:xfrm>
          <a:prstGeom prst="rect">
            <a:avLst/>
          </a:prstGeom>
          <a:noFill/>
          <a:ln w="9525">
            <a:noFill/>
            <a:miter lim="800000"/>
          </a:ln>
        </p:spPr>
        <p:txBody>
          <a:bodyPr wrap="square">
            <a:spAutoFit/>
          </a:bodyPr>
          <a:lstStyle/>
          <a:p>
            <a:pPr>
              <a:defRPr/>
            </a:pPr>
            <a:r>
              <a:rPr lang="en-US" altLang="zh-CN" sz="6715" b="1" dirty="0" smtClean="0">
                <a:solidFill>
                  <a:srgbClr val="3B3B3B"/>
                </a:solidFill>
                <a:latin typeface="+mj-ea"/>
                <a:ea typeface="+mj-ea"/>
                <a:sym typeface="+mn-ea"/>
              </a:rPr>
              <a:t>Curator</a:t>
            </a:r>
            <a:r>
              <a:rPr lang="zh-CN" altLang="en-US" sz="6715" b="1" dirty="0" smtClean="0">
                <a:solidFill>
                  <a:srgbClr val="3B3B3B"/>
                </a:solidFill>
                <a:latin typeface="+mj-ea"/>
                <a:ea typeface="+mj-ea"/>
                <a:sym typeface="+mn-ea"/>
              </a:rPr>
              <a:t> Internal Anatomy</a:t>
            </a:r>
            <a:endParaRPr lang="zh-CN" altLang="en-US" sz="6715" b="1" dirty="0" smtClean="0">
              <a:solidFill>
                <a:schemeClr val="bg1"/>
              </a:solidFill>
              <a:ea typeface="微软雅黑" panose="020B0503020204020204" charset="-122"/>
            </a:endParaRPr>
          </a:p>
        </p:txBody>
      </p:sp>
      <p:sp>
        <p:nvSpPr>
          <p:cNvPr id="8" name="Line 12"/>
          <p:cNvSpPr>
            <a:spLocks noChangeShapeType="1"/>
          </p:cNvSpPr>
          <p:nvPr/>
        </p:nvSpPr>
        <p:spPr bwMode="auto">
          <a:xfrm>
            <a:off x="5269865" y="3578225"/>
            <a:ext cx="11099165" cy="1270"/>
          </a:xfrm>
          <a:prstGeom prst="line">
            <a:avLst/>
          </a:prstGeom>
          <a:noFill/>
          <a:ln w="9525">
            <a:solidFill>
              <a:srgbClr val="5C7595"/>
            </a:solidFill>
            <a:round/>
          </a:ln>
        </p:spPr>
        <p:txBody>
          <a:bodyPr/>
          <a:lstStyle/>
          <a:p>
            <a:endParaRPr lang="zh-CN" altLang="en-US" sz="4200"/>
          </a:p>
        </p:txBody>
      </p:sp>
      <p:sp>
        <p:nvSpPr>
          <p:cNvPr id="9" name="Line 12"/>
          <p:cNvSpPr>
            <a:spLocks noChangeShapeType="1"/>
          </p:cNvSpPr>
          <p:nvPr/>
        </p:nvSpPr>
        <p:spPr bwMode="auto">
          <a:xfrm>
            <a:off x="5269865" y="6108700"/>
            <a:ext cx="11372850" cy="635"/>
          </a:xfrm>
          <a:prstGeom prst="line">
            <a:avLst/>
          </a:prstGeom>
          <a:noFill/>
          <a:ln w="9525">
            <a:solidFill>
              <a:srgbClr val="5C7595"/>
            </a:solidFill>
            <a:round/>
          </a:ln>
        </p:spPr>
        <p:txBody>
          <a:bodyPr/>
          <a:lstStyle/>
          <a:p>
            <a:endParaRPr lang="zh-CN" altLang="en-US" sz="4200"/>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联系 2"/>
          <p:cNvSpPr/>
          <p:nvPr/>
        </p:nvSpPr>
        <p:spPr>
          <a:xfrm>
            <a:off x="9253107" y="1288140"/>
            <a:ext cx="1620000" cy="1620000"/>
          </a:xfrm>
          <a:prstGeom prst="flowChartConnector">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smtClean="0">
                <a:solidFill>
                  <a:schemeClr val="bg1"/>
                </a:solidFill>
              </a:rPr>
              <a:t>Start</a:t>
            </a:r>
            <a:endParaRPr lang="en-US" altLang="zh-CN" sz="2520" dirty="0" smtClean="0">
              <a:solidFill>
                <a:schemeClr val="bg1"/>
              </a:solidFill>
            </a:endParaRPr>
          </a:p>
        </p:txBody>
      </p:sp>
      <p:sp>
        <p:nvSpPr>
          <p:cNvPr id="10" name="矩形 9"/>
          <p:cNvSpPr/>
          <p:nvPr/>
        </p:nvSpPr>
        <p:spPr>
          <a:xfrm>
            <a:off x="11042015" y="2839085"/>
            <a:ext cx="4368800" cy="959485"/>
          </a:xfrm>
          <a:prstGeom prst="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smtClean="0">
                <a:solidFill>
                  <a:schemeClr val="bg1"/>
                </a:solidFill>
              </a:rPr>
              <a:t>Create</a:t>
            </a:r>
            <a:r>
              <a:rPr lang="zh-CN" altLang="en-US" sz="2520" dirty="0" smtClean="0">
                <a:solidFill>
                  <a:schemeClr val="bg1"/>
                </a:solidFill>
              </a:rPr>
              <a:t> </a:t>
            </a:r>
            <a:r>
              <a:rPr lang="en-US" altLang="zh-CN" sz="2520" dirty="0" smtClean="0">
                <a:solidFill>
                  <a:schemeClr val="bg1"/>
                </a:solidFill>
              </a:rPr>
              <a:t>Node</a:t>
            </a:r>
            <a:endParaRPr lang="en-US" altLang="zh-CN" sz="2520" dirty="0" smtClean="0">
              <a:solidFill>
                <a:schemeClr val="bg1"/>
              </a:solidFill>
            </a:endParaRPr>
          </a:p>
        </p:txBody>
      </p:sp>
      <p:sp>
        <p:nvSpPr>
          <p:cNvPr id="12" name="矩形 11"/>
          <p:cNvSpPr/>
          <p:nvPr/>
        </p:nvSpPr>
        <p:spPr>
          <a:xfrm>
            <a:off x="16460237" y="2818793"/>
            <a:ext cx="2819026" cy="959668"/>
          </a:xfrm>
          <a:prstGeom prst="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smtClean="0">
                <a:solidFill>
                  <a:schemeClr val="bg1"/>
                </a:solidFill>
              </a:rPr>
              <a:t>Use Zookeeper native client</a:t>
            </a:r>
            <a:endParaRPr lang="en-US" altLang="zh-CN" sz="2520" dirty="0" smtClean="0">
              <a:solidFill>
                <a:schemeClr val="bg1"/>
              </a:solidFill>
            </a:endParaRPr>
          </a:p>
        </p:txBody>
      </p:sp>
      <p:sp>
        <p:nvSpPr>
          <p:cNvPr id="13" name="矩形 12"/>
          <p:cNvSpPr/>
          <p:nvPr/>
        </p:nvSpPr>
        <p:spPr>
          <a:xfrm>
            <a:off x="11042650" y="4318000"/>
            <a:ext cx="4368800" cy="1120140"/>
          </a:xfrm>
          <a:prstGeom prst="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smtClean="0">
                <a:solidFill>
                  <a:schemeClr val="bg1"/>
                </a:solidFill>
                <a:sym typeface="+mn-ea"/>
              </a:rPr>
              <a:t>If disconnected, reconnect until successful or timeout</a:t>
            </a:r>
            <a:endParaRPr lang="zh-CN" altLang="en-US" sz="2520" dirty="0" smtClean="0">
              <a:solidFill>
                <a:schemeClr val="bg1"/>
              </a:solidFill>
            </a:endParaRPr>
          </a:p>
        </p:txBody>
      </p:sp>
      <p:sp>
        <p:nvSpPr>
          <p:cNvPr id="14" name="矩形 13"/>
          <p:cNvSpPr/>
          <p:nvPr/>
        </p:nvSpPr>
        <p:spPr>
          <a:xfrm>
            <a:off x="11742285" y="5957709"/>
            <a:ext cx="2819026" cy="959668"/>
          </a:xfrm>
          <a:prstGeom prst="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sz="2520" dirty="0" smtClean="0">
                <a:solidFill>
                  <a:schemeClr val="bg1"/>
                </a:solidFill>
              </a:rPr>
              <a:t>Call create</a:t>
            </a:r>
            <a:endParaRPr lang="en-US" sz="2520" dirty="0" smtClean="0">
              <a:solidFill>
                <a:schemeClr val="bg1"/>
              </a:solidFill>
            </a:endParaRPr>
          </a:p>
        </p:txBody>
      </p:sp>
      <p:sp>
        <p:nvSpPr>
          <p:cNvPr id="15" name="流程图: 决策 14"/>
          <p:cNvSpPr/>
          <p:nvPr/>
        </p:nvSpPr>
        <p:spPr>
          <a:xfrm>
            <a:off x="11635933" y="7397211"/>
            <a:ext cx="3031729" cy="1285956"/>
          </a:xfrm>
          <a:prstGeom prst="flowChartDecision">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a:solidFill>
                  <a:schemeClr val="bg1"/>
                </a:solidFill>
                <a:sym typeface="+mn-ea"/>
              </a:rPr>
              <a:t>A</a:t>
            </a:r>
            <a:r>
              <a:rPr lang="zh-CN" altLang="en-US" sz="2520" dirty="0">
                <a:solidFill>
                  <a:schemeClr val="bg1"/>
                </a:solidFill>
                <a:sym typeface="+mn-ea"/>
              </a:rPr>
              <a:t>llow retries</a:t>
            </a:r>
            <a:endParaRPr lang="zh-CN" altLang="en-US" sz="2520" dirty="0">
              <a:solidFill>
                <a:schemeClr val="bg1"/>
              </a:solidFill>
            </a:endParaRPr>
          </a:p>
        </p:txBody>
      </p:sp>
      <p:sp>
        <p:nvSpPr>
          <p:cNvPr id="2" name="矩形 15"/>
          <p:cNvSpPr/>
          <p:nvPr/>
        </p:nvSpPr>
        <p:spPr>
          <a:xfrm>
            <a:off x="7546926" y="7528554"/>
            <a:ext cx="2819026" cy="959668"/>
          </a:xfrm>
          <a:prstGeom prst="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smtClean="0">
                <a:solidFill>
                  <a:schemeClr val="bg1"/>
                </a:solidFill>
              </a:rPr>
              <a:t>Call Return</a:t>
            </a:r>
            <a:endParaRPr lang="en-US" altLang="zh-CN" sz="2520" dirty="0" smtClean="0">
              <a:solidFill>
                <a:schemeClr val="bg1"/>
              </a:solidFill>
            </a:endParaRPr>
          </a:p>
        </p:txBody>
      </p:sp>
      <p:sp>
        <p:nvSpPr>
          <p:cNvPr id="17" name="流程图: 联系 16"/>
          <p:cNvSpPr/>
          <p:nvPr/>
        </p:nvSpPr>
        <p:spPr>
          <a:xfrm>
            <a:off x="12318268" y="9126105"/>
            <a:ext cx="1620000" cy="1620000"/>
          </a:xfrm>
          <a:prstGeom prst="flowChartConnector">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a:solidFill>
                  <a:schemeClr val="bg1"/>
                </a:solidFill>
              </a:rPr>
              <a:t>End</a:t>
            </a:r>
            <a:endParaRPr lang="en-US" altLang="zh-CN" sz="2520" dirty="0">
              <a:solidFill>
                <a:schemeClr val="bg1"/>
              </a:solidFill>
            </a:endParaRPr>
          </a:p>
        </p:txBody>
      </p:sp>
      <p:cxnSp>
        <p:nvCxnSpPr>
          <p:cNvPr id="19" name="直接箭头连接符 18"/>
          <p:cNvCxnSpPr>
            <a:stCxn id="12" idx="2"/>
            <a:endCxn id="13" idx="0"/>
          </p:cNvCxnSpPr>
          <p:nvPr/>
        </p:nvCxnSpPr>
        <p:spPr>
          <a:xfrm rot="5400000">
            <a:off x="15278735" y="1726565"/>
            <a:ext cx="539750" cy="464312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3" idx="6"/>
            <a:endCxn id="10" idx="0"/>
          </p:cNvCxnSpPr>
          <p:nvPr/>
        </p:nvCxnSpPr>
        <p:spPr>
          <a:xfrm>
            <a:off x="10873105" y="2098675"/>
            <a:ext cx="2353310" cy="74041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0" idx="3"/>
            <a:endCxn id="12" idx="1"/>
          </p:cNvCxnSpPr>
          <p:nvPr/>
        </p:nvCxnSpPr>
        <p:spPr>
          <a:xfrm flipV="1">
            <a:off x="15410669" y="3298935"/>
            <a:ext cx="1049655" cy="2032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13105426" y="5437888"/>
            <a:ext cx="0" cy="51982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18"/>
          <p:cNvCxnSpPr>
            <a:stCxn id="13" idx="3"/>
            <a:endCxn id="15" idx="3"/>
          </p:cNvCxnSpPr>
          <p:nvPr/>
        </p:nvCxnSpPr>
        <p:spPr>
          <a:xfrm flipH="1">
            <a:off x="14667230" y="4878070"/>
            <a:ext cx="744220" cy="3162300"/>
          </a:xfrm>
          <a:prstGeom prst="bentConnector3">
            <a:avLst>
              <a:gd name="adj1" fmla="val -173976"/>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13151797" y="6917377"/>
            <a:ext cx="0" cy="51982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5" idx="2"/>
            <a:endCxn id="17" idx="0"/>
          </p:cNvCxnSpPr>
          <p:nvPr/>
        </p:nvCxnSpPr>
        <p:spPr>
          <a:xfrm flipH="1">
            <a:off x="13128625" y="8682990"/>
            <a:ext cx="22860" cy="44323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14" idx="1"/>
          </p:cNvCxnSpPr>
          <p:nvPr/>
        </p:nvCxnSpPr>
        <p:spPr>
          <a:xfrm rot="10800000" flipV="1">
            <a:off x="8956040" y="6437630"/>
            <a:ext cx="2786380" cy="1090930"/>
          </a:xfrm>
          <a:prstGeom prst="bentConnector3">
            <a:avLst>
              <a:gd name="adj1" fmla="val 100546"/>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3274445" y="2195132"/>
            <a:ext cx="2137410" cy="517525"/>
          </a:xfrm>
          <a:prstGeom prst="rect">
            <a:avLst/>
          </a:prstGeom>
          <a:noFill/>
        </p:spPr>
        <p:txBody>
          <a:bodyPr wrap="none" rtlCol="0">
            <a:spAutoFit/>
          </a:bodyPr>
          <a:p>
            <a:pPr algn="l"/>
            <a:r>
              <a:rPr lang="zh-CN" altLang="en-US" sz="2520" dirty="0">
                <a:solidFill>
                  <a:schemeClr val="bg1"/>
                </a:solidFill>
                <a:sym typeface="+mn-ea"/>
              </a:rPr>
              <a:t>Synchronize</a:t>
            </a:r>
            <a:endParaRPr lang="zh-CN" altLang="en-US" sz="2520" dirty="0">
              <a:solidFill>
                <a:schemeClr val="bg1"/>
              </a:solidFill>
            </a:endParaRPr>
          </a:p>
        </p:txBody>
      </p:sp>
      <p:sp>
        <p:nvSpPr>
          <p:cNvPr id="58" name="TextBox 57"/>
          <p:cNvSpPr txBox="1"/>
          <p:nvPr/>
        </p:nvSpPr>
        <p:spPr>
          <a:xfrm>
            <a:off x="9515934" y="5959308"/>
            <a:ext cx="1526540" cy="517525"/>
          </a:xfrm>
          <a:prstGeom prst="rect">
            <a:avLst/>
          </a:prstGeom>
          <a:noFill/>
        </p:spPr>
        <p:txBody>
          <a:bodyPr wrap="none" rtlCol="0">
            <a:spAutoFit/>
          </a:bodyPr>
          <a:p>
            <a:r>
              <a:rPr lang="en-US" altLang="zh-CN" sz="2520" dirty="0">
                <a:solidFill>
                  <a:schemeClr val="bg1"/>
                </a:solidFill>
              </a:rPr>
              <a:t>Success</a:t>
            </a:r>
            <a:endParaRPr lang="en-US" altLang="zh-CN" sz="2520" dirty="0">
              <a:solidFill>
                <a:schemeClr val="bg1"/>
              </a:solidFill>
            </a:endParaRPr>
          </a:p>
        </p:txBody>
      </p:sp>
      <p:sp>
        <p:nvSpPr>
          <p:cNvPr id="59" name="TextBox 58"/>
          <p:cNvSpPr txBox="1"/>
          <p:nvPr/>
        </p:nvSpPr>
        <p:spPr>
          <a:xfrm>
            <a:off x="11992690" y="6980242"/>
            <a:ext cx="752475" cy="517525"/>
          </a:xfrm>
          <a:prstGeom prst="rect">
            <a:avLst/>
          </a:prstGeom>
          <a:noFill/>
        </p:spPr>
        <p:txBody>
          <a:bodyPr wrap="none" rtlCol="0">
            <a:spAutoFit/>
          </a:bodyPr>
          <a:p>
            <a:r>
              <a:rPr lang="en-US" altLang="zh-CN" sz="2520" dirty="0">
                <a:solidFill>
                  <a:schemeClr val="bg1"/>
                </a:solidFill>
              </a:rPr>
              <a:t>Fail</a:t>
            </a:r>
            <a:endParaRPr lang="en-US" altLang="zh-CN" sz="2520" dirty="0">
              <a:solidFill>
                <a:schemeClr val="bg1"/>
              </a:solidFill>
            </a:endParaRPr>
          </a:p>
        </p:txBody>
      </p:sp>
      <p:sp>
        <p:nvSpPr>
          <p:cNvPr id="60" name="TextBox 59"/>
          <p:cNvSpPr txBox="1"/>
          <p:nvPr/>
        </p:nvSpPr>
        <p:spPr>
          <a:xfrm>
            <a:off x="13230544" y="8621563"/>
            <a:ext cx="3229610" cy="517525"/>
          </a:xfrm>
          <a:prstGeom prst="rect">
            <a:avLst/>
          </a:prstGeom>
          <a:noFill/>
        </p:spPr>
        <p:txBody>
          <a:bodyPr wrap="none" rtlCol="0">
            <a:spAutoFit/>
          </a:bodyPr>
          <a:p>
            <a:pPr algn="l"/>
            <a:r>
              <a:rPr lang="zh-CN" altLang="en-US" sz="2520" dirty="0" smtClean="0">
                <a:solidFill>
                  <a:schemeClr val="bg1"/>
                </a:solidFill>
              </a:rPr>
              <a:t>Retry count arrived</a:t>
            </a:r>
            <a:endParaRPr lang="zh-CN" altLang="en-US" sz="2520" dirty="0" smtClean="0">
              <a:solidFill>
                <a:schemeClr val="bg1"/>
              </a:solidFill>
            </a:endParaRPr>
          </a:p>
        </p:txBody>
      </p:sp>
      <p:sp>
        <p:nvSpPr>
          <p:cNvPr id="61" name="TextBox 60"/>
          <p:cNvSpPr txBox="1"/>
          <p:nvPr/>
        </p:nvSpPr>
        <p:spPr>
          <a:xfrm>
            <a:off x="16744812" y="6178486"/>
            <a:ext cx="1125220" cy="517525"/>
          </a:xfrm>
          <a:prstGeom prst="rect">
            <a:avLst/>
          </a:prstGeom>
          <a:noFill/>
        </p:spPr>
        <p:txBody>
          <a:bodyPr wrap="none" rtlCol="0">
            <a:spAutoFit/>
          </a:bodyPr>
          <a:p>
            <a:pPr algn="l"/>
            <a:r>
              <a:rPr lang="zh-CN" altLang="en-US" sz="2520" dirty="0" smtClean="0">
                <a:solidFill>
                  <a:schemeClr val="bg1"/>
                </a:solidFill>
                <a:sym typeface="+mn-ea"/>
              </a:rPr>
              <a:t>Retry </a:t>
            </a:r>
            <a:endParaRPr lang="zh-CN" altLang="en-US" sz="2520" dirty="0" smtClean="0">
              <a:solidFill>
                <a:schemeClr val="bg1"/>
              </a:solidFill>
            </a:endParaRPr>
          </a:p>
        </p:txBody>
      </p:sp>
      <p:sp>
        <p:nvSpPr>
          <p:cNvPr id="62" name="流程图: 联系 61"/>
          <p:cNvSpPr/>
          <p:nvPr/>
        </p:nvSpPr>
        <p:spPr>
          <a:xfrm>
            <a:off x="8146423" y="9044910"/>
            <a:ext cx="1620000" cy="1620000"/>
          </a:xfrm>
          <a:prstGeom prst="flowChartConnector">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a:solidFill>
                  <a:schemeClr val="bg1"/>
                </a:solidFill>
              </a:rPr>
              <a:t>End</a:t>
            </a:r>
            <a:endParaRPr lang="en-US" altLang="zh-CN" sz="2520" dirty="0">
              <a:solidFill>
                <a:schemeClr val="bg1"/>
              </a:solidFill>
            </a:endParaRPr>
          </a:p>
        </p:txBody>
      </p:sp>
      <p:cxnSp>
        <p:nvCxnSpPr>
          <p:cNvPr id="63" name="直接箭头连接符 62"/>
          <p:cNvCxnSpPr>
            <a:stCxn id="2" idx="2"/>
            <a:endCxn id="62" idx="0"/>
          </p:cNvCxnSpPr>
          <p:nvPr/>
        </p:nvCxnSpPr>
        <p:spPr>
          <a:xfrm>
            <a:off x="8956675" y="8488045"/>
            <a:ext cx="0" cy="55689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638304" y="1364196"/>
            <a:ext cx="6675577" cy="9094470"/>
          </a:xfrm>
          <a:prstGeom prst="rect">
            <a:avLst/>
          </a:prstGeom>
          <a:noFill/>
        </p:spPr>
        <p:txBody>
          <a:bodyPr wrap="square" rtlCol="0">
            <a:spAutoFit/>
          </a:bodyPr>
          <a:p>
            <a:r>
              <a:rPr lang="zh-CN" altLang="en-US" sz="2800" dirty="0" smtClean="0">
                <a:solidFill>
                  <a:schemeClr val="bg1"/>
                </a:solidFill>
              </a:rPr>
              <a:t>Remark:</a:t>
            </a:r>
            <a:endParaRPr lang="zh-CN" altLang="en-US" sz="2800" dirty="0" smtClean="0">
              <a:solidFill>
                <a:schemeClr val="bg1"/>
              </a:solidFill>
            </a:endParaRPr>
          </a:p>
          <a:p>
            <a:endParaRPr lang="zh-CN" altLang="en-US" sz="2800" dirty="0" smtClean="0">
              <a:solidFill>
                <a:schemeClr val="bg1"/>
              </a:solidFill>
            </a:endParaRPr>
          </a:p>
          <a:p>
            <a:r>
              <a:rPr lang="zh-CN" altLang="en-US" sz="2800" dirty="0" smtClean="0">
                <a:solidFill>
                  <a:schemeClr val="bg1"/>
                </a:solidFill>
              </a:rPr>
              <a:t>The timeout is the connectionTimeoutMs set when the Curator client was created.</a:t>
            </a:r>
            <a:endParaRPr lang="zh-CN" altLang="en-US" sz="2800" dirty="0" smtClean="0">
              <a:solidFill>
                <a:schemeClr val="bg1"/>
              </a:solidFill>
            </a:endParaRPr>
          </a:p>
          <a:p>
            <a:endParaRPr lang="zh-CN" altLang="en-US" sz="2800" dirty="0" smtClean="0">
              <a:solidFill>
                <a:schemeClr val="bg1"/>
              </a:solidFill>
            </a:endParaRPr>
          </a:p>
          <a:p>
            <a:r>
              <a:rPr lang="zh-CN" altLang="en-US" sz="2800" dirty="0" smtClean="0">
                <a:solidFill>
                  <a:schemeClr val="bg1"/>
                </a:solidFill>
              </a:rPr>
              <a:t>Any operation in Curator needs to wait for the connection to complete, which is the time to wait for connectionTimeoutMs. If it is not connected within this time, the operation fails. Then whether the operation continues depends on the Retry policy.</a:t>
            </a:r>
            <a:endParaRPr lang="zh-CN" altLang="en-US" sz="2800" dirty="0" smtClean="0">
              <a:solidFill>
                <a:schemeClr val="bg1"/>
              </a:solidFill>
            </a:endParaRPr>
          </a:p>
          <a:p>
            <a:endParaRPr lang="zh-CN" altLang="en-US" sz="2800" dirty="0" smtClean="0">
              <a:solidFill>
                <a:schemeClr val="bg1"/>
              </a:solidFill>
            </a:endParaRPr>
          </a:p>
          <a:p>
            <a:r>
              <a:rPr lang="zh-CN" altLang="en-US" sz="2800" dirty="0" smtClean="0">
                <a:solidFill>
                  <a:schemeClr val="bg1"/>
                </a:solidFill>
              </a:rPr>
              <a:t>The asynchronous create of Background will not be discussed due to the time and space. The specific implementation is similar.</a:t>
            </a:r>
            <a:endParaRPr lang="zh-CN" altLang="en-US" sz="2800" dirty="0" smtClean="0">
              <a:solidFill>
                <a:schemeClr val="bg1"/>
              </a:solidFill>
            </a:endParaRPr>
          </a:p>
        </p:txBody>
      </p:sp>
      <p:grpSp>
        <p:nvGrpSpPr>
          <p:cNvPr id="6" name="Group 5"/>
          <p:cNvGrpSpPr/>
          <p:nvPr/>
        </p:nvGrpSpPr>
        <p:grpSpPr>
          <a:xfrm>
            <a:off x="156845" y="281940"/>
            <a:ext cx="19580953" cy="877570"/>
            <a:chOff x="247" y="444"/>
            <a:chExt cx="31266" cy="1382"/>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917" y="467"/>
              <a:ext cx="30596" cy="1137"/>
            </a:xfrm>
            <a:prstGeom prst="rect">
              <a:avLst/>
            </a:prstGeom>
            <a:noFill/>
          </p:spPr>
          <p:txBody>
            <a:bodyPr wrap="square" lIns="0" tIns="0" rIns="0" bIns="45715" rtlCol="0">
              <a:spAutoFit/>
            </a:bodyPr>
            <a:p>
              <a:pPr>
                <a:defRPr/>
              </a:pPr>
              <a:r>
                <a:rPr lang="zh-CN" altLang="en-US" sz="4000" b="1" dirty="0" smtClean="0">
                  <a:solidFill>
                    <a:schemeClr val="bg1"/>
                  </a:solidFill>
                  <a:sym typeface="+mn-ea"/>
                </a:rPr>
                <a:t>Timeout Check and Retry Mechanism: Take Creating Nodes as an Example</a:t>
              </a:r>
              <a:endParaRPr lang="zh-CN" altLang="en-US" sz="4000" b="1" dirty="0" smtClean="0">
                <a:solidFill>
                  <a:schemeClr val="bg1"/>
                </a:solidFill>
                <a:sym typeface="+mn-ea"/>
              </a:endParaRPr>
            </a:p>
          </p:txBody>
        </p:sp>
        <p:sp>
          <p:nvSpPr>
            <p:cNvPr id="22" name="Flowchart: Process 21"/>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流程图: 联系 2"/>
          <p:cNvSpPr/>
          <p:nvPr/>
        </p:nvSpPr>
        <p:spPr>
          <a:xfrm>
            <a:off x="1393712" y="345165"/>
            <a:ext cx="1620000" cy="1620000"/>
          </a:xfrm>
          <a:prstGeom prst="flowChartConnector">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smtClean="0">
                <a:solidFill>
                  <a:schemeClr val="bg1"/>
                </a:solidFill>
              </a:rPr>
              <a:t>Start</a:t>
            </a:r>
            <a:endParaRPr lang="en-US" altLang="zh-CN" sz="2520" dirty="0" smtClean="0">
              <a:solidFill>
                <a:schemeClr val="bg1"/>
              </a:solidFill>
            </a:endParaRPr>
          </a:p>
        </p:txBody>
      </p:sp>
      <p:sp>
        <p:nvSpPr>
          <p:cNvPr id="10" name="矩形 9"/>
          <p:cNvSpPr/>
          <p:nvPr/>
        </p:nvSpPr>
        <p:spPr>
          <a:xfrm>
            <a:off x="8472805" y="1972310"/>
            <a:ext cx="5038725" cy="959485"/>
          </a:xfrm>
          <a:prstGeom prst="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smtClean="0">
                <a:solidFill>
                  <a:schemeClr val="bg1"/>
                </a:solidFill>
              </a:rPr>
              <a:t>Create</a:t>
            </a:r>
            <a:r>
              <a:rPr lang="zh-CN" altLang="en-US" sz="2520" dirty="0" smtClean="0">
                <a:solidFill>
                  <a:schemeClr val="bg1"/>
                </a:solidFill>
              </a:rPr>
              <a:t> </a:t>
            </a:r>
            <a:r>
              <a:rPr lang="en-US" altLang="zh-CN" sz="2520" dirty="0" smtClean="0">
                <a:solidFill>
                  <a:schemeClr val="bg1"/>
                </a:solidFill>
              </a:rPr>
              <a:t>Node</a:t>
            </a:r>
            <a:endParaRPr lang="en-US" altLang="zh-CN" sz="2520" dirty="0" smtClean="0">
              <a:solidFill>
                <a:schemeClr val="bg1"/>
              </a:solidFill>
            </a:endParaRPr>
          </a:p>
        </p:txBody>
      </p:sp>
      <p:sp>
        <p:nvSpPr>
          <p:cNvPr id="12" name="矩形 11"/>
          <p:cNvSpPr/>
          <p:nvPr/>
        </p:nvSpPr>
        <p:spPr>
          <a:xfrm>
            <a:off x="15783327" y="1973608"/>
            <a:ext cx="2819026" cy="959668"/>
          </a:xfrm>
          <a:prstGeom prst="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smtClean="0">
                <a:solidFill>
                  <a:schemeClr val="bg1"/>
                </a:solidFill>
              </a:rPr>
              <a:t>Use Zookeeper native client</a:t>
            </a:r>
            <a:endParaRPr lang="en-US" altLang="zh-CN" sz="2520" dirty="0" smtClean="0">
              <a:solidFill>
                <a:schemeClr val="bg1"/>
              </a:solidFill>
            </a:endParaRPr>
          </a:p>
        </p:txBody>
      </p:sp>
      <p:sp>
        <p:nvSpPr>
          <p:cNvPr id="13" name="矩形 12"/>
          <p:cNvSpPr/>
          <p:nvPr/>
        </p:nvSpPr>
        <p:spPr>
          <a:xfrm>
            <a:off x="8472805" y="3743325"/>
            <a:ext cx="5039360" cy="1120140"/>
          </a:xfrm>
          <a:prstGeom prst="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smtClean="0">
                <a:solidFill>
                  <a:schemeClr val="bg1"/>
                </a:solidFill>
              </a:rPr>
              <a:t>If disconnected, reconnect until successful or timeout</a:t>
            </a:r>
            <a:endParaRPr lang="en-US" altLang="zh-CN" sz="2520" dirty="0" smtClean="0">
              <a:solidFill>
                <a:schemeClr val="bg1"/>
              </a:solidFill>
            </a:endParaRPr>
          </a:p>
        </p:txBody>
      </p:sp>
      <p:sp>
        <p:nvSpPr>
          <p:cNvPr id="14" name="矩形 13"/>
          <p:cNvSpPr/>
          <p:nvPr/>
        </p:nvSpPr>
        <p:spPr>
          <a:xfrm>
            <a:off x="8473440" y="5449570"/>
            <a:ext cx="5038725" cy="960120"/>
          </a:xfrm>
          <a:prstGeom prst="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sz="2520" dirty="0" smtClean="0">
                <a:solidFill>
                  <a:schemeClr val="bg1"/>
                </a:solidFill>
              </a:rPr>
              <a:t>Call create</a:t>
            </a:r>
            <a:endParaRPr lang="en-US" sz="2520" dirty="0" smtClean="0">
              <a:solidFill>
                <a:schemeClr val="bg1"/>
              </a:solidFill>
            </a:endParaRPr>
          </a:p>
        </p:txBody>
      </p:sp>
      <p:sp>
        <p:nvSpPr>
          <p:cNvPr id="15" name="流程图: 决策 14"/>
          <p:cNvSpPr/>
          <p:nvPr/>
        </p:nvSpPr>
        <p:spPr>
          <a:xfrm>
            <a:off x="8472805" y="6931025"/>
            <a:ext cx="5038090" cy="1285875"/>
          </a:xfrm>
          <a:prstGeom prst="flowChartDecision">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a:solidFill>
                  <a:schemeClr val="bg1"/>
                </a:solidFill>
              </a:rPr>
              <a:t>A</a:t>
            </a:r>
            <a:r>
              <a:rPr lang="zh-CN" altLang="en-US" sz="2520" dirty="0">
                <a:solidFill>
                  <a:schemeClr val="bg1"/>
                </a:solidFill>
              </a:rPr>
              <a:t>llow retries</a:t>
            </a:r>
            <a:endParaRPr lang="zh-CN" altLang="en-US" sz="2520" dirty="0">
              <a:solidFill>
                <a:schemeClr val="bg1"/>
              </a:solidFill>
            </a:endParaRPr>
          </a:p>
        </p:txBody>
      </p:sp>
      <p:sp>
        <p:nvSpPr>
          <p:cNvPr id="2" name="矩形 15"/>
          <p:cNvSpPr/>
          <p:nvPr/>
        </p:nvSpPr>
        <p:spPr>
          <a:xfrm>
            <a:off x="1393776" y="6790049"/>
            <a:ext cx="2819026" cy="959668"/>
          </a:xfrm>
          <a:prstGeom prst="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smtClean="0">
                <a:solidFill>
                  <a:schemeClr val="bg1"/>
                </a:solidFill>
              </a:rPr>
              <a:t>Call Return</a:t>
            </a:r>
            <a:endParaRPr lang="en-US" altLang="zh-CN" sz="2520" dirty="0" smtClean="0">
              <a:solidFill>
                <a:schemeClr val="bg1"/>
              </a:solidFill>
            </a:endParaRPr>
          </a:p>
        </p:txBody>
      </p:sp>
      <p:sp>
        <p:nvSpPr>
          <p:cNvPr id="17" name="流程图: 联系 16"/>
          <p:cNvSpPr/>
          <p:nvPr/>
        </p:nvSpPr>
        <p:spPr>
          <a:xfrm>
            <a:off x="10182763" y="8872105"/>
            <a:ext cx="1620000" cy="1620000"/>
          </a:xfrm>
          <a:prstGeom prst="flowChartConnector">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a:solidFill>
                  <a:schemeClr val="bg1"/>
                </a:solidFill>
              </a:rPr>
              <a:t>End</a:t>
            </a:r>
            <a:endParaRPr lang="en-US" altLang="zh-CN" sz="2520" dirty="0">
              <a:solidFill>
                <a:schemeClr val="bg1"/>
              </a:solidFill>
            </a:endParaRPr>
          </a:p>
        </p:txBody>
      </p:sp>
      <p:cxnSp>
        <p:nvCxnSpPr>
          <p:cNvPr id="19" name="直接箭头连接符 18"/>
          <p:cNvCxnSpPr>
            <a:stCxn id="12" idx="2"/>
            <a:endCxn id="13" idx="0"/>
          </p:cNvCxnSpPr>
          <p:nvPr/>
        </p:nvCxnSpPr>
        <p:spPr>
          <a:xfrm rot="5400000">
            <a:off x="13687743" y="237808"/>
            <a:ext cx="810260" cy="6200775"/>
          </a:xfrm>
          <a:prstGeom prst="bentConnector3">
            <a:avLst>
              <a:gd name="adj1" fmla="val 4996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3" idx="6"/>
            <a:endCxn id="10" idx="0"/>
          </p:cNvCxnSpPr>
          <p:nvPr/>
        </p:nvCxnSpPr>
        <p:spPr>
          <a:xfrm>
            <a:off x="3013710" y="1155700"/>
            <a:ext cx="7978775" cy="81661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0" idx="3"/>
            <a:endCxn id="12" idx="1"/>
          </p:cNvCxnSpPr>
          <p:nvPr/>
        </p:nvCxnSpPr>
        <p:spPr>
          <a:xfrm>
            <a:off x="13511384" y="2452480"/>
            <a:ext cx="2272030" cy="127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3" idx="2"/>
            <a:endCxn id="14" idx="0"/>
          </p:cNvCxnSpPr>
          <p:nvPr/>
        </p:nvCxnSpPr>
        <p:spPr>
          <a:xfrm>
            <a:off x="10992485" y="4863465"/>
            <a:ext cx="635" cy="58610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18"/>
          <p:cNvCxnSpPr>
            <a:stCxn id="13" idx="3"/>
            <a:endCxn id="15" idx="3"/>
          </p:cNvCxnSpPr>
          <p:nvPr/>
        </p:nvCxnSpPr>
        <p:spPr>
          <a:xfrm flipH="1">
            <a:off x="13510895" y="4303395"/>
            <a:ext cx="1270" cy="3270885"/>
          </a:xfrm>
          <a:prstGeom prst="bentConnector3">
            <a:avLst>
              <a:gd name="adj1" fmla="val -20175000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4" idx="2"/>
            <a:endCxn id="15" idx="0"/>
          </p:cNvCxnSpPr>
          <p:nvPr/>
        </p:nvCxnSpPr>
        <p:spPr>
          <a:xfrm flipH="1">
            <a:off x="10991850" y="6409690"/>
            <a:ext cx="1270" cy="52133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5" idx="2"/>
            <a:endCxn id="17" idx="0"/>
          </p:cNvCxnSpPr>
          <p:nvPr/>
        </p:nvCxnSpPr>
        <p:spPr>
          <a:xfrm>
            <a:off x="10991850" y="8216900"/>
            <a:ext cx="1270" cy="65532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14" idx="1"/>
            <a:endCxn id="2" idx="0"/>
          </p:cNvCxnSpPr>
          <p:nvPr/>
        </p:nvCxnSpPr>
        <p:spPr>
          <a:xfrm rot="10800000" flipV="1">
            <a:off x="2803525" y="5929630"/>
            <a:ext cx="5669915" cy="860425"/>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1072265" y="1241997"/>
            <a:ext cx="2137410" cy="517525"/>
          </a:xfrm>
          <a:prstGeom prst="rect">
            <a:avLst/>
          </a:prstGeom>
          <a:noFill/>
        </p:spPr>
        <p:txBody>
          <a:bodyPr wrap="none" rtlCol="0">
            <a:spAutoFit/>
          </a:bodyPr>
          <a:p>
            <a:pPr algn="l"/>
            <a:r>
              <a:rPr lang="zh-CN" altLang="en-US" sz="2520" dirty="0">
                <a:solidFill>
                  <a:schemeClr val="bg1"/>
                </a:solidFill>
              </a:rPr>
              <a:t>Synchronize</a:t>
            </a:r>
            <a:endParaRPr lang="zh-CN" altLang="en-US" sz="2520" dirty="0">
              <a:solidFill>
                <a:schemeClr val="bg1"/>
              </a:solidFill>
            </a:endParaRPr>
          </a:p>
        </p:txBody>
      </p:sp>
      <p:sp>
        <p:nvSpPr>
          <p:cNvPr id="58" name="TextBox 57"/>
          <p:cNvSpPr txBox="1"/>
          <p:nvPr/>
        </p:nvSpPr>
        <p:spPr>
          <a:xfrm>
            <a:off x="5222699" y="5349073"/>
            <a:ext cx="1526540" cy="517525"/>
          </a:xfrm>
          <a:prstGeom prst="rect">
            <a:avLst/>
          </a:prstGeom>
          <a:noFill/>
        </p:spPr>
        <p:txBody>
          <a:bodyPr wrap="none" rtlCol="0">
            <a:spAutoFit/>
          </a:bodyPr>
          <a:p>
            <a:r>
              <a:rPr lang="en-US" altLang="zh-CN" sz="2520" dirty="0">
                <a:solidFill>
                  <a:schemeClr val="bg1"/>
                </a:solidFill>
              </a:rPr>
              <a:t>Success</a:t>
            </a:r>
            <a:endParaRPr lang="en-US" altLang="zh-CN" sz="2520" dirty="0">
              <a:solidFill>
                <a:schemeClr val="bg1"/>
              </a:solidFill>
            </a:endParaRPr>
          </a:p>
        </p:txBody>
      </p:sp>
      <p:sp>
        <p:nvSpPr>
          <p:cNvPr id="59" name="TextBox 58"/>
          <p:cNvSpPr txBox="1"/>
          <p:nvPr/>
        </p:nvSpPr>
        <p:spPr>
          <a:xfrm>
            <a:off x="10117535" y="6430332"/>
            <a:ext cx="752475" cy="517525"/>
          </a:xfrm>
          <a:prstGeom prst="rect">
            <a:avLst/>
          </a:prstGeom>
          <a:noFill/>
        </p:spPr>
        <p:txBody>
          <a:bodyPr wrap="none" rtlCol="0">
            <a:spAutoFit/>
          </a:bodyPr>
          <a:p>
            <a:r>
              <a:rPr lang="en-US" altLang="zh-CN" sz="2520" dirty="0">
                <a:solidFill>
                  <a:schemeClr val="bg1"/>
                </a:solidFill>
              </a:rPr>
              <a:t>Fail</a:t>
            </a:r>
            <a:endParaRPr lang="en-US" altLang="zh-CN" sz="2520" dirty="0">
              <a:solidFill>
                <a:schemeClr val="bg1"/>
              </a:solidFill>
            </a:endParaRPr>
          </a:p>
        </p:txBody>
      </p:sp>
      <p:sp>
        <p:nvSpPr>
          <p:cNvPr id="60" name="TextBox 59"/>
          <p:cNvSpPr txBox="1"/>
          <p:nvPr/>
        </p:nvSpPr>
        <p:spPr>
          <a:xfrm>
            <a:off x="11013759" y="8283743"/>
            <a:ext cx="3229610" cy="517525"/>
          </a:xfrm>
          <a:prstGeom prst="rect">
            <a:avLst/>
          </a:prstGeom>
          <a:noFill/>
        </p:spPr>
        <p:txBody>
          <a:bodyPr wrap="none" rtlCol="0">
            <a:spAutoFit/>
          </a:bodyPr>
          <a:p>
            <a:pPr algn="l"/>
            <a:r>
              <a:rPr lang="zh-CN" altLang="en-US" sz="2520" dirty="0" smtClean="0">
                <a:solidFill>
                  <a:schemeClr val="bg1"/>
                </a:solidFill>
              </a:rPr>
              <a:t>Retry count arrived</a:t>
            </a:r>
            <a:endParaRPr lang="zh-CN" altLang="en-US" sz="2520" dirty="0" smtClean="0">
              <a:solidFill>
                <a:schemeClr val="bg1"/>
              </a:solidFill>
            </a:endParaRPr>
          </a:p>
        </p:txBody>
      </p:sp>
      <p:sp>
        <p:nvSpPr>
          <p:cNvPr id="61" name="TextBox 60"/>
          <p:cNvSpPr txBox="1"/>
          <p:nvPr/>
        </p:nvSpPr>
        <p:spPr>
          <a:xfrm>
            <a:off x="16067902" y="5666041"/>
            <a:ext cx="1125220" cy="517525"/>
          </a:xfrm>
          <a:prstGeom prst="rect">
            <a:avLst/>
          </a:prstGeom>
          <a:noFill/>
        </p:spPr>
        <p:txBody>
          <a:bodyPr wrap="none" rtlCol="0">
            <a:spAutoFit/>
          </a:bodyPr>
          <a:p>
            <a:pPr algn="l"/>
            <a:r>
              <a:rPr lang="zh-CN" altLang="en-US" sz="2520" dirty="0" smtClean="0">
                <a:solidFill>
                  <a:schemeClr val="bg1"/>
                </a:solidFill>
                <a:sym typeface="+mn-ea"/>
              </a:rPr>
              <a:t>Retry </a:t>
            </a:r>
            <a:endParaRPr lang="zh-CN" altLang="en-US" sz="2520" dirty="0" smtClean="0">
              <a:solidFill>
                <a:schemeClr val="bg1"/>
              </a:solidFill>
            </a:endParaRPr>
          </a:p>
        </p:txBody>
      </p:sp>
      <p:sp>
        <p:nvSpPr>
          <p:cNvPr id="62" name="流程图: 联系 61"/>
          <p:cNvSpPr/>
          <p:nvPr/>
        </p:nvSpPr>
        <p:spPr>
          <a:xfrm>
            <a:off x="1993908" y="8872190"/>
            <a:ext cx="1620000" cy="1620000"/>
          </a:xfrm>
          <a:prstGeom prst="flowChartConnector">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520" dirty="0">
                <a:solidFill>
                  <a:schemeClr val="bg1"/>
                </a:solidFill>
              </a:rPr>
              <a:t>End</a:t>
            </a:r>
            <a:endParaRPr lang="en-US" altLang="zh-CN" sz="2520" dirty="0">
              <a:solidFill>
                <a:schemeClr val="bg1"/>
              </a:solidFill>
            </a:endParaRPr>
          </a:p>
        </p:txBody>
      </p:sp>
      <p:cxnSp>
        <p:nvCxnSpPr>
          <p:cNvPr id="63" name="直接箭头连接符 62"/>
          <p:cNvCxnSpPr>
            <a:stCxn id="2" idx="2"/>
            <a:endCxn id="62" idx="0"/>
          </p:cNvCxnSpPr>
          <p:nvPr/>
        </p:nvCxnSpPr>
        <p:spPr>
          <a:xfrm>
            <a:off x="2803525" y="7749540"/>
            <a:ext cx="635" cy="11226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56845" y="281940"/>
            <a:ext cx="19359880" cy="877570"/>
            <a:chOff x="247" y="444"/>
            <a:chExt cx="30913" cy="1382"/>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1016" y="566"/>
              <a:ext cx="27784" cy="1137"/>
            </a:xfrm>
            <a:prstGeom prst="rect">
              <a:avLst/>
            </a:prstGeom>
            <a:noFill/>
          </p:spPr>
          <p:txBody>
            <a:bodyPr wrap="square" lIns="0" tIns="0" rIns="0" bIns="45715" rtlCol="0">
              <a:spAutoFit/>
            </a:bodyPr>
            <a:p>
              <a:pPr>
                <a:defRPr/>
              </a:pPr>
              <a:r>
                <a:rPr lang="zh-CN" altLang="en-US" sz="4000" b="1" dirty="0" smtClean="0">
                  <a:solidFill>
                    <a:schemeClr val="bg1"/>
                  </a:solidFill>
                  <a:sym typeface="+mn-ea"/>
                </a:rPr>
                <a:t>Session timeout and session rebuild</a:t>
              </a:r>
              <a:endParaRPr lang="zh-CN" altLang="en-US" sz="4000" b="1" dirty="0" smtClean="0">
                <a:solidFill>
                  <a:schemeClr val="bg1"/>
                </a:solidFill>
                <a:sym typeface="+mn-ea"/>
              </a:endParaRPr>
            </a:p>
          </p:txBody>
        </p:sp>
        <p:sp>
          <p:nvSpPr>
            <p:cNvPr id="22" name="Flowchart: Process 21"/>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8" name="TextBox 7"/>
          <p:cNvSpPr txBox="1"/>
          <p:nvPr/>
        </p:nvSpPr>
        <p:spPr>
          <a:xfrm>
            <a:off x="638175" y="1393190"/>
            <a:ext cx="18877915" cy="2646045"/>
          </a:xfrm>
          <a:prstGeom prst="rect">
            <a:avLst/>
          </a:prstGeom>
          <a:noFill/>
          <a:ln>
            <a:solidFill>
              <a:srgbClr val="5C7595"/>
            </a:solidFill>
          </a:ln>
        </p:spPr>
        <p:txBody>
          <a:bodyPr wrap="square" rtlCol="0">
            <a:spAutoFit/>
          </a:bodyPr>
          <a:p>
            <a:r>
              <a:rPr sz="1890" dirty="0">
                <a:solidFill>
                  <a:schemeClr val="tx1"/>
                </a:solidFill>
                <a:ea typeface="微软雅黑" panose="020B0503020204020204" charset="-122"/>
              </a:rPr>
              <a:t>sessionTimeoutMs </a:t>
            </a:r>
            <a:r>
              <a:rPr sz="1890" dirty="0">
                <a:solidFill>
                  <a:schemeClr val="bg1"/>
                </a:solidFill>
                <a:ea typeface="微软雅黑" panose="020B0503020204020204" charset="-122"/>
              </a:rPr>
              <a:t>refers to the current client and server disconnection timeout time. When the client and server are disconnected for longer than this time, the session will be </a:t>
            </a:r>
            <a:r>
              <a:rPr sz="1890" dirty="0">
                <a:solidFill>
                  <a:schemeClr val="tx1"/>
                </a:solidFill>
                <a:ea typeface="微软雅黑" panose="020B0503020204020204" charset="-122"/>
              </a:rPr>
              <a:t>Expired</a:t>
            </a:r>
            <a:r>
              <a:rPr sz="1890" dirty="0">
                <a:solidFill>
                  <a:schemeClr val="bg1"/>
                </a:solidFill>
                <a:ea typeface="微软雅黑" panose="020B0503020204020204" charset="-122"/>
              </a:rPr>
              <a:t>.</a:t>
            </a:r>
            <a:endParaRPr sz="1890" dirty="0">
              <a:solidFill>
                <a:schemeClr val="bg1"/>
              </a:solidFill>
              <a:ea typeface="微软雅黑" panose="020B0503020204020204" charset="-122"/>
            </a:endParaRPr>
          </a:p>
          <a:p>
            <a:endParaRPr sz="1890" dirty="0">
              <a:solidFill>
                <a:schemeClr val="bg1"/>
              </a:solidFill>
              <a:ea typeface="微软雅黑" panose="020B0503020204020204" charset="-122"/>
            </a:endParaRPr>
          </a:p>
          <a:p>
            <a:r>
              <a:rPr sz="1890" dirty="0">
                <a:solidFill>
                  <a:schemeClr val="bg1"/>
                </a:solidFill>
                <a:ea typeface="微软雅黑" panose="020B0503020204020204" charset="-122"/>
              </a:rPr>
              <a:t>If the session times out, all temporary data stored on </a:t>
            </a:r>
            <a:r>
              <a:rPr sz="1890" dirty="0">
                <a:solidFill>
                  <a:schemeClr val="tx1"/>
                </a:solidFill>
                <a:ea typeface="微软雅黑" panose="020B0503020204020204" charset="-122"/>
              </a:rPr>
              <a:t>ZK </a:t>
            </a:r>
            <a:r>
              <a:rPr sz="1890" dirty="0">
                <a:solidFill>
                  <a:schemeClr val="bg1"/>
                </a:solidFill>
                <a:ea typeface="微软雅黑" panose="020B0503020204020204" charset="-122"/>
              </a:rPr>
              <a:t>and registered subscribers will be removed. In this case, a ZooKeeper client instance needs to be recreated, and some additional processing needs to be coded by yourself.</a:t>
            </a:r>
            <a:endParaRPr sz="1890" dirty="0">
              <a:solidFill>
                <a:schemeClr val="bg1"/>
              </a:solidFill>
              <a:ea typeface="微软雅黑" panose="020B0503020204020204" charset="-122"/>
            </a:endParaRPr>
          </a:p>
          <a:p>
            <a:endParaRPr sz="1890" dirty="0">
              <a:solidFill>
                <a:schemeClr val="bg1"/>
              </a:solidFill>
              <a:ea typeface="微软雅黑" panose="020B0503020204020204" charset="-122"/>
            </a:endParaRPr>
          </a:p>
          <a:p>
            <a:r>
              <a:rPr sz="1890" dirty="0">
                <a:solidFill>
                  <a:schemeClr val="bg1"/>
                </a:solidFill>
                <a:ea typeface="微软雅黑" panose="020B0503020204020204" charset="-122"/>
              </a:rPr>
              <a:t>Fortunately, </a:t>
            </a:r>
            <a:r>
              <a:rPr sz="1890" dirty="0">
                <a:solidFill>
                  <a:schemeClr val="tx1"/>
                </a:solidFill>
                <a:ea typeface="微软雅黑" panose="020B0503020204020204" charset="-122"/>
              </a:rPr>
              <a:t>Curator </a:t>
            </a:r>
            <a:r>
              <a:rPr sz="1890" dirty="0">
                <a:solidFill>
                  <a:schemeClr val="bg1"/>
                </a:solidFill>
                <a:ea typeface="微软雅黑" panose="020B0503020204020204" charset="-122"/>
              </a:rPr>
              <a:t>does the following for us:</a:t>
            </a:r>
            <a:endParaRPr sz="1890" dirty="0">
              <a:solidFill>
                <a:schemeClr val="bg1"/>
              </a:solidFill>
              <a:ea typeface="微软雅黑" panose="020B0503020204020204" charset="-122"/>
            </a:endParaRPr>
          </a:p>
          <a:p>
            <a:r>
              <a:rPr sz="1890" dirty="0">
                <a:solidFill>
                  <a:schemeClr val="bg1"/>
                </a:solidFill>
                <a:ea typeface="微软雅黑" panose="020B0503020204020204" charset="-122"/>
              </a:rPr>
              <a:t>  A. First close the old </a:t>
            </a:r>
            <a:r>
              <a:rPr sz="1890" dirty="0">
                <a:solidFill>
                  <a:schemeClr val="tx1"/>
                </a:solidFill>
                <a:ea typeface="微软雅黑" panose="020B0503020204020204" charset="-122"/>
              </a:rPr>
              <a:t>zookeeper </a:t>
            </a:r>
            <a:r>
              <a:rPr sz="1890" dirty="0">
                <a:solidFill>
                  <a:schemeClr val="bg1"/>
                </a:solidFill>
                <a:ea typeface="微软雅黑" panose="020B0503020204020204" charset="-122"/>
              </a:rPr>
              <a:t>client B. Get the connection string and recreate the new </a:t>
            </a:r>
            <a:r>
              <a:rPr sz="1890" dirty="0">
                <a:solidFill>
                  <a:schemeClr val="tx1"/>
                </a:solidFill>
                <a:ea typeface="微软雅黑" panose="020B0503020204020204" charset="-122"/>
              </a:rPr>
              <a:t>zookeeper </a:t>
            </a:r>
            <a:r>
              <a:rPr sz="1890" dirty="0">
                <a:solidFill>
                  <a:schemeClr val="bg1"/>
                </a:solidFill>
                <a:ea typeface="微软雅黑" panose="020B0503020204020204" charset="-122"/>
              </a:rPr>
              <a:t>client through the </a:t>
            </a:r>
            <a:r>
              <a:rPr sz="1890" dirty="0">
                <a:solidFill>
                  <a:schemeClr val="tx1"/>
                </a:solidFill>
                <a:ea typeface="微软雅黑" panose="020B0503020204020204" charset="-122"/>
              </a:rPr>
              <a:t>zookeeperFactory </a:t>
            </a:r>
            <a:r>
              <a:rPr sz="1890" dirty="0">
                <a:solidFill>
                  <a:schemeClr val="bg1"/>
                </a:solidFill>
                <a:ea typeface="微软雅黑" panose="020B0503020204020204" charset="-122"/>
              </a:rPr>
              <a:t>factory</a:t>
            </a:r>
            <a:endParaRPr sz="1890" dirty="0">
              <a:solidFill>
                <a:schemeClr val="bg1"/>
              </a:solidFill>
              <a:ea typeface="微软雅黑" panose="020B0503020204020204" charset="-122"/>
            </a:endParaRPr>
          </a:p>
        </p:txBody>
      </p:sp>
      <p:sp>
        <p:nvSpPr>
          <p:cNvPr id="4" name="TextBox 1"/>
          <p:cNvSpPr txBox="1"/>
          <p:nvPr/>
        </p:nvSpPr>
        <p:spPr>
          <a:xfrm>
            <a:off x="638175" y="4305300"/>
            <a:ext cx="7546975" cy="6251575"/>
          </a:xfrm>
          <a:prstGeom prst="rect">
            <a:avLst/>
          </a:prstGeom>
          <a:noFill/>
        </p:spPr>
        <p:txBody>
          <a:bodyPr wrap="square" rtlCol="0">
            <a:spAutoFit/>
          </a:bodyPr>
          <a:p>
            <a:r>
              <a:rPr sz="2800" dirty="0">
                <a:solidFill>
                  <a:schemeClr val="bg1"/>
                </a:solidFill>
                <a:ea typeface="微软雅黑" panose="020B0503020204020204" charset="-122"/>
              </a:rPr>
              <a:t>sessionTimeoutMs is 30 seconds</a:t>
            </a:r>
            <a:r>
              <a:rPr lang="en-US" sz="2800" dirty="0">
                <a:solidFill>
                  <a:schemeClr val="bg1"/>
                </a:solidFill>
                <a:ea typeface="微软雅黑" panose="020B0503020204020204" charset="-122"/>
              </a:rPr>
              <a:t>.</a:t>
            </a:r>
            <a:endParaRPr lang="en-US" sz="2800" dirty="0">
              <a:solidFill>
                <a:schemeClr val="bg1"/>
              </a:solidFill>
              <a:ea typeface="微软雅黑" panose="020B0503020204020204" charset="-122"/>
            </a:endParaRPr>
          </a:p>
          <a:p>
            <a:endParaRPr sz="2800" dirty="0">
              <a:solidFill>
                <a:schemeClr val="bg1"/>
              </a:solidFill>
              <a:ea typeface="微软雅黑" panose="020B0503020204020204" charset="-122"/>
            </a:endParaRPr>
          </a:p>
          <a:p>
            <a:r>
              <a:rPr sz="2800" dirty="0">
                <a:solidFill>
                  <a:schemeClr val="bg1"/>
                </a:solidFill>
                <a:ea typeface="微软雅黑" panose="020B0503020204020204" charset="-122"/>
              </a:rPr>
              <a:t>10 seconds ping server</a:t>
            </a:r>
            <a:r>
              <a:rPr lang="en-US" sz="2800" dirty="0">
                <a:solidFill>
                  <a:schemeClr val="bg1"/>
                </a:solidFill>
                <a:ea typeface="微软雅黑" panose="020B0503020204020204" charset="-122"/>
              </a:rPr>
              <a:t>.</a:t>
            </a:r>
            <a:endParaRPr sz="2800" dirty="0">
              <a:solidFill>
                <a:schemeClr val="bg1"/>
              </a:solidFill>
              <a:ea typeface="微软雅黑" panose="020B0503020204020204" charset="-122"/>
            </a:endParaRPr>
          </a:p>
          <a:p>
            <a:r>
              <a:rPr sz="2800" dirty="0">
                <a:solidFill>
                  <a:schemeClr val="bg1"/>
                </a:solidFill>
                <a:ea typeface="微软雅黑" panose="020B0503020204020204" charset="-122"/>
              </a:rPr>
              <a:t>At 20 seconds, try to reconnect to other servers</a:t>
            </a:r>
            <a:r>
              <a:rPr lang="en-US" sz="2800" dirty="0">
                <a:solidFill>
                  <a:schemeClr val="bg1"/>
                </a:solidFill>
                <a:ea typeface="微软雅黑" panose="020B0503020204020204" charset="-122"/>
              </a:rPr>
              <a:t>.</a:t>
            </a:r>
            <a:endParaRPr sz="2800" dirty="0">
              <a:solidFill>
                <a:schemeClr val="bg1"/>
              </a:solidFill>
              <a:ea typeface="微软雅黑" panose="020B0503020204020204" charset="-122"/>
            </a:endParaRPr>
          </a:p>
          <a:p>
            <a:r>
              <a:rPr sz="2800" dirty="0">
                <a:solidFill>
                  <a:schemeClr val="bg1"/>
                </a:solidFill>
                <a:ea typeface="微软雅黑" panose="020B0503020204020204" charset="-122"/>
              </a:rPr>
              <a:t>If you reconnect after 29 seconds, the session is still valid.</a:t>
            </a:r>
            <a:endParaRPr sz="2800" dirty="0">
              <a:solidFill>
                <a:schemeClr val="bg1"/>
              </a:solidFill>
              <a:ea typeface="微软雅黑" panose="020B0503020204020204" charset="-122"/>
            </a:endParaRPr>
          </a:p>
          <a:p>
            <a:r>
              <a:rPr sz="2800" dirty="0">
                <a:solidFill>
                  <a:schemeClr val="bg1"/>
                </a:solidFill>
                <a:ea typeface="微软雅黑" panose="020B0503020204020204" charset="-122"/>
              </a:rPr>
              <a:t>After the 31st second reconnection, the session will be marked as Expired. Curator helps us rebuild the session. Listeners such as NodeCache/TreeCache are still valid. But the one-time consumption Watcher will be invalid.</a:t>
            </a:r>
            <a:endParaRPr sz="2800" dirty="0">
              <a:solidFill>
                <a:schemeClr val="bg1"/>
              </a:solidFill>
              <a:ea typeface="微软雅黑" panose="020B0503020204020204" charset="-122"/>
            </a:endParaRPr>
          </a:p>
        </p:txBody>
      </p:sp>
      <p:cxnSp>
        <p:nvCxnSpPr>
          <p:cNvPr id="13" name="Straight Connector 12"/>
          <p:cNvCxnSpPr>
            <a:stCxn id="70" idx="2"/>
            <a:endCxn id="67" idx="0"/>
          </p:cNvCxnSpPr>
          <p:nvPr/>
        </p:nvCxnSpPr>
        <p:spPr>
          <a:xfrm>
            <a:off x="9519920" y="4731385"/>
            <a:ext cx="19050" cy="5242560"/>
          </a:xfrm>
          <a:prstGeom prst="line">
            <a:avLst/>
          </a:prstGeom>
          <a:noFill/>
          <a:ln w="12700" cap="flat" cmpd="sng">
            <a:solidFill>
              <a:schemeClr val="tx1">
                <a:lumMod val="40000"/>
                <a:lumOff val="60000"/>
              </a:schemeClr>
            </a:solidFill>
            <a:prstDash val="dash"/>
            <a:round/>
          </a:ln>
        </p:spPr>
        <p:style>
          <a:lnRef idx="0">
            <a:scrgbClr r="0" g="0" b="0"/>
          </a:lnRef>
          <a:fillRef idx="0">
            <a:scrgbClr r="0" g="0" b="0"/>
          </a:fillRef>
          <a:effectRef idx="0">
            <a:scrgbClr r="0" g="0" b="0"/>
          </a:effectRef>
          <a:fontRef idx="none"/>
        </p:style>
      </p:cxnSp>
      <p:cxnSp>
        <p:nvCxnSpPr>
          <p:cNvPr id="21" name="Straight Connector 20"/>
          <p:cNvCxnSpPr>
            <a:stCxn id="61" idx="2"/>
            <a:endCxn id="64" idx="0"/>
          </p:cNvCxnSpPr>
          <p:nvPr/>
        </p:nvCxnSpPr>
        <p:spPr>
          <a:xfrm>
            <a:off x="13729970" y="4731385"/>
            <a:ext cx="9525" cy="5242560"/>
          </a:xfrm>
          <a:prstGeom prst="line">
            <a:avLst/>
          </a:prstGeom>
          <a:noFill/>
          <a:ln w="12700" cap="flat" cmpd="sng">
            <a:solidFill>
              <a:schemeClr val="tx1">
                <a:lumMod val="40000"/>
                <a:lumOff val="60000"/>
              </a:schemeClr>
            </a:solidFill>
            <a:prstDash val="dash"/>
            <a:round/>
          </a:ln>
        </p:spPr>
        <p:style>
          <a:lnRef idx="0">
            <a:scrgbClr r="0" g="0" b="0"/>
          </a:lnRef>
          <a:fillRef idx="0">
            <a:scrgbClr r="0" g="0" b="0"/>
          </a:fillRef>
          <a:effectRef idx="0">
            <a:scrgbClr r="0" g="0" b="0"/>
          </a:effectRef>
          <a:fontRef idx="none"/>
        </p:style>
      </p:cxnSp>
      <p:grpSp>
        <p:nvGrpSpPr>
          <p:cNvPr id="55" name="Group 54"/>
          <p:cNvGrpSpPr/>
          <p:nvPr/>
        </p:nvGrpSpPr>
        <p:grpSpPr>
          <a:xfrm>
            <a:off x="16854170" y="9973945"/>
            <a:ext cx="2160270" cy="360045"/>
            <a:chOff x="26513" y="15683"/>
            <a:chExt cx="3402" cy="567"/>
          </a:xfrm>
        </p:grpSpPr>
        <p:sp>
          <p:nvSpPr>
            <p:cNvPr id="27" name="Rectangle 26"/>
            <p:cNvSpPr/>
            <p:nvPr/>
          </p:nvSpPr>
          <p:spPr>
            <a:xfrm>
              <a:off x="26513" y="15683"/>
              <a:ext cx="3402" cy="567"/>
            </a:xfrm>
            <a:prstGeom prst="rect">
              <a:avLst/>
            </a:prstGeom>
            <a:solidFill>
              <a:schemeClr val="accent4">
                <a:lumMod val="20000"/>
                <a:lumOff val="80000"/>
              </a:schemeClr>
            </a:solidFill>
            <a:ln w="25400" cap="flat">
              <a:solidFill>
                <a:schemeClr val="tx1">
                  <a:lumMod val="60000"/>
                  <a:lumOff val="40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28" name="Text Box 27"/>
            <p:cNvSpPr txBox="1"/>
            <p:nvPr/>
          </p:nvSpPr>
          <p:spPr>
            <a:xfrm>
              <a:off x="26607" y="15684"/>
              <a:ext cx="3231" cy="56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662940" rtl="0" fontAlgn="auto" latinLnBrk="0" hangingPunct="0">
                <a:lnSpc>
                  <a:spcPct val="110000"/>
                </a:lnSpc>
                <a:spcBef>
                  <a:spcPts val="0"/>
                </a:spcBef>
                <a:spcAft>
                  <a:spcPts val="0"/>
                </a:spcAft>
                <a:buClrTx/>
                <a:buSzTx/>
                <a:buFontTx/>
                <a:buNone/>
              </a:pPr>
              <a:r>
                <a:rPr lang="en-US" sz="1600" dirty="0">
                  <a:solidFill>
                    <a:schemeClr val="bg1"/>
                  </a:solidFill>
                  <a:sym typeface="微软雅黑" panose="020B0503020204020204" charset="-122"/>
                </a:rPr>
                <a:t>Zookeeper Cluster</a:t>
              </a:r>
              <a:endParaRPr kumimoji="0" lang="en-US" sz="1600" i="0" u="none" strike="noStrike" cap="none" spc="60" normalizeH="0" baseline="0" dirty="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cxnSp>
        <p:nvCxnSpPr>
          <p:cNvPr id="29" name="Straight Connector 28"/>
          <p:cNvCxnSpPr>
            <a:stCxn id="58" idx="2"/>
            <a:endCxn id="28" idx="0"/>
          </p:cNvCxnSpPr>
          <p:nvPr/>
        </p:nvCxnSpPr>
        <p:spPr>
          <a:xfrm>
            <a:off x="17940020" y="4719955"/>
            <a:ext cx="0" cy="5254625"/>
          </a:xfrm>
          <a:prstGeom prst="line">
            <a:avLst/>
          </a:prstGeom>
          <a:noFill/>
          <a:ln w="12700" cap="flat" cmpd="sng">
            <a:solidFill>
              <a:schemeClr val="tx1">
                <a:lumMod val="40000"/>
                <a:lumOff val="60000"/>
              </a:schemeClr>
            </a:solidFill>
            <a:prstDash val="dash"/>
            <a:round/>
          </a:ln>
        </p:spPr>
        <p:style>
          <a:lnRef idx="0">
            <a:scrgbClr r="0" g="0" b="0"/>
          </a:lnRef>
          <a:fillRef idx="0">
            <a:scrgbClr r="0" g="0" b="0"/>
          </a:fillRef>
          <a:effectRef idx="0">
            <a:scrgbClr r="0" g="0" b="0"/>
          </a:effectRef>
          <a:fontRef idx="none"/>
        </p:style>
      </p:cxnSp>
      <p:cxnSp>
        <p:nvCxnSpPr>
          <p:cNvPr id="30" name="Straight Arrow Connector 29"/>
          <p:cNvCxnSpPr/>
          <p:nvPr/>
        </p:nvCxnSpPr>
        <p:spPr>
          <a:xfrm>
            <a:off x="9518015" y="8915400"/>
            <a:ext cx="4212000"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cxnSp>
        <p:nvCxnSpPr>
          <p:cNvPr id="32" name="Straight Arrow Connector 31"/>
          <p:cNvCxnSpPr/>
          <p:nvPr/>
        </p:nvCxnSpPr>
        <p:spPr>
          <a:xfrm>
            <a:off x="9542145" y="9504045"/>
            <a:ext cx="4212000" cy="0"/>
          </a:xfrm>
          <a:prstGeom prst="straightConnector1">
            <a:avLst/>
          </a:prstGeom>
          <a:noFill/>
          <a:ln w="25400" cap="flat">
            <a:solidFill>
              <a:schemeClr val="accent5">
                <a:lumMod val="75000"/>
              </a:schemeClr>
            </a:solidFill>
            <a:prstDash val="solid"/>
            <a:round/>
            <a:headEnd type="none"/>
            <a:tailEnd type="triangle"/>
          </a:ln>
        </p:spPr>
        <p:style>
          <a:lnRef idx="0">
            <a:scrgbClr r="0" g="0" b="0"/>
          </a:lnRef>
          <a:fillRef idx="0">
            <a:scrgbClr r="0" g="0" b="0"/>
          </a:fillRef>
          <a:effectRef idx="0">
            <a:scrgbClr r="0" g="0" b="0"/>
          </a:effectRef>
          <a:fontRef idx="none"/>
        </p:style>
      </p:cxnSp>
      <p:cxnSp>
        <p:nvCxnSpPr>
          <p:cNvPr id="33" name="Straight Arrow Connector 32"/>
          <p:cNvCxnSpPr/>
          <p:nvPr/>
        </p:nvCxnSpPr>
        <p:spPr>
          <a:xfrm>
            <a:off x="13744575" y="9190990"/>
            <a:ext cx="4212000"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cxnSp>
        <p:nvCxnSpPr>
          <p:cNvPr id="34" name="Straight Arrow Connector 33"/>
          <p:cNvCxnSpPr/>
          <p:nvPr/>
        </p:nvCxnSpPr>
        <p:spPr>
          <a:xfrm>
            <a:off x="13742035" y="9660890"/>
            <a:ext cx="4212000"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35" name="Text Box 34"/>
          <p:cNvSpPr txBox="1"/>
          <p:nvPr/>
        </p:nvSpPr>
        <p:spPr>
          <a:xfrm>
            <a:off x="9513570" y="8546465"/>
            <a:ext cx="1725295" cy="3378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Recreate session</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36" name="Text Box 35"/>
          <p:cNvSpPr txBox="1"/>
          <p:nvPr/>
        </p:nvSpPr>
        <p:spPr>
          <a:xfrm>
            <a:off x="9516110" y="9135745"/>
            <a:ext cx="4154805" cy="3378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Reregister Listen Node Cache/TreeCache</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37" name="Text Box 36"/>
          <p:cNvSpPr txBox="1"/>
          <p:nvPr/>
        </p:nvSpPr>
        <p:spPr>
          <a:xfrm>
            <a:off x="13737590" y="8820785"/>
            <a:ext cx="1725295" cy="3378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Create session</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38" name="Text Box 37"/>
          <p:cNvSpPr txBox="1"/>
          <p:nvPr/>
        </p:nvSpPr>
        <p:spPr>
          <a:xfrm>
            <a:off x="13726160" y="9280525"/>
            <a:ext cx="1725295" cy="3378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Register  watcher</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39" name="Straight Arrow Connector 38"/>
          <p:cNvCxnSpPr/>
          <p:nvPr/>
        </p:nvCxnSpPr>
        <p:spPr>
          <a:xfrm>
            <a:off x="9518015" y="7899400"/>
            <a:ext cx="4212000"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40" name="Text Box 39"/>
          <p:cNvSpPr txBox="1"/>
          <p:nvPr/>
        </p:nvSpPr>
        <p:spPr>
          <a:xfrm>
            <a:off x="9514205" y="7520305"/>
            <a:ext cx="4154805" cy="3378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Send Expired event, session invalidation</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41" name="Straight Arrow Connector 40"/>
          <p:cNvCxnSpPr/>
          <p:nvPr/>
        </p:nvCxnSpPr>
        <p:spPr>
          <a:xfrm>
            <a:off x="13721080" y="7381240"/>
            <a:ext cx="4212000"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cxnSp>
        <p:nvCxnSpPr>
          <p:cNvPr id="42" name="Elbow Connector 41"/>
          <p:cNvCxnSpPr/>
          <p:nvPr/>
        </p:nvCxnSpPr>
        <p:spPr>
          <a:xfrm>
            <a:off x="9533255" y="8330565"/>
            <a:ext cx="14400" cy="233680"/>
          </a:xfrm>
          <a:prstGeom prst="bentConnector3">
            <a:avLst>
              <a:gd name="adj1" fmla="val 5637388"/>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44" name="Text Box 43"/>
          <p:cNvSpPr txBox="1"/>
          <p:nvPr/>
        </p:nvSpPr>
        <p:spPr>
          <a:xfrm>
            <a:off x="9516110" y="7941628"/>
            <a:ext cx="3527425" cy="3378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discard current session</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45" name="Straight Arrow Connector 44"/>
          <p:cNvCxnSpPr/>
          <p:nvPr/>
        </p:nvCxnSpPr>
        <p:spPr>
          <a:xfrm>
            <a:off x="13724890" y="7773035"/>
            <a:ext cx="4212000" cy="0"/>
          </a:xfrm>
          <a:prstGeom prst="straightConnector1">
            <a:avLst/>
          </a:prstGeom>
          <a:noFill/>
          <a:ln w="25400" cap="flat">
            <a:solidFill>
              <a:schemeClr val="accent5">
                <a:lumMod val="75000"/>
              </a:schemeClr>
            </a:solidFill>
            <a:prstDash val="solid"/>
            <a:round/>
            <a:headEnd type="triangle"/>
            <a:tailEnd type="none"/>
          </a:ln>
        </p:spPr>
        <p:style>
          <a:lnRef idx="0">
            <a:scrgbClr r="0" g="0" b="0"/>
          </a:lnRef>
          <a:fillRef idx="0">
            <a:scrgbClr r="0" g="0" b="0"/>
          </a:fillRef>
          <a:effectRef idx="0">
            <a:scrgbClr r="0" g="0" b="0"/>
          </a:effectRef>
          <a:fontRef idx="none"/>
        </p:style>
      </p:cxnSp>
      <p:sp>
        <p:nvSpPr>
          <p:cNvPr id="46" name="Text Box 45"/>
          <p:cNvSpPr txBox="1"/>
          <p:nvPr/>
        </p:nvSpPr>
        <p:spPr>
          <a:xfrm>
            <a:off x="13745210" y="7021513"/>
            <a:ext cx="2613025" cy="3378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Connection success</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47" name="Text Box 46"/>
          <p:cNvSpPr txBox="1"/>
          <p:nvPr/>
        </p:nvSpPr>
        <p:spPr>
          <a:xfrm>
            <a:off x="13766800" y="7399973"/>
            <a:ext cx="4155440" cy="3378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lang="en-US" sz="1400">
                <a:solidFill>
                  <a:schemeClr val="bg1"/>
                </a:solidFill>
                <a:sym typeface="微软雅黑" panose="020B0503020204020204" charset="-122"/>
              </a:rPr>
              <a:t>Return Expired event, session invalidation</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53" name="Elbow Connector 52"/>
          <p:cNvCxnSpPr/>
          <p:nvPr/>
        </p:nvCxnSpPr>
        <p:spPr>
          <a:xfrm>
            <a:off x="17955895" y="5917565"/>
            <a:ext cx="14400" cy="233680"/>
          </a:xfrm>
          <a:prstGeom prst="bentConnector3">
            <a:avLst>
              <a:gd name="adj1" fmla="val 5637388"/>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54" name="Text Box 53"/>
          <p:cNvSpPr txBox="1"/>
          <p:nvPr/>
        </p:nvSpPr>
        <p:spPr>
          <a:xfrm>
            <a:off x="17981930" y="5513705"/>
            <a:ext cx="1590040" cy="3378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Session timeout</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nvGrpSpPr>
          <p:cNvPr id="56" name="Group 55"/>
          <p:cNvGrpSpPr/>
          <p:nvPr/>
        </p:nvGrpSpPr>
        <p:grpSpPr>
          <a:xfrm>
            <a:off x="16854170" y="4359275"/>
            <a:ext cx="2160270" cy="360045"/>
            <a:chOff x="26513" y="15683"/>
            <a:chExt cx="3402" cy="567"/>
          </a:xfrm>
        </p:grpSpPr>
        <p:sp>
          <p:nvSpPr>
            <p:cNvPr id="57" name="Rectangle 56"/>
            <p:cNvSpPr/>
            <p:nvPr/>
          </p:nvSpPr>
          <p:spPr>
            <a:xfrm>
              <a:off x="26513" y="15683"/>
              <a:ext cx="3402" cy="567"/>
            </a:xfrm>
            <a:prstGeom prst="rect">
              <a:avLst/>
            </a:prstGeom>
            <a:solidFill>
              <a:schemeClr val="accent4">
                <a:lumMod val="20000"/>
                <a:lumOff val="80000"/>
              </a:schemeClr>
            </a:solidFill>
            <a:ln w="25400" cap="flat">
              <a:solidFill>
                <a:schemeClr val="tx1">
                  <a:lumMod val="60000"/>
                  <a:lumOff val="40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58" name="Text Box 57"/>
            <p:cNvSpPr txBox="1"/>
            <p:nvPr/>
          </p:nvSpPr>
          <p:spPr>
            <a:xfrm>
              <a:off x="26607" y="15684"/>
              <a:ext cx="3231" cy="56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662940" rtl="0" fontAlgn="auto" latinLnBrk="0" hangingPunct="0">
                <a:lnSpc>
                  <a:spcPct val="110000"/>
                </a:lnSpc>
                <a:spcBef>
                  <a:spcPts val="0"/>
                </a:spcBef>
                <a:spcAft>
                  <a:spcPts val="0"/>
                </a:spcAft>
                <a:buClrTx/>
                <a:buSzTx/>
                <a:buFontTx/>
                <a:buNone/>
              </a:pPr>
              <a:r>
                <a:rPr lang="en-US" sz="1600" dirty="0">
                  <a:solidFill>
                    <a:schemeClr val="bg1"/>
                  </a:solidFill>
                  <a:sym typeface="微软雅黑" panose="020B0503020204020204" charset="-122"/>
                </a:rPr>
                <a:t>Zookeeper Cluster</a:t>
              </a:r>
              <a:endParaRPr kumimoji="0" lang="en-US" sz="1600" i="0" u="none" strike="noStrike" cap="none" spc="60" normalizeH="0" baseline="0" dirty="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grpSp>
        <p:nvGrpSpPr>
          <p:cNvPr id="59" name="Group 58"/>
          <p:cNvGrpSpPr/>
          <p:nvPr/>
        </p:nvGrpSpPr>
        <p:grpSpPr>
          <a:xfrm>
            <a:off x="12644120" y="4359275"/>
            <a:ext cx="2160270" cy="372110"/>
            <a:chOff x="26513" y="15675"/>
            <a:chExt cx="3402" cy="586"/>
          </a:xfrm>
        </p:grpSpPr>
        <p:sp>
          <p:nvSpPr>
            <p:cNvPr id="60" name="Rectangle 59"/>
            <p:cNvSpPr/>
            <p:nvPr/>
          </p:nvSpPr>
          <p:spPr>
            <a:xfrm>
              <a:off x="26513" y="15683"/>
              <a:ext cx="3402" cy="567"/>
            </a:xfrm>
            <a:prstGeom prst="rect">
              <a:avLst/>
            </a:prstGeom>
            <a:solidFill>
              <a:schemeClr val="accent4">
                <a:lumMod val="20000"/>
                <a:lumOff val="80000"/>
              </a:schemeClr>
            </a:solidFill>
            <a:ln w="25400" cap="flat">
              <a:solidFill>
                <a:schemeClr val="tx1">
                  <a:lumMod val="60000"/>
                  <a:lumOff val="40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61" name="Text Box 60"/>
            <p:cNvSpPr txBox="1"/>
            <p:nvPr/>
          </p:nvSpPr>
          <p:spPr>
            <a:xfrm>
              <a:off x="26607" y="15675"/>
              <a:ext cx="3231" cy="58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662940" rtl="0" fontAlgn="auto" latinLnBrk="0" hangingPunct="0">
                <a:lnSpc>
                  <a:spcPct val="110000"/>
                </a:lnSpc>
                <a:spcBef>
                  <a:spcPts val="0"/>
                </a:spcBef>
                <a:spcAft>
                  <a:spcPts val="0"/>
                </a:spcAft>
                <a:buClrTx/>
                <a:buSzTx/>
                <a:buFontTx/>
                <a:buNone/>
              </a:pPr>
              <a:r>
                <a:rPr lang="en-US" sz="1600" dirty="0">
                  <a:solidFill>
                    <a:schemeClr val="bg1"/>
                  </a:solidFill>
                  <a:sym typeface="微软雅黑" panose="020B0503020204020204" charset="-122"/>
                </a:rPr>
                <a:t>Zookeeper</a:t>
              </a:r>
              <a:endParaRPr kumimoji="0" lang="en-US" sz="1600" i="0" u="none" strike="noStrike" cap="none" spc="60" normalizeH="0" baseline="0" dirty="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grpSp>
        <p:nvGrpSpPr>
          <p:cNvPr id="62" name="Group 61"/>
          <p:cNvGrpSpPr/>
          <p:nvPr/>
        </p:nvGrpSpPr>
        <p:grpSpPr>
          <a:xfrm>
            <a:off x="12653645" y="9973945"/>
            <a:ext cx="2160270" cy="372110"/>
            <a:chOff x="26513" y="15675"/>
            <a:chExt cx="3402" cy="586"/>
          </a:xfrm>
        </p:grpSpPr>
        <p:sp>
          <p:nvSpPr>
            <p:cNvPr id="63" name="Rectangle 62"/>
            <p:cNvSpPr/>
            <p:nvPr/>
          </p:nvSpPr>
          <p:spPr>
            <a:xfrm>
              <a:off x="26513" y="15683"/>
              <a:ext cx="3402" cy="567"/>
            </a:xfrm>
            <a:prstGeom prst="rect">
              <a:avLst/>
            </a:prstGeom>
            <a:solidFill>
              <a:schemeClr val="accent4">
                <a:lumMod val="20000"/>
                <a:lumOff val="80000"/>
              </a:schemeClr>
            </a:solidFill>
            <a:ln w="25400" cap="flat">
              <a:solidFill>
                <a:schemeClr val="tx1">
                  <a:lumMod val="60000"/>
                  <a:lumOff val="40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64" name="Text Box 63"/>
            <p:cNvSpPr txBox="1"/>
            <p:nvPr/>
          </p:nvSpPr>
          <p:spPr>
            <a:xfrm>
              <a:off x="26607" y="15675"/>
              <a:ext cx="3231" cy="58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662940" rtl="0" fontAlgn="auto" latinLnBrk="0" hangingPunct="0">
                <a:lnSpc>
                  <a:spcPct val="110000"/>
                </a:lnSpc>
                <a:spcBef>
                  <a:spcPts val="0"/>
                </a:spcBef>
                <a:spcAft>
                  <a:spcPts val="0"/>
                </a:spcAft>
                <a:buClrTx/>
                <a:buSzTx/>
                <a:buFontTx/>
                <a:buNone/>
              </a:pPr>
              <a:r>
                <a:rPr lang="en-US" sz="1600" dirty="0">
                  <a:solidFill>
                    <a:schemeClr val="bg1"/>
                  </a:solidFill>
                  <a:sym typeface="微软雅黑" panose="020B0503020204020204" charset="-122"/>
                </a:rPr>
                <a:t>Zookeeper</a:t>
              </a:r>
              <a:endParaRPr kumimoji="0" lang="en-US" sz="1600" i="0" u="none" strike="noStrike" cap="none" spc="60" normalizeH="0" baseline="0" dirty="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grpSp>
        <p:nvGrpSpPr>
          <p:cNvPr id="65" name="Group 64"/>
          <p:cNvGrpSpPr/>
          <p:nvPr/>
        </p:nvGrpSpPr>
        <p:grpSpPr>
          <a:xfrm>
            <a:off x="8453120" y="9973945"/>
            <a:ext cx="2160270" cy="372110"/>
            <a:chOff x="26513" y="15675"/>
            <a:chExt cx="3402" cy="586"/>
          </a:xfrm>
        </p:grpSpPr>
        <p:sp>
          <p:nvSpPr>
            <p:cNvPr id="66" name="Rectangle 65"/>
            <p:cNvSpPr/>
            <p:nvPr/>
          </p:nvSpPr>
          <p:spPr>
            <a:xfrm>
              <a:off x="26513" y="15683"/>
              <a:ext cx="3402" cy="567"/>
            </a:xfrm>
            <a:prstGeom prst="rect">
              <a:avLst/>
            </a:prstGeom>
            <a:solidFill>
              <a:schemeClr val="accent4">
                <a:lumMod val="20000"/>
                <a:lumOff val="80000"/>
              </a:schemeClr>
            </a:solidFill>
            <a:ln w="25400" cap="flat">
              <a:solidFill>
                <a:schemeClr val="tx1">
                  <a:lumMod val="60000"/>
                  <a:lumOff val="40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67" name="Text Box 66"/>
            <p:cNvSpPr txBox="1"/>
            <p:nvPr/>
          </p:nvSpPr>
          <p:spPr>
            <a:xfrm>
              <a:off x="26607" y="15675"/>
              <a:ext cx="3231" cy="58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662940" rtl="0" fontAlgn="auto" latinLnBrk="0" hangingPunct="0">
                <a:lnSpc>
                  <a:spcPct val="110000"/>
                </a:lnSpc>
                <a:spcBef>
                  <a:spcPts val="0"/>
                </a:spcBef>
                <a:spcAft>
                  <a:spcPts val="0"/>
                </a:spcAft>
                <a:buClrTx/>
                <a:buSzTx/>
                <a:buFontTx/>
                <a:buNone/>
              </a:pPr>
              <a:r>
                <a:rPr sz="1600" dirty="0">
                  <a:solidFill>
                    <a:schemeClr val="bg1"/>
                  </a:solidFill>
                  <a:sym typeface="微软雅黑" panose="020B0503020204020204" charset="-122"/>
                </a:rPr>
                <a:t>Curator</a:t>
              </a:r>
              <a:r>
                <a:rPr lang="en-US" sz="1600" dirty="0">
                  <a:solidFill>
                    <a:schemeClr val="bg1"/>
                  </a:solidFill>
                  <a:sym typeface="微软雅黑" panose="020B0503020204020204" charset="-122"/>
                </a:rPr>
                <a:t>Client</a:t>
              </a:r>
              <a:endParaRPr kumimoji="0" lang="en-US" sz="1600" i="0" u="none" strike="noStrike" cap="none" spc="60" normalizeH="0" baseline="0" dirty="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grpSp>
        <p:nvGrpSpPr>
          <p:cNvPr id="68" name="Group 67"/>
          <p:cNvGrpSpPr/>
          <p:nvPr/>
        </p:nvGrpSpPr>
        <p:grpSpPr>
          <a:xfrm>
            <a:off x="8434070" y="4359275"/>
            <a:ext cx="2160270" cy="372110"/>
            <a:chOff x="26513" y="15675"/>
            <a:chExt cx="3402" cy="586"/>
          </a:xfrm>
        </p:grpSpPr>
        <p:sp>
          <p:nvSpPr>
            <p:cNvPr id="69" name="Rectangle 68"/>
            <p:cNvSpPr/>
            <p:nvPr/>
          </p:nvSpPr>
          <p:spPr>
            <a:xfrm>
              <a:off x="26513" y="15683"/>
              <a:ext cx="3402" cy="567"/>
            </a:xfrm>
            <a:prstGeom prst="rect">
              <a:avLst/>
            </a:prstGeom>
            <a:solidFill>
              <a:schemeClr val="accent4">
                <a:lumMod val="20000"/>
                <a:lumOff val="80000"/>
              </a:schemeClr>
            </a:solidFill>
            <a:ln w="25400" cap="flat">
              <a:solidFill>
                <a:schemeClr val="tx1">
                  <a:lumMod val="60000"/>
                  <a:lumOff val="40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70" name="Text Box 69"/>
            <p:cNvSpPr txBox="1"/>
            <p:nvPr/>
          </p:nvSpPr>
          <p:spPr>
            <a:xfrm>
              <a:off x="26607" y="15675"/>
              <a:ext cx="3231" cy="58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662940" rtl="0" fontAlgn="auto" latinLnBrk="0" hangingPunct="0">
                <a:lnSpc>
                  <a:spcPct val="110000"/>
                </a:lnSpc>
                <a:spcBef>
                  <a:spcPts val="0"/>
                </a:spcBef>
                <a:spcAft>
                  <a:spcPts val="0"/>
                </a:spcAft>
                <a:buClrTx/>
                <a:buSzTx/>
                <a:buFontTx/>
                <a:buNone/>
              </a:pPr>
              <a:r>
                <a:rPr sz="1600" dirty="0">
                  <a:solidFill>
                    <a:schemeClr val="bg1"/>
                  </a:solidFill>
                  <a:sym typeface="微软雅黑" panose="020B0503020204020204" charset="-122"/>
                </a:rPr>
                <a:t>Curator</a:t>
              </a:r>
              <a:r>
                <a:rPr lang="en-US" sz="1600" dirty="0">
                  <a:solidFill>
                    <a:schemeClr val="bg1"/>
                  </a:solidFill>
                  <a:sym typeface="微软雅黑" panose="020B0503020204020204" charset="-122"/>
                </a:rPr>
                <a:t>Client</a:t>
              </a:r>
              <a:endParaRPr kumimoji="0" lang="en-US" sz="1600" i="0" u="none" strike="noStrike" cap="none" spc="60" normalizeH="0" baseline="0" dirty="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cxnSp>
        <p:nvCxnSpPr>
          <p:cNvPr id="72" name="Elbow Connector 71"/>
          <p:cNvCxnSpPr/>
          <p:nvPr/>
        </p:nvCxnSpPr>
        <p:spPr>
          <a:xfrm>
            <a:off x="17947005" y="6947535"/>
            <a:ext cx="14400" cy="233680"/>
          </a:xfrm>
          <a:prstGeom prst="bentConnector3">
            <a:avLst>
              <a:gd name="adj1" fmla="val 5637388"/>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73" name="Text Box 72"/>
          <p:cNvSpPr txBox="1"/>
          <p:nvPr/>
        </p:nvSpPr>
        <p:spPr>
          <a:xfrm>
            <a:off x="17981930" y="6101398"/>
            <a:ext cx="1590040" cy="8108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Session invalidation, clean session</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74" name="Straight Arrow Connector 73"/>
          <p:cNvCxnSpPr/>
          <p:nvPr/>
        </p:nvCxnSpPr>
        <p:spPr>
          <a:xfrm>
            <a:off x="13744575" y="5146040"/>
            <a:ext cx="4212000"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75" name="Text Box 74"/>
          <p:cNvSpPr txBox="1"/>
          <p:nvPr/>
        </p:nvSpPr>
        <p:spPr>
          <a:xfrm>
            <a:off x="13737590" y="4754563"/>
            <a:ext cx="2641600" cy="3378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Discard server connection</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76" name="Straight Arrow Connector 75"/>
          <p:cNvCxnSpPr/>
          <p:nvPr/>
        </p:nvCxnSpPr>
        <p:spPr>
          <a:xfrm>
            <a:off x="13744575" y="5527040"/>
            <a:ext cx="4212000"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77" name="Text Box 76"/>
          <p:cNvSpPr txBox="1"/>
          <p:nvPr/>
        </p:nvSpPr>
        <p:spPr>
          <a:xfrm>
            <a:off x="13737590" y="5140643"/>
            <a:ext cx="4154805" cy="3378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To 1/3 sessionTimeout, send ping</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78" name="Straight Arrow Connector 77"/>
          <p:cNvCxnSpPr/>
          <p:nvPr/>
        </p:nvCxnSpPr>
        <p:spPr>
          <a:xfrm>
            <a:off x="13744575" y="5908040"/>
            <a:ext cx="4212000"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79" name="Text Box 78"/>
          <p:cNvSpPr txBox="1"/>
          <p:nvPr/>
        </p:nvSpPr>
        <p:spPr>
          <a:xfrm>
            <a:off x="13737590" y="5537518"/>
            <a:ext cx="4154805" cy="3378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lang="en-US" sz="1400">
                <a:solidFill>
                  <a:schemeClr val="bg1"/>
                </a:solidFill>
                <a:sym typeface="微软雅黑" panose="020B0503020204020204" charset="-122"/>
              </a:rPr>
              <a:t>To 2/3 sessionTimeout, no reply yet</a:t>
            </a:r>
            <a:endParaRPr lang="en-US" sz="1400">
              <a:solidFill>
                <a:schemeClr val="bg1"/>
              </a:solidFill>
              <a:sym typeface="微软雅黑" panose="020B0503020204020204" charset="-122"/>
            </a:endParaRPr>
          </a:p>
        </p:txBody>
      </p:sp>
      <p:cxnSp>
        <p:nvCxnSpPr>
          <p:cNvPr id="80" name="Straight Arrow Connector 79"/>
          <p:cNvCxnSpPr/>
          <p:nvPr/>
        </p:nvCxnSpPr>
        <p:spPr>
          <a:xfrm>
            <a:off x="13744575" y="6343650"/>
            <a:ext cx="4212000"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81" name="Text Box 80"/>
          <p:cNvSpPr txBox="1"/>
          <p:nvPr/>
        </p:nvSpPr>
        <p:spPr>
          <a:xfrm>
            <a:off x="13737590" y="5912803"/>
            <a:ext cx="3879850" cy="3378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Reconnect to another server</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5080" y="0"/>
            <a:ext cx="5800090" cy="10796270"/>
          </a:xfrm>
          <a:prstGeom prst="rect">
            <a:avLst/>
          </a:prstGeom>
          <a:solidFill>
            <a:srgbClr val="2025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50" dirty="0">
              <a:cs typeface="+mn-ea"/>
              <a:sym typeface="+mn-lt"/>
            </a:endParaRPr>
          </a:p>
        </p:txBody>
      </p:sp>
      <p:sp>
        <p:nvSpPr>
          <p:cNvPr id="14" name="MH_Others_3"/>
          <p:cNvSpPr txBox="1"/>
          <p:nvPr>
            <p:custDataLst>
              <p:tags r:id="rId1"/>
            </p:custDataLst>
          </p:nvPr>
        </p:nvSpPr>
        <p:spPr>
          <a:xfrm>
            <a:off x="348935" y="4403491"/>
            <a:ext cx="4632984" cy="1237072"/>
          </a:xfrm>
          <a:prstGeom prst="rect">
            <a:avLst/>
          </a:prstGeom>
          <a:noFill/>
        </p:spPr>
        <p:txBody>
          <a:bodyPr wrap="none" anchor="ctr" anchorCtr="0">
            <a:noAutofit/>
          </a:bodyPr>
          <a:lstStyle/>
          <a:p>
            <a:pPr algn="ctr">
              <a:defRPr/>
            </a:pPr>
            <a:r>
              <a:rPr lang="en-US" altLang="zh-CN" sz="6000" b="1" kern="0" spc="300" dirty="0">
                <a:solidFill>
                  <a:srgbClr val="FFFFFF"/>
                </a:solidFill>
                <a:latin typeface="微软雅黑" panose="020B0503020204020204" charset="-122"/>
                <a:ea typeface="微软雅黑" panose="020B0503020204020204" charset="-122"/>
                <a:cs typeface="微软雅黑" panose="020B0503020204020204" charset="-122"/>
                <a:sym typeface="+mn-lt"/>
              </a:rPr>
              <a:t>CONTENTS</a:t>
            </a:r>
            <a:endParaRPr lang="en-US" altLang="zh-CN" sz="6000" b="1" kern="0" spc="300" dirty="0">
              <a:solidFill>
                <a:srgbClr val="FFFFFF"/>
              </a:solidFill>
              <a:latin typeface="微软雅黑" panose="020B0503020204020204" charset="-122"/>
              <a:ea typeface="微软雅黑" panose="020B0503020204020204" charset="-122"/>
              <a:cs typeface="微软雅黑" panose="020B0503020204020204" charset="-122"/>
              <a:sym typeface="+mn-lt"/>
            </a:endParaRPr>
          </a:p>
        </p:txBody>
      </p:sp>
      <p:grpSp>
        <p:nvGrpSpPr>
          <p:cNvPr id="34" name="Group 33"/>
          <p:cNvGrpSpPr/>
          <p:nvPr/>
        </p:nvGrpSpPr>
        <p:grpSpPr>
          <a:xfrm>
            <a:off x="6689090" y="3968763"/>
            <a:ext cx="11245850" cy="899795"/>
            <a:chOff x="11861" y="4832"/>
            <a:chExt cx="17710" cy="1468"/>
          </a:xfrm>
        </p:grpSpPr>
        <p:sp>
          <p:nvSpPr>
            <p:cNvPr id="3" name="MH_Number_1">
              <a:hlinkClick r:id="" action="ppaction://noaction"/>
            </p:cNvPr>
            <p:cNvSpPr/>
            <p:nvPr>
              <p:custDataLst>
                <p:tags r:id="rId2"/>
              </p:custDataLst>
            </p:nvPr>
          </p:nvSpPr>
          <p:spPr>
            <a:xfrm>
              <a:off x="11861" y="4832"/>
              <a:ext cx="1268" cy="1469"/>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rgbClr val="607592"/>
            </a:solidFill>
            <a:ln w="12700" cap="flat" cmpd="sng" algn="ctr">
              <a:noFill/>
              <a:prstDash val="solid"/>
              <a:miter lim="800000"/>
            </a:ln>
            <a:effectLst/>
          </p:spPr>
          <p:txBody>
            <a:bodyPr anchor="ctr">
              <a:noAutofit/>
            </a:bodyPr>
            <a:p>
              <a:pPr algn="ctr">
                <a:defRPr/>
              </a:pPr>
              <a:endParaRPr lang="en-US" altLang="zh-CN" sz="5040" kern="0" dirty="0">
                <a:solidFill>
                  <a:srgbClr val="FFFFFF"/>
                </a:solidFill>
                <a:cs typeface="+mn-ea"/>
                <a:sym typeface="+mn-lt"/>
              </a:endParaRPr>
            </a:p>
          </p:txBody>
        </p:sp>
        <p:sp>
          <p:nvSpPr>
            <p:cNvPr id="8" name="MH_Entry_1">
              <a:hlinkClick r:id="" action="ppaction://noaction"/>
            </p:cNvPr>
            <p:cNvSpPr txBox="1"/>
            <p:nvPr>
              <p:custDataLst>
                <p:tags r:id="rId3"/>
              </p:custDataLst>
            </p:nvPr>
          </p:nvSpPr>
          <p:spPr>
            <a:xfrm>
              <a:off x="13589" y="4919"/>
              <a:ext cx="15982" cy="1294"/>
            </a:xfrm>
            <a:prstGeom prst="rect">
              <a:avLst/>
            </a:prstGeom>
            <a:noFill/>
          </p:spPr>
          <p:txBody>
            <a:bodyPr wrap="square" lIns="283366" anchor="ctr" anchorCtr="0"/>
            <a:p>
              <a:pPr>
                <a:defRPr/>
              </a:pPr>
              <a:r>
                <a:rPr sz="3600" b="1" dirty="0" smtClean="0">
                  <a:solidFill>
                    <a:srgbClr val="3B3B3B"/>
                  </a:solidFill>
                  <a:latin typeface="+mj-ea"/>
                  <a:ea typeface="+mj-ea"/>
                  <a:sym typeface="+mn-ea"/>
                </a:rPr>
                <a:t>Curator Application Scenario</a:t>
              </a:r>
              <a:endParaRPr sz="3600" b="1" dirty="0" smtClean="0">
                <a:solidFill>
                  <a:srgbClr val="3B3B3B"/>
                </a:solidFill>
                <a:latin typeface="+mj-ea"/>
                <a:ea typeface="+mj-ea"/>
                <a:sym typeface="+mn-ea"/>
              </a:endParaRPr>
            </a:p>
          </p:txBody>
        </p:sp>
      </p:grpSp>
      <p:grpSp>
        <p:nvGrpSpPr>
          <p:cNvPr id="33" name="Group 32"/>
          <p:cNvGrpSpPr/>
          <p:nvPr/>
        </p:nvGrpSpPr>
        <p:grpSpPr>
          <a:xfrm>
            <a:off x="6689090" y="8531873"/>
            <a:ext cx="11245850" cy="899795"/>
            <a:chOff x="11861" y="7839"/>
            <a:chExt cx="17710" cy="1468"/>
          </a:xfrm>
        </p:grpSpPr>
        <p:sp>
          <p:nvSpPr>
            <p:cNvPr id="10" name="MH_Number_1">
              <a:hlinkClick r:id="" action="ppaction://noaction"/>
            </p:cNvPr>
            <p:cNvSpPr/>
            <p:nvPr>
              <p:custDataLst>
                <p:tags r:id="rId4"/>
              </p:custDataLst>
            </p:nvPr>
          </p:nvSpPr>
          <p:spPr>
            <a:xfrm>
              <a:off x="11861" y="7839"/>
              <a:ext cx="1268" cy="1469"/>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rgbClr val="607592"/>
            </a:solidFill>
            <a:ln w="12700" cap="flat" cmpd="sng" algn="ctr">
              <a:noFill/>
              <a:prstDash val="solid"/>
              <a:miter lim="800000"/>
            </a:ln>
            <a:effectLst/>
          </p:spPr>
          <p:txBody>
            <a:bodyPr anchor="ctr">
              <a:noAutofit/>
            </a:bodyPr>
            <a:p>
              <a:pPr algn="ctr">
                <a:defRPr/>
              </a:pPr>
              <a:endParaRPr lang="en-US" altLang="zh-CN" sz="5040" kern="0" dirty="0">
                <a:solidFill>
                  <a:srgbClr val="FFFFFF"/>
                </a:solidFill>
                <a:cs typeface="+mn-ea"/>
                <a:sym typeface="+mn-lt"/>
              </a:endParaRPr>
            </a:p>
          </p:txBody>
        </p:sp>
        <p:sp>
          <p:nvSpPr>
            <p:cNvPr id="11" name="MH_Entry_1">
              <a:hlinkClick r:id="" action="ppaction://noaction"/>
            </p:cNvPr>
            <p:cNvSpPr txBox="1"/>
            <p:nvPr>
              <p:custDataLst>
                <p:tags r:id="rId5"/>
              </p:custDataLst>
            </p:nvPr>
          </p:nvSpPr>
          <p:spPr>
            <a:xfrm>
              <a:off x="13589" y="7926"/>
              <a:ext cx="15982" cy="1294"/>
            </a:xfrm>
            <a:prstGeom prst="rect">
              <a:avLst/>
            </a:prstGeom>
            <a:noFill/>
          </p:spPr>
          <p:txBody>
            <a:bodyPr wrap="square" lIns="283366" anchor="ctr" anchorCtr="0"/>
            <a:p>
              <a:pPr>
                <a:defRPr/>
              </a:pPr>
              <a:r>
                <a:rPr lang="en-US" altLang="zh-CN" sz="3600" b="1" dirty="0" smtClean="0">
                  <a:solidFill>
                    <a:srgbClr val="3B3B3B"/>
                  </a:solidFill>
                  <a:latin typeface="+mj-ea"/>
                  <a:ea typeface="+mj-ea"/>
                  <a:sym typeface="+mn-ea"/>
                </a:rPr>
                <a:t>Curator</a:t>
              </a:r>
              <a:r>
                <a:rPr lang="zh-CN" altLang="en-US" sz="3600" b="1" dirty="0" smtClean="0">
                  <a:solidFill>
                    <a:srgbClr val="3B3B3B"/>
                  </a:solidFill>
                  <a:latin typeface="+mj-ea"/>
                  <a:ea typeface="+mj-ea"/>
                  <a:sym typeface="+mn-ea"/>
                </a:rPr>
                <a:t> Best Practices</a:t>
              </a:r>
              <a:endParaRPr lang="zh-CN" altLang="en-US" sz="3600" b="1" dirty="0" smtClean="0">
                <a:solidFill>
                  <a:srgbClr val="3B3B3B"/>
                </a:solidFill>
                <a:latin typeface="+mj-ea"/>
                <a:ea typeface="+mj-ea"/>
                <a:sym typeface="+mn-ea"/>
              </a:endParaRPr>
            </a:p>
          </p:txBody>
        </p:sp>
      </p:grpSp>
      <p:grpSp>
        <p:nvGrpSpPr>
          <p:cNvPr id="39" name="Group 38"/>
          <p:cNvGrpSpPr/>
          <p:nvPr/>
        </p:nvGrpSpPr>
        <p:grpSpPr>
          <a:xfrm>
            <a:off x="6689090" y="6250318"/>
            <a:ext cx="11245850" cy="899795"/>
            <a:chOff x="11861" y="4832"/>
            <a:chExt cx="17710" cy="1468"/>
          </a:xfrm>
        </p:grpSpPr>
        <p:sp>
          <p:nvSpPr>
            <p:cNvPr id="40" name="MH_Number_1">
              <a:hlinkClick r:id="" action="ppaction://noaction"/>
            </p:cNvPr>
            <p:cNvSpPr/>
            <p:nvPr>
              <p:custDataLst>
                <p:tags r:id="rId6"/>
              </p:custDataLst>
            </p:nvPr>
          </p:nvSpPr>
          <p:spPr>
            <a:xfrm>
              <a:off x="11861" y="4832"/>
              <a:ext cx="1268" cy="1469"/>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rgbClr val="607592"/>
            </a:solidFill>
            <a:ln w="12700" cap="flat" cmpd="sng" algn="ctr">
              <a:noFill/>
              <a:prstDash val="solid"/>
              <a:miter lim="800000"/>
            </a:ln>
            <a:effectLst/>
          </p:spPr>
          <p:txBody>
            <a:bodyPr anchor="ctr">
              <a:noAutofit/>
            </a:bodyPr>
            <a:p>
              <a:pPr algn="ctr">
                <a:defRPr/>
              </a:pPr>
              <a:endParaRPr lang="en-US" altLang="zh-CN" sz="5040" kern="0" dirty="0">
                <a:solidFill>
                  <a:srgbClr val="FFFFFF"/>
                </a:solidFill>
                <a:cs typeface="+mn-ea"/>
                <a:sym typeface="+mn-lt"/>
              </a:endParaRPr>
            </a:p>
          </p:txBody>
        </p:sp>
        <p:sp>
          <p:nvSpPr>
            <p:cNvPr id="41" name="MH_Entry_1">
              <a:hlinkClick r:id="" action="ppaction://noaction"/>
            </p:cNvPr>
            <p:cNvSpPr txBox="1"/>
            <p:nvPr>
              <p:custDataLst>
                <p:tags r:id="rId7"/>
              </p:custDataLst>
            </p:nvPr>
          </p:nvSpPr>
          <p:spPr>
            <a:xfrm>
              <a:off x="13589" y="4919"/>
              <a:ext cx="15982" cy="1294"/>
            </a:xfrm>
            <a:prstGeom prst="rect">
              <a:avLst/>
            </a:prstGeom>
            <a:noFill/>
          </p:spPr>
          <p:txBody>
            <a:bodyPr wrap="square" lIns="283366" anchor="ctr" anchorCtr="0"/>
            <a:p>
              <a:pPr>
                <a:defRPr/>
              </a:pPr>
              <a:r>
                <a:rPr lang="en-US" altLang="zh-CN" sz="3600" b="1" dirty="0" smtClean="0">
                  <a:solidFill>
                    <a:srgbClr val="3B3B3B"/>
                  </a:solidFill>
                  <a:latin typeface="+mj-ea"/>
                  <a:ea typeface="+mj-ea"/>
                  <a:sym typeface="+mn-ea"/>
                </a:rPr>
                <a:t>Curator</a:t>
              </a:r>
              <a:r>
                <a:rPr lang="zh-CN" altLang="en-US" sz="3600" b="1" dirty="0" smtClean="0">
                  <a:solidFill>
                    <a:srgbClr val="3B3B3B"/>
                  </a:solidFill>
                  <a:latin typeface="+mj-ea"/>
                  <a:ea typeface="+mj-ea"/>
                  <a:sym typeface="+mn-ea"/>
                </a:rPr>
                <a:t> Internal Anatomy</a:t>
              </a:r>
              <a:endParaRPr lang="zh-CN" altLang="en-US" sz="3600" b="1" dirty="0" smtClean="0">
                <a:solidFill>
                  <a:srgbClr val="3B3B3B"/>
                </a:solidFill>
                <a:latin typeface="+mj-ea"/>
                <a:ea typeface="+mj-ea"/>
                <a:sym typeface="+mn-ea"/>
              </a:endParaRPr>
            </a:p>
          </p:txBody>
        </p:sp>
      </p:grpSp>
      <p:grpSp>
        <p:nvGrpSpPr>
          <p:cNvPr id="2" name="Group 1"/>
          <p:cNvGrpSpPr/>
          <p:nvPr/>
        </p:nvGrpSpPr>
        <p:grpSpPr>
          <a:xfrm>
            <a:off x="6689090" y="1687208"/>
            <a:ext cx="11245850" cy="899795"/>
            <a:chOff x="11861" y="4832"/>
            <a:chExt cx="17710" cy="1468"/>
          </a:xfrm>
        </p:grpSpPr>
        <p:sp>
          <p:nvSpPr>
            <p:cNvPr id="4" name="MH_Number_1">
              <a:hlinkClick r:id="" action="ppaction://noaction"/>
            </p:cNvPr>
            <p:cNvSpPr/>
            <p:nvPr>
              <p:custDataLst>
                <p:tags r:id="rId8"/>
              </p:custDataLst>
            </p:nvPr>
          </p:nvSpPr>
          <p:spPr>
            <a:xfrm>
              <a:off x="11861" y="4832"/>
              <a:ext cx="1268" cy="1469"/>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rgbClr val="607592"/>
            </a:solidFill>
            <a:ln w="12700" cap="flat" cmpd="sng" algn="ctr">
              <a:noFill/>
              <a:prstDash val="solid"/>
              <a:miter lim="800000"/>
            </a:ln>
            <a:effectLst/>
          </p:spPr>
          <p:txBody>
            <a:bodyPr anchor="ctr">
              <a:noAutofit/>
            </a:bodyPr>
            <a:p>
              <a:pPr algn="ctr">
                <a:defRPr/>
              </a:pPr>
              <a:endParaRPr lang="en-US" altLang="zh-CN" sz="5040" kern="0" dirty="0">
                <a:solidFill>
                  <a:srgbClr val="FFFFFF"/>
                </a:solidFill>
                <a:cs typeface="+mn-ea"/>
                <a:sym typeface="+mn-lt"/>
              </a:endParaRPr>
            </a:p>
          </p:txBody>
        </p:sp>
        <p:sp>
          <p:nvSpPr>
            <p:cNvPr id="5" name="MH_Entry_1">
              <a:hlinkClick r:id="" action="ppaction://noaction"/>
            </p:cNvPr>
            <p:cNvSpPr txBox="1"/>
            <p:nvPr>
              <p:custDataLst>
                <p:tags r:id="rId9"/>
              </p:custDataLst>
            </p:nvPr>
          </p:nvSpPr>
          <p:spPr>
            <a:xfrm>
              <a:off x="13589" y="4919"/>
              <a:ext cx="15982" cy="1294"/>
            </a:xfrm>
            <a:prstGeom prst="rect">
              <a:avLst/>
            </a:prstGeom>
            <a:noFill/>
          </p:spPr>
          <p:txBody>
            <a:bodyPr wrap="square" lIns="283366" anchor="ctr" anchorCtr="0"/>
            <a:p>
              <a:pPr>
                <a:defRPr/>
              </a:pPr>
              <a:r>
                <a:rPr sz="3600" b="1" dirty="0" smtClean="0">
                  <a:solidFill>
                    <a:srgbClr val="3B3B3B"/>
                  </a:solidFill>
                  <a:latin typeface="+mj-ea"/>
                  <a:ea typeface="+mj-ea"/>
                  <a:sym typeface="+mn-ea"/>
                </a:rPr>
                <a:t>Introduction to Curator</a:t>
              </a:r>
              <a:endParaRPr sz="3600" b="1" dirty="0" smtClean="0">
                <a:solidFill>
                  <a:srgbClr val="3B3B3B"/>
                </a:solidFill>
                <a:latin typeface="+mj-ea"/>
                <a:ea typeface="+mj-ea"/>
                <a:sym typeface="+mn-ea"/>
              </a:endParaRPr>
            </a:p>
          </p:txBody>
        </p:sp>
      </p:gr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 name="Group 4"/>
          <p:cNvGrpSpPr/>
          <p:nvPr/>
        </p:nvGrpSpPr>
        <p:grpSpPr>
          <a:xfrm>
            <a:off x="492760" y="467360"/>
            <a:ext cx="18920460" cy="9832340"/>
            <a:chOff x="776" y="736"/>
            <a:chExt cx="29796" cy="15484"/>
          </a:xfrm>
        </p:grpSpPr>
        <p:cxnSp>
          <p:nvCxnSpPr>
            <p:cNvPr id="13" name="Straight Connector 12"/>
            <p:cNvCxnSpPr>
              <a:stCxn id="70" idx="2"/>
              <a:endCxn id="67" idx="0"/>
            </p:cNvCxnSpPr>
            <p:nvPr/>
          </p:nvCxnSpPr>
          <p:spPr>
            <a:xfrm>
              <a:off x="3681" y="1607"/>
              <a:ext cx="51" cy="13760"/>
            </a:xfrm>
            <a:prstGeom prst="line">
              <a:avLst/>
            </a:prstGeom>
            <a:noFill/>
            <a:ln w="12700" cap="flat" cmpd="sng">
              <a:solidFill>
                <a:schemeClr val="tx1">
                  <a:lumMod val="40000"/>
                  <a:lumOff val="60000"/>
                </a:schemeClr>
              </a:solidFill>
              <a:prstDash val="dash"/>
              <a:round/>
            </a:ln>
          </p:spPr>
          <p:style>
            <a:lnRef idx="0">
              <a:scrgbClr r="0" g="0" b="0"/>
            </a:lnRef>
            <a:fillRef idx="0">
              <a:scrgbClr r="0" g="0" b="0"/>
            </a:fillRef>
            <a:effectRef idx="0">
              <a:scrgbClr r="0" g="0" b="0"/>
            </a:effectRef>
            <a:fontRef idx="none"/>
          </p:style>
        </p:cxnSp>
        <p:cxnSp>
          <p:nvCxnSpPr>
            <p:cNvPr id="21" name="Straight Connector 20"/>
            <p:cNvCxnSpPr>
              <a:stCxn id="61" idx="2"/>
              <a:endCxn id="64" idx="0"/>
            </p:cNvCxnSpPr>
            <p:nvPr/>
          </p:nvCxnSpPr>
          <p:spPr>
            <a:xfrm>
              <a:off x="14944" y="1607"/>
              <a:ext cx="25" cy="13760"/>
            </a:xfrm>
            <a:prstGeom prst="line">
              <a:avLst/>
            </a:prstGeom>
            <a:noFill/>
            <a:ln w="12700" cap="flat" cmpd="sng">
              <a:solidFill>
                <a:schemeClr val="tx1">
                  <a:lumMod val="40000"/>
                  <a:lumOff val="60000"/>
                </a:schemeClr>
              </a:solidFill>
              <a:prstDash val="dash"/>
              <a:round/>
            </a:ln>
          </p:spPr>
          <p:style>
            <a:lnRef idx="0">
              <a:scrgbClr r="0" g="0" b="0"/>
            </a:lnRef>
            <a:fillRef idx="0">
              <a:scrgbClr r="0" g="0" b="0"/>
            </a:fillRef>
            <a:effectRef idx="0">
              <a:scrgbClr r="0" g="0" b="0"/>
            </a:effectRef>
            <a:fontRef idx="none"/>
          </p:style>
        </p:cxnSp>
        <p:grpSp>
          <p:nvGrpSpPr>
            <p:cNvPr id="55" name="Group 54"/>
            <p:cNvGrpSpPr/>
            <p:nvPr/>
          </p:nvGrpSpPr>
          <p:grpSpPr>
            <a:xfrm rot="0">
              <a:off x="23301" y="15083"/>
              <a:ext cx="5779" cy="1124"/>
              <a:chOff x="26513" y="15620"/>
              <a:chExt cx="3402" cy="693"/>
            </a:xfrm>
          </p:grpSpPr>
          <p:sp>
            <p:nvSpPr>
              <p:cNvPr id="27" name="Rectangle 26"/>
              <p:cNvSpPr/>
              <p:nvPr/>
            </p:nvSpPr>
            <p:spPr>
              <a:xfrm>
                <a:off x="26513" y="15620"/>
                <a:ext cx="3402" cy="693"/>
              </a:xfrm>
              <a:prstGeom prst="rect">
                <a:avLst/>
              </a:prstGeom>
              <a:solidFill>
                <a:schemeClr val="accent4">
                  <a:lumMod val="20000"/>
                  <a:lumOff val="80000"/>
                </a:schemeClr>
              </a:solidFill>
              <a:ln w="25400" cap="flat">
                <a:solidFill>
                  <a:schemeClr val="tx1">
                    <a:lumMod val="60000"/>
                    <a:lumOff val="40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28" name="Text Box 27"/>
              <p:cNvSpPr txBox="1"/>
              <p:nvPr/>
            </p:nvSpPr>
            <p:spPr>
              <a:xfrm>
                <a:off x="26607" y="15787"/>
                <a:ext cx="3231" cy="36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662940" rtl="0" fontAlgn="auto" latinLnBrk="0" hangingPunct="0">
                  <a:lnSpc>
                    <a:spcPct val="110000"/>
                  </a:lnSpc>
                  <a:spcBef>
                    <a:spcPts val="0"/>
                  </a:spcBef>
                  <a:spcAft>
                    <a:spcPts val="0"/>
                  </a:spcAft>
                  <a:buClrTx/>
                  <a:buSzTx/>
                  <a:buFontTx/>
                  <a:buNone/>
                </a:pPr>
                <a:r>
                  <a:rPr lang="en-US" sz="1600" dirty="0">
                    <a:solidFill>
                      <a:schemeClr val="bg1"/>
                    </a:solidFill>
                    <a:sym typeface="微软雅黑" panose="020B0503020204020204" charset="-122"/>
                  </a:rPr>
                  <a:t>Zookeeper Cluster</a:t>
                </a:r>
                <a:endParaRPr kumimoji="0" lang="en-US" sz="1600" i="0" u="none" strike="noStrike" cap="none" spc="60" normalizeH="0" baseline="0" dirty="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cxnSp>
          <p:nvCxnSpPr>
            <p:cNvPr id="29" name="Straight Connector 28"/>
            <p:cNvCxnSpPr>
              <a:stCxn id="58" idx="2"/>
              <a:endCxn id="27" idx="0"/>
            </p:cNvCxnSpPr>
            <p:nvPr/>
          </p:nvCxnSpPr>
          <p:spPr>
            <a:xfrm flipH="1">
              <a:off x="26191" y="1593"/>
              <a:ext cx="15" cy="13490"/>
            </a:xfrm>
            <a:prstGeom prst="line">
              <a:avLst/>
            </a:prstGeom>
            <a:noFill/>
            <a:ln w="12700" cap="flat" cmpd="sng">
              <a:solidFill>
                <a:schemeClr val="tx1">
                  <a:lumMod val="40000"/>
                  <a:lumOff val="60000"/>
                </a:schemeClr>
              </a:solidFill>
              <a:prstDash val="dash"/>
              <a:round/>
            </a:ln>
          </p:spPr>
          <p:style>
            <a:lnRef idx="0">
              <a:scrgbClr r="0" g="0" b="0"/>
            </a:lnRef>
            <a:fillRef idx="0">
              <a:scrgbClr r="0" g="0" b="0"/>
            </a:fillRef>
            <a:effectRef idx="0">
              <a:scrgbClr r="0" g="0" b="0"/>
            </a:effectRef>
            <a:fontRef idx="none"/>
          </p:style>
        </p:cxnSp>
        <p:cxnSp>
          <p:nvCxnSpPr>
            <p:cNvPr id="30" name="Straight Arrow Connector 29"/>
            <p:cNvCxnSpPr/>
            <p:nvPr/>
          </p:nvCxnSpPr>
          <p:spPr>
            <a:xfrm>
              <a:off x="3676" y="12480"/>
              <a:ext cx="11268"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cxnSp>
          <p:nvCxnSpPr>
            <p:cNvPr id="32" name="Straight Arrow Connector 31"/>
            <p:cNvCxnSpPr/>
            <p:nvPr/>
          </p:nvCxnSpPr>
          <p:spPr>
            <a:xfrm>
              <a:off x="3740" y="13984"/>
              <a:ext cx="11268" cy="0"/>
            </a:xfrm>
            <a:prstGeom prst="straightConnector1">
              <a:avLst/>
            </a:prstGeom>
            <a:noFill/>
            <a:ln w="25400" cap="flat">
              <a:solidFill>
                <a:schemeClr val="accent5">
                  <a:lumMod val="75000"/>
                </a:schemeClr>
              </a:solidFill>
              <a:prstDash val="solid"/>
              <a:round/>
              <a:headEnd type="none"/>
              <a:tailEnd type="triangle"/>
            </a:ln>
          </p:spPr>
          <p:style>
            <a:lnRef idx="0">
              <a:scrgbClr r="0" g="0" b="0"/>
            </a:lnRef>
            <a:fillRef idx="0">
              <a:scrgbClr r="0" g="0" b="0"/>
            </a:fillRef>
            <a:effectRef idx="0">
              <a:scrgbClr r="0" g="0" b="0"/>
            </a:effectRef>
            <a:fontRef idx="none"/>
          </p:style>
        </p:cxnSp>
        <p:cxnSp>
          <p:nvCxnSpPr>
            <p:cNvPr id="33" name="Straight Arrow Connector 32"/>
            <p:cNvCxnSpPr/>
            <p:nvPr/>
          </p:nvCxnSpPr>
          <p:spPr>
            <a:xfrm>
              <a:off x="14983" y="13184"/>
              <a:ext cx="11268"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cxnSp>
          <p:nvCxnSpPr>
            <p:cNvPr id="34" name="Straight Arrow Connector 33"/>
            <p:cNvCxnSpPr/>
            <p:nvPr/>
          </p:nvCxnSpPr>
          <p:spPr>
            <a:xfrm>
              <a:off x="14976" y="14385"/>
              <a:ext cx="11268"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35" name="Text Box 34"/>
            <p:cNvSpPr txBox="1"/>
            <p:nvPr/>
          </p:nvSpPr>
          <p:spPr>
            <a:xfrm>
              <a:off x="3664" y="11703"/>
              <a:ext cx="4615" cy="53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Recreate session</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36" name="Text Box 35"/>
            <p:cNvSpPr txBox="1"/>
            <p:nvPr/>
          </p:nvSpPr>
          <p:spPr>
            <a:xfrm>
              <a:off x="3671" y="13209"/>
              <a:ext cx="11115" cy="53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Reregister Listen Node Cache/TreeCache</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37" name="Text Box 36"/>
            <p:cNvSpPr txBox="1"/>
            <p:nvPr/>
          </p:nvSpPr>
          <p:spPr>
            <a:xfrm>
              <a:off x="14964" y="12404"/>
              <a:ext cx="4615" cy="53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Create session</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38" name="Text Box 37"/>
            <p:cNvSpPr txBox="1"/>
            <p:nvPr/>
          </p:nvSpPr>
          <p:spPr>
            <a:xfrm>
              <a:off x="14933" y="13578"/>
              <a:ext cx="4616" cy="53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Register  watcher</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39" name="Straight Arrow Connector 38"/>
            <p:cNvCxnSpPr/>
            <p:nvPr/>
          </p:nvCxnSpPr>
          <p:spPr>
            <a:xfrm>
              <a:off x="3676" y="9884"/>
              <a:ext cx="11268"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40" name="Text Box 39"/>
            <p:cNvSpPr txBox="1"/>
            <p:nvPr/>
          </p:nvSpPr>
          <p:spPr>
            <a:xfrm>
              <a:off x="3666" y="9081"/>
              <a:ext cx="11114" cy="53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Send Expired event, session invalidation</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41" name="Straight Arrow Connector 40"/>
            <p:cNvCxnSpPr/>
            <p:nvPr/>
          </p:nvCxnSpPr>
          <p:spPr>
            <a:xfrm>
              <a:off x="14920" y="8560"/>
              <a:ext cx="11268"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cxnSp>
          <p:nvCxnSpPr>
            <p:cNvPr id="42" name="Elbow Connector 41"/>
            <p:cNvCxnSpPr/>
            <p:nvPr/>
          </p:nvCxnSpPr>
          <p:spPr>
            <a:xfrm>
              <a:off x="3717" y="10986"/>
              <a:ext cx="38" cy="597"/>
            </a:xfrm>
            <a:prstGeom prst="bentConnector3">
              <a:avLst>
                <a:gd name="adj1" fmla="val 5637388"/>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44" name="Text Box 43"/>
            <p:cNvSpPr txBox="1"/>
            <p:nvPr/>
          </p:nvSpPr>
          <p:spPr>
            <a:xfrm>
              <a:off x="3671" y="10158"/>
              <a:ext cx="9436" cy="53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discard current session</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45" name="Straight Arrow Connector 44"/>
            <p:cNvCxnSpPr/>
            <p:nvPr/>
          </p:nvCxnSpPr>
          <p:spPr>
            <a:xfrm>
              <a:off x="14930" y="9561"/>
              <a:ext cx="11268" cy="0"/>
            </a:xfrm>
            <a:prstGeom prst="straightConnector1">
              <a:avLst/>
            </a:prstGeom>
            <a:noFill/>
            <a:ln w="25400" cap="flat">
              <a:solidFill>
                <a:schemeClr val="accent5">
                  <a:lumMod val="75000"/>
                </a:schemeClr>
              </a:solidFill>
              <a:prstDash val="solid"/>
              <a:round/>
              <a:headEnd type="triangle"/>
              <a:tailEnd type="none"/>
            </a:ln>
          </p:spPr>
          <p:style>
            <a:lnRef idx="0">
              <a:scrgbClr r="0" g="0" b="0"/>
            </a:lnRef>
            <a:fillRef idx="0">
              <a:scrgbClr r="0" g="0" b="0"/>
            </a:fillRef>
            <a:effectRef idx="0">
              <a:scrgbClr r="0" g="0" b="0"/>
            </a:effectRef>
            <a:fontRef idx="none"/>
          </p:style>
        </p:cxnSp>
        <p:sp>
          <p:nvSpPr>
            <p:cNvPr id="46" name="Text Box 45"/>
            <p:cNvSpPr txBox="1"/>
            <p:nvPr/>
          </p:nvSpPr>
          <p:spPr>
            <a:xfrm>
              <a:off x="14984" y="7807"/>
              <a:ext cx="6991" cy="53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Connection success</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47" name="Text Box 46"/>
            <p:cNvSpPr txBox="1"/>
            <p:nvPr/>
          </p:nvSpPr>
          <p:spPr>
            <a:xfrm>
              <a:off x="15042" y="8774"/>
              <a:ext cx="11117" cy="53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lang="en-US" sz="1400">
                  <a:solidFill>
                    <a:schemeClr val="bg1"/>
                  </a:solidFill>
                  <a:sym typeface="微软雅黑" panose="020B0503020204020204" charset="-122"/>
                </a:rPr>
                <a:t>Return Expired event, session invalidation</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53" name="Elbow Connector 52"/>
            <p:cNvCxnSpPr/>
            <p:nvPr/>
          </p:nvCxnSpPr>
          <p:spPr>
            <a:xfrm>
              <a:off x="26249" y="4820"/>
              <a:ext cx="38" cy="597"/>
            </a:xfrm>
            <a:prstGeom prst="bentConnector3">
              <a:avLst>
                <a:gd name="adj1" fmla="val 5637388"/>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54" name="Text Box 53"/>
            <p:cNvSpPr txBox="1"/>
            <p:nvPr/>
          </p:nvSpPr>
          <p:spPr>
            <a:xfrm>
              <a:off x="26318" y="4185"/>
              <a:ext cx="4254" cy="53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Session timeout</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nvGrpSpPr>
            <p:cNvPr id="56" name="Group 55"/>
            <p:cNvGrpSpPr/>
            <p:nvPr/>
          </p:nvGrpSpPr>
          <p:grpSpPr>
            <a:xfrm rot="0">
              <a:off x="23301" y="736"/>
              <a:ext cx="5780" cy="1124"/>
              <a:chOff x="26513" y="15620"/>
              <a:chExt cx="3402" cy="693"/>
            </a:xfrm>
          </p:grpSpPr>
          <p:sp>
            <p:nvSpPr>
              <p:cNvPr id="57" name="Rectangle 56"/>
              <p:cNvSpPr/>
              <p:nvPr/>
            </p:nvSpPr>
            <p:spPr>
              <a:xfrm>
                <a:off x="26513" y="15620"/>
                <a:ext cx="3402" cy="693"/>
              </a:xfrm>
              <a:prstGeom prst="rect">
                <a:avLst/>
              </a:prstGeom>
              <a:solidFill>
                <a:schemeClr val="accent4">
                  <a:lumMod val="20000"/>
                  <a:lumOff val="80000"/>
                </a:schemeClr>
              </a:solidFill>
              <a:ln w="25400" cap="flat">
                <a:solidFill>
                  <a:schemeClr val="tx1">
                    <a:lumMod val="60000"/>
                    <a:lumOff val="40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58" name="Text Box 57"/>
              <p:cNvSpPr txBox="1"/>
              <p:nvPr/>
            </p:nvSpPr>
            <p:spPr>
              <a:xfrm>
                <a:off x="26607" y="15787"/>
                <a:ext cx="3231" cy="36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662940" rtl="0" fontAlgn="auto" latinLnBrk="0" hangingPunct="0">
                  <a:lnSpc>
                    <a:spcPct val="110000"/>
                  </a:lnSpc>
                  <a:spcBef>
                    <a:spcPts val="0"/>
                  </a:spcBef>
                  <a:spcAft>
                    <a:spcPts val="0"/>
                  </a:spcAft>
                  <a:buClrTx/>
                  <a:buSzTx/>
                  <a:buFontTx/>
                  <a:buNone/>
                </a:pPr>
                <a:r>
                  <a:rPr lang="en-US" sz="1600" dirty="0">
                    <a:solidFill>
                      <a:schemeClr val="bg1"/>
                    </a:solidFill>
                    <a:sym typeface="微软雅黑" panose="020B0503020204020204" charset="-122"/>
                  </a:rPr>
                  <a:t>Zookeeper Cluster</a:t>
                </a:r>
                <a:endParaRPr kumimoji="0" lang="en-US" sz="1600" i="0" u="none" strike="noStrike" cap="none" spc="60" normalizeH="0" baseline="0" dirty="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grpSp>
          <p:nvGrpSpPr>
            <p:cNvPr id="59" name="Group 58"/>
            <p:cNvGrpSpPr/>
            <p:nvPr/>
          </p:nvGrpSpPr>
          <p:grpSpPr>
            <a:xfrm rot="0">
              <a:off x="12039" y="749"/>
              <a:ext cx="5779" cy="1124"/>
              <a:chOff x="26513" y="15620"/>
              <a:chExt cx="3402" cy="693"/>
            </a:xfrm>
          </p:grpSpPr>
          <p:sp>
            <p:nvSpPr>
              <p:cNvPr id="60" name="Rectangle 59"/>
              <p:cNvSpPr/>
              <p:nvPr/>
            </p:nvSpPr>
            <p:spPr>
              <a:xfrm>
                <a:off x="26513" y="15620"/>
                <a:ext cx="3402" cy="693"/>
              </a:xfrm>
              <a:prstGeom prst="rect">
                <a:avLst/>
              </a:prstGeom>
              <a:solidFill>
                <a:schemeClr val="accent4">
                  <a:lumMod val="20000"/>
                  <a:lumOff val="80000"/>
                </a:schemeClr>
              </a:solidFill>
              <a:ln w="25400" cap="flat">
                <a:solidFill>
                  <a:schemeClr val="tx1">
                    <a:lumMod val="60000"/>
                    <a:lumOff val="40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61" name="Text Box 60"/>
              <p:cNvSpPr txBox="1"/>
              <p:nvPr/>
            </p:nvSpPr>
            <p:spPr>
              <a:xfrm>
                <a:off x="26607" y="15787"/>
                <a:ext cx="3231" cy="36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662940" rtl="0" fontAlgn="auto" latinLnBrk="0" hangingPunct="0">
                  <a:lnSpc>
                    <a:spcPct val="110000"/>
                  </a:lnSpc>
                  <a:spcBef>
                    <a:spcPts val="0"/>
                  </a:spcBef>
                  <a:spcAft>
                    <a:spcPts val="0"/>
                  </a:spcAft>
                  <a:buClrTx/>
                  <a:buSzTx/>
                  <a:buFontTx/>
                  <a:buNone/>
                </a:pPr>
                <a:r>
                  <a:rPr lang="en-US" sz="1600" dirty="0">
                    <a:solidFill>
                      <a:schemeClr val="bg1"/>
                    </a:solidFill>
                    <a:sym typeface="微软雅黑" panose="020B0503020204020204" charset="-122"/>
                  </a:rPr>
                  <a:t>Zookeeper</a:t>
                </a:r>
                <a:endParaRPr kumimoji="0" lang="en-US" sz="1600" i="0" u="none" strike="noStrike" cap="none" spc="60" normalizeH="0" baseline="0" dirty="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grpSp>
          <p:nvGrpSpPr>
            <p:cNvPr id="62" name="Group 61"/>
            <p:cNvGrpSpPr/>
            <p:nvPr/>
          </p:nvGrpSpPr>
          <p:grpSpPr>
            <a:xfrm rot="0">
              <a:off x="12064" y="15096"/>
              <a:ext cx="5779" cy="1124"/>
              <a:chOff x="26513" y="15620"/>
              <a:chExt cx="3402" cy="693"/>
            </a:xfrm>
          </p:grpSpPr>
          <p:sp>
            <p:nvSpPr>
              <p:cNvPr id="63" name="Rectangle 62"/>
              <p:cNvSpPr/>
              <p:nvPr/>
            </p:nvSpPr>
            <p:spPr>
              <a:xfrm>
                <a:off x="26513" y="15620"/>
                <a:ext cx="3402" cy="693"/>
              </a:xfrm>
              <a:prstGeom prst="rect">
                <a:avLst/>
              </a:prstGeom>
              <a:solidFill>
                <a:schemeClr val="accent4">
                  <a:lumMod val="20000"/>
                  <a:lumOff val="80000"/>
                </a:schemeClr>
              </a:solidFill>
              <a:ln w="25400" cap="flat">
                <a:solidFill>
                  <a:schemeClr val="tx1">
                    <a:lumMod val="60000"/>
                    <a:lumOff val="40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64" name="Text Box 63"/>
              <p:cNvSpPr txBox="1"/>
              <p:nvPr/>
            </p:nvSpPr>
            <p:spPr>
              <a:xfrm>
                <a:off x="26607" y="15787"/>
                <a:ext cx="3231" cy="36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662940" rtl="0" fontAlgn="auto" latinLnBrk="0" hangingPunct="0">
                  <a:lnSpc>
                    <a:spcPct val="110000"/>
                  </a:lnSpc>
                  <a:spcBef>
                    <a:spcPts val="0"/>
                  </a:spcBef>
                  <a:spcAft>
                    <a:spcPts val="0"/>
                  </a:spcAft>
                  <a:buClrTx/>
                  <a:buSzTx/>
                  <a:buFontTx/>
                  <a:buNone/>
                </a:pPr>
                <a:r>
                  <a:rPr lang="en-US" sz="1600" dirty="0">
                    <a:solidFill>
                      <a:schemeClr val="bg1"/>
                    </a:solidFill>
                    <a:sym typeface="微软雅黑" panose="020B0503020204020204" charset="-122"/>
                  </a:rPr>
                  <a:t>Zookeeper</a:t>
                </a:r>
                <a:endParaRPr kumimoji="0" lang="en-US" sz="1600" i="0" u="none" strike="noStrike" cap="none" spc="60" normalizeH="0" baseline="0" dirty="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grpSp>
          <p:nvGrpSpPr>
            <p:cNvPr id="65" name="Group 64"/>
            <p:cNvGrpSpPr/>
            <p:nvPr/>
          </p:nvGrpSpPr>
          <p:grpSpPr>
            <a:xfrm rot="0">
              <a:off x="827" y="15096"/>
              <a:ext cx="5779" cy="1124"/>
              <a:chOff x="26513" y="15620"/>
              <a:chExt cx="3402" cy="693"/>
            </a:xfrm>
          </p:grpSpPr>
          <p:sp>
            <p:nvSpPr>
              <p:cNvPr id="66" name="Rectangle 65"/>
              <p:cNvSpPr/>
              <p:nvPr/>
            </p:nvSpPr>
            <p:spPr>
              <a:xfrm>
                <a:off x="26513" y="15620"/>
                <a:ext cx="3402" cy="693"/>
              </a:xfrm>
              <a:prstGeom prst="rect">
                <a:avLst/>
              </a:prstGeom>
              <a:solidFill>
                <a:schemeClr val="accent4">
                  <a:lumMod val="20000"/>
                  <a:lumOff val="80000"/>
                </a:schemeClr>
              </a:solidFill>
              <a:ln w="25400" cap="flat">
                <a:solidFill>
                  <a:schemeClr val="tx1">
                    <a:lumMod val="60000"/>
                    <a:lumOff val="40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67" name="Text Box 66"/>
              <p:cNvSpPr txBox="1"/>
              <p:nvPr/>
            </p:nvSpPr>
            <p:spPr>
              <a:xfrm>
                <a:off x="26607" y="15787"/>
                <a:ext cx="3231" cy="36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662940" rtl="0" fontAlgn="auto" latinLnBrk="0" hangingPunct="0">
                  <a:lnSpc>
                    <a:spcPct val="110000"/>
                  </a:lnSpc>
                  <a:spcBef>
                    <a:spcPts val="0"/>
                  </a:spcBef>
                  <a:spcAft>
                    <a:spcPts val="0"/>
                  </a:spcAft>
                  <a:buClrTx/>
                  <a:buSzTx/>
                  <a:buFontTx/>
                  <a:buNone/>
                </a:pPr>
                <a:r>
                  <a:rPr sz="1600" dirty="0">
                    <a:solidFill>
                      <a:schemeClr val="bg1"/>
                    </a:solidFill>
                    <a:sym typeface="微软雅黑" panose="020B0503020204020204" charset="-122"/>
                  </a:rPr>
                  <a:t>Curator</a:t>
                </a:r>
                <a:r>
                  <a:rPr lang="en-US" sz="1600" dirty="0">
                    <a:solidFill>
                      <a:schemeClr val="bg1"/>
                    </a:solidFill>
                    <a:sym typeface="微软雅黑" panose="020B0503020204020204" charset="-122"/>
                  </a:rPr>
                  <a:t>Client</a:t>
                </a:r>
                <a:endParaRPr kumimoji="0" lang="en-US" sz="1600" i="0" u="none" strike="noStrike" cap="none" spc="60" normalizeH="0" baseline="0" dirty="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grpSp>
          <p:nvGrpSpPr>
            <p:cNvPr id="68" name="Group 67"/>
            <p:cNvGrpSpPr/>
            <p:nvPr/>
          </p:nvGrpSpPr>
          <p:grpSpPr>
            <a:xfrm rot="0">
              <a:off x="776" y="749"/>
              <a:ext cx="5779" cy="1124"/>
              <a:chOff x="26513" y="15620"/>
              <a:chExt cx="3402" cy="693"/>
            </a:xfrm>
          </p:grpSpPr>
          <p:sp>
            <p:nvSpPr>
              <p:cNvPr id="69" name="Rectangle 68"/>
              <p:cNvSpPr/>
              <p:nvPr/>
            </p:nvSpPr>
            <p:spPr>
              <a:xfrm>
                <a:off x="26513" y="15620"/>
                <a:ext cx="3402" cy="693"/>
              </a:xfrm>
              <a:prstGeom prst="rect">
                <a:avLst/>
              </a:prstGeom>
              <a:solidFill>
                <a:schemeClr val="accent4">
                  <a:lumMod val="20000"/>
                  <a:lumOff val="80000"/>
                </a:schemeClr>
              </a:solidFill>
              <a:ln w="25400" cap="flat">
                <a:solidFill>
                  <a:schemeClr val="tx1">
                    <a:lumMod val="60000"/>
                    <a:lumOff val="40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70" name="Text Box 69"/>
              <p:cNvSpPr txBox="1"/>
              <p:nvPr/>
            </p:nvSpPr>
            <p:spPr>
              <a:xfrm>
                <a:off x="26607" y="15787"/>
                <a:ext cx="3231" cy="36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662940" rtl="0" fontAlgn="auto" latinLnBrk="0" hangingPunct="0">
                  <a:lnSpc>
                    <a:spcPct val="110000"/>
                  </a:lnSpc>
                  <a:spcBef>
                    <a:spcPts val="0"/>
                  </a:spcBef>
                  <a:spcAft>
                    <a:spcPts val="0"/>
                  </a:spcAft>
                  <a:buClrTx/>
                  <a:buSzTx/>
                  <a:buFontTx/>
                  <a:buNone/>
                </a:pPr>
                <a:r>
                  <a:rPr sz="1600" dirty="0">
                    <a:solidFill>
                      <a:schemeClr val="bg1"/>
                    </a:solidFill>
                    <a:sym typeface="微软雅黑" panose="020B0503020204020204" charset="-122"/>
                  </a:rPr>
                  <a:t>Curator</a:t>
                </a:r>
                <a:r>
                  <a:rPr lang="en-US" sz="1600" dirty="0">
                    <a:solidFill>
                      <a:schemeClr val="bg1"/>
                    </a:solidFill>
                    <a:sym typeface="微软雅黑" panose="020B0503020204020204" charset="-122"/>
                  </a:rPr>
                  <a:t>Client</a:t>
                </a:r>
                <a:endParaRPr kumimoji="0" lang="en-US" sz="1600" i="0" u="none" strike="noStrike" cap="none" spc="60" normalizeH="0" baseline="0" dirty="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cxnSp>
          <p:nvCxnSpPr>
            <p:cNvPr id="72" name="Elbow Connector 71"/>
            <p:cNvCxnSpPr/>
            <p:nvPr/>
          </p:nvCxnSpPr>
          <p:spPr>
            <a:xfrm>
              <a:off x="26225" y="7452"/>
              <a:ext cx="38" cy="597"/>
            </a:xfrm>
            <a:prstGeom prst="bentConnector3">
              <a:avLst>
                <a:gd name="adj1" fmla="val 5637388"/>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73" name="Text Box 72"/>
            <p:cNvSpPr txBox="1"/>
            <p:nvPr/>
          </p:nvSpPr>
          <p:spPr>
            <a:xfrm>
              <a:off x="26318" y="6471"/>
              <a:ext cx="4254" cy="9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Session invalidation, clean session</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74" name="Straight Arrow Connector 73"/>
            <p:cNvCxnSpPr/>
            <p:nvPr/>
          </p:nvCxnSpPr>
          <p:spPr>
            <a:xfrm>
              <a:off x="14983" y="2849"/>
              <a:ext cx="11268"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75" name="Text Box 74"/>
            <p:cNvSpPr txBox="1"/>
            <p:nvPr/>
          </p:nvSpPr>
          <p:spPr>
            <a:xfrm>
              <a:off x="14964" y="2015"/>
              <a:ext cx="7067" cy="5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Discard server connection</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76" name="Straight Arrow Connector 75"/>
            <p:cNvCxnSpPr/>
            <p:nvPr/>
          </p:nvCxnSpPr>
          <p:spPr>
            <a:xfrm>
              <a:off x="14983" y="3822"/>
              <a:ext cx="11268"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77" name="Text Box 76"/>
            <p:cNvSpPr txBox="1"/>
            <p:nvPr/>
          </p:nvSpPr>
          <p:spPr>
            <a:xfrm>
              <a:off x="14964" y="3001"/>
              <a:ext cx="11115" cy="53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To 1/3 sessionTimeout, send ping</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78" name="Straight Arrow Connector 77"/>
            <p:cNvCxnSpPr/>
            <p:nvPr/>
          </p:nvCxnSpPr>
          <p:spPr>
            <a:xfrm>
              <a:off x="14983" y="4796"/>
              <a:ext cx="11268"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79" name="Text Box 78"/>
            <p:cNvSpPr txBox="1"/>
            <p:nvPr/>
          </p:nvSpPr>
          <p:spPr>
            <a:xfrm>
              <a:off x="14964" y="4015"/>
              <a:ext cx="11115" cy="53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lang="en-US" sz="1400">
                  <a:solidFill>
                    <a:schemeClr val="bg1"/>
                  </a:solidFill>
                  <a:sym typeface="微软雅黑" panose="020B0503020204020204" charset="-122"/>
                </a:rPr>
                <a:t>To 2/3 sessionTimeout, no reply yet</a:t>
              </a:r>
              <a:endParaRPr lang="en-US" sz="1400">
                <a:solidFill>
                  <a:schemeClr val="bg1"/>
                </a:solidFill>
                <a:sym typeface="微软雅黑" panose="020B0503020204020204" charset="-122"/>
              </a:endParaRPr>
            </a:p>
          </p:txBody>
        </p:sp>
        <p:cxnSp>
          <p:nvCxnSpPr>
            <p:cNvPr id="80" name="Straight Arrow Connector 79"/>
            <p:cNvCxnSpPr/>
            <p:nvPr/>
          </p:nvCxnSpPr>
          <p:spPr>
            <a:xfrm>
              <a:off x="14983" y="5909"/>
              <a:ext cx="11268" cy="0"/>
            </a:xfrm>
            <a:prstGeom prst="straightConnector1">
              <a:avLst/>
            </a:prstGeom>
            <a:noFill/>
            <a:ln w="25400" cap="flat">
              <a:solidFill>
                <a:schemeClr val="accent5">
                  <a:lumMod val="75000"/>
                </a:schemeClr>
              </a:solidFill>
              <a:prstDash val="solid"/>
              <a:round/>
              <a:tailEnd type="triangle"/>
            </a:ln>
          </p:spPr>
          <p:style>
            <a:lnRef idx="0">
              <a:scrgbClr r="0" g="0" b="0"/>
            </a:lnRef>
            <a:fillRef idx="0">
              <a:scrgbClr r="0" g="0" b="0"/>
            </a:fillRef>
            <a:effectRef idx="0">
              <a:scrgbClr r="0" g="0" b="0"/>
            </a:effectRef>
            <a:fontRef idx="none"/>
          </p:style>
        </p:cxnSp>
        <p:sp>
          <p:nvSpPr>
            <p:cNvPr id="81" name="Text Box 80"/>
            <p:cNvSpPr txBox="1"/>
            <p:nvPr/>
          </p:nvSpPr>
          <p:spPr>
            <a:xfrm>
              <a:off x="14964" y="4974"/>
              <a:ext cx="10379" cy="53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Reconnect to another server</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56845" y="281940"/>
            <a:ext cx="19359880" cy="877570"/>
            <a:chOff x="247" y="444"/>
            <a:chExt cx="30913" cy="1382"/>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1016" y="566"/>
              <a:ext cx="27784" cy="1137"/>
            </a:xfrm>
            <a:prstGeom prst="rect">
              <a:avLst/>
            </a:prstGeom>
            <a:noFill/>
          </p:spPr>
          <p:txBody>
            <a:bodyPr wrap="square" lIns="0" tIns="0" rIns="0" bIns="45715" rtlCol="0">
              <a:spAutoFit/>
            </a:bodyPr>
            <a:p>
              <a:pPr>
                <a:defRPr/>
              </a:pPr>
              <a:r>
                <a:rPr sz="4000" b="1" dirty="0" smtClean="0">
                  <a:solidFill>
                    <a:schemeClr val="bg1"/>
                  </a:solidFill>
                  <a:sym typeface="+mn-ea"/>
                </a:rPr>
                <a:t>Curator event listener</a:t>
              </a:r>
              <a:endParaRPr sz="4000" b="1" dirty="0" smtClean="0">
                <a:solidFill>
                  <a:schemeClr val="bg1"/>
                </a:solidFill>
                <a:sym typeface="+mn-ea"/>
              </a:endParaRPr>
            </a:p>
          </p:txBody>
        </p:sp>
        <p:sp>
          <p:nvSpPr>
            <p:cNvPr id="22" name="Flowchart: Process 21"/>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2" name="TextBox 1"/>
          <p:cNvSpPr txBox="1"/>
          <p:nvPr/>
        </p:nvSpPr>
        <p:spPr>
          <a:xfrm>
            <a:off x="638175" y="1534160"/>
            <a:ext cx="18877915" cy="8893810"/>
          </a:xfrm>
          <a:prstGeom prst="rect">
            <a:avLst/>
          </a:prstGeom>
          <a:noFill/>
          <a:ln>
            <a:solidFill>
              <a:srgbClr val="5C7595"/>
            </a:solidFill>
          </a:ln>
        </p:spPr>
        <p:txBody>
          <a:bodyPr wrap="square" rtlCol="0">
            <a:spAutoFit/>
          </a:bodyPr>
          <a:p>
            <a:r>
              <a:rPr sz="4000" dirty="0" smtClean="0">
                <a:solidFill>
                  <a:schemeClr val="bg1"/>
                </a:solidFill>
              </a:rPr>
              <a:t>Event monitoring is the core function of Zookeeper and the core function of Curator. Without event listeners, zooekeeper is nothing.</a:t>
            </a:r>
            <a:endParaRPr sz="4000" dirty="0" smtClean="0">
              <a:solidFill>
                <a:schemeClr val="bg1"/>
              </a:solidFill>
            </a:endParaRPr>
          </a:p>
          <a:p>
            <a:endParaRPr lang="en-US" altLang="zh-CN" sz="4000" dirty="0" smtClean="0">
              <a:solidFill>
                <a:schemeClr val="bg1"/>
              </a:solidFill>
            </a:endParaRPr>
          </a:p>
          <a:p>
            <a:r>
              <a:rPr sz="4000" dirty="0" smtClean="0">
                <a:solidFill>
                  <a:schemeClr val="bg1"/>
                </a:solidFill>
              </a:rPr>
              <a:t>Since the native processing of zookeeper is a one-time consumption, it is very inconvenient.</a:t>
            </a:r>
            <a:endParaRPr sz="4000" dirty="0" smtClean="0">
              <a:solidFill>
                <a:schemeClr val="bg1"/>
              </a:solidFill>
            </a:endParaRPr>
          </a:p>
          <a:p>
            <a:r>
              <a:rPr sz="4000" dirty="0" smtClean="0">
                <a:solidFill>
                  <a:schemeClr val="bg1"/>
                </a:solidFill>
              </a:rPr>
              <a:t>Curator encapsulates Zookeeper event processing, mainly as follows:</a:t>
            </a:r>
            <a:endParaRPr lang="en-US" altLang="zh-CN" sz="4000" dirty="0" smtClean="0">
              <a:solidFill>
                <a:schemeClr val="bg1"/>
              </a:solidFill>
            </a:endParaRPr>
          </a:p>
          <a:p>
            <a:endParaRPr lang="en-US" altLang="zh-CN" sz="4000" dirty="0">
              <a:solidFill>
                <a:schemeClr val="bg1"/>
              </a:solidFill>
            </a:endParaRPr>
          </a:p>
          <a:p>
            <a:pPr marL="285750" indent="-285750">
              <a:buFont typeface="Wingdings" panose="05000000000000000000" pitchFamily="2" charset="2"/>
              <a:buChar char="l"/>
            </a:pPr>
            <a:r>
              <a:rPr lang="en-US" altLang="zh-CN" sz="4000" dirty="0" smtClean="0">
                <a:solidFill>
                  <a:schemeClr val="bg1"/>
                </a:solidFill>
              </a:rPr>
              <a:t>ConnectionStateListener</a:t>
            </a:r>
            <a:r>
              <a:rPr lang="zh-CN" altLang="en-US" sz="4000" dirty="0" smtClean="0">
                <a:solidFill>
                  <a:schemeClr val="bg1"/>
                </a:solidFill>
              </a:rPr>
              <a:t>：Lifecycle Events</a:t>
            </a:r>
            <a:r>
              <a:rPr lang="en-US" altLang="zh-CN" sz="4000" dirty="0" smtClean="0">
                <a:solidFill>
                  <a:schemeClr val="bg1"/>
                </a:solidFill>
              </a:rPr>
              <a:t>.</a:t>
            </a:r>
            <a:endParaRPr lang="zh-CN" altLang="en-US" sz="4000" dirty="0" smtClean="0">
              <a:solidFill>
                <a:schemeClr val="bg1"/>
              </a:solidFill>
            </a:endParaRPr>
          </a:p>
          <a:p>
            <a:pPr marL="285750" indent="-285750">
              <a:buFont typeface="Wingdings" panose="05000000000000000000" pitchFamily="2" charset="2"/>
              <a:buChar char="l"/>
            </a:pPr>
            <a:r>
              <a:rPr lang="en-US" altLang="zh-CN" sz="4000" dirty="0" smtClean="0">
                <a:solidFill>
                  <a:schemeClr val="bg1"/>
                </a:solidFill>
              </a:rPr>
              <a:t>Watcher: CuratorWatcher</a:t>
            </a:r>
            <a:endParaRPr lang="en-US" altLang="zh-CN" sz="4000" dirty="0" smtClean="0">
              <a:solidFill>
                <a:schemeClr val="bg1"/>
              </a:solidFill>
            </a:endParaRPr>
          </a:p>
          <a:p>
            <a:pPr marL="285750" indent="-285750">
              <a:buFont typeface="Wingdings" panose="05000000000000000000" pitchFamily="2" charset="2"/>
              <a:buChar char="l"/>
            </a:pPr>
            <a:r>
              <a:rPr lang="en-US" altLang="zh-CN" sz="4000" dirty="0" smtClean="0">
                <a:solidFill>
                  <a:schemeClr val="bg1"/>
                </a:solidFill>
              </a:rPr>
              <a:t>NodeCache</a:t>
            </a:r>
            <a:r>
              <a:rPr lang="zh-CN" altLang="en-US" sz="4000" dirty="0" smtClean="0">
                <a:solidFill>
                  <a:schemeClr val="bg1"/>
                </a:solidFill>
              </a:rPr>
              <a:t>：</a:t>
            </a:r>
            <a:r>
              <a:rPr lang="en-US" altLang="zh-CN" sz="4000" dirty="0" smtClean="0">
                <a:solidFill>
                  <a:schemeClr val="bg1"/>
                </a:solidFill>
              </a:rPr>
              <a:t>M</a:t>
            </a:r>
            <a:r>
              <a:rPr lang="zh-CN" altLang="en-US" sz="4000" dirty="0" smtClean="0">
                <a:solidFill>
                  <a:schemeClr val="bg1"/>
                </a:solidFill>
              </a:rPr>
              <a:t>onitor the content changes of the node itself and the addition and deletion events of the node</a:t>
            </a:r>
            <a:r>
              <a:rPr lang="en-US" altLang="zh-CN" sz="4000" dirty="0" smtClean="0">
                <a:solidFill>
                  <a:schemeClr val="bg1"/>
                </a:solidFill>
              </a:rPr>
              <a:t>.</a:t>
            </a:r>
            <a:endParaRPr lang="zh-CN" altLang="en-US" sz="4000" dirty="0" smtClean="0">
              <a:solidFill>
                <a:schemeClr val="bg1"/>
              </a:solidFill>
            </a:endParaRPr>
          </a:p>
          <a:p>
            <a:pPr marL="285750" indent="-285750">
              <a:buFont typeface="Wingdings" panose="05000000000000000000" pitchFamily="2" charset="2"/>
              <a:buChar char="l"/>
            </a:pPr>
            <a:r>
              <a:rPr lang="en-US" altLang="zh-CN" sz="4000" dirty="0" smtClean="0">
                <a:solidFill>
                  <a:schemeClr val="bg1"/>
                </a:solidFill>
              </a:rPr>
              <a:t>TreeCache</a:t>
            </a:r>
            <a:r>
              <a:rPr lang="zh-CN" altLang="en-US" sz="4000" dirty="0" smtClean="0">
                <a:solidFill>
                  <a:schemeClr val="bg1"/>
                </a:solidFill>
              </a:rPr>
              <a:t>：</a:t>
            </a:r>
            <a:r>
              <a:rPr lang="en-US" altLang="zh-CN" sz="4000" dirty="0" smtClean="0">
                <a:solidFill>
                  <a:schemeClr val="bg1"/>
                </a:solidFill>
              </a:rPr>
              <a:t>M</a:t>
            </a:r>
            <a:r>
              <a:rPr lang="zh-CN" altLang="en-US" sz="4000" dirty="0" smtClean="0">
                <a:solidFill>
                  <a:schemeClr val="bg1"/>
                </a:solidFill>
              </a:rPr>
              <a:t>onitor the additions, deletions and changes of the node itself and the additions, deletions and changes of child nodes</a:t>
            </a:r>
            <a:endParaRPr lang="zh-CN" altLang="en-US" sz="4000" dirty="0" smtClean="0">
              <a:solidFill>
                <a:schemeClr val="bg1"/>
              </a:solidFill>
            </a:endParaRP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56845" y="281940"/>
            <a:ext cx="19359880" cy="877570"/>
            <a:chOff x="247" y="444"/>
            <a:chExt cx="30913" cy="1382"/>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1016" y="566"/>
              <a:ext cx="27784" cy="1137"/>
            </a:xfrm>
            <a:prstGeom prst="rect">
              <a:avLst/>
            </a:prstGeom>
            <a:noFill/>
          </p:spPr>
          <p:txBody>
            <a:bodyPr wrap="square" lIns="0" tIns="0" rIns="0" bIns="45715" rtlCol="0">
              <a:spAutoFit/>
            </a:bodyPr>
            <a:p>
              <a:pPr>
                <a:defRPr/>
              </a:pPr>
              <a:r>
                <a:rPr sz="4000" b="1" dirty="0" smtClean="0">
                  <a:solidFill>
                    <a:schemeClr val="bg1"/>
                  </a:solidFill>
                  <a:sym typeface="+mn-ea"/>
                </a:rPr>
                <a:t>Curator life cycle events:</a:t>
              </a:r>
              <a:r>
                <a:rPr lang="en-US" altLang="zh-CN" sz="4000" dirty="0">
                  <a:solidFill>
                    <a:schemeClr val="bg1"/>
                  </a:solidFill>
                  <a:sym typeface="+mn-ea"/>
                </a:rPr>
                <a:t> ConnectionStateListener</a:t>
              </a:r>
              <a:endParaRPr lang="en-US" altLang="zh-CN" sz="4000" b="1" spc="100" dirty="0" smtClean="0">
                <a:solidFill>
                  <a:schemeClr val="bg1"/>
                </a:solidFill>
                <a:latin typeface="Arial Unicode MS" panose="020B0604020202020204" charset="-122"/>
                <a:ea typeface="Arial Unicode MS" panose="020B0604020202020204" charset="-122"/>
                <a:sym typeface="+mn-ea"/>
              </a:endParaRPr>
            </a:p>
          </p:txBody>
        </p:sp>
        <p:sp>
          <p:nvSpPr>
            <p:cNvPr id="22" name="Flowchart: Process 21"/>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52" name="TextBox 51"/>
          <p:cNvSpPr txBox="1"/>
          <p:nvPr/>
        </p:nvSpPr>
        <p:spPr>
          <a:xfrm>
            <a:off x="638175" y="2196465"/>
            <a:ext cx="10576560" cy="7397115"/>
          </a:xfrm>
          <a:prstGeom prst="rect">
            <a:avLst/>
          </a:prstGeom>
          <a:noFill/>
        </p:spPr>
        <p:txBody>
          <a:bodyPr wrap="square" rtlCol="0">
            <a:spAutoFit/>
          </a:bodyPr>
          <a:p>
            <a:r>
              <a:rPr sz="2400" dirty="0" smtClean="0">
                <a:solidFill>
                  <a:schemeClr val="bg1"/>
                </a:solidFill>
              </a:rPr>
              <a:t>CONNECTED: Entire lifetime will only be entered once</a:t>
            </a:r>
            <a:endParaRPr sz="2400" dirty="0" smtClean="0">
              <a:solidFill>
                <a:schemeClr val="bg1"/>
              </a:solidFill>
            </a:endParaRPr>
          </a:p>
          <a:p>
            <a:endParaRPr sz="2400" dirty="0" smtClean="0">
              <a:solidFill>
                <a:schemeClr val="bg1"/>
              </a:solidFill>
            </a:endParaRPr>
          </a:p>
          <a:p>
            <a:r>
              <a:rPr sz="2400" dirty="0" smtClean="0">
                <a:solidFill>
                  <a:schemeClr val="bg1"/>
                </a:solidFill>
              </a:rPr>
              <a:t>SUSPENDED: This state is entered on every interrupt</a:t>
            </a:r>
            <a:endParaRPr sz="2400" dirty="0" smtClean="0">
              <a:solidFill>
                <a:schemeClr val="bg1"/>
              </a:solidFill>
            </a:endParaRPr>
          </a:p>
          <a:p>
            <a:endParaRPr sz="2400" dirty="0" smtClean="0">
              <a:solidFill>
                <a:schemeClr val="bg1"/>
              </a:solidFill>
            </a:endParaRPr>
          </a:p>
          <a:p>
            <a:r>
              <a:rPr sz="2400" dirty="0" smtClean="0">
                <a:solidFill>
                  <a:schemeClr val="bg1"/>
                </a:solidFill>
              </a:rPr>
              <a:t>RECONNECTED: reconnected successfully</a:t>
            </a:r>
            <a:endParaRPr sz="2400" dirty="0" smtClean="0">
              <a:solidFill>
                <a:schemeClr val="bg1"/>
              </a:solidFill>
            </a:endParaRPr>
          </a:p>
          <a:p>
            <a:endParaRPr sz="2400" dirty="0" smtClean="0">
              <a:solidFill>
                <a:schemeClr val="bg1"/>
              </a:solidFill>
            </a:endParaRPr>
          </a:p>
          <a:p>
            <a:r>
              <a:rPr sz="2400" dirty="0" smtClean="0">
                <a:solidFill>
                  <a:schemeClr val="bg1"/>
                </a:solidFill>
              </a:rPr>
              <a:t>LOST: When the reconnection times out or the Session times out.</a:t>
            </a:r>
            <a:endParaRPr sz="2400" dirty="0" smtClean="0">
              <a:solidFill>
                <a:schemeClr val="bg1"/>
              </a:solidFill>
            </a:endParaRPr>
          </a:p>
          <a:p>
            <a:r>
              <a:rPr sz="2400" dirty="0" smtClean="0">
                <a:solidFill>
                  <a:schemeClr val="bg1"/>
                </a:solidFill>
              </a:rPr>
              <a:t>A LOST event occurs when:</a:t>
            </a:r>
            <a:endParaRPr sz="2400" dirty="0" smtClean="0">
              <a:solidFill>
                <a:schemeClr val="bg1"/>
              </a:solidFill>
            </a:endParaRPr>
          </a:p>
          <a:p>
            <a:r>
              <a:rPr sz="2400" dirty="0" smtClean="0">
                <a:solidFill>
                  <a:schemeClr val="bg1"/>
                </a:solidFill>
              </a:rPr>
              <a:t>(1). connectionTimeoutMs times out when reconnecting</a:t>
            </a:r>
            <a:endParaRPr sz="2400" dirty="0" smtClean="0">
              <a:solidFill>
                <a:schemeClr val="bg1"/>
              </a:solidFill>
            </a:endParaRPr>
          </a:p>
          <a:p>
            <a:r>
              <a:rPr sz="2400" dirty="0" smtClean="0">
                <a:solidFill>
                  <a:schemeClr val="bg1"/>
                </a:solidFill>
              </a:rPr>
              <a:t>(2). The sessionTimeoutMs timeout exceeded when reconnecting</a:t>
            </a:r>
            <a:endParaRPr sz="2400" dirty="0" smtClean="0">
              <a:solidFill>
                <a:schemeClr val="bg1"/>
              </a:solidFill>
            </a:endParaRPr>
          </a:p>
          <a:p>
            <a:endParaRPr sz="2400" dirty="0" smtClean="0">
              <a:solidFill>
                <a:schemeClr val="bg1"/>
              </a:solidFill>
            </a:endParaRPr>
          </a:p>
          <a:p>
            <a:r>
              <a:rPr sz="2400" dirty="0" smtClean="0">
                <a:solidFill>
                  <a:schemeClr val="tx1"/>
                </a:solidFill>
              </a:rPr>
              <a:t>Note: Since there is a bug in curator version 3.0 and below, if</a:t>
            </a:r>
            <a:endParaRPr sz="2400" dirty="0" smtClean="0">
              <a:solidFill>
                <a:schemeClr val="tx1"/>
              </a:solidFill>
            </a:endParaRPr>
          </a:p>
          <a:p>
            <a:r>
              <a:rPr sz="2400" dirty="0" smtClean="0">
                <a:solidFill>
                  <a:schemeClr val="tx1"/>
                </a:solidFill>
              </a:rPr>
              <a:t>In the same situation as connectionTimeoutMs and sessionTimeoutMs, it takes more than twice the time to receive LOST status and events.</a:t>
            </a:r>
            <a:endParaRPr sz="2400" dirty="0" smtClean="0">
              <a:solidFill>
                <a:schemeClr val="tx1"/>
              </a:solidFill>
            </a:endParaRPr>
          </a:p>
          <a:p>
            <a:endParaRPr sz="2400" dirty="0" smtClean="0">
              <a:solidFill>
                <a:schemeClr val="tx1"/>
              </a:solidFill>
            </a:endParaRPr>
          </a:p>
          <a:p>
            <a:r>
              <a:rPr sz="2400" dirty="0" smtClean="0">
                <a:solidFill>
                  <a:schemeClr val="tx1"/>
                </a:solidFill>
              </a:rPr>
              <a:t>For the throwing of the LOST event, please refer to</a:t>
            </a:r>
            <a:endParaRPr sz="2400" dirty="0" smtClean="0">
              <a:solidFill>
                <a:schemeClr val="tx1"/>
              </a:solidFill>
            </a:endParaRPr>
          </a:p>
          <a:p>
            <a:r>
              <a:rPr sz="2400" dirty="0" smtClean="0">
                <a:solidFill>
                  <a:schemeClr val="tx1"/>
                </a:solidFill>
              </a:rPr>
              <a:t>CuratorFrameworkImpl.doSyncForSuspendedConnection method</a:t>
            </a:r>
            <a:endParaRPr sz="2400" dirty="0" smtClean="0">
              <a:solidFill>
                <a:schemeClr val="tx1"/>
              </a:solidFill>
            </a:endParaRPr>
          </a:p>
        </p:txBody>
      </p:sp>
      <p:grpSp>
        <p:nvGrpSpPr>
          <p:cNvPr id="28" name="Group 27"/>
          <p:cNvGrpSpPr/>
          <p:nvPr/>
        </p:nvGrpSpPr>
        <p:grpSpPr>
          <a:xfrm>
            <a:off x="11095990" y="2196465"/>
            <a:ext cx="8274685" cy="7600315"/>
            <a:chOff x="5542" y="1793"/>
            <a:chExt cx="13031" cy="10085"/>
          </a:xfrm>
        </p:grpSpPr>
        <p:sp>
          <p:nvSpPr>
            <p:cNvPr id="29" name="流程图: 联系 1"/>
            <p:cNvSpPr/>
            <p:nvPr/>
          </p:nvSpPr>
          <p:spPr>
            <a:xfrm>
              <a:off x="8598" y="1793"/>
              <a:ext cx="1701" cy="1701"/>
            </a:xfrm>
            <a:prstGeom prst="flowChartConnector">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1400" dirty="0">
                  <a:solidFill>
                    <a:schemeClr val="bg1"/>
                  </a:solidFill>
                </a:rPr>
                <a:t>start</a:t>
              </a:r>
              <a:endParaRPr lang="en-US" altLang="zh-CN" sz="1400" dirty="0">
                <a:solidFill>
                  <a:schemeClr val="bg1"/>
                </a:solidFill>
              </a:endParaRPr>
            </a:p>
          </p:txBody>
        </p:sp>
        <p:sp>
          <p:nvSpPr>
            <p:cNvPr id="30" name="圆角矩形 6"/>
            <p:cNvSpPr/>
            <p:nvPr/>
          </p:nvSpPr>
          <p:spPr>
            <a:xfrm>
              <a:off x="7946" y="4772"/>
              <a:ext cx="3005" cy="1512"/>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1400" dirty="0" smtClean="0">
                  <a:solidFill>
                    <a:schemeClr val="bg1"/>
                  </a:solidFill>
                </a:rPr>
                <a:t>CONNECTED</a:t>
              </a:r>
              <a:endParaRPr lang="en-US" altLang="zh-CN" sz="1400" dirty="0" smtClean="0">
                <a:solidFill>
                  <a:schemeClr val="bg1"/>
                </a:solidFill>
              </a:endParaRPr>
            </a:p>
          </p:txBody>
        </p:sp>
        <p:sp>
          <p:nvSpPr>
            <p:cNvPr id="31" name="圆角矩形 33"/>
            <p:cNvSpPr/>
            <p:nvPr/>
          </p:nvSpPr>
          <p:spPr>
            <a:xfrm>
              <a:off x="7947" y="10367"/>
              <a:ext cx="3005" cy="1511"/>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1400" dirty="0" smtClean="0">
                  <a:solidFill>
                    <a:schemeClr val="bg1"/>
                  </a:solidFill>
                </a:rPr>
                <a:t>RECONNECTED</a:t>
              </a:r>
              <a:endParaRPr lang="en-US" altLang="zh-CN" sz="1400" dirty="0" smtClean="0">
                <a:solidFill>
                  <a:schemeClr val="bg1"/>
                </a:solidFill>
              </a:endParaRPr>
            </a:p>
          </p:txBody>
        </p:sp>
        <p:sp>
          <p:nvSpPr>
            <p:cNvPr id="32" name="圆角矩形 34"/>
            <p:cNvSpPr/>
            <p:nvPr/>
          </p:nvSpPr>
          <p:spPr>
            <a:xfrm>
              <a:off x="7947" y="7210"/>
              <a:ext cx="3005" cy="1511"/>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1400" dirty="0" smtClean="0">
                  <a:solidFill>
                    <a:schemeClr val="bg1"/>
                  </a:solidFill>
                </a:rPr>
                <a:t>SUSPENDED</a:t>
              </a:r>
              <a:endParaRPr lang="en-US" altLang="zh-CN" sz="1400" dirty="0" smtClean="0">
                <a:solidFill>
                  <a:schemeClr val="bg1"/>
                </a:solidFill>
              </a:endParaRPr>
            </a:p>
          </p:txBody>
        </p:sp>
        <p:sp>
          <p:nvSpPr>
            <p:cNvPr id="33" name="圆角矩形 35"/>
            <p:cNvSpPr/>
            <p:nvPr/>
          </p:nvSpPr>
          <p:spPr>
            <a:xfrm>
              <a:off x="15568" y="7191"/>
              <a:ext cx="3005" cy="1511"/>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1400" dirty="0" smtClean="0">
                  <a:solidFill>
                    <a:schemeClr val="bg1"/>
                  </a:solidFill>
                </a:rPr>
                <a:t>LOST</a:t>
              </a:r>
              <a:endParaRPr lang="en-US" altLang="zh-CN" sz="1400" dirty="0" smtClean="0">
                <a:solidFill>
                  <a:schemeClr val="bg1"/>
                </a:solidFill>
              </a:endParaRPr>
            </a:p>
          </p:txBody>
        </p:sp>
        <p:cxnSp>
          <p:nvCxnSpPr>
            <p:cNvPr id="37" name="直接箭头连接符 8"/>
            <p:cNvCxnSpPr>
              <a:stCxn id="29" idx="4"/>
              <a:endCxn id="30" idx="0"/>
            </p:cNvCxnSpPr>
            <p:nvPr/>
          </p:nvCxnSpPr>
          <p:spPr>
            <a:xfrm rot="5400000">
              <a:off x="8810" y="4133"/>
              <a:ext cx="1278" cy="5"/>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9"/>
            <p:cNvCxnSpPr>
              <a:stCxn id="30" idx="2"/>
              <a:endCxn id="32" idx="0"/>
            </p:cNvCxnSpPr>
            <p:nvPr/>
          </p:nvCxnSpPr>
          <p:spPr>
            <a:xfrm>
              <a:off x="9449" y="6284"/>
              <a:ext cx="1" cy="9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63"/>
            <p:cNvCxnSpPr/>
            <p:nvPr/>
          </p:nvCxnSpPr>
          <p:spPr>
            <a:xfrm>
              <a:off x="10215" y="8769"/>
              <a:ext cx="0" cy="159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64"/>
            <p:cNvCxnSpPr>
              <a:stCxn id="32" idx="3"/>
              <a:endCxn id="33" idx="1"/>
            </p:cNvCxnSpPr>
            <p:nvPr/>
          </p:nvCxnSpPr>
          <p:spPr>
            <a:xfrm flipV="1">
              <a:off x="10952" y="7947"/>
              <a:ext cx="4616" cy="1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65"/>
            <p:cNvCxnSpPr>
              <a:stCxn id="33" idx="2"/>
              <a:endCxn id="31" idx="3"/>
            </p:cNvCxnSpPr>
            <p:nvPr/>
          </p:nvCxnSpPr>
          <p:spPr>
            <a:xfrm rot="5400000">
              <a:off x="12801" y="6853"/>
              <a:ext cx="2421" cy="611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 name="TextBox 48"/>
            <p:cNvSpPr txBox="1"/>
            <p:nvPr/>
          </p:nvSpPr>
          <p:spPr>
            <a:xfrm>
              <a:off x="9397" y="3742"/>
              <a:ext cx="3605" cy="435"/>
            </a:xfrm>
            <a:prstGeom prst="rect">
              <a:avLst/>
            </a:prstGeom>
            <a:noFill/>
          </p:spPr>
          <p:txBody>
            <a:bodyPr wrap="square" rtlCol="0">
              <a:spAutoFit/>
            </a:bodyPr>
            <a:p>
              <a:pPr algn="l"/>
              <a:r>
                <a:rPr lang="en-US" altLang="zh-CN" sz="1400" dirty="0">
                  <a:solidFill>
                    <a:schemeClr val="bg1"/>
                  </a:solidFill>
                  <a:sym typeface="+mn-ea"/>
                </a:rPr>
                <a:t>C</a:t>
              </a:r>
              <a:r>
                <a:rPr lang="zh-CN" altLang="en-US" sz="1400" dirty="0">
                  <a:solidFill>
                    <a:schemeClr val="bg1"/>
                  </a:solidFill>
                  <a:sym typeface="+mn-ea"/>
                </a:rPr>
                <a:t>onnection succeeded</a:t>
              </a:r>
              <a:endParaRPr lang="zh-CN" altLang="en-US" sz="1400" dirty="0">
                <a:solidFill>
                  <a:schemeClr val="bg1"/>
                </a:solidFill>
                <a:sym typeface="+mn-ea"/>
              </a:endParaRPr>
            </a:p>
          </p:txBody>
        </p:sp>
        <p:sp>
          <p:nvSpPr>
            <p:cNvPr id="44" name="TextBox 67"/>
            <p:cNvSpPr txBox="1"/>
            <p:nvPr/>
          </p:nvSpPr>
          <p:spPr>
            <a:xfrm>
              <a:off x="9397" y="6514"/>
              <a:ext cx="2814" cy="435"/>
            </a:xfrm>
            <a:prstGeom prst="rect">
              <a:avLst/>
            </a:prstGeom>
            <a:noFill/>
          </p:spPr>
          <p:txBody>
            <a:bodyPr wrap="square" rtlCol="0">
              <a:spAutoFit/>
            </a:bodyPr>
            <a:p>
              <a:pPr algn="l"/>
              <a:r>
                <a:rPr lang="en-US" altLang="zh-CN" sz="1400" dirty="0" smtClean="0">
                  <a:solidFill>
                    <a:schemeClr val="bg1"/>
                  </a:solidFill>
                </a:rPr>
                <a:t>S</a:t>
              </a:r>
              <a:r>
                <a:rPr lang="zh-CN" altLang="en-US" sz="1400" dirty="0" smtClean="0">
                  <a:solidFill>
                    <a:schemeClr val="bg1"/>
                  </a:solidFill>
                </a:rPr>
                <a:t>hort interruption</a:t>
              </a:r>
              <a:endParaRPr lang="zh-CN" altLang="en-US" sz="1400" dirty="0" smtClean="0">
                <a:solidFill>
                  <a:schemeClr val="bg1"/>
                </a:solidFill>
              </a:endParaRPr>
            </a:p>
          </p:txBody>
        </p:sp>
        <p:sp>
          <p:nvSpPr>
            <p:cNvPr id="45" name="TextBox 68"/>
            <p:cNvSpPr txBox="1"/>
            <p:nvPr/>
          </p:nvSpPr>
          <p:spPr>
            <a:xfrm>
              <a:off x="10881" y="7392"/>
              <a:ext cx="4662" cy="435"/>
            </a:xfrm>
            <a:prstGeom prst="rect">
              <a:avLst/>
            </a:prstGeom>
            <a:noFill/>
          </p:spPr>
          <p:txBody>
            <a:bodyPr wrap="square" rtlCol="0">
              <a:spAutoFit/>
            </a:bodyPr>
            <a:p>
              <a:pPr algn="l"/>
              <a:r>
                <a:rPr lang="en-US" altLang="zh-CN" sz="1400" dirty="0" smtClean="0">
                  <a:solidFill>
                    <a:schemeClr val="bg1"/>
                  </a:solidFill>
                </a:rPr>
                <a:t>C</a:t>
              </a:r>
              <a:r>
                <a:rPr lang="zh-CN" altLang="en-US" sz="1400" dirty="0" smtClean="0">
                  <a:solidFill>
                    <a:schemeClr val="bg1"/>
                  </a:solidFill>
                </a:rPr>
                <a:t>onnection reconnect timeout</a:t>
              </a:r>
              <a:endParaRPr lang="zh-CN" altLang="en-US" sz="1400" dirty="0" smtClean="0">
                <a:solidFill>
                  <a:schemeClr val="bg1"/>
                </a:solidFill>
              </a:endParaRPr>
            </a:p>
          </p:txBody>
        </p:sp>
        <p:sp>
          <p:nvSpPr>
            <p:cNvPr id="46" name="TextBox 69"/>
            <p:cNvSpPr txBox="1"/>
            <p:nvPr/>
          </p:nvSpPr>
          <p:spPr>
            <a:xfrm>
              <a:off x="10196" y="9253"/>
              <a:ext cx="3605" cy="435"/>
            </a:xfrm>
            <a:prstGeom prst="rect">
              <a:avLst/>
            </a:prstGeom>
            <a:noFill/>
          </p:spPr>
          <p:txBody>
            <a:bodyPr wrap="square" rtlCol="0">
              <a:spAutoFit/>
            </a:bodyPr>
            <a:p>
              <a:pPr algn="l"/>
              <a:r>
                <a:rPr lang="en-US" altLang="zh-CN" sz="1400" dirty="0">
                  <a:solidFill>
                    <a:schemeClr val="bg1"/>
                  </a:solidFill>
                  <a:sym typeface="+mn-ea"/>
                </a:rPr>
                <a:t>C</a:t>
              </a:r>
              <a:r>
                <a:rPr lang="zh-CN" altLang="en-US" sz="1400" dirty="0">
                  <a:solidFill>
                    <a:schemeClr val="bg1"/>
                  </a:solidFill>
                  <a:sym typeface="+mn-ea"/>
                </a:rPr>
                <a:t>onnection succeeded</a:t>
              </a:r>
              <a:endParaRPr lang="zh-CN" altLang="en-US" sz="1400" dirty="0" smtClean="0">
                <a:solidFill>
                  <a:schemeClr val="bg1"/>
                </a:solidFill>
              </a:endParaRPr>
            </a:p>
          </p:txBody>
        </p:sp>
        <p:sp>
          <p:nvSpPr>
            <p:cNvPr id="47" name="TextBox 70"/>
            <p:cNvSpPr txBox="1"/>
            <p:nvPr/>
          </p:nvSpPr>
          <p:spPr>
            <a:xfrm>
              <a:off x="11311" y="10607"/>
              <a:ext cx="3605" cy="435"/>
            </a:xfrm>
            <a:prstGeom prst="rect">
              <a:avLst/>
            </a:prstGeom>
            <a:noFill/>
          </p:spPr>
          <p:txBody>
            <a:bodyPr wrap="square" rtlCol="0">
              <a:spAutoFit/>
            </a:bodyPr>
            <a:p>
              <a:pPr algn="l"/>
              <a:r>
                <a:rPr lang="en-US" altLang="zh-CN" sz="1400" dirty="0">
                  <a:solidFill>
                    <a:schemeClr val="bg1"/>
                  </a:solidFill>
                  <a:sym typeface="+mn-ea"/>
                </a:rPr>
                <a:t>C</a:t>
              </a:r>
              <a:r>
                <a:rPr lang="zh-CN" altLang="en-US" sz="1400" dirty="0">
                  <a:solidFill>
                    <a:schemeClr val="bg1"/>
                  </a:solidFill>
                  <a:sym typeface="+mn-ea"/>
                </a:rPr>
                <a:t>onnection succeeded</a:t>
              </a:r>
              <a:endParaRPr lang="zh-CN" altLang="en-US" sz="1400" dirty="0" smtClean="0">
                <a:solidFill>
                  <a:schemeClr val="bg1"/>
                </a:solidFill>
              </a:endParaRPr>
            </a:p>
          </p:txBody>
        </p:sp>
        <p:cxnSp>
          <p:nvCxnSpPr>
            <p:cNvPr id="48" name="直接箭头连接符 71"/>
            <p:cNvCxnSpPr/>
            <p:nvPr/>
          </p:nvCxnSpPr>
          <p:spPr>
            <a:xfrm flipV="1">
              <a:off x="8514" y="8721"/>
              <a:ext cx="0" cy="16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0" name="TextBox 72"/>
            <p:cNvSpPr txBox="1"/>
            <p:nvPr/>
          </p:nvSpPr>
          <p:spPr>
            <a:xfrm>
              <a:off x="5542" y="9318"/>
              <a:ext cx="2814" cy="435"/>
            </a:xfrm>
            <a:prstGeom prst="rect">
              <a:avLst/>
            </a:prstGeom>
            <a:noFill/>
          </p:spPr>
          <p:txBody>
            <a:bodyPr wrap="square" rtlCol="0">
              <a:spAutoFit/>
            </a:bodyPr>
            <a:p>
              <a:pPr algn="l"/>
              <a:r>
                <a:rPr lang="en-US" altLang="zh-CN" sz="1400" dirty="0" smtClean="0">
                  <a:solidFill>
                    <a:schemeClr val="bg1"/>
                  </a:solidFill>
                </a:rPr>
                <a:t>S</a:t>
              </a:r>
              <a:r>
                <a:rPr lang="zh-CN" altLang="en-US" sz="1400" dirty="0" smtClean="0">
                  <a:solidFill>
                    <a:schemeClr val="bg1"/>
                  </a:solidFill>
                </a:rPr>
                <a:t>hort interruption</a:t>
              </a:r>
              <a:endParaRPr lang="zh-CN" altLang="en-US" sz="1400" dirty="0" smtClean="0">
                <a:solidFill>
                  <a:schemeClr val="bg1"/>
                </a:solidFill>
              </a:endParaRPr>
            </a:p>
          </p:txBody>
        </p:sp>
      </p:gr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1906270" y="609600"/>
            <a:ext cx="15988665" cy="9577070"/>
            <a:chOff x="4997" y="568"/>
            <a:chExt cx="25179" cy="15082"/>
          </a:xfrm>
        </p:grpSpPr>
        <p:sp>
          <p:nvSpPr>
            <p:cNvPr id="3" name="流程图: 联系 1"/>
            <p:cNvSpPr/>
            <p:nvPr/>
          </p:nvSpPr>
          <p:spPr>
            <a:xfrm>
              <a:off x="4997" y="568"/>
              <a:ext cx="2551" cy="2551"/>
            </a:xfrm>
            <a:prstGeom prst="flowChartConnector">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800" dirty="0">
                  <a:solidFill>
                    <a:schemeClr val="bg1"/>
                  </a:solidFill>
                </a:rPr>
                <a:t>Start</a:t>
              </a:r>
              <a:endParaRPr lang="en-US" altLang="zh-CN" sz="2800" dirty="0">
                <a:solidFill>
                  <a:schemeClr val="bg1"/>
                </a:solidFill>
              </a:endParaRPr>
            </a:p>
          </p:txBody>
        </p:sp>
        <p:sp>
          <p:nvSpPr>
            <p:cNvPr id="7" name="圆角矩形 6"/>
            <p:cNvSpPr/>
            <p:nvPr/>
          </p:nvSpPr>
          <p:spPr>
            <a:xfrm>
              <a:off x="9969" y="5570"/>
              <a:ext cx="5533" cy="1511"/>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940" dirty="0" smtClean="0">
                  <a:solidFill>
                    <a:schemeClr val="bg1"/>
                  </a:solidFill>
                </a:rPr>
                <a:t>CONNECTED</a:t>
              </a:r>
              <a:endParaRPr lang="en-US" altLang="zh-CN" sz="2940" dirty="0" smtClean="0">
                <a:solidFill>
                  <a:schemeClr val="bg1"/>
                </a:solidFill>
              </a:endParaRPr>
            </a:p>
          </p:txBody>
        </p:sp>
        <p:sp>
          <p:nvSpPr>
            <p:cNvPr id="34" name="圆角矩形 33"/>
            <p:cNvSpPr/>
            <p:nvPr/>
          </p:nvSpPr>
          <p:spPr>
            <a:xfrm>
              <a:off x="9741" y="14139"/>
              <a:ext cx="5533" cy="1511"/>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940" dirty="0" smtClean="0">
                  <a:solidFill>
                    <a:schemeClr val="bg1"/>
                  </a:solidFill>
                </a:rPr>
                <a:t>RECONNECTED</a:t>
              </a:r>
              <a:endParaRPr lang="en-US" altLang="zh-CN" sz="2940" dirty="0" smtClean="0">
                <a:solidFill>
                  <a:schemeClr val="bg1"/>
                </a:solidFill>
              </a:endParaRPr>
            </a:p>
          </p:txBody>
        </p:sp>
        <p:sp>
          <p:nvSpPr>
            <p:cNvPr id="35" name="圆角矩形 34"/>
            <p:cNvSpPr/>
            <p:nvPr/>
          </p:nvSpPr>
          <p:spPr>
            <a:xfrm>
              <a:off x="9941" y="9099"/>
              <a:ext cx="5533" cy="1511"/>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940" dirty="0" smtClean="0">
                  <a:solidFill>
                    <a:schemeClr val="bg1"/>
                  </a:solidFill>
                </a:rPr>
                <a:t>SUSPENDED</a:t>
              </a:r>
              <a:endParaRPr lang="en-US" altLang="zh-CN" sz="2940" dirty="0" smtClean="0">
                <a:solidFill>
                  <a:schemeClr val="bg1"/>
                </a:solidFill>
              </a:endParaRPr>
            </a:p>
          </p:txBody>
        </p:sp>
        <p:sp>
          <p:nvSpPr>
            <p:cNvPr id="36" name="圆角矩形 35"/>
            <p:cNvSpPr/>
            <p:nvPr/>
          </p:nvSpPr>
          <p:spPr>
            <a:xfrm>
              <a:off x="24643" y="9100"/>
              <a:ext cx="5533" cy="1511"/>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940" dirty="0" smtClean="0">
                  <a:solidFill>
                    <a:schemeClr val="bg1"/>
                  </a:solidFill>
                </a:rPr>
                <a:t>LOST</a:t>
              </a:r>
              <a:endParaRPr lang="en-US" altLang="zh-CN" sz="2940" dirty="0" smtClean="0">
                <a:solidFill>
                  <a:schemeClr val="bg1"/>
                </a:solidFill>
              </a:endParaRPr>
            </a:p>
          </p:txBody>
        </p:sp>
        <p:cxnSp>
          <p:nvCxnSpPr>
            <p:cNvPr id="9" name="直接箭头连接符 8"/>
            <p:cNvCxnSpPr>
              <a:stCxn id="3" idx="6"/>
              <a:endCxn id="7" idx="0"/>
            </p:cNvCxnSpPr>
            <p:nvPr/>
          </p:nvCxnSpPr>
          <p:spPr>
            <a:xfrm>
              <a:off x="7548" y="1844"/>
              <a:ext cx="5188" cy="3726"/>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7" idx="2"/>
              <a:endCxn id="35" idx="0"/>
            </p:cNvCxnSpPr>
            <p:nvPr/>
          </p:nvCxnSpPr>
          <p:spPr>
            <a:xfrm flipH="1">
              <a:off x="12708" y="7081"/>
              <a:ext cx="28" cy="201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14306" y="10610"/>
              <a:ext cx="0" cy="35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35" idx="3"/>
              <a:endCxn id="36" idx="1"/>
            </p:cNvCxnSpPr>
            <p:nvPr/>
          </p:nvCxnSpPr>
          <p:spPr>
            <a:xfrm>
              <a:off x="15474" y="9855"/>
              <a:ext cx="9169" cy="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36" idx="2"/>
              <a:endCxn id="34" idx="3"/>
            </p:cNvCxnSpPr>
            <p:nvPr/>
          </p:nvCxnSpPr>
          <p:spPr>
            <a:xfrm rot="5400000">
              <a:off x="19200" y="6685"/>
              <a:ext cx="4284" cy="12136"/>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2720" y="4059"/>
              <a:ext cx="6064" cy="815"/>
            </a:xfrm>
            <a:prstGeom prst="rect">
              <a:avLst/>
            </a:prstGeom>
            <a:noFill/>
          </p:spPr>
          <p:txBody>
            <a:bodyPr wrap="none" rtlCol="0">
              <a:spAutoFit/>
            </a:bodyPr>
            <a:p>
              <a:pPr algn="l"/>
              <a:r>
                <a:rPr lang="en-US" altLang="zh-CN" sz="2520" dirty="0">
                  <a:solidFill>
                    <a:schemeClr val="bg1"/>
                  </a:solidFill>
                  <a:sym typeface="+mn-ea"/>
                </a:rPr>
                <a:t>C</a:t>
              </a:r>
              <a:r>
                <a:rPr lang="zh-CN" altLang="en-US" sz="2520" dirty="0">
                  <a:solidFill>
                    <a:schemeClr val="bg1"/>
                  </a:solidFill>
                  <a:sym typeface="+mn-ea"/>
                </a:rPr>
                <a:t>onnection succeeded</a:t>
              </a:r>
              <a:endParaRPr lang="zh-CN" altLang="en-US" sz="2520" dirty="0">
                <a:solidFill>
                  <a:schemeClr val="bg1"/>
                </a:solidFill>
                <a:sym typeface="+mn-ea"/>
              </a:endParaRPr>
            </a:p>
          </p:txBody>
        </p:sp>
        <p:sp>
          <p:nvSpPr>
            <p:cNvPr id="68" name="TextBox 67"/>
            <p:cNvSpPr txBox="1"/>
            <p:nvPr/>
          </p:nvSpPr>
          <p:spPr>
            <a:xfrm>
              <a:off x="12737" y="7653"/>
              <a:ext cx="4657" cy="815"/>
            </a:xfrm>
            <a:prstGeom prst="rect">
              <a:avLst/>
            </a:prstGeom>
            <a:noFill/>
          </p:spPr>
          <p:txBody>
            <a:bodyPr wrap="none" rtlCol="0">
              <a:spAutoFit/>
            </a:bodyPr>
            <a:p>
              <a:pPr algn="l"/>
              <a:r>
                <a:rPr lang="en-US" altLang="zh-CN" sz="2520" dirty="0" smtClean="0">
                  <a:solidFill>
                    <a:schemeClr val="bg1"/>
                  </a:solidFill>
                </a:rPr>
                <a:t>S</a:t>
              </a:r>
              <a:r>
                <a:rPr lang="zh-CN" altLang="en-US" sz="2520" dirty="0" smtClean="0">
                  <a:solidFill>
                    <a:schemeClr val="bg1"/>
                  </a:solidFill>
                </a:rPr>
                <a:t>hort interruption</a:t>
              </a:r>
              <a:endParaRPr lang="zh-CN" altLang="en-US" sz="2520" dirty="0" smtClean="0">
                <a:solidFill>
                  <a:schemeClr val="bg1"/>
                </a:solidFill>
              </a:endParaRPr>
            </a:p>
          </p:txBody>
        </p:sp>
        <p:sp>
          <p:nvSpPr>
            <p:cNvPr id="69" name="TextBox 68"/>
            <p:cNvSpPr txBox="1"/>
            <p:nvPr/>
          </p:nvSpPr>
          <p:spPr>
            <a:xfrm>
              <a:off x="15763" y="9039"/>
              <a:ext cx="7888" cy="815"/>
            </a:xfrm>
            <a:prstGeom prst="rect">
              <a:avLst/>
            </a:prstGeom>
            <a:noFill/>
          </p:spPr>
          <p:txBody>
            <a:bodyPr wrap="none" rtlCol="0">
              <a:spAutoFit/>
            </a:bodyPr>
            <a:p>
              <a:pPr algn="l"/>
              <a:r>
                <a:rPr lang="en-US" altLang="zh-CN" sz="2520" dirty="0" smtClean="0">
                  <a:solidFill>
                    <a:schemeClr val="bg1"/>
                  </a:solidFill>
                </a:rPr>
                <a:t>C</a:t>
              </a:r>
              <a:r>
                <a:rPr lang="zh-CN" altLang="en-US" sz="2520" dirty="0" smtClean="0">
                  <a:solidFill>
                    <a:schemeClr val="bg1"/>
                  </a:solidFill>
                </a:rPr>
                <a:t>onnection reconnect timeout</a:t>
              </a:r>
              <a:endParaRPr lang="zh-CN" altLang="en-US" sz="2520" dirty="0" smtClean="0">
                <a:solidFill>
                  <a:schemeClr val="bg1"/>
                </a:solidFill>
              </a:endParaRPr>
            </a:p>
          </p:txBody>
        </p:sp>
        <p:sp>
          <p:nvSpPr>
            <p:cNvPr id="70" name="TextBox 69"/>
            <p:cNvSpPr txBox="1"/>
            <p:nvPr/>
          </p:nvSpPr>
          <p:spPr>
            <a:xfrm>
              <a:off x="14372" y="11907"/>
              <a:ext cx="6064" cy="815"/>
            </a:xfrm>
            <a:prstGeom prst="rect">
              <a:avLst/>
            </a:prstGeom>
            <a:noFill/>
          </p:spPr>
          <p:txBody>
            <a:bodyPr wrap="none" rtlCol="0">
              <a:spAutoFit/>
            </a:bodyPr>
            <a:p>
              <a:pPr algn="l"/>
              <a:r>
                <a:rPr lang="en-US" altLang="zh-CN" sz="2520" dirty="0">
                  <a:solidFill>
                    <a:schemeClr val="bg1"/>
                  </a:solidFill>
                  <a:sym typeface="+mn-ea"/>
                </a:rPr>
                <a:t>C</a:t>
              </a:r>
              <a:r>
                <a:rPr lang="zh-CN" altLang="en-US" sz="2520" dirty="0">
                  <a:solidFill>
                    <a:schemeClr val="bg1"/>
                  </a:solidFill>
                  <a:sym typeface="+mn-ea"/>
                </a:rPr>
                <a:t>onnection succeeded</a:t>
              </a:r>
              <a:endParaRPr lang="zh-CN" altLang="en-US" sz="2520" dirty="0" smtClean="0">
                <a:solidFill>
                  <a:schemeClr val="bg1"/>
                </a:solidFill>
              </a:endParaRPr>
            </a:p>
          </p:txBody>
        </p:sp>
        <p:sp>
          <p:nvSpPr>
            <p:cNvPr id="71" name="TextBox 70"/>
            <p:cNvSpPr txBox="1"/>
            <p:nvPr/>
          </p:nvSpPr>
          <p:spPr>
            <a:xfrm>
              <a:off x="18579" y="14019"/>
              <a:ext cx="6064" cy="815"/>
            </a:xfrm>
            <a:prstGeom prst="rect">
              <a:avLst/>
            </a:prstGeom>
            <a:noFill/>
          </p:spPr>
          <p:txBody>
            <a:bodyPr wrap="none" rtlCol="0">
              <a:spAutoFit/>
            </a:bodyPr>
            <a:p>
              <a:pPr algn="l"/>
              <a:r>
                <a:rPr lang="en-US" altLang="zh-CN" sz="2520" dirty="0">
                  <a:solidFill>
                    <a:schemeClr val="bg1"/>
                  </a:solidFill>
                  <a:sym typeface="+mn-ea"/>
                </a:rPr>
                <a:t>C</a:t>
              </a:r>
              <a:r>
                <a:rPr lang="zh-CN" altLang="en-US" sz="2520" dirty="0">
                  <a:solidFill>
                    <a:schemeClr val="bg1"/>
                  </a:solidFill>
                  <a:sym typeface="+mn-ea"/>
                </a:rPr>
                <a:t>onnection succeeded</a:t>
              </a:r>
              <a:endParaRPr lang="zh-CN" altLang="en-US" sz="2520" dirty="0" smtClean="0">
                <a:solidFill>
                  <a:schemeClr val="bg1"/>
                </a:solidFill>
              </a:endParaRPr>
            </a:p>
          </p:txBody>
        </p:sp>
        <p:cxnSp>
          <p:nvCxnSpPr>
            <p:cNvPr id="72" name="直接箭头连接符 71"/>
            <p:cNvCxnSpPr/>
            <p:nvPr/>
          </p:nvCxnSpPr>
          <p:spPr>
            <a:xfrm flipV="1">
              <a:off x="11051" y="10563"/>
              <a:ext cx="0" cy="35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6002" y="11892"/>
              <a:ext cx="4657" cy="815"/>
            </a:xfrm>
            <a:prstGeom prst="rect">
              <a:avLst/>
            </a:prstGeom>
            <a:noFill/>
          </p:spPr>
          <p:txBody>
            <a:bodyPr wrap="none" rtlCol="0">
              <a:spAutoFit/>
            </a:bodyPr>
            <a:p>
              <a:pPr algn="l"/>
              <a:r>
                <a:rPr lang="en-US" altLang="zh-CN" sz="2520" dirty="0" smtClean="0">
                  <a:solidFill>
                    <a:schemeClr val="bg1"/>
                  </a:solidFill>
                </a:rPr>
                <a:t>S</a:t>
              </a:r>
              <a:r>
                <a:rPr lang="zh-CN" altLang="en-US" sz="2520" dirty="0" smtClean="0">
                  <a:solidFill>
                    <a:schemeClr val="bg1"/>
                  </a:solidFill>
                </a:rPr>
                <a:t>hort interruption</a:t>
              </a:r>
              <a:endParaRPr lang="zh-CN" altLang="en-US" sz="2520" dirty="0" smtClean="0">
                <a:solidFill>
                  <a:schemeClr val="bg1"/>
                </a:solidFill>
              </a:endParaRPr>
            </a:p>
          </p:txBody>
        </p:sp>
      </p:gr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56845" y="281940"/>
            <a:ext cx="19359880" cy="877570"/>
            <a:chOff x="247" y="444"/>
            <a:chExt cx="30913" cy="1382"/>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1016" y="566"/>
              <a:ext cx="27784" cy="1137"/>
            </a:xfrm>
            <a:prstGeom prst="rect">
              <a:avLst/>
            </a:prstGeom>
            <a:noFill/>
          </p:spPr>
          <p:txBody>
            <a:bodyPr wrap="square" lIns="0" tIns="0" rIns="0" bIns="45715" rtlCol="0">
              <a:spAutoFit/>
            </a:bodyPr>
            <a:p>
              <a:pPr>
                <a:defRPr/>
              </a:pPr>
              <a:r>
                <a:rPr sz="4000" b="1" dirty="0" smtClean="0">
                  <a:solidFill>
                    <a:schemeClr val="bg1"/>
                  </a:solidFill>
                  <a:sym typeface="+mn-ea"/>
                </a:rPr>
                <a:t>NodeCache event listener</a:t>
              </a:r>
              <a:endParaRPr sz="4000" b="1" dirty="0" smtClean="0">
                <a:solidFill>
                  <a:schemeClr val="bg1"/>
                </a:solidFill>
                <a:sym typeface="+mn-ea"/>
              </a:endParaRPr>
            </a:p>
          </p:txBody>
        </p:sp>
        <p:sp>
          <p:nvSpPr>
            <p:cNvPr id="22" name="Flowchart: Process 21"/>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2" name="TextBox 1"/>
          <p:cNvSpPr txBox="1"/>
          <p:nvPr/>
        </p:nvSpPr>
        <p:spPr>
          <a:xfrm>
            <a:off x="638175" y="1619250"/>
            <a:ext cx="17401540" cy="1715770"/>
          </a:xfrm>
          <a:prstGeom prst="rect">
            <a:avLst/>
          </a:prstGeom>
          <a:noFill/>
          <a:ln>
            <a:solidFill>
              <a:srgbClr val="5C7595"/>
            </a:solidFill>
          </a:ln>
        </p:spPr>
        <p:txBody>
          <a:bodyPr wrap="square" rtlCol="0">
            <a:spAutoFit/>
          </a:bodyPr>
          <a:p>
            <a:r>
              <a:rPr sz="4800" dirty="0" smtClean="0">
                <a:solidFill>
                  <a:schemeClr val="bg1"/>
                </a:solidFill>
                <a:sym typeface="+mn-ea"/>
              </a:rPr>
              <a:t>NodeCache is relatively simple, and only listens for changes in the current node.</a:t>
            </a:r>
            <a:endParaRPr sz="4800" dirty="0" smtClean="0">
              <a:solidFill>
                <a:schemeClr val="bg1"/>
              </a:solidFill>
              <a:sym typeface="+mn-ea"/>
            </a:endParaRPr>
          </a:p>
        </p:txBody>
      </p:sp>
      <p:graphicFrame>
        <p:nvGraphicFramePr>
          <p:cNvPr id="3" name="表格 1"/>
          <p:cNvGraphicFramePr>
            <a:graphicFrameLocks noGrp="1"/>
          </p:cNvGraphicFramePr>
          <p:nvPr/>
        </p:nvGraphicFramePr>
        <p:xfrm>
          <a:off x="638175" y="4491355"/>
          <a:ext cx="17401540" cy="2466340"/>
        </p:xfrm>
        <a:graphic>
          <a:graphicData uri="http://schemas.openxmlformats.org/drawingml/2006/table">
            <a:tbl>
              <a:tblPr firstRow="1" bandRow="1">
                <a:tableStyleId>{5C22544A-7EE6-4342-B048-85BDC9FD1C3A}</a:tableStyleId>
              </a:tblPr>
              <a:tblGrid>
                <a:gridCol w="4749165"/>
                <a:gridCol w="3951605"/>
                <a:gridCol w="4350385"/>
                <a:gridCol w="4350385"/>
              </a:tblGrid>
              <a:tr h="1122680">
                <a:tc>
                  <a:txBody>
                    <a:bodyPr/>
                    <a:p>
                      <a:pPr algn="ctr"/>
                      <a:r>
                        <a:rPr lang="en-US" altLang="zh-CN" sz="3780" dirty="0" smtClean="0">
                          <a:solidFill>
                            <a:schemeClr val="bg1"/>
                          </a:solidFill>
                        </a:rPr>
                        <a:t>Event</a:t>
                      </a:r>
                      <a:endParaRPr lang="en-US" altLang="zh-CN" sz="3780" dirty="0" smtClean="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pPr algn="ctr"/>
                      <a:r>
                        <a:rPr lang="en-US" altLang="zh-CN" sz="3780" dirty="0" smtClean="0">
                          <a:solidFill>
                            <a:schemeClr val="bg1"/>
                          </a:solidFill>
                        </a:rPr>
                        <a:t>Operate</a:t>
                      </a:r>
                      <a:endParaRPr lang="en-US" altLang="zh-CN" sz="3780" dirty="0" smtClean="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pPr algn="ctr"/>
                      <a:r>
                        <a:rPr lang="en-US" altLang="zh-CN" sz="3780" dirty="0" smtClean="0">
                          <a:solidFill>
                            <a:schemeClr val="bg1"/>
                          </a:solidFill>
                          <a:sym typeface="+mn-ea"/>
                        </a:rPr>
                        <a:t>Operate</a:t>
                      </a:r>
                      <a:endParaRPr lang="zh-CN" altLang="en-US" sz="3780" dirty="0" smtClean="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pPr algn="ctr"/>
                      <a:r>
                        <a:rPr lang="en-US" altLang="zh-CN" sz="3780" dirty="0" smtClean="0">
                          <a:solidFill>
                            <a:schemeClr val="bg1"/>
                          </a:solidFill>
                          <a:sym typeface="+mn-ea"/>
                        </a:rPr>
                        <a:t>Operate</a:t>
                      </a:r>
                      <a:endParaRPr lang="zh-CN" altLang="en-US" sz="3780" dirty="0" smtClean="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r>
              <a:tr h="1343660">
                <a:tc>
                  <a:txBody>
                    <a:bodyPr/>
                    <a:p>
                      <a:r>
                        <a:rPr lang="en-US" altLang="zh-CN" sz="3780" dirty="0" smtClean="0">
                          <a:solidFill>
                            <a:schemeClr val="bg1"/>
                          </a:solidFill>
                        </a:rPr>
                        <a:t>nodeChanged</a:t>
                      </a:r>
                      <a:r>
                        <a:rPr lang="zh-CN" altLang="en-US" sz="3780" dirty="0" smtClean="0">
                          <a:solidFill>
                            <a:schemeClr val="bg1"/>
                          </a:solidFill>
                        </a:rPr>
                        <a:t> </a:t>
                      </a:r>
                      <a:r>
                        <a:rPr lang="en-US" altLang="zh-CN" sz="3780" dirty="0" smtClean="0">
                          <a:solidFill>
                            <a:schemeClr val="bg1"/>
                          </a:solidFill>
                        </a:rPr>
                        <a:t>Event</a:t>
                      </a:r>
                      <a:endParaRPr lang="en-US" altLang="zh-CN" sz="3780" dirty="0" smtClean="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lang="en-US" altLang="zh-CN" sz="3780" dirty="0" smtClean="0">
                          <a:solidFill>
                            <a:schemeClr val="bg1"/>
                          </a:solidFill>
                        </a:rPr>
                        <a:t>Create the current node</a:t>
                      </a:r>
                      <a:endParaRPr lang="en-US" altLang="zh-CN" sz="3780" dirty="0" smtClean="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lang="en-US" altLang="zh-CN" sz="3780" dirty="0" smtClean="0">
                          <a:solidFill>
                            <a:schemeClr val="bg1"/>
                          </a:solidFill>
                          <a:sym typeface="+mn-ea"/>
                        </a:rPr>
                        <a:t>Delete the current node</a:t>
                      </a:r>
                      <a:endParaRPr lang="zh-CN" altLang="en-US" sz="3780" dirty="0" smtClean="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lang="en-US" altLang="zh-CN" sz="3780" dirty="0" smtClean="0">
                          <a:solidFill>
                            <a:schemeClr val="bg1"/>
                          </a:solidFill>
                          <a:sym typeface="+mn-ea"/>
                        </a:rPr>
                        <a:t>C</a:t>
                      </a:r>
                      <a:r>
                        <a:rPr lang="zh-CN" altLang="en-US" sz="3780" dirty="0" smtClean="0">
                          <a:solidFill>
                            <a:schemeClr val="bg1"/>
                          </a:solidFill>
                          <a:sym typeface="+mn-ea"/>
                        </a:rPr>
                        <a:t>hanges </a:t>
                      </a:r>
                      <a:r>
                        <a:rPr lang="en-US" altLang="zh-CN" sz="3780" dirty="0" smtClean="0">
                          <a:solidFill>
                            <a:schemeClr val="bg1"/>
                          </a:solidFill>
                          <a:sym typeface="+mn-ea"/>
                        </a:rPr>
                        <a:t>the</a:t>
                      </a:r>
                      <a:r>
                        <a:rPr lang="zh-CN" altLang="en-US" sz="3780" dirty="0" smtClean="0">
                          <a:solidFill>
                            <a:schemeClr val="bg1"/>
                          </a:solidFill>
                          <a:sym typeface="+mn-ea"/>
                        </a:rPr>
                        <a:t> </a:t>
                      </a:r>
                      <a:r>
                        <a:rPr lang="zh-CN" altLang="en-US" sz="3780" dirty="0" smtClean="0">
                          <a:solidFill>
                            <a:schemeClr val="bg1"/>
                          </a:solidFill>
                        </a:rPr>
                        <a:t>Current node </a:t>
                      </a:r>
                      <a:endParaRPr lang="zh-CN" altLang="en-US" sz="3780" dirty="0" smtClean="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r>
            </a:tbl>
          </a:graphicData>
        </a:graphic>
      </p:graphicFrame>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56845" y="281940"/>
            <a:ext cx="19359880" cy="877570"/>
            <a:chOff x="247" y="444"/>
            <a:chExt cx="30913" cy="1382"/>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1016" y="566"/>
              <a:ext cx="27784" cy="1137"/>
            </a:xfrm>
            <a:prstGeom prst="rect">
              <a:avLst/>
            </a:prstGeom>
            <a:noFill/>
          </p:spPr>
          <p:txBody>
            <a:bodyPr wrap="square" lIns="0" tIns="0" rIns="0" bIns="45715" rtlCol="0">
              <a:spAutoFit/>
            </a:bodyPr>
            <a:p>
              <a:pPr>
                <a:defRPr/>
              </a:pPr>
              <a:r>
                <a:rPr sz="4000" b="1" dirty="0" smtClean="0">
                  <a:solidFill>
                    <a:schemeClr val="bg1"/>
                  </a:solidFill>
                  <a:sym typeface="+mn-ea"/>
                </a:rPr>
                <a:t>NodeCache event implementation principle</a:t>
              </a:r>
              <a:endParaRPr sz="4000" b="1" dirty="0" smtClean="0">
                <a:solidFill>
                  <a:schemeClr val="bg1"/>
                </a:solidFill>
                <a:sym typeface="+mn-ea"/>
              </a:endParaRPr>
            </a:p>
          </p:txBody>
        </p:sp>
        <p:sp>
          <p:nvSpPr>
            <p:cNvPr id="22" name="Flowchart: Process 21"/>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grpSp>
        <p:nvGrpSpPr>
          <p:cNvPr id="2" name="Group 1"/>
          <p:cNvGrpSpPr/>
          <p:nvPr/>
        </p:nvGrpSpPr>
        <p:grpSpPr>
          <a:xfrm>
            <a:off x="1346835" y="1492250"/>
            <a:ext cx="17162780" cy="8771890"/>
            <a:chOff x="2121" y="2350"/>
            <a:chExt cx="27028" cy="13814"/>
          </a:xfrm>
        </p:grpSpPr>
        <p:sp>
          <p:nvSpPr>
            <p:cNvPr id="7" name="流程图: 联系 6"/>
            <p:cNvSpPr/>
            <p:nvPr/>
          </p:nvSpPr>
          <p:spPr>
            <a:xfrm>
              <a:off x="2121" y="2350"/>
              <a:ext cx="3969" cy="3969"/>
            </a:xfrm>
            <a:prstGeom prst="flowChartConnector">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940" dirty="0">
                  <a:solidFill>
                    <a:schemeClr val="bg1"/>
                  </a:solidFill>
                  <a:sym typeface="+mn-ea"/>
                </a:rPr>
                <a:t>StartUp</a:t>
              </a:r>
              <a:endParaRPr lang="en-US" altLang="zh-CN" sz="2940" dirty="0">
                <a:solidFill>
                  <a:schemeClr val="bg1"/>
                </a:solidFill>
              </a:endParaRPr>
            </a:p>
          </p:txBody>
        </p:sp>
        <p:sp>
          <p:nvSpPr>
            <p:cNvPr id="9" name="圆角矩形 8"/>
            <p:cNvSpPr/>
            <p:nvPr/>
          </p:nvSpPr>
          <p:spPr>
            <a:xfrm>
              <a:off x="2349" y="10963"/>
              <a:ext cx="11906" cy="1508"/>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zh-CN" altLang="en-US" sz="2940" dirty="0" smtClean="0">
                  <a:solidFill>
                    <a:schemeClr val="bg1"/>
                  </a:solidFill>
                </a:rPr>
                <a:t>Set the new node data</a:t>
              </a:r>
              <a:endParaRPr lang="zh-CN" altLang="en-US" sz="2940" dirty="0" smtClean="0">
                <a:solidFill>
                  <a:schemeClr val="bg1"/>
                </a:solidFill>
              </a:endParaRPr>
            </a:p>
          </p:txBody>
        </p:sp>
        <p:sp>
          <p:nvSpPr>
            <p:cNvPr id="10" name="圆角矩形 9"/>
            <p:cNvSpPr/>
            <p:nvPr/>
          </p:nvSpPr>
          <p:spPr>
            <a:xfrm>
              <a:off x="2348" y="7441"/>
              <a:ext cx="11906" cy="1508"/>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2940" dirty="0" smtClean="0">
                  <a:solidFill>
                    <a:schemeClr val="bg1"/>
                  </a:solidFill>
                </a:rPr>
                <a:t>Add node listeners via checkExists</a:t>
              </a:r>
              <a:endParaRPr sz="2940" dirty="0" smtClean="0">
                <a:solidFill>
                  <a:schemeClr val="bg1"/>
                </a:solidFill>
              </a:endParaRPr>
            </a:p>
          </p:txBody>
        </p:sp>
        <p:sp>
          <p:nvSpPr>
            <p:cNvPr id="4" name="圆角矩形 10"/>
            <p:cNvSpPr/>
            <p:nvPr/>
          </p:nvSpPr>
          <p:spPr>
            <a:xfrm>
              <a:off x="17245" y="10963"/>
              <a:ext cx="11906" cy="1508"/>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2940" smtClean="0">
                  <a:solidFill>
                    <a:schemeClr val="bg1"/>
                  </a:solidFill>
                </a:rPr>
                <a:t>Receive node change event from ZkServer</a:t>
              </a:r>
              <a:endParaRPr sz="2940" smtClean="0">
                <a:solidFill>
                  <a:schemeClr val="bg1"/>
                </a:solidFill>
              </a:endParaRPr>
            </a:p>
          </p:txBody>
        </p:sp>
        <p:cxnSp>
          <p:nvCxnSpPr>
            <p:cNvPr id="12" name="直接箭头连接符 11"/>
            <p:cNvCxnSpPr>
              <a:stCxn id="7" idx="6"/>
              <a:endCxn id="10" idx="0"/>
            </p:cNvCxnSpPr>
            <p:nvPr/>
          </p:nvCxnSpPr>
          <p:spPr>
            <a:xfrm>
              <a:off x="6090" y="4335"/>
              <a:ext cx="2211" cy="3106"/>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348" y="14656"/>
              <a:ext cx="11906" cy="1508"/>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2940" dirty="0">
                  <a:solidFill>
                    <a:schemeClr val="bg1"/>
                  </a:solidFill>
                </a:rPr>
                <a:t>Callback registered NodeCacheListener</a:t>
              </a:r>
              <a:endParaRPr sz="2940" dirty="0">
                <a:solidFill>
                  <a:schemeClr val="bg1"/>
                </a:solidFill>
              </a:endParaRPr>
            </a:p>
          </p:txBody>
        </p:sp>
        <p:cxnSp>
          <p:nvCxnSpPr>
            <p:cNvPr id="17" name="直接箭头连接符 16"/>
            <p:cNvCxnSpPr>
              <a:stCxn id="9" idx="2"/>
              <a:endCxn id="14" idx="0"/>
            </p:cNvCxnSpPr>
            <p:nvPr/>
          </p:nvCxnSpPr>
          <p:spPr>
            <a:xfrm flipH="1">
              <a:off x="8101" y="12471"/>
              <a:ext cx="1" cy="21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17"/>
            <p:cNvCxnSpPr>
              <a:stCxn id="14" idx="1"/>
              <a:endCxn id="10" idx="1"/>
            </p:cNvCxnSpPr>
            <p:nvPr/>
          </p:nvCxnSpPr>
          <p:spPr>
            <a:xfrm rot="10800000">
              <a:off x="2348" y="8194"/>
              <a:ext cx="5" cy="7215"/>
            </a:xfrm>
            <a:prstGeom prst="bentConnector3">
              <a:avLst>
                <a:gd name="adj1" fmla="val 2694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 name="圆角矩形 20"/>
            <p:cNvSpPr/>
            <p:nvPr/>
          </p:nvSpPr>
          <p:spPr>
            <a:xfrm>
              <a:off x="17244" y="7441"/>
              <a:ext cx="11906" cy="1508"/>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2940" dirty="0" smtClean="0">
                  <a:solidFill>
                    <a:schemeClr val="bg1"/>
                  </a:solidFill>
                </a:rPr>
                <a:t>ZkServer node changes to send message</a:t>
              </a:r>
              <a:endParaRPr sz="2940" dirty="0" smtClean="0">
                <a:solidFill>
                  <a:schemeClr val="bg1"/>
                </a:solidFill>
              </a:endParaRPr>
            </a:p>
          </p:txBody>
        </p:sp>
        <p:cxnSp>
          <p:nvCxnSpPr>
            <p:cNvPr id="15" name="直接箭头连接符 21"/>
            <p:cNvCxnSpPr>
              <a:stCxn id="21" idx="2"/>
              <a:endCxn id="4" idx="0"/>
            </p:cNvCxnSpPr>
            <p:nvPr/>
          </p:nvCxnSpPr>
          <p:spPr>
            <a:xfrm>
              <a:off x="22997" y="8949"/>
              <a:ext cx="1" cy="20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4" idx="1"/>
              <a:endCxn id="9" idx="3"/>
            </p:cNvCxnSpPr>
            <p:nvPr/>
          </p:nvCxnSpPr>
          <p:spPr>
            <a:xfrm flipH="1">
              <a:off x="14255" y="11717"/>
              <a:ext cx="299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0" idx="3"/>
              <a:endCxn id="21" idx="1"/>
            </p:cNvCxnSpPr>
            <p:nvPr/>
          </p:nvCxnSpPr>
          <p:spPr>
            <a:xfrm>
              <a:off x="14254" y="8195"/>
              <a:ext cx="2990" cy="0"/>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2838" y="9144"/>
              <a:ext cx="8370" cy="703"/>
            </a:xfrm>
            <a:prstGeom prst="rect">
              <a:avLst/>
            </a:prstGeom>
            <a:noFill/>
          </p:spPr>
          <p:txBody>
            <a:bodyPr wrap="none" rtlCol="0">
              <a:spAutoFit/>
            </a:bodyPr>
            <a:p>
              <a:pPr algn="l"/>
              <a:r>
                <a:rPr lang="zh-CN" altLang="en-US" sz="2100" dirty="0" smtClean="0">
                  <a:solidFill>
                    <a:schemeClr val="bg1"/>
                  </a:solidFill>
                </a:rPr>
                <a:t>Background waiting for node changes</a:t>
              </a:r>
              <a:endParaRPr lang="zh-CN" altLang="en-US" sz="2100" dirty="0" smtClean="0">
                <a:solidFill>
                  <a:schemeClr val="bg1"/>
                </a:solidFill>
              </a:endParaRPr>
            </a:p>
          </p:txBody>
        </p:sp>
      </p:gr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1"/>
          <p:cNvGrpSpPr/>
          <p:nvPr/>
        </p:nvGrpSpPr>
        <p:grpSpPr>
          <a:xfrm>
            <a:off x="1346835" y="476250"/>
            <a:ext cx="17162780" cy="9406890"/>
            <a:chOff x="2121" y="750"/>
            <a:chExt cx="27028" cy="14814"/>
          </a:xfrm>
        </p:grpSpPr>
        <p:sp>
          <p:nvSpPr>
            <p:cNvPr id="7" name="流程图: 联系 6"/>
            <p:cNvSpPr/>
            <p:nvPr/>
          </p:nvSpPr>
          <p:spPr>
            <a:xfrm>
              <a:off x="2121" y="750"/>
              <a:ext cx="3969" cy="3969"/>
            </a:xfrm>
            <a:prstGeom prst="flowChartConnector">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2940" dirty="0">
                  <a:solidFill>
                    <a:schemeClr val="bg1"/>
                  </a:solidFill>
                  <a:sym typeface="+mn-ea"/>
                </a:rPr>
                <a:t>StartUp</a:t>
              </a:r>
              <a:endParaRPr lang="en-US" altLang="zh-CN" sz="2940" dirty="0">
                <a:solidFill>
                  <a:schemeClr val="bg1"/>
                </a:solidFill>
              </a:endParaRPr>
            </a:p>
          </p:txBody>
        </p:sp>
        <p:sp>
          <p:nvSpPr>
            <p:cNvPr id="9" name="圆角矩形 8"/>
            <p:cNvSpPr/>
            <p:nvPr/>
          </p:nvSpPr>
          <p:spPr>
            <a:xfrm>
              <a:off x="2349" y="10163"/>
              <a:ext cx="11906" cy="1508"/>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zh-CN" altLang="en-US" sz="2940" dirty="0" smtClean="0">
                  <a:solidFill>
                    <a:schemeClr val="bg1"/>
                  </a:solidFill>
                </a:rPr>
                <a:t>Set the new node data</a:t>
              </a:r>
              <a:endParaRPr lang="zh-CN" altLang="en-US" sz="2940" dirty="0" smtClean="0">
                <a:solidFill>
                  <a:schemeClr val="bg1"/>
                </a:solidFill>
              </a:endParaRPr>
            </a:p>
          </p:txBody>
        </p:sp>
        <p:sp>
          <p:nvSpPr>
            <p:cNvPr id="10" name="圆角矩形 9"/>
            <p:cNvSpPr/>
            <p:nvPr/>
          </p:nvSpPr>
          <p:spPr>
            <a:xfrm>
              <a:off x="2348" y="6241"/>
              <a:ext cx="11906" cy="1508"/>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2940" dirty="0" smtClean="0">
                  <a:solidFill>
                    <a:schemeClr val="bg1"/>
                  </a:solidFill>
                </a:rPr>
                <a:t>Add node listeners via checkExists</a:t>
              </a:r>
              <a:endParaRPr sz="2940" dirty="0" smtClean="0">
                <a:solidFill>
                  <a:schemeClr val="bg1"/>
                </a:solidFill>
              </a:endParaRPr>
            </a:p>
          </p:txBody>
        </p:sp>
        <p:sp>
          <p:nvSpPr>
            <p:cNvPr id="4" name="圆角矩形 10"/>
            <p:cNvSpPr/>
            <p:nvPr/>
          </p:nvSpPr>
          <p:spPr>
            <a:xfrm>
              <a:off x="17245" y="10163"/>
              <a:ext cx="11906" cy="1508"/>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2940" smtClean="0">
                  <a:solidFill>
                    <a:schemeClr val="bg1"/>
                  </a:solidFill>
                </a:rPr>
                <a:t>Receive node change event from ZkServer</a:t>
              </a:r>
              <a:endParaRPr sz="2940" smtClean="0">
                <a:solidFill>
                  <a:schemeClr val="bg1"/>
                </a:solidFill>
              </a:endParaRPr>
            </a:p>
          </p:txBody>
        </p:sp>
        <p:cxnSp>
          <p:nvCxnSpPr>
            <p:cNvPr id="12" name="直接箭头连接符 11"/>
            <p:cNvCxnSpPr>
              <a:stCxn id="7" idx="6"/>
              <a:endCxn id="10" idx="0"/>
            </p:cNvCxnSpPr>
            <p:nvPr/>
          </p:nvCxnSpPr>
          <p:spPr>
            <a:xfrm>
              <a:off x="6090" y="2735"/>
              <a:ext cx="2211" cy="3506"/>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348" y="14056"/>
              <a:ext cx="11906" cy="1508"/>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2940" dirty="0">
                  <a:solidFill>
                    <a:schemeClr val="bg1"/>
                  </a:solidFill>
                </a:rPr>
                <a:t>Callback registered NodeCacheListener</a:t>
              </a:r>
              <a:endParaRPr sz="2940" dirty="0">
                <a:solidFill>
                  <a:schemeClr val="bg1"/>
                </a:solidFill>
              </a:endParaRPr>
            </a:p>
          </p:txBody>
        </p:sp>
        <p:cxnSp>
          <p:nvCxnSpPr>
            <p:cNvPr id="17" name="直接箭头连接符 16"/>
            <p:cNvCxnSpPr>
              <a:stCxn id="9" idx="2"/>
              <a:endCxn id="14" idx="0"/>
            </p:cNvCxnSpPr>
            <p:nvPr/>
          </p:nvCxnSpPr>
          <p:spPr>
            <a:xfrm flipH="1">
              <a:off x="8301" y="11671"/>
              <a:ext cx="1" cy="23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17"/>
            <p:cNvCxnSpPr>
              <a:stCxn id="14" idx="1"/>
              <a:endCxn id="10" idx="1"/>
            </p:cNvCxnSpPr>
            <p:nvPr/>
          </p:nvCxnSpPr>
          <p:spPr>
            <a:xfrm rot="10800000">
              <a:off x="2348" y="6995"/>
              <a:ext cx="5" cy="7815"/>
            </a:xfrm>
            <a:prstGeom prst="bentConnector3">
              <a:avLst>
                <a:gd name="adj1" fmla="val 2494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 name="圆角矩形 20"/>
            <p:cNvSpPr/>
            <p:nvPr/>
          </p:nvSpPr>
          <p:spPr>
            <a:xfrm>
              <a:off x="17244" y="6241"/>
              <a:ext cx="11906" cy="1508"/>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2940" dirty="0" smtClean="0">
                  <a:solidFill>
                    <a:schemeClr val="bg1"/>
                  </a:solidFill>
                </a:rPr>
                <a:t>ZkServer node changes to send message</a:t>
              </a:r>
              <a:endParaRPr sz="2940" dirty="0" smtClean="0">
                <a:solidFill>
                  <a:schemeClr val="bg1"/>
                </a:solidFill>
              </a:endParaRPr>
            </a:p>
          </p:txBody>
        </p:sp>
        <p:cxnSp>
          <p:nvCxnSpPr>
            <p:cNvPr id="15" name="直接箭头连接符 21"/>
            <p:cNvCxnSpPr>
              <a:stCxn id="21" idx="2"/>
              <a:endCxn id="4" idx="0"/>
            </p:cNvCxnSpPr>
            <p:nvPr/>
          </p:nvCxnSpPr>
          <p:spPr>
            <a:xfrm>
              <a:off x="23197" y="7749"/>
              <a:ext cx="1" cy="24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4" idx="1"/>
              <a:endCxn id="9" idx="3"/>
            </p:cNvCxnSpPr>
            <p:nvPr/>
          </p:nvCxnSpPr>
          <p:spPr>
            <a:xfrm flipH="1">
              <a:off x="14255" y="10717"/>
              <a:ext cx="299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0" idx="3"/>
              <a:endCxn id="21" idx="1"/>
            </p:cNvCxnSpPr>
            <p:nvPr/>
          </p:nvCxnSpPr>
          <p:spPr>
            <a:xfrm>
              <a:off x="14254" y="6795"/>
              <a:ext cx="2990" cy="0"/>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2838" y="7944"/>
              <a:ext cx="8370" cy="703"/>
            </a:xfrm>
            <a:prstGeom prst="rect">
              <a:avLst/>
            </a:prstGeom>
            <a:noFill/>
          </p:spPr>
          <p:txBody>
            <a:bodyPr wrap="none" rtlCol="0">
              <a:spAutoFit/>
            </a:bodyPr>
            <a:p>
              <a:pPr algn="l"/>
              <a:r>
                <a:rPr lang="zh-CN" altLang="en-US" sz="2100" dirty="0" smtClean="0">
                  <a:solidFill>
                    <a:schemeClr val="bg1"/>
                  </a:solidFill>
                </a:rPr>
                <a:t>Background waiting for node changes</a:t>
              </a:r>
              <a:endParaRPr lang="zh-CN" altLang="en-US" sz="2100" dirty="0" smtClean="0">
                <a:solidFill>
                  <a:schemeClr val="bg1"/>
                </a:solidFill>
              </a:endParaRPr>
            </a:p>
          </p:txBody>
        </p:sp>
      </p:gr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56845" y="281940"/>
            <a:ext cx="19359880" cy="877570"/>
            <a:chOff x="247" y="444"/>
            <a:chExt cx="30913" cy="1382"/>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1016" y="566"/>
              <a:ext cx="27784" cy="1137"/>
            </a:xfrm>
            <a:prstGeom prst="rect">
              <a:avLst/>
            </a:prstGeom>
            <a:noFill/>
          </p:spPr>
          <p:txBody>
            <a:bodyPr wrap="square" lIns="0" tIns="0" rIns="0" bIns="45715" rtlCol="0">
              <a:spAutoFit/>
            </a:bodyPr>
            <a:p>
              <a:pPr>
                <a:defRPr/>
              </a:pPr>
              <a:r>
                <a:rPr lang="en-US" altLang="zh-CN" sz="4000" b="1" dirty="0" smtClean="0">
                  <a:solidFill>
                    <a:schemeClr val="bg1"/>
                  </a:solidFill>
                  <a:sym typeface="+mn-ea"/>
                </a:rPr>
                <a:t>TreeCache</a:t>
              </a:r>
              <a:r>
                <a:rPr lang="zh-CN" altLang="en-US" sz="4000" b="1" dirty="0" smtClean="0">
                  <a:solidFill>
                    <a:schemeClr val="bg1"/>
                  </a:solidFill>
                  <a:sym typeface="+mn-ea"/>
                </a:rPr>
                <a:t> </a:t>
              </a:r>
              <a:r>
                <a:rPr sz="4000" b="1" dirty="0" smtClean="0">
                  <a:solidFill>
                    <a:schemeClr val="bg1"/>
                  </a:solidFill>
                  <a:sym typeface="+mn-ea"/>
                </a:rPr>
                <a:t>event listener</a:t>
              </a:r>
              <a:endParaRPr lang="zh-CN" altLang="en-US" sz="4000" b="1" spc="100" dirty="0" smtClean="0">
                <a:solidFill>
                  <a:schemeClr val="bg1"/>
                </a:solidFill>
                <a:latin typeface="Arial Unicode MS" panose="020B0604020202020204" charset="-122"/>
                <a:ea typeface="Arial Unicode MS" panose="020B0604020202020204" charset="-122"/>
                <a:sym typeface="+mn-ea"/>
              </a:endParaRPr>
            </a:p>
          </p:txBody>
        </p:sp>
        <p:sp>
          <p:nvSpPr>
            <p:cNvPr id="22" name="Flowchart: Process 21"/>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2" name="TextBox 1"/>
          <p:cNvSpPr txBox="1"/>
          <p:nvPr/>
        </p:nvSpPr>
        <p:spPr>
          <a:xfrm>
            <a:off x="156845" y="1619250"/>
            <a:ext cx="19359245" cy="2528570"/>
          </a:xfrm>
          <a:prstGeom prst="rect">
            <a:avLst/>
          </a:prstGeom>
          <a:noFill/>
          <a:ln>
            <a:solidFill>
              <a:srgbClr val="5C7595"/>
            </a:solidFill>
          </a:ln>
        </p:spPr>
        <p:txBody>
          <a:bodyPr wrap="square" rtlCol="0">
            <a:spAutoFit/>
          </a:bodyPr>
          <a:p>
            <a:r>
              <a:rPr sz="4800" dirty="0" smtClean="0">
                <a:solidFill>
                  <a:schemeClr val="bg1"/>
                </a:solidFill>
                <a:sym typeface="+mn-ea"/>
              </a:rPr>
              <a:t>TreeCache listens to the changes of the current node (</a:t>
            </a:r>
            <a:r>
              <a:rPr lang="en-US" sz="4800" dirty="0" smtClean="0">
                <a:solidFill>
                  <a:schemeClr val="bg1"/>
                </a:solidFill>
                <a:sym typeface="+mn-ea"/>
              </a:rPr>
              <a:t>Create/Delete/Change</a:t>
            </a:r>
            <a:r>
              <a:rPr sz="4800" dirty="0" smtClean="0">
                <a:solidFill>
                  <a:schemeClr val="bg1"/>
                </a:solidFill>
                <a:sym typeface="+mn-ea"/>
              </a:rPr>
              <a:t>), as well as the changes of child nodes (</a:t>
            </a:r>
            <a:r>
              <a:rPr lang="en-US" sz="4800" dirty="0" smtClean="0">
                <a:solidFill>
                  <a:schemeClr val="bg1"/>
                </a:solidFill>
                <a:sym typeface="+mn-ea"/>
              </a:rPr>
              <a:t>Create/Delete/Change</a:t>
            </a:r>
            <a:r>
              <a:rPr sz="4800" dirty="0" smtClean="0">
                <a:solidFill>
                  <a:schemeClr val="bg1"/>
                </a:solidFill>
                <a:sym typeface="+mn-ea"/>
              </a:rPr>
              <a:t>)</a:t>
            </a:r>
            <a:endParaRPr sz="4800" dirty="0" smtClean="0">
              <a:solidFill>
                <a:schemeClr val="bg1"/>
              </a:solidFill>
              <a:sym typeface="+mn-ea"/>
            </a:endParaRPr>
          </a:p>
        </p:txBody>
      </p:sp>
      <p:graphicFrame>
        <p:nvGraphicFramePr>
          <p:cNvPr id="4" name="表格 1"/>
          <p:cNvGraphicFramePr>
            <a:graphicFrameLocks noGrp="1"/>
          </p:cNvGraphicFramePr>
          <p:nvPr/>
        </p:nvGraphicFramePr>
        <p:xfrm>
          <a:off x="156845" y="4254500"/>
          <a:ext cx="19477990" cy="6437630"/>
        </p:xfrm>
        <a:graphic>
          <a:graphicData uri="http://schemas.openxmlformats.org/drawingml/2006/table">
            <a:tbl>
              <a:tblPr firstRow="1" bandRow="1">
                <a:tableStyleId>{5C22544A-7EE6-4342-B048-85BDC9FD1C3A}</a:tableStyleId>
              </a:tblPr>
              <a:tblGrid>
                <a:gridCol w="3633470"/>
                <a:gridCol w="2753995"/>
                <a:gridCol w="2617470"/>
                <a:gridCol w="2618105"/>
                <a:gridCol w="2512060"/>
                <a:gridCol w="2455545"/>
                <a:gridCol w="2887345"/>
              </a:tblGrid>
              <a:tr h="1560830">
                <a:tc>
                  <a:txBody>
                    <a:bodyPr/>
                    <a:p>
                      <a:r>
                        <a:rPr lang="en-US" altLang="zh-CN" sz="2520" dirty="0">
                          <a:solidFill>
                            <a:schemeClr val="bg1"/>
                          </a:solidFill>
                        </a:rPr>
                        <a:t>Node Event</a:t>
                      </a:r>
                      <a:endParaRPr lang="en-US" altLang="zh-CN" sz="2520" dirty="0">
                        <a:solidFill>
                          <a:schemeClr val="bg1"/>
                        </a:solidFill>
                      </a:endParaRPr>
                    </a:p>
                  </a:txBody>
                  <a:tcPr marL="191933" marR="191933" marT="95966" marB="95966" anchor="ctr" anchorCtr="0">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lang="en-US" altLang="zh-CN" sz="2520" dirty="0" smtClean="0">
                          <a:solidFill>
                            <a:schemeClr val="bg1"/>
                          </a:solidFill>
                          <a:sym typeface="+mn-ea"/>
                        </a:rPr>
                        <a:t>Create the current node</a:t>
                      </a:r>
                      <a:endParaRPr lang="zh-CN" altLang="en-US" sz="2520" dirty="0" smtClean="0">
                        <a:solidFill>
                          <a:schemeClr val="bg1"/>
                        </a:solidFill>
                      </a:endParaRPr>
                    </a:p>
                  </a:txBody>
                  <a:tcPr marL="191933" marR="191933" marT="95966" marB="95966" anchor="ctr" anchorCtr="0">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pPr marL="0" marR="0" indent="0" algn="l" defTabSz="685800" rtl="0" eaLnBrk="1" fontAlgn="auto" latinLnBrk="0" hangingPunct="1">
                        <a:lnSpc>
                          <a:spcPct val="100000"/>
                        </a:lnSpc>
                        <a:spcBef>
                          <a:spcPts val="0"/>
                        </a:spcBef>
                        <a:spcAft>
                          <a:spcPts val="0"/>
                        </a:spcAft>
                        <a:buClrTx/>
                        <a:buSzTx/>
                        <a:buFontTx/>
                        <a:buNone/>
                        <a:defRPr/>
                      </a:pPr>
                      <a:r>
                        <a:rPr lang="en-US" altLang="zh-CN" sz="2520" dirty="0" smtClean="0">
                          <a:solidFill>
                            <a:schemeClr val="bg1"/>
                          </a:solidFill>
                          <a:sym typeface="+mn-ea"/>
                        </a:rPr>
                        <a:t>Delete the current node</a:t>
                      </a:r>
                      <a:endParaRPr lang="zh-CN" altLang="en-US" sz="2520" dirty="0" smtClean="0">
                        <a:solidFill>
                          <a:schemeClr val="bg1"/>
                        </a:solidFill>
                      </a:endParaRPr>
                    </a:p>
                  </a:txBody>
                  <a:tcPr marL="191933" marR="191933" marT="95966" marB="95966" anchor="ctr" anchorCtr="0">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lang="en-US" altLang="zh-CN" sz="2520" dirty="0" smtClean="0">
                          <a:solidFill>
                            <a:schemeClr val="bg1"/>
                          </a:solidFill>
                          <a:sym typeface="+mn-ea"/>
                        </a:rPr>
                        <a:t>Change the current node</a:t>
                      </a:r>
                      <a:endParaRPr lang="zh-CN" altLang="en-US" sz="2520" dirty="0" smtClean="0">
                        <a:solidFill>
                          <a:schemeClr val="bg1"/>
                        </a:solidFill>
                      </a:endParaRPr>
                    </a:p>
                  </a:txBody>
                  <a:tcPr marL="191933" marR="191933" marT="95966" marB="95966" anchor="ctr" anchorCtr="0">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lang="en-US" altLang="zh-CN" sz="2520" dirty="0" smtClean="0">
                          <a:solidFill>
                            <a:schemeClr val="bg1"/>
                          </a:solidFill>
                        </a:rPr>
                        <a:t>Create the child node</a:t>
                      </a:r>
                      <a:endParaRPr lang="en-US" altLang="zh-CN" sz="2520" dirty="0" smtClean="0">
                        <a:solidFill>
                          <a:schemeClr val="bg1"/>
                        </a:solidFill>
                      </a:endParaRPr>
                    </a:p>
                  </a:txBody>
                  <a:tcPr marL="191933" marR="191933" marT="95966" marB="95966" anchor="ctr" anchorCtr="0">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pPr marL="0" marR="0" indent="0" algn="l" defTabSz="685800" rtl="0" eaLnBrk="1" fontAlgn="auto" latinLnBrk="0" hangingPunct="1">
                        <a:lnSpc>
                          <a:spcPct val="100000"/>
                        </a:lnSpc>
                        <a:spcBef>
                          <a:spcPts val="0"/>
                        </a:spcBef>
                        <a:spcAft>
                          <a:spcPts val="0"/>
                        </a:spcAft>
                        <a:buClrTx/>
                        <a:buSzTx/>
                        <a:buFontTx/>
                        <a:buNone/>
                        <a:defRPr/>
                      </a:pPr>
                      <a:r>
                        <a:rPr lang="en-US" altLang="zh-CN" sz="2520" dirty="0" smtClean="0">
                          <a:solidFill>
                            <a:schemeClr val="bg1"/>
                          </a:solidFill>
                          <a:sym typeface="+mn-ea"/>
                        </a:rPr>
                        <a:t>Delete the </a:t>
                      </a:r>
                      <a:r>
                        <a:rPr lang="en-US" altLang="zh-CN" sz="2520" dirty="0" smtClean="0">
                          <a:solidFill>
                            <a:schemeClr val="bg1"/>
                          </a:solidFill>
                        </a:rPr>
                        <a:t>child node </a:t>
                      </a:r>
                      <a:endParaRPr lang="en-US" altLang="zh-CN" sz="2520" dirty="0" smtClean="0">
                        <a:solidFill>
                          <a:schemeClr val="bg1"/>
                        </a:solidFill>
                      </a:endParaRPr>
                    </a:p>
                  </a:txBody>
                  <a:tcPr marL="191933" marR="191933" marT="95966" marB="95966" anchor="ctr" anchorCtr="0">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r>
                        <a:rPr lang="en-US" altLang="zh-CN" sz="2520" dirty="0" smtClean="0">
                          <a:solidFill>
                            <a:schemeClr val="bg1"/>
                          </a:solidFill>
                          <a:sym typeface="+mn-ea"/>
                        </a:rPr>
                        <a:t>Change the child node</a:t>
                      </a:r>
                      <a:endParaRPr lang="zh-CN" altLang="en-US" sz="2520" dirty="0" smtClean="0">
                        <a:solidFill>
                          <a:schemeClr val="bg1"/>
                        </a:solidFill>
                      </a:endParaRPr>
                    </a:p>
                  </a:txBody>
                  <a:tcPr marL="191933" marR="191933" marT="95966" marB="95966" anchor="ctr" anchorCtr="0">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r>
              <a:tr h="1753870">
                <a:tc>
                  <a:txBody>
                    <a:bodyPr/>
                    <a:p>
                      <a:pPr algn="l"/>
                      <a:r>
                        <a:rPr lang="en-US" altLang="zh-CN" sz="2520" dirty="0" smtClean="0">
                          <a:solidFill>
                            <a:schemeClr val="bg1"/>
                          </a:solidFill>
                        </a:rPr>
                        <a:t>NODE_ADDED</a:t>
                      </a:r>
                      <a:endParaRPr lang="en-US" altLang="zh-CN" sz="2520" dirty="0" smtClean="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dirty="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dirty="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r>
              <a:tr h="1711960">
                <a:tc>
                  <a:txBody>
                    <a:bodyPr/>
                    <a:p>
                      <a:pPr marL="0" marR="0" indent="0" algn="l" defTabSz="685800" rtl="0" eaLnBrk="1" fontAlgn="auto" latinLnBrk="0" hangingPunct="1">
                        <a:lnSpc>
                          <a:spcPct val="100000"/>
                        </a:lnSpc>
                        <a:spcBef>
                          <a:spcPts val="0"/>
                        </a:spcBef>
                        <a:spcAft>
                          <a:spcPts val="0"/>
                        </a:spcAft>
                        <a:buClrTx/>
                        <a:buSzTx/>
                        <a:buFontTx/>
                        <a:buNone/>
                        <a:defRPr/>
                      </a:pPr>
                      <a:r>
                        <a:rPr lang="en-US" altLang="zh-CN" sz="2520" dirty="0" smtClean="0">
                          <a:solidFill>
                            <a:schemeClr val="bg1"/>
                          </a:solidFill>
                        </a:rPr>
                        <a:t>NODE_REMOVED</a:t>
                      </a:r>
                      <a:endParaRPr lang="en-US" altLang="zh-CN" sz="2520" dirty="0" smtClean="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dirty="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dirty="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r>
              <a:tr h="1410970">
                <a:tc>
                  <a:txBody>
                    <a:bodyPr/>
                    <a:p>
                      <a:pPr algn="l"/>
                      <a:r>
                        <a:rPr lang="en-US" altLang="zh-CN" sz="2520" dirty="0" smtClean="0">
                          <a:solidFill>
                            <a:schemeClr val="bg1"/>
                          </a:solidFill>
                        </a:rPr>
                        <a:t>NODE_UPDATED</a:t>
                      </a:r>
                      <a:endParaRPr lang="en-US" altLang="zh-CN" sz="2520" dirty="0" smtClean="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dirty="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dirty="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c>
                  <a:txBody>
                    <a:bodyPr/>
                    <a:p>
                      <a:endParaRPr lang="zh-CN" altLang="en-US" sz="2520" dirty="0">
                        <a:solidFill>
                          <a:schemeClr val="bg1"/>
                        </a:solidFill>
                      </a:endParaRPr>
                    </a:p>
                  </a:txBody>
                  <a:tcPr marL="191933" marR="191933" marT="95966" marB="95966">
                    <a:lnL w="12700" cmpd="sng">
                      <a:solidFill>
                        <a:srgbClr val="5C7595"/>
                      </a:solidFill>
                      <a:prstDash val="solid"/>
                    </a:lnL>
                    <a:lnR w="12700" cmpd="sng">
                      <a:solidFill>
                        <a:srgbClr val="5C7595"/>
                      </a:solidFill>
                      <a:prstDash val="solid"/>
                    </a:lnR>
                    <a:lnT w="12700" cmpd="sng">
                      <a:solidFill>
                        <a:srgbClr val="5C7595"/>
                      </a:solidFill>
                      <a:prstDash val="solid"/>
                    </a:lnT>
                    <a:lnB w="12700" cmpd="sng">
                      <a:solidFill>
                        <a:srgbClr val="5C7595"/>
                      </a:solidFill>
                      <a:prstDash val="solid"/>
                    </a:lnB>
                  </a:tcPr>
                </a:tc>
              </a:tr>
            </a:tbl>
          </a:graphicData>
        </a:graphic>
      </p:graphicFrame>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44340" y="6353739"/>
            <a:ext cx="689761" cy="673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14540" y="8148884"/>
            <a:ext cx="689761" cy="673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246310" y="9707174"/>
            <a:ext cx="689761" cy="673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574855" y="6353739"/>
            <a:ext cx="689761" cy="673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232965" y="8148884"/>
            <a:ext cx="689761" cy="673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038395" y="9707174"/>
            <a:ext cx="689761" cy="673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3340" y="372745"/>
            <a:ext cx="19359880" cy="877570"/>
            <a:chOff x="247" y="444"/>
            <a:chExt cx="30913" cy="1382"/>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1016" y="566"/>
              <a:ext cx="27784" cy="1137"/>
            </a:xfrm>
            <a:prstGeom prst="rect">
              <a:avLst/>
            </a:prstGeom>
            <a:noFill/>
          </p:spPr>
          <p:txBody>
            <a:bodyPr wrap="square" lIns="0" tIns="0" rIns="0" bIns="45715" rtlCol="0">
              <a:spAutoFit/>
            </a:bodyPr>
            <a:p>
              <a:pPr>
                <a:defRPr/>
              </a:pPr>
              <a:r>
                <a:rPr lang="en-US" altLang="zh-CN" sz="4000" b="1" dirty="0" smtClean="0">
                  <a:solidFill>
                    <a:schemeClr val="bg1"/>
                  </a:solidFill>
                  <a:sym typeface="+mn-ea"/>
                </a:rPr>
                <a:t>TreeCache</a:t>
              </a:r>
              <a:r>
                <a:rPr lang="zh-CN" altLang="en-US" sz="4000" b="1" dirty="0" smtClean="0">
                  <a:solidFill>
                    <a:schemeClr val="bg1"/>
                  </a:solidFill>
                  <a:sym typeface="+mn-ea"/>
                </a:rPr>
                <a:t> </a:t>
              </a:r>
              <a:r>
                <a:rPr sz="4000" b="1" dirty="0" smtClean="0">
                  <a:solidFill>
                    <a:schemeClr val="bg1"/>
                  </a:solidFill>
                  <a:sym typeface="+mn-ea"/>
                </a:rPr>
                <a:t>event principle</a:t>
              </a:r>
              <a:endParaRPr lang="zh-CN" altLang="en-US" sz="4000" b="1" spc="100" dirty="0" smtClean="0">
                <a:solidFill>
                  <a:schemeClr val="bg1"/>
                </a:solidFill>
                <a:latin typeface="Arial Unicode MS" panose="020B0604020202020204" charset="-122"/>
                <a:ea typeface="Arial Unicode MS" panose="020B0604020202020204" charset="-122"/>
                <a:sym typeface="+mn-ea"/>
              </a:endParaRPr>
            </a:p>
          </p:txBody>
        </p:sp>
        <p:sp>
          <p:nvSpPr>
            <p:cNvPr id="22" name="Flowchart: Process 21"/>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pic>
        <p:nvPicPr>
          <p:cNvPr id="57" name="Picture 2"/>
          <p:cNvPicPr>
            <a:picLocks noChangeAspect="1" noChangeArrowheads="1"/>
          </p:cNvPicPr>
          <p:nvPr/>
        </p:nvPicPr>
        <p:blipFill>
          <a:blip r:embed="rId1"/>
          <a:srcRect/>
          <a:stretch>
            <a:fillRect/>
          </a:stretch>
        </p:blipFill>
        <p:spPr bwMode="auto">
          <a:xfrm>
            <a:off x="13147040" y="2272030"/>
            <a:ext cx="6261100" cy="2619375"/>
          </a:xfrm>
          <a:prstGeom prst="rect">
            <a:avLst/>
          </a:prstGeom>
          <a:noFill/>
          <a:ln w="9525">
            <a:noFill/>
            <a:miter lim="800000"/>
            <a:headEnd/>
            <a:tailEnd/>
          </a:ln>
          <a:effectLst/>
        </p:spPr>
      </p:pic>
      <p:sp>
        <p:nvSpPr>
          <p:cNvPr id="58" name="TextBox 46"/>
          <p:cNvSpPr txBox="1"/>
          <p:nvPr/>
        </p:nvSpPr>
        <p:spPr>
          <a:xfrm>
            <a:off x="13147040" y="6045200"/>
            <a:ext cx="6260465" cy="4071620"/>
          </a:xfrm>
          <a:prstGeom prst="rect">
            <a:avLst/>
          </a:prstGeom>
          <a:noFill/>
        </p:spPr>
        <p:txBody>
          <a:bodyPr wrap="square" rtlCol="0">
            <a:spAutoFit/>
          </a:bodyPr>
          <a:p>
            <a:pPr algn="l"/>
            <a:r>
              <a:rPr sz="2940" smtClean="0">
                <a:solidFill>
                  <a:schemeClr val="bg1"/>
                </a:solidFill>
              </a:rPr>
              <a:t>maxDepth monitoring can control the monitoring tree</a:t>
            </a:r>
            <a:endParaRPr sz="2940" smtClean="0">
              <a:solidFill>
                <a:schemeClr val="bg1"/>
              </a:solidFill>
            </a:endParaRPr>
          </a:p>
          <a:p>
            <a:pPr algn="l"/>
            <a:r>
              <a:rPr sz="2940" smtClean="0">
                <a:solidFill>
                  <a:schemeClr val="bg1"/>
                </a:solidFill>
              </a:rPr>
              <a:t>which level node</a:t>
            </a:r>
            <a:endParaRPr sz="2940" smtClean="0">
              <a:solidFill>
                <a:schemeClr val="bg1"/>
              </a:solidFill>
            </a:endParaRPr>
          </a:p>
          <a:p>
            <a:pPr algn="l"/>
            <a:endParaRPr sz="2940" smtClean="0">
              <a:solidFill>
                <a:schemeClr val="bg1"/>
              </a:solidFill>
            </a:endParaRPr>
          </a:p>
          <a:p>
            <a:pPr algn="l"/>
            <a:r>
              <a:rPr sz="2940" smtClean="0">
                <a:solidFill>
                  <a:schemeClr val="bg1"/>
                </a:solidFill>
              </a:rPr>
              <a:t>0 only listen to this node</a:t>
            </a:r>
            <a:endParaRPr sz="2940" smtClean="0">
              <a:solidFill>
                <a:schemeClr val="bg1"/>
              </a:solidFill>
            </a:endParaRPr>
          </a:p>
          <a:p>
            <a:pPr algn="l"/>
            <a:r>
              <a:rPr sz="2940" smtClean="0">
                <a:solidFill>
                  <a:schemeClr val="bg1"/>
                </a:solidFill>
              </a:rPr>
              <a:t>1 Monitor this node + child nodes</a:t>
            </a:r>
            <a:endParaRPr sz="2940" smtClean="0">
              <a:solidFill>
                <a:schemeClr val="bg1"/>
              </a:solidFill>
            </a:endParaRPr>
          </a:p>
          <a:p>
            <a:pPr algn="l"/>
            <a:r>
              <a:rPr sz="2940" smtClean="0">
                <a:solidFill>
                  <a:schemeClr val="bg1"/>
                </a:solidFill>
              </a:rPr>
              <a:t>and so on</a:t>
            </a:r>
            <a:endParaRPr sz="2940" smtClean="0">
              <a:solidFill>
                <a:schemeClr val="bg1"/>
              </a:solidFill>
            </a:endParaRPr>
          </a:p>
        </p:txBody>
      </p:sp>
      <p:grpSp>
        <p:nvGrpSpPr>
          <p:cNvPr id="28" name="Group 27"/>
          <p:cNvGrpSpPr/>
          <p:nvPr/>
        </p:nvGrpSpPr>
        <p:grpSpPr>
          <a:xfrm>
            <a:off x="875665" y="1548765"/>
            <a:ext cx="9410065" cy="8945880"/>
            <a:chOff x="1023" y="1005"/>
            <a:chExt cx="14460" cy="13928"/>
          </a:xfrm>
        </p:grpSpPr>
        <p:grpSp>
          <p:nvGrpSpPr>
            <p:cNvPr id="29" name="Group 28"/>
            <p:cNvGrpSpPr/>
            <p:nvPr/>
          </p:nvGrpSpPr>
          <p:grpSpPr>
            <a:xfrm rot="0">
              <a:off x="1023" y="1005"/>
              <a:ext cx="14460" cy="13928"/>
              <a:chOff x="1023" y="1005"/>
              <a:chExt cx="14460" cy="13928"/>
            </a:xfrm>
          </p:grpSpPr>
          <p:sp>
            <p:nvSpPr>
              <p:cNvPr id="30" name="流程图: 联系 6"/>
              <p:cNvSpPr/>
              <p:nvPr/>
            </p:nvSpPr>
            <p:spPr>
              <a:xfrm>
                <a:off x="11712" y="1005"/>
                <a:ext cx="2268" cy="2268"/>
              </a:xfrm>
              <a:prstGeom prst="flowChartConnector">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sz="1400" dirty="0">
                    <a:solidFill>
                      <a:schemeClr val="bg1"/>
                    </a:solidFill>
                    <a:sym typeface="+mn-ea"/>
                  </a:rPr>
                  <a:t>StartUp</a:t>
                </a:r>
                <a:endParaRPr lang="en-US" altLang="zh-CN" sz="1400" dirty="0">
                  <a:solidFill>
                    <a:schemeClr val="bg1"/>
                  </a:solidFill>
                  <a:sym typeface="+mn-ea"/>
                </a:endParaRPr>
              </a:p>
            </p:txBody>
          </p:sp>
          <p:sp>
            <p:nvSpPr>
              <p:cNvPr id="31" name="圆角矩形 8"/>
              <p:cNvSpPr/>
              <p:nvPr/>
            </p:nvSpPr>
            <p:spPr>
              <a:xfrm>
                <a:off x="1023" y="13800"/>
                <a:ext cx="5102" cy="1134"/>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1400">
                    <a:solidFill>
                      <a:schemeClr val="bg1"/>
                    </a:solidFill>
                  </a:rPr>
                  <a:t>Call back the registered TreeCacheListener</a:t>
                </a:r>
                <a:endParaRPr sz="1400">
                  <a:solidFill>
                    <a:schemeClr val="bg1"/>
                  </a:solidFill>
                </a:endParaRPr>
              </a:p>
            </p:txBody>
          </p:sp>
          <p:sp>
            <p:nvSpPr>
              <p:cNvPr id="32" name="圆角矩形 9"/>
              <p:cNvSpPr/>
              <p:nvPr/>
            </p:nvSpPr>
            <p:spPr>
              <a:xfrm>
                <a:off x="1023" y="11274"/>
                <a:ext cx="5102" cy="1134"/>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1400" dirty="0" smtClean="0">
                    <a:solidFill>
                      <a:schemeClr val="bg1"/>
                    </a:solidFill>
                  </a:rPr>
                  <a:t>Add child node listeners via getChildren</a:t>
                </a:r>
                <a:endParaRPr sz="1400" dirty="0" smtClean="0">
                  <a:solidFill>
                    <a:schemeClr val="bg1"/>
                  </a:solidFill>
                </a:endParaRPr>
              </a:p>
            </p:txBody>
          </p:sp>
          <p:sp>
            <p:nvSpPr>
              <p:cNvPr id="47" name="圆角矩形 10"/>
              <p:cNvSpPr/>
              <p:nvPr/>
            </p:nvSpPr>
            <p:spPr>
              <a:xfrm>
                <a:off x="10346" y="9585"/>
                <a:ext cx="5102" cy="1134"/>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1400" dirty="0" smtClean="0">
                    <a:solidFill>
                      <a:schemeClr val="bg1"/>
                    </a:solidFill>
                  </a:rPr>
                  <a:t>Receive events from ZkServer</a:t>
                </a:r>
                <a:endParaRPr sz="1400" dirty="0" smtClean="0">
                  <a:solidFill>
                    <a:schemeClr val="bg1"/>
                  </a:solidFill>
                </a:endParaRPr>
              </a:p>
            </p:txBody>
          </p:sp>
          <p:cxnSp>
            <p:nvCxnSpPr>
              <p:cNvPr id="50" name="直接箭头连接符 12"/>
              <p:cNvCxnSpPr>
                <a:stCxn id="30" idx="2"/>
                <a:endCxn id="59" idx="0"/>
              </p:cNvCxnSpPr>
              <p:nvPr/>
            </p:nvCxnSpPr>
            <p:spPr>
              <a:xfrm rot="10800000" flipV="1">
                <a:off x="3574" y="2139"/>
                <a:ext cx="8138" cy="1156"/>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65"/>
              <p:cNvCxnSpPr>
                <a:stCxn id="47" idx="2"/>
                <a:endCxn id="31" idx="3"/>
              </p:cNvCxnSpPr>
              <p:nvPr/>
            </p:nvCxnSpPr>
            <p:spPr>
              <a:xfrm rot="5400000">
                <a:off x="7687" y="9157"/>
                <a:ext cx="3648" cy="6772"/>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 name="圆角矩形 16"/>
              <p:cNvSpPr/>
              <p:nvPr/>
            </p:nvSpPr>
            <p:spPr>
              <a:xfrm>
                <a:off x="1023" y="3295"/>
                <a:ext cx="5102" cy="1134"/>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1400" dirty="0" smtClean="0">
                    <a:solidFill>
                      <a:schemeClr val="bg1"/>
                    </a:solidFill>
                    <a:sym typeface="+mn-ea"/>
                  </a:rPr>
                  <a:t>Determine whether to set the node and child nodes of the listener according to Depth</a:t>
                </a:r>
                <a:endParaRPr sz="1400" dirty="0" smtClean="0">
                  <a:solidFill>
                    <a:schemeClr val="bg1"/>
                  </a:solidFill>
                  <a:sym typeface="+mn-ea"/>
                </a:endParaRPr>
              </a:p>
            </p:txBody>
          </p:sp>
          <p:sp>
            <p:nvSpPr>
              <p:cNvPr id="60" name="圆角矩形 17"/>
              <p:cNvSpPr/>
              <p:nvPr/>
            </p:nvSpPr>
            <p:spPr>
              <a:xfrm>
                <a:off x="1023" y="5822"/>
                <a:ext cx="5102" cy="1134"/>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1400" smtClean="0">
                    <a:solidFill>
                      <a:schemeClr val="bg1"/>
                    </a:solidFill>
                  </a:rPr>
                  <a:t>Add node listeners for Depth level nodes through checkExists</a:t>
                </a:r>
                <a:endParaRPr sz="1400" smtClean="0">
                  <a:solidFill>
                    <a:schemeClr val="bg1"/>
                  </a:solidFill>
                </a:endParaRPr>
              </a:p>
            </p:txBody>
          </p:sp>
          <p:sp>
            <p:nvSpPr>
              <p:cNvPr id="61" name="圆角矩形 18"/>
              <p:cNvSpPr/>
              <p:nvPr/>
            </p:nvSpPr>
            <p:spPr>
              <a:xfrm>
                <a:off x="1023" y="8348"/>
                <a:ext cx="5102" cy="1134"/>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1400" dirty="0" smtClean="0">
                    <a:solidFill>
                      <a:schemeClr val="bg1"/>
                    </a:solidFill>
                  </a:rPr>
                  <a:t>Add node listener via getData</a:t>
                </a:r>
                <a:endParaRPr sz="1400" dirty="0" smtClean="0">
                  <a:solidFill>
                    <a:schemeClr val="bg1"/>
                  </a:solidFill>
                </a:endParaRPr>
              </a:p>
            </p:txBody>
          </p:sp>
          <p:sp>
            <p:nvSpPr>
              <p:cNvPr id="62" name="圆角矩形 49"/>
              <p:cNvSpPr/>
              <p:nvPr/>
            </p:nvSpPr>
            <p:spPr>
              <a:xfrm>
                <a:off x="10381" y="5826"/>
                <a:ext cx="5102" cy="1134"/>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1400" dirty="0" smtClean="0">
                    <a:solidFill>
                      <a:schemeClr val="bg1"/>
                    </a:solidFill>
                  </a:rPr>
                  <a:t>The ZkServer node changes. Send a message</a:t>
                </a:r>
                <a:endParaRPr sz="1400" dirty="0" smtClean="0">
                  <a:solidFill>
                    <a:schemeClr val="bg1"/>
                  </a:solidFill>
                </a:endParaRPr>
              </a:p>
            </p:txBody>
          </p:sp>
          <p:cxnSp>
            <p:nvCxnSpPr>
              <p:cNvPr id="63" name="直接箭头连接符 12"/>
              <p:cNvCxnSpPr>
                <a:stCxn id="59" idx="2"/>
                <a:endCxn id="60" idx="0"/>
              </p:cNvCxnSpPr>
              <p:nvPr/>
            </p:nvCxnSpPr>
            <p:spPr>
              <a:xfrm>
                <a:off x="3574" y="4429"/>
                <a:ext cx="0" cy="139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12"/>
              <p:cNvCxnSpPr>
                <a:stCxn id="60" idx="2"/>
                <a:endCxn id="61" idx="0"/>
              </p:cNvCxnSpPr>
              <p:nvPr/>
            </p:nvCxnSpPr>
            <p:spPr>
              <a:xfrm>
                <a:off x="3574" y="6956"/>
                <a:ext cx="0" cy="1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12"/>
              <p:cNvCxnSpPr>
                <a:stCxn id="61" idx="2"/>
                <a:endCxn id="32" idx="0"/>
              </p:cNvCxnSpPr>
              <p:nvPr/>
            </p:nvCxnSpPr>
            <p:spPr>
              <a:xfrm>
                <a:off x="3574" y="9482"/>
                <a:ext cx="0" cy="17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12"/>
              <p:cNvCxnSpPr>
                <a:stCxn id="31" idx="1"/>
                <a:endCxn id="60" idx="1"/>
              </p:cNvCxnSpPr>
              <p:nvPr/>
            </p:nvCxnSpPr>
            <p:spPr>
              <a:xfrm rot="10800000">
                <a:off x="1023" y="6389"/>
                <a:ext cx="5" cy="7978"/>
              </a:xfrm>
              <a:prstGeom prst="bentConnector3">
                <a:avLst>
                  <a:gd name="adj1" fmla="val 760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12"/>
              <p:cNvCxnSpPr>
                <a:stCxn id="62" idx="2"/>
                <a:endCxn id="47" idx="0"/>
              </p:cNvCxnSpPr>
              <p:nvPr/>
            </p:nvCxnSpPr>
            <p:spPr>
              <a:xfrm flipH="1">
                <a:off x="12897" y="6960"/>
                <a:ext cx="35" cy="26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12"/>
              <p:cNvCxnSpPr>
                <a:stCxn id="32" idx="3"/>
                <a:endCxn id="62" idx="1"/>
              </p:cNvCxnSpPr>
              <p:nvPr/>
            </p:nvCxnSpPr>
            <p:spPr>
              <a:xfrm flipV="1">
                <a:off x="6125" y="6393"/>
                <a:ext cx="4256" cy="5448"/>
              </a:xfrm>
              <a:prstGeom prst="bentConnector3">
                <a:avLst>
                  <a:gd name="adj1" fmla="val 50000"/>
                </a:avLst>
              </a:prstGeom>
              <a:ln w="12700" cmpd="sng">
                <a:solidFill>
                  <a:schemeClr val="accent1">
                    <a:shade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12"/>
              <p:cNvCxnSpPr>
                <a:stCxn id="61" idx="3"/>
                <a:endCxn id="62" idx="1"/>
              </p:cNvCxnSpPr>
              <p:nvPr/>
            </p:nvCxnSpPr>
            <p:spPr>
              <a:xfrm flipV="1">
                <a:off x="6125" y="6393"/>
                <a:ext cx="4256" cy="2522"/>
              </a:xfrm>
              <a:prstGeom prst="bentConnector3">
                <a:avLst>
                  <a:gd name="adj1" fmla="val 50000"/>
                </a:avLst>
              </a:prstGeom>
              <a:ln w="12700" cmpd="sng">
                <a:solidFill>
                  <a:schemeClr val="accent1">
                    <a:shade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12"/>
              <p:cNvCxnSpPr>
                <a:stCxn id="60" idx="3"/>
                <a:endCxn id="62" idx="1"/>
              </p:cNvCxnSpPr>
              <p:nvPr/>
            </p:nvCxnSpPr>
            <p:spPr>
              <a:xfrm>
                <a:off x="6125" y="6389"/>
                <a:ext cx="4256" cy="4"/>
              </a:xfrm>
              <a:prstGeom prst="bentConnector3">
                <a:avLst>
                  <a:gd name="adj1" fmla="val 50000"/>
                </a:avLst>
              </a:prstGeom>
              <a:ln w="12700" cmpd="sng">
                <a:solidFill>
                  <a:schemeClr val="accent1">
                    <a:shade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grpSp>
        <p:sp>
          <p:nvSpPr>
            <p:cNvPr id="71" name="Text Box 70"/>
            <p:cNvSpPr txBox="1"/>
            <p:nvPr/>
          </p:nvSpPr>
          <p:spPr>
            <a:xfrm>
              <a:off x="6085" y="5790"/>
              <a:ext cx="2268" cy="52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node changes</a:t>
              </a:r>
              <a:endParaRPr kumimoji="0" lang="en-US" sz="14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 name="流程图: 联系 6"/>
          <p:cNvSpPr/>
          <p:nvPr/>
        </p:nvSpPr>
        <p:spPr>
          <a:xfrm>
            <a:off x="9214978" y="130436"/>
            <a:ext cx="1800000" cy="1800000"/>
          </a:xfrm>
          <a:prstGeom prst="flowChartConnector">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lang="en-US" altLang="zh-CN" dirty="0">
                <a:solidFill>
                  <a:schemeClr val="bg1"/>
                </a:solidFill>
                <a:sym typeface="+mn-ea"/>
              </a:rPr>
              <a:t>StartUp</a:t>
            </a:r>
            <a:endParaRPr lang="en-US" altLang="zh-CN" dirty="0">
              <a:solidFill>
                <a:schemeClr val="bg1"/>
              </a:solidFill>
              <a:sym typeface="+mn-ea"/>
            </a:endParaRPr>
          </a:p>
        </p:txBody>
      </p:sp>
      <p:sp>
        <p:nvSpPr>
          <p:cNvPr id="35" name="圆角矩形 8"/>
          <p:cNvSpPr/>
          <p:nvPr/>
        </p:nvSpPr>
        <p:spPr>
          <a:xfrm>
            <a:off x="649605" y="9524865"/>
            <a:ext cx="8640000" cy="1080000"/>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2400">
                <a:solidFill>
                  <a:schemeClr val="bg1"/>
                </a:solidFill>
              </a:rPr>
              <a:t>Call back the registered TreeCacheListener</a:t>
            </a:r>
            <a:endParaRPr sz="2400">
              <a:solidFill>
                <a:schemeClr val="bg1"/>
              </a:solidFill>
            </a:endParaRPr>
          </a:p>
        </p:txBody>
      </p:sp>
      <p:sp>
        <p:nvSpPr>
          <p:cNvPr id="36" name="圆角矩形 9"/>
          <p:cNvSpPr/>
          <p:nvPr/>
        </p:nvSpPr>
        <p:spPr>
          <a:xfrm>
            <a:off x="649605" y="7539855"/>
            <a:ext cx="8640000" cy="1080000"/>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2400" dirty="0" smtClean="0">
                <a:solidFill>
                  <a:schemeClr val="bg1"/>
                </a:solidFill>
              </a:rPr>
              <a:t>Add child node listeners via getChildren</a:t>
            </a:r>
            <a:endParaRPr sz="2400" dirty="0" smtClean="0">
              <a:solidFill>
                <a:schemeClr val="bg1"/>
              </a:solidFill>
            </a:endParaRPr>
          </a:p>
        </p:txBody>
      </p:sp>
      <p:sp>
        <p:nvSpPr>
          <p:cNvPr id="37" name="圆角矩形 10"/>
          <p:cNvSpPr/>
          <p:nvPr/>
        </p:nvSpPr>
        <p:spPr>
          <a:xfrm>
            <a:off x="11014710" y="6086475"/>
            <a:ext cx="8640000" cy="1080000"/>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2400" dirty="0" smtClean="0">
                <a:solidFill>
                  <a:schemeClr val="bg1"/>
                </a:solidFill>
              </a:rPr>
              <a:t>Receive events from ZkServer</a:t>
            </a:r>
            <a:endParaRPr sz="2400" dirty="0" smtClean="0">
              <a:solidFill>
                <a:schemeClr val="bg1"/>
              </a:solidFill>
            </a:endParaRPr>
          </a:p>
        </p:txBody>
      </p:sp>
      <p:cxnSp>
        <p:nvCxnSpPr>
          <p:cNvPr id="39" name="直接箭头连接符 12"/>
          <p:cNvCxnSpPr>
            <a:stCxn id="33" idx="2"/>
            <a:endCxn id="41" idx="0"/>
          </p:cNvCxnSpPr>
          <p:nvPr/>
        </p:nvCxnSpPr>
        <p:spPr>
          <a:xfrm rot="10800000" flipV="1">
            <a:off x="4969510" y="1030605"/>
            <a:ext cx="4245610" cy="55372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65"/>
          <p:cNvCxnSpPr>
            <a:stCxn id="37" idx="2"/>
            <a:endCxn id="35" idx="3"/>
          </p:cNvCxnSpPr>
          <p:nvPr/>
        </p:nvCxnSpPr>
        <p:spPr>
          <a:xfrm rot="5400000">
            <a:off x="10862628" y="5593398"/>
            <a:ext cx="2898775" cy="60452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 name="圆角矩形 16"/>
          <p:cNvSpPr/>
          <p:nvPr/>
        </p:nvSpPr>
        <p:spPr>
          <a:xfrm>
            <a:off x="649605" y="1584325"/>
            <a:ext cx="8640000" cy="1080000"/>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2400" dirty="0" smtClean="0">
                <a:solidFill>
                  <a:schemeClr val="bg1"/>
                </a:solidFill>
                <a:sym typeface="+mn-ea"/>
              </a:rPr>
              <a:t>Determine whether to set the node and child nodes of the listener according to Depth</a:t>
            </a:r>
            <a:endParaRPr sz="2400" dirty="0" smtClean="0">
              <a:solidFill>
                <a:schemeClr val="bg1"/>
              </a:solidFill>
              <a:sym typeface="+mn-ea"/>
            </a:endParaRPr>
          </a:p>
        </p:txBody>
      </p:sp>
      <p:sp>
        <p:nvSpPr>
          <p:cNvPr id="42" name="圆角矩形 17"/>
          <p:cNvSpPr/>
          <p:nvPr/>
        </p:nvSpPr>
        <p:spPr>
          <a:xfrm>
            <a:off x="649605" y="3569835"/>
            <a:ext cx="8640000" cy="1080000"/>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2400" smtClean="0">
                <a:solidFill>
                  <a:schemeClr val="bg1"/>
                </a:solidFill>
              </a:rPr>
              <a:t>Add node listeners for Depth level nodes through checkExists</a:t>
            </a:r>
            <a:endParaRPr sz="2400" smtClean="0">
              <a:solidFill>
                <a:schemeClr val="bg1"/>
              </a:solidFill>
            </a:endParaRPr>
          </a:p>
        </p:txBody>
      </p:sp>
      <p:sp>
        <p:nvSpPr>
          <p:cNvPr id="43" name="圆角矩形 18"/>
          <p:cNvSpPr/>
          <p:nvPr/>
        </p:nvSpPr>
        <p:spPr>
          <a:xfrm>
            <a:off x="649605" y="5554845"/>
            <a:ext cx="8640000" cy="1080000"/>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2940" dirty="0" smtClean="0">
                <a:solidFill>
                  <a:schemeClr val="bg1"/>
                </a:solidFill>
              </a:rPr>
              <a:t>Add node </a:t>
            </a:r>
            <a:r>
              <a:rPr sz="2400" dirty="0" smtClean="0">
                <a:solidFill>
                  <a:schemeClr val="bg1"/>
                </a:solidFill>
              </a:rPr>
              <a:t>listener </a:t>
            </a:r>
            <a:r>
              <a:rPr sz="2940" dirty="0" smtClean="0">
                <a:solidFill>
                  <a:schemeClr val="bg1"/>
                </a:solidFill>
              </a:rPr>
              <a:t>via getData</a:t>
            </a:r>
            <a:endParaRPr sz="2940" dirty="0" smtClean="0">
              <a:solidFill>
                <a:schemeClr val="bg1"/>
              </a:solidFill>
            </a:endParaRPr>
          </a:p>
        </p:txBody>
      </p:sp>
      <p:sp>
        <p:nvSpPr>
          <p:cNvPr id="49" name="圆角矩形 49"/>
          <p:cNvSpPr/>
          <p:nvPr/>
        </p:nvSpPr>
        <p:spPr>
          <a:xfrm>
            <a:off x="11014710" y="3569970"/>
            <a:ext cx="8640000" cy="1080000"/>
          </a:xfrm>
          <a:prstGeom prst="roundRect">
            <a:avLst/>
          </a:prstGeom>
        </p:spPr>
        <p:style>
          <a:lnRef idx="1">
            <a:schemeClr val="accent1"/>
          </a:lnRef>
          <a:fillRef idx="2">
            <a:schemeClr val="accent1"/>
          </a:fillRef>
          <a:effectRef idx="1">
            <a:schemeClr val="accent1"/>
          </a:effectRef>
          <a:fontRef idx="minor">
            <a:schemeClr val="dk1"/>
          </a:fontRef>
        </p:style>
        <p:txBody>
          <a:bodyPr lIns="174083" tIns="87041" rIns="174083" bIns="87041" rtlCol="0" anchor="ctr"/>
          <a:p>
            <a:pPr algn="ctr"/>
            <a:r>
              <a:rPr sz="2940" dirty="0" smtClean="0">
                <a:solidFill>
                  <a:schemeClr val="bg1"/>
                </a:solidFill>
              </a:rPr>
              <a:t>The ZkServer node </a:t>
            </a:r>
            <a:r>
              <a:rPr sz="2400" dirty="0" smtClean="0">
                <a:solidFill>
                  <a:schemeClr val="bg1"/>
                </a:solidFill>
              </a:rPr>
              <a:t>changes</a:t>
            </a:r>
            <a:r>
              <a:rPr sz="2940" dirty="0" smtClean="0">
                <a:solidFill>
                  <a:schemeClr val="bg1"/>
                </a:solidFill>
              </a:rPr>
              <a:t>. Send a message</a:t>
            </a:r>
            <a:endParaRPr sz="2940" dirty="0" smtClean="0">
              <a:solidFill>
                <a:schemeClr val="bg1"/>
              </a:solidFill>
            </a:endParaRPr>
          </a:p>
        </p:txBody>
      </p:sp>
      <p:cxnSp>
        <p:nvCxnSpPr>
          <p:cNvPr id="2" name="直接箭头连接符 12"/>
          <p:cNvCxnSpPr>
            <a:stCxn id="41" idx="2"/>
            <a:endCxn id="42" idx="0"/>
          </p:cNvCxnSpPr>
          <p:nvPr/>
        </p:nvCxnSpPr>
        <p:spPr>
          <a:xfrm>
            <a:off x="4969510" y="2664460"/>
            <a:ext cx="0" cy="90551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12"/>
          <p:cNvCxnSpPr>
            <a:stCxn id="42" idx="2"/>
            <a:endCxn id="43" idx="0"/>
          </p:cNvCxnSpPr>
          <p:nvPr/>
        </p:nvCxnSpPr>
        <p:spPr>
          <a:xfrm>
            <a:off x="4969510" y="4650105"/>
            <a:ext cx="0" cy="9048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12"/>
          <p:cNvCxnSpPr>
            <a:stCxn id="43" idx="2"/>
            <a:endCxn id="36" idx="0"/>
          </p:cNvCxnSpPr>
          <p:nvPr/>
        </p:nvCxnSpPr>
        <p:spPr>
          <a:xfrm>
            <a:off x="4969510" y="6635115"/>
            <a:ext cx="0" cy="9048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12"/>
          <p:cNvCxnSpPr>
            <a:stCxn id="35" idx="1"/>
            <a:endCxn id="42" idx="1"/>
          </p:cNvCxnSpPr>
          <p:nvPr/>
        </p:nvCxnSpPr>
        <p:spPr>
          <a:xfrm rot="10800000">
            <a:off x="649605" y="4110355"/>
            <a:ext cx="3175" cy="5955030"/>
          </a:xfrm>
          <a:prstGeom prst="bentConnector3">
            <a:avLst>
              <a:gd name="adj1" fmla="val 760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12"/>
          <p:cNvCxnSpPr>
            <a:stCxn id="49" idx="2"/>
            <a:endCxn id="37" idx="0"/>
          </p:cNvCxnSpPr>
          <p:nvPr/>
        </p:nvCxnSpPr>
        <p:spPr>
          <a:xfrm>
            <a:off x="15334615" y="4650105"/>
            <a:ext cx="0" cy="14363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2"/>
          <p:cNvCxnSpPr>
            <a:stCxn id="36" idx="3"/>
            <a:endCxn id="49" idx="1"/>
          </p:cNvCxnSpPr>
          <p:nvPr/>
        </p:nvCxnSpPr>
        <p:spPr>
          <a:xfrm flipV="1">
            <a:off x="9289415" y="4110355"/>
            <a:ext cx="1725295" cy="3970020"/>
          </a:xfrm>
          <a:prstGeom prst="bentConnector3">
            <a:avLst>
              <a:gd name="adj1" fmla="val 50018"/>
            </a:avLst>
          </a:prstGeom>
          <a:ln w="12700" cmpd="sng">
            <a:solidFill>
              <a:schemeClr val="accent1">
                <a:shade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43" idx="3"/>
            <a:endCxn id="49" idx="1"/>
          </p:cNvCxnSpPr>
          <p:nvPr/>
        </p:nvCxnSpPr>
        <p:spPr>
          <a:xfrm flipV="1">
            <a:off x="9289415" y="4110355"/>
            <a:ext cx="1725295" cy="1985010"/>
          </a:xfrm>
          <a:prstGeom prst="bentConnector3">
            <a:avLst>
              <a:gd name="adj1" fmla="val 50018"/>
            </a:avLst>
          </a:prstGeom>
          <a:ln w="12700" cmpd="sng">
            <a:solidFill>
              <a:schemeClr val="accent1">
                <a:shade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2"/>
          <p:cNvCxnSpPr>
            <a:stCxn id="42" idx="3"/>
            <a:endCxn id="49" idx="1"/>
          </p:cNvCxnSpPr>
          <p:nvPr/>
        </p:nvCxnSpPr>
        <p:spPr>
          <a:xfrm>
            <a:off x="9289415" y="4110355"/>
            <a:ext cx="1725295" cy="3175"/>
          </a:xfrm>
          <a:prstGeom prst="bentConnector2">
            <a:avLst/>
          </a:prstGeom>
          <a:ln w="12700" cmpd="sng">
            <a:solidFill>
              <a:schemeClr val="accent1">
                <a:shade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4" name="TextBox 21"/>
          <p:cNvSpPr txBox="1"/>
          <p:nvPr/>
        </p:nvSpPr>
        <p:spPr>
          <a:xfrm>
            <a:off x="9260908" y="3620551"/>
            <a:ext cx="1827530" cy="395605"/>
          </a:xfrm>
          <a:prstGeom prst="rect">
            <a:avLst/>
          </a:prstGeom>
          <a:noFill/>
        </p:spPr>
        <p:txBody>
          <a:bodyPr wrap="none" rtlCol="0">
            <a:spAutoFit/>
          </a:bodyPr>
          <a:p>
            <a:pPr algn="l"/>
            <a:r>
              <a:rPr lang="zh-CN" altLang="en-US" sz="1800" dirty="0" smtClean="0">
                <a:solidFill>
                  <a:schemeClr val="bg1"/>
                </a:solidFill>
              </a:rPr>
              <a:t>node changes</a:t>
            </a:r>
            <a:endParaRPr lang="zh-CN" altLang="en-US" sz="1800" dirty="0" smtClean="0">
              <a:solidFill>
                <a:schemeClr val="bg1"/>
              </a:solidFill>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655060" y="4634230"/>
            <a:ext cx="11825605" cy="13195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algn="ctr">
              <a:defRPr/>
            </a:pPr>
            <a:r>
              <a:rPr sz="7200" b="1" dirty="0" smtClean="0">
                <a:solidFill>
                  <a:srgbClr val="3B3B3B"/>
                </a:solidFill>
                <a:latin typeface="+mj-ea"/>
                <a:ea typeface="+mj-ea"/>
                <a:sym typeface="+mn-ea"/>
              </a:rPr>
              <a:t>Introduction to Curator</a:t>
            </a:r>
            <a:endParaRPr sz="7200" b="1" dirty="0" smtClean="0">
              <a:solidFill>
                <a:srgbClr val="3B3B3B"/>
              </a:solidFill>
              <a:latin typeface="+mj-ea"/>
              <a:ea typeface="+mj-ea"/>
              <a:sym typeface="+mn-ea"/>
            </a:endParaRPr>
          </a:p>
        </p:txBody>
      </p:sp>
      <p:sp>
        <p:nvSpPr>
          <p:cNvPr id="8" name="Line 12"/>
          <p:cNvSpPr>
            <a:spLocks noChangeShapeType="1"/>
          </p:cNvSpPr>
          <p:nvPr/>
        </p:nvSpPr>
        <p:spPr bwMode="auto">
          <a:xfrm>
            <a:off x="4262120" y="4312920"/>
            <a:ext cx="11049000" cy="1270"/>
          </a:xfrm>
          <a:prstGeom prst="line">
            <a:avLst/>
          </a:prstGeom>
          <a:ln>
            <a:solidFill>
              <a:srgbClr val="5C7595"/>
            </a:solidFill>
          </a:ln>
        </p:spPr>
        <p:style>
          <a:lnRef idx="1">
            <a:schemeClr val="dk1"/>
          </a:lnRef>
          <a:fillRef idx="0">
            <a:schemeClr val="dk1"/>
          </a:fillRef>
          <a:effectRef idx="0">
            <a:schemeClr val="dk1"/>
          </a:effectRef>
          <a:fontRef idx="minor">
            <a:schemeClr val="tx1"/>
          </a:fontRef>
        </p:style>
        <p:txBody>
          <a:bodyPr/>
          <a:p>
            <a:endParaRPr lang="zh-CN" altLang="en-US"/>
          </a:p>
        </p:txBody>
      </p:sp>
      <p:sp>
        <p:nvSpPr>
          <p:cNvPr id="3" name="Line 12"/>
          <p:cNvSpPr>
            <a:spLocks noChangeShapeType="1"/>
          </p:cNvSpPr>
          <p:nvPr/>
        </p:nvSpPr>
        <p:spPr bwMode="auto">
          <a:xfrm>
            <a:off x="4262120" y="6273800"/>
            <a:ext cx="11048365" cy="635"/>
          </a:xfrm>
          <a:prstGeom prst="line">
            <a:avLst/>
          </a:prstGeom>
          <a:ln>
            <a:solidFill>
              <a:srgbClr val="5C7595"/>
            </a:solidFill>
          </a:ln>
        </p:spPr>
        <p:style>
          <a:lnRef idx="1">
            <a:schemeClr val="dk1"/>
          </a:lnRef>
          <a:fillRef idx="0">
            <a:schemeClr val="dk1"/>
          </a:fillRef>
          <a:effectRef idx="0">
            <a:schemeClr val="dk1"/>
          </a:effectRef>
          <a:fontRef idx="minor">
            <a:schemeClr val="tx1"/>
          </a:fontRef>
        </p:style>
        <p:txBody>
          <a:bodyPr/>
          <a:p>
            <a:endParaRPr lang="zh-CN" altLang="en-US"/>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p:cNvSpPr txBox="1">
            <a:spLocks noChangeArrowheads="1"/>
          </p:cNvSpPr>
          <p:nvPr/>
        </p:nvSpPr>
        <p:spPr bwMode="auto">
          <a:xfrm>
            <a:off x="5269865" y="4086860"/>
            <a:ext cx="10869295" cy="1228725"/>
          </a:xfrm>
          <a:prstGeom prst="rect">
            <a:avLst/>
          </a:prstGeom>
          <a:noFill/>
          <a:ln w="9525">
            <a:noFill/>
            <a:miter lim="800000"/>
          </a:ln>
        </p:spPr>
        <p:txBody>
          <a:bodyPr wrap="square">
            <a:spAutoFit/>
          </a:bodyPr>
          <a:lstStyle/>
          <a:p>
            <a:pPr>
              <a:defRPr/>
            </a:pPr>
            <a:r>
              <a:rPr lang="en-US" altLang="zh-CN" sz="6715" b="1" dirty="0" smtClean="0">
                <a:solidFill>
                  <a:srgbClr val="3B3B3B"/>
                </a:solidFill>
                <a:latin typeface="+mj-ea"/>
                <a:ea typeface="+mj-ea"/>
                <a:sym typeface="+mn-ea"/>
              </a:rPr>
              <a:t>Curator</a:t>
            </a:r>
            <a:r>
              <a:rPr lang="zh-CN" altLang="en-US" sz="6715" b="1" dirty="0" smtClean="0">
                <a:solidFill>
                  <a:srgbClr val="3B3B3B"/>
                </a:solidFill>
                <a:latin typeface="+mj-ea"/>
                <a:ea typeface="+mj-ea"/>
                <a:sym typeface="+mn-ea"/>
              </a:rPr>
              <a:t> Best Practices</a:t>
            </a:r>
            <a:endParaRPr lang="zh-CN" altLang="en-US" sz="6715" b="1" dirty="0" smtClean="0">
              <a:solidFill>
                <a:schemeClr val="bg1"/>
              </a:solidFill>
              <a:ea typeface="微软雅黑" panose="020B0503020204020204" charset="-122"/>
            </a:endParaRPr>
          </a:p>
        </p:txBody>
      </p:sp>
      <p:sp>
        <p:nvSpPr>
          <p:cNvPr id="8" name="Line 12"/>
          <p:cNvSpPr>
            <a:spLocks noChangeShapeType="1"/>
          </p:cNvSpPr>
          <p:nvPr/>
        </p:nvSpPr>
        <p:spPr bwMode="auto">
          <a:xfrm>
            <a:off x="5269865" y="3578225"/>
            <a:ext cx="10869930" cy="1270"/>
          </a:xfrm>
          <a:prstGeom prst="line">
            <a:avLst/>
          </a:prstGeom>
          <a:noFill/>
          <a:ln w="9525">
            <a:solidFill>
              <a:srgbClr val="5C7595"/>
            </a:solidFill>
            <a:round/>
          </a:ln>
        </p:spPr>
        <p:txBody>
          <a:bodyPr/>
          <a:lstStyle/>
          <a:p>
            <a:endParaRPr lang="zh-CN" altLang="en-US" sz="4200"/>
          </a:p>
        </p:txBody>
      </p:sp>
      <p:sp>
        <p:nvSpPr>
          <p:cNvPr id="9" name="Line 12"/>
          <p:cNvSpPr>
            <a:spLocks noChangeShapeType="1"/>
          </p:cNvSpPr>
          <p:nvPr/>
        </p:nvSpPr>
        <p:spPr bwMode="auto">
          <a:xfrm>
            <a:off x="5269865" y="6108065"/>
            <a:ext cx="10869295" cy="1270"/>
          </a:xfrm>
          <a:prstGeom prst="line">
            <a:avLst/>
          </a:prstGeom>
          <a:noFill/>
          <a:ln w="9525">
            <a:solidFill>
              <a:srgbClr val="5C7595"/>
            </a:solidFill>
            <a:round/>
          </a:ln>
        </p:spPr>
        <p:txBody>
          <a:bodyPr/>
          <a:lstStyle/>
          <a:p>
            <a:endParaRPr lang="zh-CN" altLang="en-US" sz="4200"/>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3340" y="372745"/>
            <a:ext cx="19359880" cy="877570"/>
            <a:chOff x="247" y="444"/>
            <a:chExt cx="30913" cy="1382"/>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1016" y="566"/>
              <a:ext cx="27784" cy="1137"/>
            </a:xfrm>
            <a:prstGeom prst="rect">
              <a:avLst/>
            </a:prstGeom>
            <a:noFill/>
          </p:spPr>
          <p:txBody>
            <a:bodyPr wrap="square" lIns="0" tIns="0" rIns="0" bIns="45715" rtlCol="0">
              <a:spAutoFit/>
            </a:bodyPr>
            <a:p>
              <a:pPr>
                <a:defRPr/>
              </a:pPr>
              <a:r>
                <a:rPr sz="4000" b="1" dirty="0" smtClean="0">
                  <a:solidFill>
                    <a:schemeClr val="bg1"/>
                  </a:solidFill>
                  <a:sym typeface="+mn-ea"/>
                </a:rPr>
                <a:t>Best Practice 1: Use Streaming Programming Patterns</a:t>
              </a:r>
              <a:endParaRPr sz="4000" b="1" dirty="0" smtClean="0">
                <a:solidFill>
                  <a:schemeClr val="bg1"/>
                </a:solidFill>
                <a:sym typeface="+mn-ea"/>
              </a:endParaRPr>
            </a:p>
          </p:txBody>
        </p:sp>
        <p:sp>
          <p:nvSpPr>
            <p:cNvPr id="22" name="Flowchart: Process 21"/>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45363" y="1529289"/>
            <a:ext cx="2179247" cy="2334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1"/>
          <p:cNvSpPr txBox="1"/>
          <p:nvPr/>
        </p:nvSpPr>
        <p:spPr>
          <a:xfrm>
            <a:off x="415925" y="4186555"/>
            <a:ext cx="18996660" cy="4829810"/>
          </a:xfrm>
          <a:prstGeom prst="rect">
            <a:avLst/>
          </a:prstGeom>
          <a:noFill/>
          <a:ln w="3175">
            <a:solidFill>
              <a:srgbClr val="5C7595"/>
            </a:solidFill>
          </a:ln>
        </p:spPr>
        <p:txBody>
          <a:bodyPr wrap="square" rtlCol="0">
            <a:spAutoFit/>
          </a:bodyPr>
          <a:p>
            <a:r>
              <a:rPr lang="en-US" altLang="zh-CN" sz="2800" dirty="0" smtClean="0">
                <a:solidFill>
                  <a:schemeClr val="bg1"/>
                </a:solidFill>
              </a:rPr>
              <a:t>CuratorFrameworkFactory.Builder builder = CuratorFrameworkFactory.builder().connectString("localhost:2181").</a:t>
            </a:r>
            <a:endParaRPr lang="en-US" altLang="zh-CN" sz="2800" dirty="0" smtClean="0">
              <a:solidFill>
                <a:schemeClr val="bg1"/>
              </a:solidFill>
            </a:endParaRPr>
          </a:p>
          <a:p>
            <a:r>
              <a:rPr lang="en-US" altLang="zh-CN" sz="2800" dirty="0" smtClean="0">
                <a:solidFill>
                  <a:schemeClr val="bg1"/>
                </a:solidFill>
              </a:rPr>
              <a:t>                sessionTimeoutMs(30000).connectionTimeoutMs(5000).retryPolicy(new ExponentialBackoffRetry(5000, 3, 10000)).</a:t>
            </a:r>
            <a:endParaRPr lang="en-US" altLang="zh-CN" sz="2800" dirty="0" smtClean="0">
              <a:solidFill>
                <a:schemeClr val="bg1"/>
              </a:solidFill>
            </a:endParaRPr>
          </a:p>
          <a:p>
            <a:r>
              <a:rPr lang="en-US" altLang="zh-CN" sz="2800" dirty="0" smtClean="0">
                <a:solidFill>
                  <a:schemeClr val="bg1"/>
                </a:solidFill>
              </a:rPr>
              <a:t>                namespace("a.b.c");</a:t>
            </a:r>
            <a:endParaRPr lang="en-US" altLang="zh-CN" sz="2800" dirty="0" smtClean="0">
              <a:solidFill>
                <a:schemeClr val="bg1"/>
              </a:solidFill>
            </a:endParaRPr>
          </a:p>
          <a:p>
            <a:r>
              <a:rPr lang="en-US" altLang="zh-CN" sz="2800" dirty="0" smtClean="0">
                <a:solidFill>
                  <a:schemeClr val="bg1"/>
                </a:solidFill>
              </a:rPr>
              <a:t>        CuratorFramework curatorFramework = builder.build();</a:t>
            </a:r>
            <a:endParaRPr lang="en-US" altLang="zh-CN" sz="2800" dirty="0" smtClean="0">
              <a:solidFill>
                <a:schemeClr val="bg1"/>
              </a:solidFill>
            </a:endParaRPr>
          </a:p>
          <a:p>
            <a:endParaRPr lang="en-US" altLang="zh-CN" sz="2800" dirty="0" smtClean="0">
              <a:solidFill>
                <a:schemeClr val="bg1"/>
              </a:solidFill>
            </a:endParaRPr>
          </a:p>
          <a:p>
            <a:r>
              <a:rPr lang="en-US" altLang="zh-CN" sz="2800" dirty="0" smtClean="0">
                <a:solidFill>
                  <a:schemeClr val="bg1"/>
                </a:solidFill>
              </a:rPr>
              <a:t>   curatorFramework.create().creatingParentContainersIfNeeded().withMode(CreateMode.EPHEMERAL).forPath("/a/b/c");</a:t>
            </a:r>
            <a:endParaRPr lang="en-US" altLang="zh-CN" sz="2800" dirty="0" smtClean="0">
              <a:solidFill>
                <a:schemeClr val="bg1"/>
              </a:solidFill>
            </a:endParaRPr>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3340" y="372745"/>
            <a:ext cx="19359880" cy="877570"/>
            <a:chOff x="247" y="444"/>
            <a:chExt cx="30913" cy="1382"/>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1016" y="566"/>
              <a:ext cx="27784" cy="1137"/>
            </a:xfrm>
            <a:prstGeom prst="rect">
              <a:avLst/>
            </a:prstGeom>
            <a:noFill/>
          </p:spPr>
          <p:txBody>
            <a:bodyPr wrap="square" lIns="0" tIns="0" rIns="0" bIns="45715" rtlCol="0">
              <a:spAutoFit/>
            </a:bodyPr>
            <a:p>
              <a:pPr>
                <a:defRPr/>
              </a:pPr>
              <a:r>
                <a:rPr sz="4000" b="1" dirty="0">
                  <a:solidFill>
                    <a:schemeClr val="bg1"/>
                  </a:solidFill>
                  <a:sym typeface="+mn-ea"/>
                </a:rPr>
                <a:t>Best Practice 2: Save and reuse the CuratorFrameImpl client</a:t>
              </a:r>
              <a:endParaRPr sz="4000" b="1" dirty="0">
                <a:solidFill>
                  <a:schemeClr val="bg1"/>
                </a:solidFill>
                <a:sym typeface="+mn-ea"/>
              </a:endParaRPr>
            </a:p>
          </p:txBody>
        </p:sp>
        <p:sp>
          <p:nvSpPr>
            <p:cNvPr id="22" name="Flowchart: Process 21"/>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45363" y="1529289"/>
            <a:ext cx="2179247" cy="2334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1"/>
          <p:cNvSpPr txBox="1"/>
          <p:nvPr/>
        </p:nvSpPr>
        <p:spPr>
          <a:xfrm>
            <a:off x="415290" y="4186555"/>
            <a:ext cx="18998565" cy="4153535"/>
          </a:xfrm>
          <a:prstGeom prst="rect">
            <a:avLst/>
          </a:prstGeom>
          <a:noFill/>
          <a:ln w="3175">
            <a:solidFill>
              <a:srgbClr val="5C7595"/>
            </a:solidFill>
          </a:ln>
        </p:spPr>
        <p:txBody>
          <a:bodyPr wrap="square" rtlCol="0">
            <a:spAutoFit/>
          </a:bodyPr>
          <a:p>
            <a:r>
              <a:rPr sz="4800" dirty="0" smtClean="0">
                <a:solidFill>
                  <a:schemeClr val="bg1"/>
                </a:solidFill>
                <a:sym typeface="+mn-ea"/>
              </a:rPr>
              <a:t>CuratorFrameImpl is a wrapper around the zookeeper client, which is expensive to create and destroy.</a:t>
            </a:r>
            <a:endParaRPr sz="4800" dirty="0" smtClean="0">
              <a:solidFill>
                <a:schemeClr val="bg1"/>
              </a:solidFill>
              <a:sym typeface="+mn-ea"/>
            </a:endParaRPr>
          </a:p>
          <a:p>
            <a:endParaRPr sz="4800" dirty="0" smtClean="0">
              <a:solidFill>
                <a:schemeClr val="bg1"/>
              </a:solidFill>
              <a:sym typeface="+mn-ea"/>
            </a:endParaRPr>
          </a:p>
          <a:p>
            <a:r>
              <a:rPr sz="4800" dirty="0" smtClean="0">
                <a:solidFill>
                  <a:schemeClr val="bg1"/>
                </a:solidFill>
                <a:sym typeface="+mn-ea"/>
              </a:rPr>
              <a:t>After it is created, it can be reused, or even share an instance globally.</a:t>
            </a:r>
            <a:endParaRPr sz="4800" dirty="0" smtClean="0">
              <a:solidFill>
                <a:schemeClr val="bg1"/>
              </a:solidFill>
              <a:sym typeface="+mn-ea"/>
            </a:endParaRPr>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3340" y="450215"/>
            <a:ext cx="19359879" cy="800100"/>
            <a:chOff x="247" y="566"/>
            <a:chExt cx="30913" cy="1260"/>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1016" y="566"/>
              <a:ext cx="30143" cy="1137"/>
            </a:xfrm>
            <a:prstGeom prst="rect">
              <a:avLst/>
            </a:prstGeom>
            <a:noFill/>
          </p:spPr>
          <p:txBody>
            <a:bodyPr wrap="square" lIns="0" tIns="0" rIns="0" bIns="45715" rtlCol="0">
              <a:spAutoFit/>
            </a:bodyPr>
            <a:p>
              <a:pPr>
                <a:defRPr/>
              </a:pPr>
              <a:r>
                <a:rPr sz="4000" b="1" dirty="0" smtClean="0">
                  <a:solidFill>
                    <a:schemeClr val="bg1"/>
                  </a:solidFill>
                  <a:sym typeface="+mn-ea"/>
                </a:rPr>
                <a:t>Best Practice 3: Take Advantage of Distributed Concurrent Objects</a:t>
              </a:r>
              <a:endParaRPr sz="4000" b="1" dirty="0" smtClean="0">
                <a:solidFill>
                  <a:schemeClr val="bg1"/>
                </a:solidFill>
                <a:sym typeface="+mn-ea"/>
              </a:endParaRPr>
            </a:p>
          </p:txBody>
        </p:sp>
        <p:sp>
          <p:nvSpPr>
            <p:cNvPr id="22" name="Flowchart: Process 21"/>
            <p:cNvSpPr/>
            <p:nvPr/>
          </p:nvSpPr>
          <p:spPr>
            <a:xfrm>
              <a:off x="247" y="789"/>
              <a:ext cx="579" cy="69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45362" y="1529289"/>
            <a:ext cx="2179247" cy="2334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1"/>
          <p:cNvSpPr txBox="1"/>
          <p:nvPr/>
        </p:nvSpPr>
        <p:spPr>
          <a:xfrm>
            <a:off x="415925" y="4821555"/>
            <a:ext cx="18996025" cy="2528570"/>
          </a:xfrm>
          <a:prstGeom prst="rect">
            <a:avLst/>
          </a:prstGeom>
          <a:noFill/>
          <a:ln w="3175">
            <a:solidFill>
              <a:srgbClr val="5C7595"/>
            </a:solidFill>
          </a:ln>
        </p:spPr>
        <p:txBody>
          <a:bodyPr wrap="square" rtlCol="0">
            <a:spAutoFit/>
          </a:bodyPr>
          <a:p>
            <a:r>
              <a:rPr sz="4800" dirty="0" smtClean="0">
                <a:solidFill>
                  <a:schemeClr val="bg1"/>
                </a:solidFill>
                <a:sym typeface="+mn-ea"/>
              </a:rPr>
              <a:t>The Locks, Barrier, Queue, and Leader provided by Curator can solve many distributed synchronization problems across machines.</a:t>
            </a:r>
            <a:endParaRPr sz="4800" dirty="0" smtClean="0">
              <a:solidFill>
                <a:schemeClr val="bg1"/>
              </a:solidFill>
              <a:sym typeface="+mn-ea"/>
            </a:endParaRPr>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3340" y="450215"/>
            <a:ext cx="19590346" cy="800100"/>
            <a:chOff x="247" y="566"/>
            <a:chExt cx="31281" cy="1260"/>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1016" y="566"/>
              <a:ext cx="30512" cy="1030"/>
            </a:xfrm>
            <a:prstGeom prst="rect">
              <a:avLst/>
            </a:prstGeom>
            <a:noFill/>
          </p:spPr>
          <p:txBody>
            <a:bodyPr wrap="square" lIns="0" tIns="0" rIns="0" bIns="45715" rtlCol="0">
              <a:spAutoFit/>
            </a:bodyPr>
            <a:p>
              <a:pPr>
                <a:defRPr/>
              </a:pPr>
              <a:r>
                <a:rPr sz="3600" b="1" dirty="0">
                  <a:solidFill>
                    <a:schemeClr val="bg1"/>
                  </a:solidFill>
                  <a:sym typeface="+mn-ea"/>
                </a:rPr>
                <a:t>Best practice 4: </a:t>
              </a:r>
              <a:r>
                <a:rPr lang="en-US" sz="3600" b="1" dirty="0">
                  <a:solidFill>
                    <a:schemeClr val="bg1"/>
                  </a:solidFill>
                  <a:sym typeface="+mn-ea"/>
                </a:rPr>
                <a:t>Set </a:t>
              </a:r>
              <a:r>
                <a:rPr sz="3600" b="1" dirty="0">
                  <a:solidFill>
                    <a:schemeClr val="bg1"/>
                  </a:solidFill>
                  <a:sym typeface="+mn-ea"/>
                </a:rPr>
                <a:t>connectonTimeoutMs and sessionTimeoutMs reasonably</a:t>
              </a:r>
              <a:endParaRPr sz="3600" b="1" dirty="0">
                <a:solidFill>
                  <a:schemeClr val="bg1"/>
                </a:solidFill>
                <a:sym typeface="+mn-ea"/>
              </a:endParaRPr>
            </a:p>
          </p:txBody>
        </p:sp>
        <p:sp>
          <p:nvSpPr>
            <p:cNvPr id="22" name="Flowchart: Process 21"/>
            <p:cNvSpPr/>
            <p:nvPr/>
          </p:nvSpPr>
          <p:spPr>
            <a:xfrm>
              <a:off x="247" y="789"/>
              <a:ext cx="579" cy="69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45362" y="1529289"/>
            <a:ext cx="2179247" cy="2334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3"/>
          <p:cNvSpPr txBox="1"/>
          <p:nvPr/>
        </p:nvSpPr>
        <p:spPr>
          <a:xfrm>
            <a:off x="534670" y="3918585"/>
            <a:ext cx="18877915" cy="5507990"/>
          </a:xfrm>
          <a:prstGeom prst="rect">
            <a:avLst/>
          </a:prstGeom>
          <a:noFill/>
          <a:ln>
            <a:solidFill>
              <a:srgbClr val="5C7595"/>
            </a:solidFill>
          </a:ln>
        </p:spPr>
        <p:txBody>
          <a:bodyPr wrap="square" rtlCol="0">
            <a:spAutoFit/>
          </a:bodyPr>
          <a:p>
            <a:r>
              <a:rPr sz="4000" dirty="0" smtClean="0">
                <a:solidFill>
                  <a:schemeClr val="bg1"/>
                </a:solidFill>
              </a:rPr>
              <a:t>1.connectionTimeoutMs and sessionTimeoutMs are set according to the cluster network conditions. Neither too big nor too small.</a:t>
            </a:r>
            <a:endParaRPr sz="4000" dirty="0" smtClean="0">
              <a:solidFill>
                <a:schemeClr val="bg1"/>
              </a:solidFill>
            </a:endParaRPr>
          </a:p>
          <a:p>
            <a:endParaRPr sz="4000" dirty="0" smtClean="0">
              <a:solidFill>
                <a:schemeClr val="bg1"/>
              </a:solidFill>
            </a:endParaRPr>
          </a:p>
          <a:p>
            <a:endParaRPr sz="4000" dirty="0" smtClean="0">
              <a:solidFill>
                <a:schemeClr val="bg1"/>
              </a:solidFill>
            </a:endParaRPr>
          </a:p>
          <a:p>
            <a:r>
              <a:rPr sz="4000" dirty="0" smtClean="0">
                <a:solidFill>
                  <a:schemeClr val="bg1"/>
                </a:solidFill>
              </a:rPr>
              <a:t>2. The connectionTimeoutMs setting is smaller than the sessionTimeoutMs. connectionTimeoutMs is less meaningful than sessionTimeoutMs.</a:t>
            </a:r>
            <a:endParaRPr sz="4000" dirty="0" smtClean="0">
              <a:solidFill>
                <a:schemeClr val="bg1"/>
              </a:solidFill>
            </a:endParaRPr>
          </a:p>
          <a:p>
            <a:endParaRPr lang="zh-CN" altLang="en-US" sz="4000" dirty="0" smtClean="0">
              <a:solidFill>
                <a:schemeClr val="bg1"/>
              </a:solidFill>
            </a:endParaRPr>
          </a:p>
        </p:txBody>
      </p:sp>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3340" y="450215"/>
            <a:ext cx="19359879" cy="800100"/>
            <a:chOff x="247" y="566"/>
            <a:chExt cx="30913" cy="1260"/>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1016" y="566"/>
              <a:ext cx="28845" cy="1137"/>
            </a:xfrm>
            <a:prstGeom prst="rect">
              <a:avLst/>
            </a:prstGeom>
            <a:noFill/>
          </p:spPr>
          <p:txBody>
            <a:bodyPr wrap="square" lIns="0" tIns="0" rIns="0" bIns="45715" rtlCol="0">
              <a:spAutoFit/>
            </a:bodyPr>
            <a:p>
              <a:pPr>
                <a:defRPr/>
              </a:pPr>
              <a:r>
                <a:rPr sz="4000" b="1" dirty="0">
                  <a:solidFill>
                    <a:schemeClr val="bg1"/>
                  </a:solidFill>
                  <a:sym typeface="+mn-ea"/>
                </a:rPr>
                <a:t>Best Practice 5: Listen to the sessionExpired event</a:t>
              </a:r>
              <a:endParaRPr sz="4000" b="1" dirty="0">
                <a:solidFill>
                  <a:schemeClr val="bg1"/>
                </a:solidFill>
                <a:sym typeface="+mn-ea"/>
              </a:endParaRPr>
            </a:p>
          </p:txBody>
        </p:sp>
        <p:sp>
          <p:nvSpPr>
            <p:cNvPr id="22" name="Flowchart: Process 21"/>
            <p:cNvSpPr/>
            <p:nvPr/>
          </p:nvSpPr>
          <p:spPr>
            <a:xfrm>
              <a:off x="247" y="789"/>
              <a:ext cx="579" cy="69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45362" y="1529289"/>
            <a:ext cx="2179247" cy="2334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1"/>
          <p:cNvSpPr txBox="1"/>
          <p:nvPr/>
        </p:nvSpPr>
        <p:spPr>
          <a:xfrm>
            <a:off x="415925" y="4186555"/>
            <a:ext cx="18996660" cy="4961890"/>
          </a:xfrm>
          <a:prstGeom prst="rect">
            <a:avLst/>
          </a:prstGeom>
          <a:noFill/>
          <a:ln w="3175">
            <a:solidFill>
              <a:srgbClr val="5C7595"/>
            </a:solidFill>
          </a:ln>
        </p:spPr>
        <p:txBody>
          <a:bodyPr wrap="square" rtlCol="0">
            <a:spAutoFit/>
          </a:bodyPr>
          <a:p>
            <a:r>
              <a:rPr lang="en-US" altLang="zh-CN" sz="3200" dirty="0" smtClean="0">
                <a:solidFill>
                  <a:schemeClr val="bg1"/>
                </a:solidFill>
              </a:rPr>
              <a:t>Once the Curator's Session times out, the zk server will clear all listeners and delete the emperal node immediately.</a:t>
            </a:r>
            <a:endParaRPr lang="en-US" altLang="zh-CN" sz="3200" dirty="0" smtClean="0">
              <a:solidFill>
                <a:schemeClr val="bg1"/>
              </a:solidFill>
            </a:endParaRPr>
          </a:p>
          <a:p>
            <a:endParaRPr lang="en-US" altLang="zh-CN" sz="3200" dirty="0" smtClean="0">
              <a:solidFill>
                <a:schemeClr val="bg1"/>
              </a:solidFill>
            </a:endParaRPr>
          </a:p>
          <a:p>
            <a:r>
              <a:rPr lang="en-US" altLang="zh-CN" sz="3200" dirty="0" smtClean="0">
                <a:solidFill>
                  <a:schemeClr val="bg1"/>
                </a:solidFill>
              </a:rPr>
              <a:t>If successful again. The server finds that the timeout period set by the session has been exceeded, then the client will receive an Expired event, indicating that the session has been terminated and the client needs to be rebuilt. Curator has done this for us.</a:t>
            </a:r>
            <a:endParaRPr lang="en-US" altLang="zh-CN" sz="3200" dirty="0" smtClean="0">
              <a:solidFill>
                <a:schemeClr val="bg1"/>
              </a:solidFill>
            </a:endParaRPr>
          </a:p>
          <a:p>
            <a:endParaRPr lang="en-US" altLang="zh-CN" sz="3200" dirty="0" smtClean="0">
              <a:solidFill>
                <a:schemeClr val="bg1"/>
              </a:solidFill>
            </a:endParaRPr>
          </a:p>
          <a:p>
            <a:r>
              <a:rPr lang="en-US" altLang="zh-CN" sz="3200" dirty="0" smtClean="0">
                <a:solidFill>
                  <a:schemeClr val="bg1"/>
                </a:solidFill>
              </a:rPr>
              <a:t>But we need to recreate the corresponding temporary nodes ourselves, and re-register the Watcher listeners (non-NodeCache/TreeCache listeners) and so on.</a:t>
            </a:r>
            <a:endParaRPr lang="en-US" altLang="zh-CN" sz="3200" dirty="0" smtClean="0">
              <a:solidFill>
                <a:schemeClr val="bg1"/>
              </a:solidFill>
            </a:endParaRPr>
          </a:p>
        </p:txBody>
      </p:sp>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3340" y="450215"/>
            <a:ext cx="19359879" cy="800100"/>
            <a:chOff x="247" y="566"/>
            <a:chExt cx="30913" cy="1260"/>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1016" y="566"/>
              <a:ext cx="27784" cy="1137"/>
            </a:xfrm>
            <a:prstGeom prst="rect">
              <a:avLst/>
            </a:prstGeom>
            <a:noFill/>
          </p:spPr>
          <p:txBody>
            <a:bodyPr wrap="square" lIns="0" tIns="0" rIns="0" bIns="45715" rtlCol="0">
              <a:spAutoFit/>
            </a:bodyPr>
            <a:p>
              <a:pPr>
                <a:defRPr/>
              </a:pPr>
              <a:r>
                <a:rPr sz="4000" b="1" dirty="0" smtClean="0">
                  <a:solidFill>
                    <a:schemeClr val="bg1"/>
                  </a:solidFill>
                  <a:sym typeface="+mn-ea"/>
                </a:rPr>
                <a:t>Best practice 6: Use LOST events with caution</a:t>
              </a:r>
              <a:endParaRPr sz="4000" b="1" dirty="0" smtClean="0">
                <a:solidFill>
                  <a:schemeClr val="bg1"/>
                </a:solidFill>
                <a:sym typeface="+mn-ea"/>
              </a:endParaRPr>
            </a:p>
          </p:txBody>
        </p:sp>
        <p:sp>
          <p:nvSpPr>
            <p:cNvPr id="22" name="Flowchart: Process 21"/>
            <p:cNvSpPr/>
            <p:nvPr/>
          </p:nvSpPr>
          <p:spPr>
            <a:xfrm>
              <a:off x="247" y="789"/>
              <a:ext cx="579" cy="69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45362" y="1350854"/>
            <a:ext cx="2179247" cy="2334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1"/>
          <p:cNvSpPr txBox="1"/>
          <p:nvPr/>
        </p:nvSpPr>
        <p:spPr>
          <a:xfrm>
            <a:off x="415290" y="3785235"/>
            <a:ext cx="18998565" cy="6862445"/>
          </a:xfrm>
          <a:prstGeom prst="rect">
            <a:avLst/>
          </a:prstGeom>
          <a:noFill/>
          <a:ln w="3175">
            <a:solidFill>
              <a:srgbClr val="5C7595"/>
            </a:solidFill>
          </a:ln>
        </p:spPr>
        <p:txBody>
          <a:bodyPr wrap="square" rtlCol="0">
            <a:spAutoFit/>
          </a:bodyPr>
          <a:p>
            <a:r>
              <a:rPr lang="zh-CN" altLang="en-US" sz="4000" dirty="0" smtClean="0">
                <a:solidFill>
                  <a:schemeClr val="bg1"/>
                </a:solidFill>
                <a:sym typeface="+mn-ea"/>
              </a:rPr>
              <a:t>Most of the LOST is the connection timeout between the client and the zk server, not the session timeout. Receiving a LOST event does not necessarily mean that the session has timed out.</a:t>
            </a:r>
            <a:endParaRPr lang="zh-CN" altLang="en-US" sz="4000" dirty="0" smtClean="0">
              <a:solidFill>
                <a:schemeClr val="bg1"/>
              </a:solidFill>
              <a:sym typeface="+mn-ea"/>
            </a:endParaRPr>
          </a:p>
          <a:p>
            <a:endParaRPr lang="zh-CN" altLang="en-US" sz="4000" dirty="0" smtClean="0">
              <a:solidFill>
                <a:schemeClr val="bg1"/>
              </a:solidFill>
              <a:sym typeface="+mn-ea"/>
            </a:endParaRPr>
          </a:p>
          <a:p>
            <a:r>
              <a:rPr lang="zh-CN" altLang="en-US" sz="4000" dirty="0" smtClean="0">
                <a:solidFill>
                  <a:schemeClr val="bg1"/>
                </a:solidFill>
                <a:sym typeface="+mn-ea"/>
              </a:rPr>
              <a:t>It is misused by many people, including many documents on the web.</a:t>
            </a:r>
            <a:endParaRPr lang="zh-CN" altLang="en-US" sz="4000" dirty="0" smtClean="0">
              <a:solidFill>
                <a:schemeClr val="bg1"/>
              </a:solidFill>
              <a:sym typeface="+mn-ea"/>
            </a:endParaRPr>
          </a:p>
          <a:p>
            <a:endParaRPr lang="zh-CN" altLang="en-US" sz="4000" dirty="0" smtClean="0">
              <a:solidFill>
                <a:schemeClr val="bg1"/>
              </a:solidFill>
              <a:sym typeface="+mn-ea"/>
            </a:endParaRPr>
          </a:p>
          <a:p>
            <a:r>
              <a:rPr lang="zh-CN" altLang="en-US" sz="4000" dirty="0" smtClean="0">
                <a:solidFill>
                  <a:schemeClr val="bg1"/>
                </a:solidFill>
                <a:sym typeface="+mn-ea"/>
              </a:rPr>
              <a:t>LOST is the event sent by the Curator client</a:t>
            </a:r>
            <a:r>
              <a:rPr lang="en-US" altLang="zh-CN" sz="4000" dirty="0" smtClean="0">
                <a:solidFill>
                  <a:schemeClr val="bg1"/>
                </a:solidFill>
                <a:sym typeface="+mn-ea"/>
              </a:rPr>
              <a:t>.</a:t>
            </a:r>
            <a:endParaRPr lang="zh-CN" altLang="en-US" sz="4000" dirty="0" smtClean="0">
              <a:solidFill>
                <a:schemeClr val="bg1"/>
              </a:solidFill>
              <a:sym typeface="+mn-ea"/>
            </a:endParaRPr>
          </a:p>
          <a:p>
            <a:r>
              <a:rPr lang="zh-CN" altLang="en-US" sz="4000" dirty="0" smtClean="0">
                <a:solidFill>
                  <a:schemeClr val="bg1"/>
                </a:solidFill>
                <a:sym typeface="+mn-ea"/>
              </a:rPr>
              <a:t>Session_Expired is an event sent by the server to the client.</a:t>
            </a:r>
            <a:endParaRPr lang="zh-CN" altLang="en-US" sz="4000" dirty="0" smtClean="0">
              <a:solidFill>
                <a:schemeClr val="bg1"/>
              </a:solidFill>
              <a:sym typeface="+mn-ea"/>
            </a:endParaRPr>
          </a:p>
          <a:p>
            <a:endParaRPr lang="zh-CN" altLang="en-US" sz="4000" dirty="0" smtClean="0">
              <a:solidFill>
                <a:schemeClr val="bg1"/>
              </a:solidFill>
              <a:sym typeface="+mn-ea"/>
            </a:endParaRPr>
          </a:p>
          <a:p>
            <a:r>
              <a:rPr lang="zh-CN" altLang="en-US" sz="4000" dirty="0" smtClean="0">
                <a:solidFill>
                  <a:schemeClr val="bg1"/>
                </a:solidFill>
                <a:sym typeface="+mn-ea"/>
              </a:rPr>
              <a:t>Do not confuse the two</a:t>
            </a:r>
            <a:r>
              <a:rPr lang="en-US" altLang="zh-CN" sz="4000" dirty="0" smtClean="0">
                <a:solidFill>
                  <a:schemeClr val="bg1"/>
                </a:solidFill>
                <a:sym typeface="+mn-ea"/>
              </a:rPr>
              <a:t>.</a:t>
            </a:r>
            <a:endParaRPr lang="en-US" altLang="zh-CN" sz="4000" dirty="0" smtClean="0">
              <a:solidFill>
                <a:schemeClr val="bg1"/>
              </a:solidFill>
              <a:sym typeface="+mn-ea"/>
            </a:endParaRPr>
          </a:p>
        </p:txBody>
      </p:sp>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3340" y="450215"/>
            <a:ext cx="19479497" cy="800100"/>
            <a:chOff x="247" y="566"/>
            <a:chExt cx="31104" cy="1260"/>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1016" y="566"/>
              <a:ext cx="30335" cy="1137"/>
            </a:xfrm>
            <a:prstGeom prst="rect">
              <a:avLst/>
            </a:prstGeom>
            <a:noFill/>
          </p:spPr>
          <p:txBody>
            <a:bodyPr wrap="square" lIns="0" tIns="0" rIns="0" bIns="45715" rtlCol="0">
              <a:spAutoFit/>
            </a:bodyPr>
            <a:p>
              <a:pPr>
                <a:defRPr/>
              </a:pPr>
              <a:r>
                <a:rPr sz="4000" b="1" dirty="0" smtClean="0">
                  <a:solidFill>
                    <a:schemeClr val="bg1"/>
                  </a:solidFill>
                  <a:sym typeface="+mn-ea"/>
                </a:rPr>
                <a:t>Best Practice 7: Prefer NodeCache/TreeCache over Watcher</a:t>
              </a:r>
              <a:endParaRPr sz="4000" b="1" dirty="0" smtClean="0">
                <a:solidFill>
                  <a:schemeClr val="bg1"/>
                </a:solidFill>
                <a:sym typeface="+mn-ea"/>
              </a:endParaRPr>
            </a:p>
          </p:txBody>
        </p:sp>
        <p:sp>
          <p:nvSpPr>
            <p:cNvPr id="22" name="Flowchart: Process 21"/>
            <p:cNvSpPr/>
            <p:nvPr/>
          </p:nvSpPr>
          <p:spPr>
            <a:xfrm>
              <a:off x="247" y="789"/>
              <a:ext cx="579" cy="69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45362" y="1529289"/>
            <a:ext cx="2179247" cy="2334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1"/>
          <p:cNvSpPr txBox="1"/>
          <p:nvPr/>
        </p:nvSpPr>
        <p:spPr>
          <a:xfrm>
            <a:off x="415925" y="4186555"/>
            <a:ext cx="18997295" cy="4965700"/>
          </a:xfrm>
          <a:prstGeom prst="rect">
            <a:avLst/>
          </a:prstGeom>
          <a:noFill/>
          <a:ln w="3175">
            <a:solidFill>
              <a:srgbClr val="5C7595"/>
            </a:solidFill>
          </a:ln>
        </p:spPr>
        <p:txBody>
          <a:bodyPr wrap="square" rtlCol="0">
            <a:spAutoFit/>
          </a:bodyPr>
          <a:p>
            <a:r>
              <a:rPr sz="4800" dirty="0" smtClean="0">
                <a:solidFill>
                  <a:schemeClr val="bg1"/>
                </a:solidFill>
                <a:sym typeface="+mn-ea"/>
              </a:rPr>
              <a:t>Watcher is a one-time consumption, and it must be registered again after consumption, which is prone to errors.</a:t>
            </a:r>
            <a:endParaRPr sz="4800" dirty="0" smtClean="0">
              <a:solidFill>
                <a:schemeClr val="bg1"/>
              </a:solidFill>
              <a:sym typeface="+mn-ea"/>
            </a:endParaRPr>
          </a:p>
          <a:p>
            <a:endParaRPr sz="4800" dirty="0" smtClean="0">
              <a:solidFill>
                <a:schemeClr val="bg1"/>
              </a:solidFill>
              <a:sym typeface="+mn-ea"/>
            </a:endParaRPr>
          </a:p>
          <a:p>
            <a:r>
              <a:rPr sz="4800" dirty="0" smtClean="0">
                <a:solidFill>
                  <a:schemeClr val="bg1"/>
                </a:solidFill>
                <a:sym typeface="+mn-ea"/>
              </a:rPr>
              <a:t>Let curator manage listeners for us through NodeCache/TreeCache. Listeners will be registered, including disconnection and reconnection/session timeout.</a:t>
            </a:r>
            <a:endParaRPr sz="4800" dirty="0" smtClean="0">
              <a:solidFill>
                <a:schemeClr val="bg1"/>
              </a:solidFill>
              <a:sym typeface="+mn-ea"/>
            </a:endParaRPr>
          </a:p>
        </p:txBody>
      </p:sp>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34670" y="2510790"/>
            <a:ext cx="12446635" cy="8053705"/>
          </a:xfrm>
          <a:prstGeom prst="rect">
            <a:avLst/>
          </a:prstGeom>
          <a:noFill/>
          <a:ln>
            <a:solidFill>
              <a:srgbClr val="5C7595"/>
            </a:solidFill>
          </a:ln>
        </p:spPr>
        <p:txBody>
          <a:bodyPr wrap="square" rtlCol="0">
            <a:spAutoFit/>
          </a:bodyPr>
          <a:p>
            <a:r>
              <a:rPr lang="zh-CN" altLang="en-US" sz="3360" dirty="0" smtClean="0">
                <a:solidFill>
                  <a:schemeClr val="bg1"/>
                </a:solidFill>
              </a:rPr>
              <a:t>Consider a scenario:</a:t>
            </a:r>
            <a:endParaRPr lang="zh-CN" altLang="en-US" sz="3360" dirty="0" smtClean="0">
              <a:solidFill>
                <a:schemeClr val="bg1"/>
              </a:solidFill>
            </a:endParaRPr>
          </a:p>
          <a:p>
            <a:endParaRPr lang="zh-CN" altLang="en-US" sz="3360" dirty="0" smtClean="0">
              <a:solidFill>
                <a:schemeClr val="bg1"/>
              </a:solidFill>
            </a:endParaRPr>
          </a:p>
          <a:p>
            <a:r>
              <a:rPr lang="zh-CN" altLang="en-US" sz="3360" dirty="0" smtClean="0">
                <a:solidFill>
                  <a:schemeClr val="bg1"/>
                </a:solidFill>
              </a:rPr>
              <a:t>(1). The client creates a sequence node 00000000</a:t>
            </a:r>
            <a:r>
              <a:rPr lang="en-US" altLang="zh-CN" sz="3360" dirty="0" smtClean="0">
                <a:solidFill>
                  <a:schemeClr val="bg1"/>
                </a:solidFill>
              </a:rPr>
              <a:t>.</a:t>
            </a:r>
            <a:endParaRPr lang="zh-CN" altLang="en-US" sz="3360" dirty="0" smtClean="0">
              <a:solidFill>
                <a:schemeClr val="bg1"/>
              </a:solidFill>
            </a:endParaRPr>
          </a:p>
          <a:p>
            <a:r>
              <a:rPr lang="zh-CN" altLang="en-US" sz="3360" dirty="0" smtClean="0">
                <a:solidFill>
                  <a:schemeClr val="bg1"/>
                </a:solidFill>
              </a:rPr>
              <a:t>(2). The server was created successfully, and the server cluster transaction was submitted successfully</a:t>
            </a:r>
            <a:r>
              <a:rPr lang="en-US" altLang="zh-CN" sz="3360" dirty="0" smtClean="0">
                <a:solidFill>
                  <a:schemeClr val="bg1"/>
                </a:solidFill>
              </a:rPr>
              <a:t>.</a:t>
            </a:r>
            <a:endParaRPr lang="zh-CN" altLang="en-US" sz="3360" dirty="0" smtClean="0">
              <a:solidFill>
                <a:schemeClr val="bg1"/>
              </a:solidFill>
            </a:endParaRPr>
          </a:p>
          <a:p>
            <a:r>
              <a:rPr lang="zh-CN" altLang="en-US" sz="3360" dirty="0" smtClean="0">
                <a:solidFill>
                  <a:schemeClr val="bg1"/>
                </a:solidFill>
              </a:rPr>
              <a:t>(3). Return to the client</a:t>
            </a:r>
            <a:r>
              <a:rPr lang="en-US" altLang="zh-CN" sz="3360" dirty="0" smtClean="0">
                <a:solidFill>
                  <a:schemeClr val="bg1"/>
                </a:solidFill>
              </a:rPr>
              <a:t>.</a:t>
            </a:r>
            <a:endParaRPr lang="zh-CN" altLang="en-US" sz="3360" dirty="0" smtClean="0">
              <a:solidFill>
                <a:schemeClr val="bg1"/>
              </a:solidFill>
            </a:endParaRPr>
          </a:p>
          <a:p>
            <a:r>
              <a:rPr lang="zh-CN" altLang="en-US" sz="3360" dirty="0" smtClean="0">
                <a:solidFill>
                  <a:schemeClr val="bg1"/>
                </a:solidFill>
              </a:rPr>
              <a:t>(4) The network is abnormally disconnected before the data packet is sent to the line, and the client request will fail to execute this time. Then the client cannot determine success or failure.</a:t>
            </a:r>
            <a:endParaRPr lang="zh-CN" altLang="en-US" sz="3360" dirty="0" smtClean="0">
              <a:solidFill>
                <a:schemeClr val="bg1"/>
              </a:solidFill>
            </a:endParaRPr>
          </a:p>
          <a:p>
            <a:r>
              <a:rPr lang="zh-CN" altLang="en-US" sz="3360" dirty="0" smtClean="0">
                <a:solidFill>
                  <a:schemeClr val="bg1"/>
                </a:solidFill>
              </a:rPr>
              <a:t>(5).Curator will retry for us here, then it will create 00000001</a:t>
            </a:r>
            <a:r>
              <a:rPr lang="en-US" altLang="zh-CN" sz="3360" dirty="0" smtClean="0">
                <a:solidFill>
                  <a:schemeClr val="bg1"/>
                </a:solidFill>
              </a:rPr>
              <a:t>.</a:t>
            </a:r>
            <a:endParaRPr lang="zh-CN" altLang="en-US" sz="3360" dirty="0" smtClean="0">
              <a:solidFill>
                <a:schemeClr val="bg1"/>
              </a:solidFill>
            </a:endParaRPr>
          </a:p>
          <a:p>
            <a:endParaRPr lang="zh-CN" altLang="en-US" sz="3360" dirty="0" smtClean="0">
              <a:solidFill>
                <a:schemeClr val="bg1"/>
              </a:solidFill>
            </a:endParaRPr>
          </a:p>
          <a:p>
            <a:r>
              <a:rPr lang="zh-CN" altLang="en-US" sz="3360" dirty="0" smtClean="0">
                <a:solidFill>
                  <a:schemeClr val="tx1"/>
                </a:solidFill>
              </a:rPr>
              <a:t>Obviously this is not the result we want.</a:t>
            </a:r>
            <a:endParaRPr lang="zh-CN" altLang="en-US" sz="3360" dirty="0" smtClean="0">
              <a:solidFill>
                <a:schemeClr val="tx1"/>
              </a:solidFill>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436005" y="2510534"/>
            <a:ext cx="5058252" cy="3438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34670" y="630555"/>
            <a:ext cx="19130010" cy="1511935"/>
          </a:xfrm>
          <a:prstGeom prst="rect">
            <a:avLst/>
          </a:prstGeom>
          <a:noFill/>
        </p:spPr>
        <p:txBody>
          <a:bodyPr wrap="square" rtlCol="0">
            <a:spAutoFit/>
          </a:bodyPr>
          <a:p>
            <a:r>
              <a:rPr sz="4200" b="1" dirty="0">
                <a:solidFill>
                  <a:schemeClr val="bg1"/>
                </a:solidFill>
              </a:rPr>
              <a:t>Before introducing Best Practice 8, let's ask a question about a scenario.</a:t>
            </a:r>
            <a:endParaRPr sz="4200" b="1" dirty="0">
              <a:solidFill>
                <a:schemeClr val="bg1"/>
              </a:solidFill>
            </a:endParaRPr>
          </a:p>
        </p:txBody>
      </p:sp>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3340" y="450215"/>
            <a:ext cx="19359879" cy="800100"/>
            <a:chOff x="247" y="566"/>
            <a:chExt cx="30913" cy="1260"/>
          </a:xfrm>
        </p:grpSpPr>
        <p:cxnSp>
          <p:nvCxnSpPr>
            <p:cNvPr id="11"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18" name="TextBox 1"/>
            <p:cNvSpPr txBox="1"/>
            <p:nvPr/>
          </p:nvSpPr>
          <p:spPr>
            <a:xfrm>
              <a:off x="1016" y="566"/>
              <a:ext cx="27784" cy="1137"/>
            </a:xfrm>
            <a:prstGeom prst="rect">
              <a:avLst/>
            </a:prstGeom>
            <a:noFill/>
          </p:spPr>
          <p:txBody>
            <a:bodyPr wrap="square" lIns="0" tIns="0" rIns="0" bIns="45715" rtlCol="0">
              <a:spAutoFit/>
            </a:bodyPr>
            <a:p>
              <a:pPr>
                <a:defRPr/>
              </a:pPr>
              <a:r>
                <a:rPr sz="4000" b="1" dirty="0" smtClean="0">
                  <a:solidFill>
                    <a:schemeClr val="bg1"/>
                  </a:solidFill>
                  <a:sym typeface="+mn-ea"/>
                </a:rPr>
                <a:t>Best Practice 8: Use withProtection to create sequential nodes</a:t>
              </a:r>
              <a:endParaRPr sz="4000" b="1" dirty="0" smtClean="0">
                <a:solidFill>
                  <a:schemeClr val="bg1"/>
                </a:solidFill>
                <a:sym typeface="+mn-ea"/>
              </a:endParaRPr>
            </a:p>
          </p:txBody>
        </p:sp>
        <p:sp>
          <p:nvSpPr>
            <p:cNvPr id="22" name="Flowchart: Process 21"/>
            <p:cNvSpPr/>
            <p:nvPr/>
          </p:nvSpPr>
          <p:spPr>
            <a:xfrm>
              <a:off x="247" y="789"/>
              <a:ext cx="579" cy="69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4" name="TextBox 3"/>
          <p:cNvSpPr txBox="1"/>
          <p:nvPr/>
        </p:nvSpPr>
        <p:spPr>
          <a:xfrm>
            <a:off x="415290" y="4057015"/>
            <a:ext cx="18997930" cy="1445260"/>
          </a:xfrm>
          <a:prstGeom prst="rect">
            <a:avLst/>
          </a:prstGeom>
          <a:noFill/>
          <a:ln>
            <a:solidFill>
              <a:srgbClr val="5C7595"/>
            </a:solidFill>
          </a:ln>
        </p:spPr>
        <p:txBody>
          <a:bodyPr wrap="square" rtlCol="0">
            <a:spAutoFit/>
          </a:bodyPr>
          <a:p>
            <a:r>
              <a:rPr lang="en-US" altLang="zh-CN" sz="4000" dirty="0">
                <a:solidFill>
                  <a:schemeClr val="bg1"/>
                </a:solidFill>
              </a:rPr>
              <a:t>curatorFramework.create().creatingParentsIfNeeded().withProtection().withMode(CreateMode.EPHEMERAL_SEQUENTIAL).forPath(path);</a:t>
            </a:r>
            <a:endParaRPr lang="en-US" altLang="zh-CN" sz="4000" dirty="0">
              <a:solidFill>
                <a:schemeClr val="bg1"/>
              </a:solidFill>
            </a:endParaRPr>
          </a:p>
        </p:txBody>
      </p:sp>
      <p:pic>
        <p:nvPicPr>
          <p:cNvPr id="7"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45055" y="1486432"/>
            <a:ext cx="2179247" cy="2334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1"/>
          <p:cNvSpPr txBox="1"/>
          <p:nvPr/>
        </p:nvSpPr>
        <p:spPr>
          <a:xfrm>
            <a:off x="9239885" y="10041255"/>
            <a:ext cx="9546590" cy="565150"/>
          </a:xfrm>
          <a:prstGeom prst="rect">
            <a:avLst/>
          </a:prstGeom>
          <a:noFill/>
        </p:spPr>
        <p:txBody>
          <a:bodyPr wrap="square" rtlCol="0">
            <a:spAutoFit/>
          </a:bodyPr>
          <a:p>
            <a:r>
              <a:rPr sz="2800" dirty="0" smtClean="0">
                <a:solidFill>
                  <a:schemeClr val="tx1"/>
                </a:solidFill>
              </a:rPr>
              <a:t>Leave a question: So what if it's a delete operation?</a:t>
            </a:r>
            <a:endParaRPr sz="2800" dirty="0" smtClean="0">
              <a:solidFill>
                <a:schemeClr val="tx1"/>
              </a:solidFill>
            </a:endParaRPr>
          </a:p>
        </p:txBody>
      </p:sp>
      <p:pic>
        <p:nvPicPr>
          <p:cNvPr id="5" name="Picture 4" descr="问号"/>
          <p:cNvPicPr>
            <a:picLocks noChangeAspect="1"/>
          </p:cNvPicPr>
          <p:nvPr/>
        </p:nvPicPr>
        <p:blipFill>
          <a:blip r:embed="rId2"/>
          <a:stretch>
            <a:fillRect/>
          </a:stretch>
        </p:blipFill>
        <p:spPr>
          <a:xfrm>
            <a:off x="18851880" y="10041255"/>
            <a:ext cx="561340" cy="561340"/>
          </a:xfrm>
          <a:prstGeom prst="rect">
            <a:avLst/>
          </a:prstGeom>
        </p:spPr>
      </p:pic>
      <p:sp>
        <p:nvSpPr>
          <p:cNvPr id="2" name="TextBox 1"/>
          <p:cNvSpPr txBox="1"/>
          <p:nvPr/>
        </p:nvSpPr>
        <p:spPr>
          <a:xfrm>
            <a:off x="401320" y="5746750"/>
            <a:ext cx="18996660" cy="4356100"/>
          </a:xfrm>
          <a:prstGeom prst="rect">
            <a:avLst/>
          </a:prstGeom>
          <a:noFill/>
        </p:spPr>
        <p:txBody>
          <a:bodyPr wrap="square" rtlCol="0">
            <a:spAutoFit/>
          </a:bodyPr>
          <a:p>
            <a:r>
              <a:rPr sz="2800" dirty="0" smtClean="0">
                <a:solidFill>
                  <a:schemeClr val="bg1"/>
                </a:solidFill>
              </a:rPr>
              <a:t>CreateBuilder provides a withProtection method to notify the Curator client to add a unique identifier before the created ordered node. If the create operation fails, the client will start to retry the operation, and one step of the retry operation is to verify whether There exists a node containing this unique identifier.</a:t>
            </a:r>
            <a:endParaRPr sz="2800" dirty="0" smtClean="0">
              <a:solidFill>
                <a:schemeClr val="bg1"/>
              </a:solidFill>
            </a:endParaRPr>
          </a:p>
          <a:p>
            <a:endParaRPr sz="2800" dirty="0" smtClean="0">
              <a:solidFill>
                <a:schemeClr val="bg1"/>
              </a:solidFill>
            </a:endParaRPr>
          </a:p>
          <a:p>
            <a:r>
              <a:rPr sz="2800" dirty="0" smtClean="0">
                <a:solidFill>
                  <a:schemeClr val="bg1"/>
                </a:solidFill>
              </a:rPr>
              <a:t>A method is provided in the Curator client to guarantee the execution of the application's delete operation, and the Curator client will re-execute the operation until it succeeds, or when the Curator client instance is unavailable. To use this feature, it is only necessary to use the guaranteed method defined in the DeleteBuilder interface.</a:t>
            </a:r>
            <a:endParaRPr sz="2800" dirty="0" smtClean="0">
              <a:solidFill>
                <a:schemeClr val="bg1"/>
              </a:solidFill>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6845" y="281940"/>
            <a:ext cx="19359879" cy="877570"/>
            <a:chOff x="247" y="444"/>
            <a:chExt cx="30913" cy="1382"/>
          </a:xfrm>
        </p:grpSpPr>
        <p:cxnSp>
          <p:nvCxnSpPr>
            <p:cNvPr id="5"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7" name="TextBox 1"/>
            <p:cNvSpPr txBox="1"/>
            <p:nvPr/>
          </p:nvSpPr>
          <p:spPr>
            <a:xfrm>
              <a:off x="1016" y="444"/>
              <a:ext cx="27784" cy="1137"/>
            </a:xfrm>
            <a:prstGeom prst="rect">
              <a:avLst/>
            </a:prstGeom>
            <a:noFill/>
          </p:spPr>
          <p:txBody>
            <a:bodyPr wrap="square" lIns="0" tIns="0" rIns="0" bIns="45715" rtlCol="0">
              <a:spAutoFit/>
            </a:bodyPr>
            <a:p>
              <a:pPr>
                <a:defRPr/>
              </a:pPr>
              <a:r>
                <a:rPr lang="zh-CN" altLang="en-US" sz="4000" spc="100" dirty="0">
                  <a:solidFill>
                    <a:schemeClr val="bg1"/>
                  </a:solidFill>
                  <a:latin typeface="Arial Unicode MS" panose="020B0604020202020204" charset="-122"/>
                  <a:ea typeface="Arial Unicode MS" panose="020B0604020202020204" charset="-122"/>
                  <a:sym typeface="+mn-lt"/>
                </a:rPr>
                <a:t>What is Curator</a:t>
              </a:r>
              <a:endParaRPr lang="zh-CN" altLang="en-US" sz="4000" spc="100" dirty="0">
                <a:solidFill>
                  <a:schemeClr val="bg1"/>
                </a:solidFill>
                <a:latin typeface="Arial Unicode MS" panose="020B0604020202020204" charset="-122"/>
                <a:ea typeface="Arial Unicode MS" panose="020B0604020202020204" charset="-122"/>
                <a:sym typeface="+mn-lt"/>
              </a:endParaRPr>
            </a:p>
          </p:txBody>
        </p:sp>
        <p:sp>
          <p:nvSpPr>
            <p:cNvPr id="4" name="Flowchart: Process 3"/>
            <p:cNvSpPr/>
            <p:nvPr/>
          </p:nvSpPr>
          <p:spPr>
            <a:xfrm>
              <a:off x="247" y="789"/>
              <a:ext cx="579" cy="69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8" name="文本框 3"/>
          <p:cNvSpPr txBox="1">
            <a:spLocks noChangeArrowheads="1"/>
          </p:cNvSpPr>
          <p:nvPr/>
        </p:nvSpPr>
        <p:spPr bwMode="auto">
          <a:xfrm>
            <a:off x="8411845" y="2197735"/>
            <a:ext cx="9905365" cy="6185535"/>
          </a:xfrm>
          <a:prstGeom prst="rect">
            <a:avLst/>
          </a:prstGeom>
          <a:noFill/>
          <a:ln w="9525">
            <a:noFill/>
            <a:miter lim="800000"/>
          </a:ln>
        </p:spPr>
        <p:txBody>
          <a:bodyPr wrap="square">
            <a:spAutoFit/>
          </a:bodyPr>
          <a:p>
            <a:pPr>
              <a:lnSpc>
                <a:spcPct val="150000"/>
              </a:lnSpc>
            </a:pPr>
            <a:r>
              <a:rPr lang="en-US" altLang="zh-CN" sz="8800" b="1" dirty="0" smtClean="0">
                <a:solidFill>
                  <a:srgbClr val="3B3B3B"/>
                </a:solidFill>
                <a:latin typeface="微软雅黑" panose="020B0503020204020204" charset="-122"/>
                <a:ea typeface="微软雅黑" panose="020B0503020204020204" charset="-122"/>
              </a:rPr>
              <a:t>Guava is to Java What Curator is to Zookeeper</a:t>
            </a:r>
            <a:endParaRPr lang="en-US" altLang="zh-CN" sz="8800" b="1" dirty="0" smtClean="0">
              <a:solidFill>
                <a:srgbClr val="3B3B3B"/>
              </a:solidFill>
              <a:latin typeface="微软雅黑" panose="020B0503020204020204" charset="-122"/>
              <a:ea typeface="微软雅黑" panose="020B0503020204020204" charset="-122"/>
            </a:endParaRPr>
          </a:p>
        </p:txBody>
      </p:sp>
      <p:sp>
        <p:nvSpPr>
          <p:cNvPr id="10" name="Text Box 9"/>
          <p:cNvSpPr txBox="1"/>
          <p:nvPr/>
        </p:nvSpPr>
        <p:spPr>
          <a:xfrm>
            <a:off x="855345" y="8876030"/>
            <a:ext cx="6188075" cy="57531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28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Patrick Hunt ,Zookeeper commiter</a:t>
            </a:r>
            <a:endParaRPr kumimoji="0" lang="en-US" sz="28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pic>
        <p:nvPicPr>
          <p:cNvPr id="11" name="Picture 10"/>
          <p:cNvPicPr>
            <a:picLocks noChangeAspect="1"/>
          </p:cNvPicPr>
          <p:nvPr/>
        </p:nvPicPr>
        <p:blipFill>
          <a:blip r:embed="rId1"/>
          <a:stretch>
            <a:fillRect/>
          </a:stretch>
        </p:blipFill>
        <p:spPr>
          <a:xfrm>
            <a:off x="855345" y="2197735"/>
            <a:ext cx="6188710" cy="6185535"/>
          </a:xfrm>
          <a:prstGeom prst="rect">
            <a:avLst/>
          </a:prstGeom>
        </p:spPr>
      </p:pic>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8"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3478016" y="4181953"/>
            <a:ext cx="12844073" cy="1102995"/>
          </a:xfrm>
          <a:prstGeom prst="rect">
            <a:avLst/>
          </a:prstGeom>
        </p:spPr>
        <p:txBody>
          <a:bodyPr wrap="square">
            <a:spAutoFit/>
          </a:bodyPr>
          <a:p>
            <a:pPr lvl="0" algn="ctr" defTabSz="2419350" fontAlgn="base">
              <a:lnSpc>
                <a:spcPct val="110000"/>
              </a:lnSpc>
              <a:spcBef>
                <a:spcPct val="0"/>
              </a:spcBef>
              <a:spcAft>
                <a:spcPct val="0"/>
              </a:spcAft>
              <a:defRPr/>
            </a:pPr>
            <a:r>
              <a:rPr lang="en-US" altLang="zh-CN" sz="5980" dirty="0">
                <a:solidFill>
                  <a:schemeClr val="bg1"/>
                </a:solidFill>
                <a:latin typeface="微软雅黑" panose="020B0503020204020204" charset="-122"/>
                <a:ea typeface="微软雅黑" panose="020B0503020204020204" charset="-122"/>
                <a:sym typeface="微软雅黑" panose="020B0503020204020204" charset="-122"/>
              </a:rPr>
              <a:t>THANKS</a:t>
            </a:r>
            <a:endParaRPr lang="en-US" altLang="zh-CN" sz="5980" dirty="0">
              <a:solidFill>
                <a:schemeClr val="bg1"/>
              </a:solidFill>
              <a:latin typeface="微软雅黑" panose="020B0503020204020204" charset="-122"/>
              <a:ea typeface="微软雅黑" panose="020B0503020204020204" charset="-122"/>
              <a:sym typeface="微软雅黑" panose="020B0503020204020204" charset="-122"/>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6845" y="281940"/>
            <a:ext cx="19359880" cy="877570"/>
            <a:chOff x="247" y="444"/>
            <a:chExt cx="30913" cy="1382"/>
          </a:xfrm>
        </p:grpSpPr>
        <p:cxnSp>
          <p:nvCxnSpPr>
            <p:cNvPr id="5"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7" name="TextBox 1"/>
            <p:cNvSpPr txBox="1"/>
            <p:nvPr/>
          </p:nvSpPr>
          <p:spPr>
            <a:xfrm>
              <a:off x="1016" y="444"/>
              <a:ext cx="27784" cy="1137"/>
            </a:xfrm>
            <a:prstGeom prst="rect">
              <a:avLst/>
            </a:prstGeom>
            <a:noFill/>
          </p:spPr>
          <p:txBody>
            <a:bodyPr wrap="square" lIns="0" tIns="0" rIns="0" bIns="45715" rtlCol="0">
              <a:spAutoFit/>
            </a:bodyPr>
            <a:p>
              <a:pPr>
                <a:defRPr/>
              </a:pPr>
              <a:r>
                <a:rPr lang="zh-CN" altLang="en-US" sz="4000" spc="100" dirty="0">
                  <a:solidFill>
                    <a:schemeClr val="bg1"/>
                  </a:solidFill>
                  <a:latin typeface="Arial Unicode MS" panose="020B0604020202020204" charset="-122"/>
                  <a:ea typeface="Arial Unicode MS" panose="020B0604020202020204" charset="-122"/>
                  <a:sym typeface="+mn-lt"/>
                </a:rPr>
                <a:t>Introduction to Curator</a:t>
              </a:r>
              <a:endParaRPr lang="zh-CN" altLang="en-US" sz="4000" spc="100" dirty="0">
                <a:solidFill>
                  <a:schemeClr val="bg1"/>
                </a:solidFill>
                <a:latin typeface="Arial Unicode MS" panose="020B0604020202020204" charset="-122"/>
                <a:ea typeface="Arial Unicode MS" panose="020B0604020202020204" charset="-122"/>
                <a:sym typeface="+mn-lt"/>
              </a:endParaRPr>
            </a:p>
          </p:txBody>
        </p:sp>
        <p:sp>
          <p:nvSpPr>
            <p:cNvPr id="4" name="Flowchart: Process 3"/>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34" name="TextBox 33"/>
          <p:cNvSpPr txBox="1"/>
          <p:nvPr/>
        </p:nvSpPr>
        <p:spPr>
          <a:xfrm>
            <a:off x="814070" y="1737360"/>
            <a:ext cx="8454390" cy="8619490"/>
          </a:xfrm>
          <a:prstGeom prst="rect">
            <a:avLst/>
          </a:prstGeom>
          <a:noFill/>
        </p:spPr>
        <p:txBody>
          <a:bodyPr wrap="square" rtlCol="0">
            <a:spAutoFit/>
          </a:bodyPr>
          <a:p>
            <a:pPr>
              <a:buFont typeface="Wingdings" panose="05000000000000000000" pitchFamily="2" charset="2"/>
              <a:buChar char="u"/>
            </a:pPr>
            <a:r>
              <a:rPr lang="en-US" altLang="zh-CN" sz="3600" kern="1000" spc="1000" dirty="0" smtClean="0">
                <a:solidFill>
                  <a:srgbClr val="5C7595"/>
                </a:solidFill>
                <a:uFillTx/>
                <a:latin typeface="微软雅黑" charset="0"/>
              </a:rPr>
              <a:t> </a:t>
            </a:r>
            <a:r>
              <a:rPr sz="3600" kern="1000" spc="1000" dirty="0" smtClean="0">
                <a:solidFill>
                  <a:srgbClr val="5C7595"/>
                </a:solidFill>
                <a:uFillTx/>
                <a:latin typeface="微软雅黑" charset="0"/>
              </a:rPr>
              <a:t>Wraps and simplifies Zookeeper native API</a:t>
            </a:r>
            <a:endParaRPr lang="en-US" altLang="zh-CN" sz="3600" kern="1000" spc="1000" dirty="0" smtClean="0">
              <a:solidFill>
                <a:srgbClr val="5C7595"/>
              </a:solidFill>
              <a:uFillTx/>
              <a:latin typeface="微软雅黑" charset="0"/>
            </a:endParaRPr>
          </a:p>
          <a:p>
            <a:pPr>
              <a:buFont typeface="Wingdings" panose="05000000000000000000" pitchFamily="2" charset="2"/>
              <a:buChar char="u"/>
            </a:pPr>
            <a:r>
              <a:rPr lang="zh-CN" altLang="en-US" sz="3600" kern="1000" spc="1000" dirty="0" smtClean="0">
                <a:solidFill>
                  <a:srgbClr val="5C7595"/>
                </a:solidFill>
                <a:uFillTx/>
                <a:latin typeface="微软雅黑" charset="0"/>
              </a:rPr>
              <a:t> Automated connection management</a:t>
            </a:r>
            <a:endParaRPr lang="en-US" altLang="zh-CN" sz="3600" kern="1000" spc="1000" dirty="0" smtClean="0">
              <a:solidFill>
                <a:srgbClr val="5C7595"/>
              </a:solidFill>
              <a:uFillTx/>
              <a:latin typeface="微软雅黑" charset="0"/>
            </a:endParaRPr>
          </a:p>
          <a:p>
            <a:pPr>
              <a:buFont typeface="Wingdings" panose="05000000000000000000" pitchFamily="2" charset="2"/>
              <a:buChar char="u"/>
            </a:pPr>
            <a:r>
              <a:rPr lang="en-US" sz="3600" kern="1000" spc="1000" dirty="0" smtClean="0">
                <a:solidFill>
                  <a:srgbClr val="5C7595"/>
                </a:solidFill>
                <a:uFillTx/>
                <a:latin typeface="微软雅黑" charset="0"/>
              </a:rPr>
              <a:t> </a:t>
            </a:r>
            <a:r>
              <a:rPr sz="3600" kern="1000" spc="1000" dirty="0" smtClean="0">
                <a:solidFill>
                  <a:srgbClr val="5C7595"/>
                </a:solidFill>
                <a:uFillTx/>
                <a:latin typeface="微软雅黑" charset="0"/>
              </a:rPr>
              <a:t>Watcher repeated registration</a:t>
            </a:r>
            <a:endParaRPr lang="en-US" altLang="zh-CN" sz="3600" kern="1000" spc="1000" dirty="0" smtClean="0">
              <a:solidFill>
                <a:srgbClr val="5C7595"/>
              </a:solidFill>
              <a:uFillTx/>
              <a:latin typeface="微软雅黑" charset="0"/>
            </a:endParaRPr>
          </a:p>
          <a:p>
            <a:pPr>
              <a:buFont typeface="Wingdings" panose="05000000000000000000" pitchFamily="2" charset="2"/>
              <a:buChar char="u"/>
            </a:pPr>
            <a:r>
              <a:rPr lang="zh-CN" altLang="en-US" sz="3600" kern="1000" spc="1000" dirty="0" smtClean="0">
                <a:solidFill>
                  <a:srgbClr val="5C7595"/>
                </a:solidFill>
                <a:uFillTx/>
                <a:latin typeface="微软雅黑" charset="0"/>
              </a:rPr>
              <a:t> Stream programming</a:t>
            </a:r>
            <a:endParaRPr lang="en-US" altLang="zh-CN" sz="3600" kern="1000" spc="1000" dirty="0" smtClean="0">
              <a:solidFill>
                <a:srgbClr val="5C7595"/>
              </a:solidFill>
              <a:uFillTx/>
              <a:latin typeface="微软雅黑" charset="0"/>
            </a:endParaRPr>
          </a:p>
          <a:p>
            <a:pPr>
              <a:buFont typeface="Wingdings" panose="05000000000000000000" pitchFamily="2" charset="2"/>
              <a:buChar char="u"/>
            </a:pPr>
            <a:r>
              <a:rPr lang="zh-CN" altLang="en-US" sz="3600" kern="1000" spc="1000" dirty="0" smtClean="0">
                <a:solidFill>
                  <a:srgbClr val="5C7595"/>
                </a:solidFill>
                <a:uFillTx/>
                <a:latin typeface="微软雅黑" charset="0"/>
              </a:rPr>
              <a:t> </a:t>
            </a:r>
            <a:r>
              <a:rPr lang="en-US" altLang="zh-CN" sz="3600" kern="1000" spc="1000" dirty="0" smtClean="0">
                <a:solidFill>
                  <a:srgbClr val="5C7595"/>
                </a:solidFill>
                <a:uFillTx/>
                <a:latin typeface="微软雅黑" charset="0"/>
              </a:rPr>
              <a:t>F</a:t>
            </a:r>
            <a:r>
              <a:rPr lang="zh-CN" altLang="en-US" sz="3600" kern="1000" spc="1000" dirty="0" smtClean="0">
                <a:solidFill>
                  <a:srgbClr val="5C7595"/>
                </a:solidFill>
                <a:uFillTx/>
                <a:latin typeface="微软雅黑" charset="0"/>
              </a:rPr>
              <a:t>ailure retry mechanism</a:t>
            </a:r>
            <a:r>
              <a:rPr lang="en-US" altLang="zh-CN" sz="3600" kern="1000" spc="1000" dirty="0" smtClean="0">
                <a:solidFill>
                  <a:srgbClr val="5C7595"/>
                </a:solidFill>
                <a:uFillTx/>
                <a:latin typeface="微软雅黑" charset="0"/>
              </a:rPr>
              <a:t> </a:t>
            </a:r>
            <a:endParaRPr lang="en-US" altLang="zh-CN" sz="3600" kern="1000" spc="1000" dirty="0" smtClean="0">
              <a:solidFill>
                <a:srgbClr val="5C7595"/>
              </a:solidFill>
              <a:uFillTx/>
              <a:latin typeface="微软雅黑" charset="0"/>
            </a:endParaRPr>
          </a:p>
          <a:p>
            <a:pPr>
              <a:buFont typeface="Wingdings" panose="05000000000000000000" pitchFamily="2" charset="2"/>
              <a:buChar char="u"/>
            </a:pPr>
            <a:r>
              <a:rPr lang="zh-CN" altLang="en-US" sz="3600" kern="1000" spc="1000" dirty="0" smtClean="0">
                <a:solidFill>
                  <a:srgbClr val="5C7595"/>
                </a:solidFill>
                <a:uFillTx/>
                <a:latin typeface="微软雅黑" charset="0"/>
              </a:rPr>
              <a:t> Powerful Distributed Environment Tools Recipe</a:t>
            </a:r>
            <a:endParaRPr lang="en-US" altLang="zh-CN" sz="3600" kern="1000" spc="1000" dirty="0" smtClean="0">
              <a:solidFill>
                <a:srgbClr val="5C7595"/>
              </a:solidFill>
              <a:uFillTx/>
              <a:latin typeface="微软雅黑" charset="0"/>
            </a:endParaRPr>
          </a:p>
          <a:p>
            <a:pPr>
              <a:buFont typeface="Wingdings" panose="05000000000000000000" pitchFamily="2" charset="2"/>
              <a:buChar char="u"/>
            </a:pPr>
            <a:r>
              <a:rPr lang="zh-CN" altLang="en-US" sz="3600" kern="1000" spc="1000" dirty="0" smtClean="0">
                <a:solidFill>
                  <a:srgbClr val="5C7595"/>
                </a:solidFill>
                <a:uFillTx/>
                <a:latin typeface="微软雅黑" charset="0"/>
              </a:rPr>
              <a:t> Easy to test, quickly start embedded cluster</a:t>
            </a:r>
            <a:endParaRPr lang="zh-CN" altLang="en-US" sz="3600" kern="1000" spc="1000" dirty="0" smtClean="0">
              <a:solidFill>
                <a:srgbClr val="5C7595"/>
              </a:solidFill>
              <a:uFillTx/>
              <a:latin typeface="微软雅黑" charset="0"/>
            </a:endParaRPr>
          </a:p>
        </p:txBody>
      </p:sp>
      <p:sp>
        <p:nvSpPr>
          <p:cNvPr id="22" name="圆角矩形 21"/>
          <p:cNvSpPr/>
          <p:nvPr/>
        </p:nvSpPr>
        <p:spPr bwMode="auto">
          <a:xfrm>
            <a:off x="11471275" y="1737360"/>
            <a:ext cx="6551930" cy="3787140"/>
          </a:xfrm>
          <a:prstGeom prst="roundRect">
            <a:avLst>
              <a:gd name="adj" fmla="val 1760"/>
            </a:avLst>
          </a:prstGeom>
          <a:solidFill>
            <a:schemeClr val="bg1">
              <a:lumMod val="25000"/>
              <a:lumOff val="75000"/>
            </a:schemeClr>
          </a:solidFill>
          <a:ln>
            <a:solidFill>
              <a:srgbClr val="5C7595"/>
            </a:solidFill>
            <a:prstDash val="dash"/>
          </a:ln>
        </p:spPr>
        <p:style>
          <a:lnRef idx="2">
            <a:schemeClr val="accent1">
              <a:shade val="50000"/>
            </a:schemeClr>
          </a:lnRef>
          <a:fillRef idx="1">
            <a:schemeClr val="accent1"/>
          </a:fillRef>
          <a:effectRef idx="0">
            <a:schemeClr val="accent1"/>
          </a:effectRef>
          <a:fontRef idx="minor">
            <a:schemeClr val="lt1"/>
          </a:fontRef>
        </p:style>
        <p:txBody>
          <a:bodyPr/>
          <a:p>
            <a:pPr algn="ctr">
              <a:buFont typeface="Arial" panose="020B0604020202090204" pitchFamily="34" charset="0"/>
              <a:buNone/>
              <a:defRPr/>
            </a:pPr>
            <a:endParaRPr lang="zh-CN" altLang="en-US" sz="900" dirty="0">
              <a:solidFill>
                <a:schemeClr val="tx1"/>
              </a:solidFill>
            </a:endParaRPr>
          </a:p>
        </p:txBody>
      </p:sp>
      <p:sp>
        <p:nvSpPr>
          <p:cNvPr id="23" name="TextBox 22"/>
          <p:cNvSpPr txBox="1"/>
          <p:nvPr/>
        </p:nvSpPr>
        <p:spPr>
          <a:xfrm>
            <a:off x="11544935" y="1908810"/>
            <a:ext cx="2379345" cy="361950"/>
          </a:xfrm>
          <a:prstGeom prst="rect">
            <a:avLst/>
          </a:prstGeom>
          <a:noFill/>
        </p:spPr>
        <p:txBody>
          <a:bodyPr wrap="square" rtlCol="0">
            <a:spAutoFit/>
          </a:bodyPr>
          <a:p>
            <a:r>
              <a:rPr sz="1600" b="1" dirty="0" smtClean="0">
                <a:solidFill>
                  <a:srgbClr val="FFFFFF"/>
                </a:solidFill>
              </a:rPr>
              <a:t>Curator Components</a:t>
            </a:r>
            <a:endParaRPr sz="1600" b="1" dirty="0" smtClean="0">
              <a:solidFill>
                <a:srgbClr val="FFFFFF"/>
              </a:solidFill>
            </a:endParaRPr>
          </a:p>
        </p:txBody>
      </p:sp>
      <p:grpSp>
        <p:nvGrpSpPr>
          <p:cNvPr id="13" name="Group 12"/>
          <p:cNvGrpSpPr/>
          <p:nvPr/>
        </p:nvGrpSpPr>
        <p:grpSpPr>
          <a:xfrm>
            <a:off x="11383010" y="6620510"/>
            <a:ext cx="6603365" cy="598805"/>
            <a:chOff x="19156" y="10343"/>
            <a:chExt cx="9170" cy="943"/>
          </a:xfrm>
        </p:grpSpPr>
        <p:sp>
          <p:nvSpPr>
            <p:cNvPr id="2" name="圆角矩形 8"/>
            <p:cNvSpPr/>
            <p:nvPr/>
          </p:nvSpPr>
          <p:spPr>
            <a:xfrm>
              <a:off x="19156" y="10343"/>
              <a:ext cx="9170" cy="943"/>
            </a:xfrm>
            <a:prstGeom prst="roundRect">
              <a:avLst/>
            </a:prstGeom>
            <a:noFill/>
            <a:ln>
              <a:solidFill>
                <a:srgbClr val="5C7595"/>
              </a:solidFill>
              <a:prstDash val="dash"/>
            </a:ln>
          </p:spPr>
          <p:style>
            <a:lnRef idx="2">
              <a:schemeClr val="accent1">
                <a:shade val="50000"/>
              </a:schemeClr>
            </a:lnRef>
            <a:fillRef idx="1">
              <a:schemeClr val="accent1"/>
            </a:fillRef>
            <a:effectRef idx="0">
              <a:schemeClr val="accent1"/>
            </a:effectRef>
            <a:fontRef idx="minor">
              <a:schemeClr val="lt1"/>
            </a:fontRef>
          </p:style>
          <p:txBody>
            <a:bodyPr/>
            <a:p>
              <a:pPr algn="ctr">
                <a:defRPr/>
              </a:pPr>
              <a:endParaRPr lang="zh-CN" altLang="en-US" sz="900" dirty="0">
                <a:solidFill>
                  <a:schemeClr val="bg1"/>
                </a:solidFill>
              </a:endParaRPr>
            </a:p>
          </p:txBody>
        </p:sp>
        <p:sp>
          <p:nvSpPr>
            <p:cNvPr id="24" name="TextBox 23"/>
            <p:cNvSpPr txBox="1"/>
            <p:nvPr/>
          </p:nvSpPr>
          <p:spPr>
            <a:xfrm>
              <a:off x="22101" y="10529"/>
              <a:ext cx="4142" cy="570"/>
            </a:xfrm>
            <a:prstGeom prst="rect">
              <a:avLst/>
            </a:prstGeom>
            <a:noFill/>
          </p:spPr>
          <p:txBody>
            <a:bodyPr wrap="square" rtlCol="0">
              <a:spAutoFit/>
            </a:bodyPr>
            <a:p>
              <a:r>
                <a:rPr lang="en-US" altLang="zh-CN" sz="1600" b="1" dirty="0" smtClean="0">
                  <a:solidFill>
                    <a:schemeClr val="bg1"/>
                  </a:solidFill>
                </a:rPr>
                <a:t>Zookeeper</a:t>
              </a:r>
              <a:r>
                <a:rPr lang="zh-CN" altLang="en-US" sz="1600" b="1" dirty="0" smtClean="0">
                  <a:solidFill>
                    <a:schemeClr val="bg1"/>
                  </a:solidFill>
                </a:rPr>
                <a:t> </a:t>
              </a:r>
              <a:r>
                <a:rPr lang="en-US" altLang="zh-CN" sz="1600" b="1" dirty="0" smtClean="0">
                  <a:solidFill>
                    <a:schemeClr val="bg1"/>
                  </a:solidFill>
                </a:rPr>
                <a:t>Native API</a:t>
              </a:r>
              <a:endParaRPr lang="en-US" altLang="zh-CN" sz="1600" b="1" dirty="0" smtClean="0">
                <a:solidFill>
                  <a:schemeClr val="bg1"/>
                </a:solidFill>
              </a:endParaRPr>
            </a:p>
          </p:txBody>
        </p:sp>
      </p:grpSp>
      <p:grpSp>
        <p:nvGrpSpPr>
          <p:cNvPr id="14" name="Group 13"/>
          <p:cNvGrpSpPr/>
          <p:nvPr/>
        </p:nvGrpSpPr>
        <p:grpSpPr>
          <a:xfrm>
            <a:off x="11383645" y="8187690"/>
            <a:ext cx="6551930" cy="1911350"/>
            <a:chOff x="19237" y="12894"/>
            <a:chExt cx="9008" cy="3010"/>
          </a:xfrm>
        </p:grpSpPr>
        <p:pic>
          <p:nvPicPr>
            <p:cNvPr id="1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369" y="13627"/>
              <a:ext cx="1283" cy="1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圆角矩形 16"/>
            <p:cNvSpPr/>
            <p:nvPr/>
          </p:nvSpPr>
          <p:spPr bwMode="auto">
            <a:xfrm>
              <a:off x="19237" y="12894"/>
              <a:ext cx="9008" cy="3010"/>
            </a:xfrm>
            <a:prstGeom prst="roundRect">
              <a:avLst>
                <a:gd name="adj" fmla="val 1760"/>
              </a:avLst>
            </a:prstGeom>
            <a:noFill/>
            <a:ln>
              <a:solidFill>
                <a:srgbClr val="5C7595"/>
              </a:solidFill>
              <a:prstDash val="dash"/>
            </a:ln>
          </p:spPr>
          <p:style>
            <a:lnRef idx="2">
              <a:schemeClr val="accent1">
                <a:shade val="50000"/>
              </a:schemeClr>
            </a:lnRef>
            <a:fillRef idx="1">
              <a:schemeClr val="accent1"/>
            </a:fillRef>
            <a:effectRef idx="0">
              <a:schemeClr val="accent1"/>
            </a:effectRef>
            <a:fontRef idx="minor">
              <a:schemeClr val="lt1"/>
            </a:fontRef>
          </p:style>
          <p:txBody>
            <a:bodyPr/>
            <a:p>
              <a:pPr algn="ctr">
                <a:buFont typeface="Arial" panose="020B0604020202090204" pitchFamily="34" charset="0"/>
                <a:buNone/>
                <a:defRPr/>
              </a:pPr>
              <a:endParaRPr lang="zh-CN" altLang="en-US" sz="900" dirty="0">
                <a:solidFill>
                  <a:schemeClr val="tx1"/>
                </a:solidFill>
              </a:endParaRPr>
            </a:p>
          </p:txBody>
        </p:sp>
        <p:sp>
          <p:nvSpPr>
            <p:cNvPr id="18" name="TextBox 17"/>
            <p:cNvSpPr txBox="1"/>
            <p:nvPr/>
          </p:nvSpPr>
          <p:spPr>
            <a:xfrm>
              <a:off x="19579" y="13094"/>
              <a:ext cx="3292" cy="570"/>
            </a:xfrm>
            <a:prstGeom prst="rect">
              <a:avLst/>
            </a:prstGeom>
            <a:noFill/>
          </p:spPr>
          <p:txBody>
            <a:bodyPr wrap="square" rtlCol="0">
              <a:spAutoFit/>
            </a:bodyPr>
            <a:p>
              <a:r>
                <a:rPr lang="en-US" altLang="zh-CN" sz="1600" b="1" dirty="0" smtClean="0">
                  <a:solidFill>
                    <a:schemeClr val="bg1"/>
                  </a:solidFill>
                </a:rPr>
                <a:t>Zookeeper</a:t>
              </a:r>
              <a:r>
                <a:rPr lang="zh-CN" altLang="en-US" sz="1600" b="1" dirty="0" smtClean="0">
                  <a:solidFill>
                    <a:schemeClr val="bg1"/>
                  </a:solidFill>
                </a:rPr>
                <a:t> </a:t>
              </a:r>
              <a:r>
                <a:rPr lang="en-US" altLang="zh-CN" sz="1600" b="1" dirty="0" smtClean="0">
                  <a:solidFill>
                    <a:schemeClr val="bg1"/>
                  </a:solidFill>
                </a:rPr>
                <a:t>Cluster</a:t>
              </a:r>
              <a:endParaRPr lang="en-US" altLang="zh-CN" sz="1600" b="1" dirty="0" smtClean="0">
                <a:solidFill>
                  <a:schemeClr val="bg1"/>
                </a:solidFill>
              </a:endParaRPr>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227" y="13627"/>
              <a:ext cx="1283" cy="1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107" y="13627"/>
              <a:ext cx="1283" cy="1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 name="下箭头 31"/>
          <p:cNvSpPr/>
          <p:nvPr/>
        </p:nvSpPr>
        <p:spPr>
          <a:xfrm>
            <a:off x="14577060" y="7313930"/>
            <a:ext cx="351790" cy="797560"/>
          </a:xfrm>
          <a:prstGeom prst="downArrow">
            <a:avLst>
              <a:gd name="adj1" fmla="val 35184"/>
              <a:gd name="adj2"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8" rIns="82936" bIns="41468" rtlCol="0" anchor="ctr"/>
          <a:p>
            <a:pPr algn="ctr"/>
            <a:endParaRPr lang="zh-CN" altLang="en-US" dirty="0"/>
          </a:p>
        </p:txBody>
      </p:sp>
      <p:sp>
        <p:nvSpPr>
          <p:cNvPr id="15" name="下箭头 31"/>
          <p:cNvSpPr/>
          <p:nvPr/>
        </p:nvSpPr>
        <p:spPr>
          <a:xfrm>
            <a:off x="14571345" y="5648325"/>
            <a:ext cx="351790" cy="797560"/>
          </a:xfrm>
          <a:prstGeom prst="downArrow">
            <a:avLst>
              <a:gd name="adj1" fmla="val 35184"/>
              <a:gd name="adj2"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8" rIns="82936" bIns="41468" rtlCol="0" anchor="ctr"/>
          <a:p>
            <a:pPr algn="ctr"/>
            <a:endParaRPr lang="zh-CN" altLang="en-US" dirty="0"/>
          </a:p>
        </p:txBody>
      </p:sp>
      <p:sp>
        <p:nvSpPr>
          <p:cNvPr id="19" name="圆角矩形 28"/>
          <p:cNvSpPr/>
          <p:nvPr/>
        </p:nvSpPr>
        <p:spPr>
          <a:xfrm>
            <a:off x="13606780" y="4557395"/>
            <a:ext cx="2291715" cy="54229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8" rIns="82936" bIns="41468" rtlCol="0" anchor="ctr"/>
          <a:p>
            <a:pPr algn="ctr"/>
            <a:r>
              <a:rPr lang="en-US" altLang="zh-CN" sz="1400" dirty="0" smtClean="0">
                <a:solidFill>
                  <a:srgbClr val="FFFFFF"/>
                </a:solidFill>
                <a:sym typeface="+mn-ea"/>
              </a:rPr>
              <a:t>curator-framework</a:t>
            </a:r>
            <a:endParaRPr lang="en-US" altLang="zh-CN" sz="1400" dirty="0" smtClean="0">
              <a:solidFill>
                <a:srgbClr val="FFFFFF"/>
              </a:solidFill>
              <a:sym typeface="+mn-ea"/>
            </a:endParaRPr>
          </a:p>
        </p:txBody>
      </p:sp>
      <p:sp>
        <p:nvSpPr>
          <p:cNvPr id="25" name="圆角矩形 28"/>
          <p:cNvSpPr/>
          <p:nvPr/>
        </p:nvSpPr>
        <p:spPr>
          <a:xfrm>
            <a:off x="15471775" y="3359785"/>
            <a:ext cx="2291715" cy="54229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8" rIns="82936" bIns="41468" rtlCol="0" anchor="ctr"/>
          <a:p>
            <a:pPr algn="ctr"/>
            <a:r>
              <a:rPr lang="en-US" altLang="zh-CN" sz="1400" dirty="0" smtClean="0">
                <a:solidFill>
                  <a:srgbClr val="FFFFFF"/>
                </a:solidFill>
                <a:sym typeface="+mn-ea"/>
              </a:rPr>
              <a:t>curator-x-async</a:t>
            </a:r>
            <a:endParaRPr lang="en-US" altLang="zh-CN" sz="1400" dirty="0" smtClean="0">
              <a:solidFill>
                <a:srgbClr val="FFFFFF"/>
              </a:solidFill>
              <a:sym typeface="+mn-ea"/>
            </a:endParaRPr>
          </a:p>
        </p:txBody>
      </p:sp>
      <p:sp>
        <p:nvSpPr>
          <p:cNvPr id="26" name="圆角矩形 28"/>
          <p:cNvSpPr/>
          <p:nvPr/>
        </p:nvSpPr>
        <p:spPr>
          <a:xfrm>
            <a:off x="11632565" y="3359785"/>
            <a:ext cx="2291715" cy="54229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8" rIns="82936" bIns="41468" rtlCol="0" anchor="ctr"/>
          <a:p>
            <a:pPr algn="ctr"/>
            <a:r>
              <a:rPr lang="en-US" altLang="zh-CN" sz="1400" dirty="0" smtClean="0">
                <a:solidFill>
                  <a:srgbClr val="FFFFFF"/>
                </a:solidFill>
                <a:sym typeface="+mn-ea"/>
              </a:rPr>
              <a:t>curator-recipes</a:t>
            </a:r>
            <a:endParaRPr lang="en-US" altLang="zh-CN" sz="1400" dirty="0" smtClean="0">
              <a:solidFill>
                <a:srgbClr val="FFFFFF"/>
              </a:solidFill>
              <a:sym typeface="+mn-ea"/>
            </a:endParaRPr>
          </a:p>
        </p:txBody>
      </p:sp>
      <p:sp>
        <p:nvSpPr>
          <p:cNvPr id="31" name="圆角矩形 28"/>
          <p:cNvSpPr/>
          <p:nvPr/>
        </p:nvSpPr>
        <p:spPr>
          <a:xfrm>
            <a:off x="13539470" y="2367280"/>
            <a:ext cx="2291715" cy="54229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8" rIns="82936" bIns="41468" rtlCol="0" anchor="ctr"/>
          <a:p>
            <a:pPr algn="ctr"/>
            <a:r>
              <a:rPr lang="en-US" altLang="zh-CN" sz="1400" dirty="0" smtClean="0">
                <a:solidFill>
                  <a:srgbClr val="FFFFFF"/>
                </a:solidFill>
                <a:sym typeface="+mn-ea"/>
              </a:rPr>
              <a:t>curator-client</a:t>
            </a:r>
            <a:endParaRPr lang="en-US" altLang="zh-CN" sz="1400" dirty="0" smtClean="0">
              <a:solidFill>
                <a:srgbClr val="FFFFFF"/>
              </a:solidFill>
              <a:sym typeface="+mn-ea"/>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1">
            <a:lumMod val="10000"/>
            <a:lumOff val="90000"/>
          </a:schemeClr>
        </a:solidFill>
        <a:effectLst/>
      </p:bgPr>
    </p:bg>
    <p:spTree>
      <p:nvGrpSpPr>
        <p:cNvPr id="1" name=""/>
        <p:cNvGrpSpPr/>
        <p:nvPr/>
      </p:nvGrpSpPr>
      <p:grpSpPr/>
      <p:sp>
        <p:nvSpPr>
          <p:cNvPr id="22" name="圆角矩形 21"/>
          <p:cNvSpPr/>
          <p:nvPr/>
        </p:nvSpPr>
        <p:spPr bwMode="auto">
          <a:xfrm>
            <a:off x="465455" y="381635"/>
            <a:ext cx="19095720" cy="5523865"/>
          </a:xfrm>
          <a:prstGeom prst="roundRect">
            <a:avLst>
              <a:gd name="adj" fmla="val 1760"/>
            </a:avLst>
          </a:prstGeom>
          <a:solidFill>
            <a:schemeClr val="bg1">
              <a:lumMod val="25000"/>
              <a:lumOff val="75000"/>
            </a:schemeClr>
          </a:solidFill>
          <a:ln>
            <a:solidFill>
              <a:srgbClr val="5C7595"/>
            </a:solidFill>
            <a:prstDash val="dash"/>
          </a:ln>
        </p:spPr>
        <p:style>
          <a:lnRef idx="2">
            <a:schemeClr val="accent1">
              <a:shade val="50000"/>
            </a:schemeClr>
          </a:lnRef>
          <a:fillRef idx="1">
            <a:schemeClr val="accent1"/>
          </a:fillRef>
          <a:effectRef idx="0">
            <a:schemeClr val="accent1"/>
          </a:effectRef>
          <a:fontRef idx="minor">
            <a:schemeClr val="lt1"/>
          </a:fontRef>
        </p:style>
        <p:txBody>
          <a:bodyPr/>
          <a:p>
            <a:pPr algn="ctr">
              <a:buFont typeface="Arial" panose="020B0604020202090204" pitchFamily="34" charset="0"/>
              <a:buNone/>
              <a:defRPr/>
            </a:pPr>
            <a:endParaRPr lang="zh-CN" altLang="en-US" sz="900" dirty="0">
              <a:solidFill>
                <a:schemeClr val="tx1"/>
              </a:solidFill>
            </a:endParaRPr>
          </a:p>
        </p:txBody>
      </p:sp>
      <p:sp>
        <p:nvSpPr>
          <p:cNvPr id="23" name="TextBox 22"/>
          <p:cNvSpPr txBox="1"/>
          <p:nvPr/>
        </p:nvSpPr>
        <p:spPr>
          <a:xfrm>
            <a:off x="725170" y="522605"/>
            <a:ext cx="6176645" cy="903605"/>
          </a:xfrm>
          <a:prstGeom prst="rect">
            <a:avLst/>
          </a:prstGeom>
          <a:noFill/>
        </p:spPr>
        <p:txBody>
          <a:bodyPr wrap="square" rtlCol="0">
            <a:spAutoFit/>
          </a:bodyPr>
          <a:p>
            <a:r>
              <a:rPr sz="4000" b="1" dirty="0" smtClean="0">
                <a:solidFill>
                  <a:srgbClr val="FFFFFF"/>
                </a:solidFill>
              </a:rPr>
              <a:t>Curator </a:t>
            </a:r>
            <a:r>
              <a:rPr sz="4800" b="1" dirty="0" smtClean="0">
                <a:solidFill>
                  <a:srgbClr val="FFFFFF"/>
                </a:solidFill>
              </a:rPr>
              <a:t>Components</a:t>
            </a:r>
            <a:endParaRPr sz="4800" b="1" dirty="0" smtClean="0">
              <a:solidFill>
                <a:srgbClr val="FFFFFF"/>
              </a:solidFill>
            </a:endParaRPr>
          </a:p>
        </p:txBody>
      </p:sp>
      <p:grpSp>
        <p:nvGrpSpPr>
          <p:cNvPr id="13" name="Group 12"/>
          <p:cNvGrpSpPr/>
          <p:nvPr/>
        </p:nvGrpSpPr>
        <p:grpSpPr>
          <a:xfrm>
            <a:off x="465455" y="6717665"/>
            <a:ext cx="18936335" cy="1093674"/>
            <a:chOff x="19156" y="10343"/>
            <a:chExt cx="9170" cy="1071"/>
          </a:xfrm>
        </p:grpSpPr>
        <p:sp>
          <p:nvSpPr>
            <p:cNvPr id="4" name="圆角矩形 8"/>
            <p:cNvSpPr/>
            <p:nvPr/>
          </p:nvSpPr>
          <p:spPr>
            <a:xfrm>
              <a:off x="19156" y="10343"/>
              <a:ext cx="9170" cy="943"/>
            </a:xfrm>
            <a:prstGeom prst="roundRect">
              <a:avLst/>
            </a:prstGeom>
            <a:noFill/>
            <a:ln>
              <a:solidFill>
                <a:srgbClr val="5C7595"/>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nchorCtr="0"/>
            <a:p>
              <a:pPr algn="ctr">
                <a:defRPr/>
              </a:pPr>
              <a:endParaRPr lang="zh-CN" altLang="en-US" sz="4800" dirty="0">
                <a:solidFill>
                  <a:schemeClr val="bg1"/>
                </a:solidFill>
              </a:endParaRPr>
            </a:p>
          </p:txBody>
        </p:sp>
        <p:sp>
          <p:nvSpPr>
            <p:cNvPr id="24" name="TextBox 23"/>
            <p:cNvSpPr txBox="1"/>
            <p:nvPr/>
          </p:nvSpPr>
          <p:spPr>
            <a:xfrm>
              <a:off x="22101" y="10529"/>
              <a:ext cx="4142" cy="885"/>
            </a:xfrm>
            <a:prstGeom prst="rect">
              <a:avLst/>
            </a:prstGeom>
            <a:noFill/>
          </p:spPr>
          <p:txBody>
            <a:bodyPr wrap="square" rtlCol="0" anchor="ctr" anchorCtr="0">
              <a:spAutoFit/>
            </a:bodyPr>
            <a:p>
              <a:r>
                <a:rPr lang="en-US" altLang="zh-CN" sz="4800" b="1" dirty="0" smtClean="0">
                  <a:solidFill>
                    <a:schemeClr val="bg1"/>
                  </a:solidFill>
                </a:rPr>
                <a:t>Zookeeper</a:t>
              </a:r>
              <a:r>
                <a:rPr lang="zh-CN" altLang="en-US" sz="4800" b="1" dirty="0" smtClean="0">
                  <a:solidFill>
                    <a:schemeClr val="bg1"/>
                  </a:solidFill>
                </a:rPr>
                <a:t> </a:t>
              </a:r>
              <a:r>
                <a:rPr lang="en-US" altLang="zh-CN" sz="4800" b="1" dirty="0" smtClean="0">
                  <a:solidFill>
                    <a:schemeClr val="bg1"/>
                  </a:solidFill>
                </a:rPr>
                <a:t>Native API</a:t>
              </a:r>
              <a:endParaRPr lang="en-US" altLang="zh-CN" sz="4800" b="1" dirty="0" smtClean="0">
                <a:solidFill>
                  <a:schemeClr val="bg1"/>
                </a:solidFill>
              </a:endParaRPr>
            </a:p>
          </p:txBody>
        </p:sp>
      </p:grpSp>
      <p:grpSp>
        <p:nvGrpSpPr>
          <p:cNvPr id="14" name="Group 13"/>
          <p:cNvGrpSpPr/>
          <p:nvPr/>
        </p:nvGrpSpPr>
        <p:grpSpPr>
          <a:xfrm>
            <a:off x="465455" y="8568690"/>
            <a:ext cx="18936970" cy="1911350"/>
            <a:chOff x="19237" y="12894"/>
            <a:chExt cx="9008" cy="3010"/>
          </a:xfrm>
        </p:grpSpPr>
        <p:pic>
          <p:nvPicPr>
            <p:cNvPr id="1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369" y="13627"/>
              <a:ext cx="1283" cy="1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圆角矩形 16"/>
            <p:cNvSpPr/>
            <p:nvPr/>
          </p:nvSpPr>
          <p:spPr bwMode="auto">
            <a:xfrm>
              <a:off x="19237" y="12894"/>
              <a:ext cx="9008" cy="3010"/>
            </a:xfrm>
            <a:prstGeom prst="roundRect">
              <a:avLst>
                <a:gd name="adj" fmla="val 1760"/>
              </a:avLst>
            </a:prstGeom>
            <a:noFill/>
            <a:ln>
              <a:solidFill>
                <a:srgbClr val="5C7595"/>
              </a:solidFill>
              <a:prstDash val="dash"/>
            </a:ln>
          </p:spPr>
          <p:style>
            <a:lnRef idx="2">
              <a:schemeClr val="accent1">
                <a:shade val="50000"/>
              </a:schemeClr>
            </a:lnRef>
            <a:fillRef idx="1">
              <a:schemeClr val="accent1"/>
            </a:fillRef>
            <a:effectRef idx="0">
              <a:schemeClr val="accent1"/>
            </a:effectRef>
            <a:fontRef idx="minor">
              <a:schemeClr val="lt1"/>
            </a:fontRef>
          </p:style>
          <p:txBody>
            <a:bodyPr/>
            <a:p>
              <a:pPr algn="ctr">
                <a:buFont typeface="Arial" panose="020B0604020202090204" pitchFamily="34" charset="0"/>
                <a:buNone/>
                <a:defRPr/>
              </a:pPr>
              <a:endParaRPr lang="zh-CN" altLang="en-US" sz="900" dirty="0">
                <a:solidFill>
                  <a:schemeClr val="tx1"/>
                </a:solidFill>
              </a:endParaRPr>
            </a:p>
          </p:txBody>
        </p:sp>
        <p:sp>
          <p:nvSpPr>
            <p:cNvPr id="18" name="TextBox 17"/>
            <p:cNvSpPr txBox="1"/>
            <p:nvPr/>
          </p:nvSpPr>
          <p:spPr>
            <a:xfrm>
              <a:off x="19365" y="13132"/>
              <a:ext cx="1220" cy="677"/>
            </a:xfrm>
            <a:prstGeom prst="rect">
              <a:avLst/>
            </a:prstGeom>
            <a:noFill/>
          </p:spPr>
          <p:txBody>
            <a:bodyPr wrap="square" rtlCol="0">
              <a:spAutoFit/>
            </a:bodyPr>
            <a:p>
              <a:r>
                <a:rPr lang="en-US" altLang="zh-CN" b="1" dirty="0" smtClean="0">
                  <a:solidFill>
                    <a:schemeClr val="bg1"/>
                  </a:solidFill>
                </a:rPr>
                <a:t>Zookeeper</a:t>
              </a:r>
              <a:r>
                <a:rPr lang="zh-CN" altLang="en-US" b="1" dirty="0" smtClean="0">
                  <a:solidFill>
                    <a:schemeClr val="bg1"/>
                  </a:solidFill>
                </a:rPr>
                <a:t> </a:t>
              </a:r>
              <a:r>
                <a:rPr lang="en-US" altLang="zh-CN" b="1" dirty="0" smtClean="0">
                  <a:solidFill>
                    <a:schemeClr val="bg1"/>
                  </a:solidFill>
                </a:rPr>
                <a:t>Cluster</a:t>
              </a:r>
              <a:endParaRPr lang="en-US" altLang="zh-CN" b="1" dirty="0" smtClean="0">
                <a:solidFill>
                  <a:schemeClr val="bg1"/>
                </a:solidFill>
              </a:endParaRPr>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227" y="13627"/>
              <a:ext cx="1283" cy="1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107" y="13627"/>
              <a:ext cx="1283" cy="1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 name="下箭头 31"/>
          <p:cNvSpPr/>
          <p:nvPr/>
        </p:nvSpPr>
        <p:spPr>
          <a:xfrm>
            <a:off x="10026015" y="7696200"/>
            <a:ext cx="351790" cy="864000"/>
          </a:xfrm>
          <a:prstGeom prst="downArrow">
            <a:avLst>
              <a:gd name="adj1" fmla="val 35184"/>
              <a:gd name="adj2"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8" rIns="82936" bIns="41468" rtlCol="0" anchor="ctr"/>
          <a:p>
            <a:pPr algn="ctr"/>
            <a:endParaRPr lang="zh-CN" altLang="en-US" dirty="0"/>
          </a:p>
        </p:txBody>
      </p:sp>
      <p:sp>
        <p:nvSpPr>
          <p:cNvPr id="15" name="下箭头 31"/>
          <p:cNvSpPr/>
          <p:nvPr/>
        </p:nvSpPr>
        <p:spPr>
          <a:xfrm>
            <a:off x="10026015" y="5894070"/>
            <a:ext cx="351790" cy="796925"/>
          </a:xfrm>
          <a:prstGeom prst="downArrow">
            <a:avLst>
              <a:gd name="adj1" fmla="val 35184"/>
              <a:gd name="adj2"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8" rIns="82936" bIns="41468" rtlCol="0" anchor="ctr"/>
          <a:p>
            <a:pPr algn="ctr"/>
            <a:endParaRPr lang="zh-CN" altLang="en-US" dirty="0"/>
          </a:p>
        </p:txBody>
      </p:sp>
      <p:sp>
        <p:nvSpPr>
          <p:cNvPr id="31" name="圆角矩形 28"/>
          <p:cNvSpPr/>
          <p:nvPr/>
        </p:nvSpPr>
        <p:spPr>
          <a:xfrm>
            <a:off x="8602980" y="909320"/>
            <a:ext cx="5682615" cy="120332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8" rIns="82936" bIns="41468" rtlCol="0" anchor="ctr"/>
          <a:p>
            <a:pPr algn="ctr"/>
            <a:r>
              <a:rPr lang="en-US" altLang="zh-CN" sz="4800" dirty="0" smtClean="0">
                <a:solidFill>
                  <a:srgbClr val="FFFFFF"/>
                </a:solidFill>
                <a:sym typeface="+mn-ea"/>
              </a:rPr>
              <a:t>curator-client</a:t>
            </a:r>
            <a:endParaRPr lang="en-US" altLang="zh-CN" sz="4800" dirty="0" smtClean="0">
              <a:solidFill>
                <a:srgbClr val="FFFFFF"/>
              </a:solidFill>
              <a:sym typeface="+mn-ea"/>
            </a:endParaRPr>
          </a:p>
        </p:txBody>
      </p:sp>
      <p:sp>
        <p:nvSpPr>
          <p:cNvPr id="5" name="圆角矩形 28"/>
          <p:cNvSpPr/>
          <p:nvPr/>
        </p:nvSpPr>
        <p:spPr>
          <a:xfrm>
            <a:off x="8603615" y="4261485"/>
            <a:ext cx="5681980" cy="107569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8" rIns="82936" bIns="41468" rtlCol="0" anchor="ctr"/>
          <a:p>
            <a:pPr algn="ctr"/>
            <a:r>
              <a:rPr lang="en-US" altLang="zh-CN" sz="4800" dirty="0" smtClean="0">
                <a:solidFill>
                  <a:srgbClr val="FFFFFF"/>
                </a:solidFill>
                <a:sym typeface="+mn-ea"/>
              </a:rPr>
              <a:t>curator-framework</a:t>
            </a:r>
            <a:endParaRPr lang="en-US" altLang="zh-CN" sz="4800" dirty="0" smtClean="0">
              <a:solidFill>
                <a:srgbClr val="FFFFFF"/>
              </a:solidFill>
              <a:sym typeface="+mn-ea"/>
            </a:endParaRPr>
          </a:p>
        </p:txBody>
      </p:sp>
      <p:sp>
        <p:nvSpPr>
          <p:cNvPr id="7" name="圆角矩形 28"/>
          <p:cNvSpPr/>
          <p:nvPr/>
        </p:nvSpPr>
        <p:spPr>
          <a:xfrm>
            <a:off x="13337540" y="2605405"/>
            <a:ext cx="5681980" cy="107569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8" rIns="82936" bIns="41468" rtlCol="0" anchor="ctr"/>
          <a:p>
            <a:pPr algn="ctr"/>
            <a:r>
              <a:rPr lang="en-US" altLang="zh-CN" sz="4800" dirty="0" smtClean="0">
                <a:solidFill>
                  <a:srgbClr val="FFFFFF"/>
                </a:solidFill>
                <a:sym typeface="+mn-ea"/>
              </a:rPr>
              <a:t>curator-x-async</a:t>
            </a:r>
            <a:endParaRPr lang="en-US" altLang="zh-CN" sz="4800" dirty="0" smtClean="0">
              <a:solidFill>
                <a:srgbClr val="FFFFFF"/>
              </a:solidFill>
              <a:sym typeface="+mn-ea"/>
            </a:endParaRPr>
          </a:p>
        </p:txBody>
      </p:sp>
      <p:sp>
        <p:nvSpPr>
          <p:cNvPr id="9" name="圆角矩形 28"/>
          <p:cNvSpPr/>
          <p:nvPr/>
        </p:nvSpPr>
        <p:spPr>
          <a:xfrm>
            <a:off x="3709035" y="2435860"/>
            <a:ext cx="5681980" cy="107569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8" rIns="82936" bIns="41468" rtlCol="0" anchor="ctr"/>
          <a:p>
            <a:pPr algn="ctr"/>
            <a:r>
              <a:rPr lang="en-US" altLang="zh-CN" sz="4800" dirty="0" smtClean="0">
                <a:solidFill>
                  <a:srgbClr val="FFFFFF"/>
                </a:solidFill>
                <a:sym typeface="+mn-ea"/>
              </a:rPr>
              <a:t>curator-recipes</a:t>
            </a:r>
            <a:endParaRPr lang="en-US" altLang="zh-CN" sz="4800" dirty="0" smtClean="0">
              <a:solidFill>
                <a:srgbClr val="FFFFFF"/>
              </a:solidFill>
              <a:sym typeface="+mn-ea"/>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6845" y="281940"/>
            <a:ext cx="19359880" cy="877570"/>
            <a:chOff x="247" y="444"/>
            <a:chExt cx="30913" cy="1382"/>
          </a:xfrm>
        </p:grpSpPr>
        <p:cxnSp>
          <p:nvCxnSpPr>
            <p:cNvPr id="5"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7" name="TextBox 1"/>
            <p:cNvSpPr txBox="1"/>
            <p:nvPr/>
          </p:nvSpPr>
          <p:spPr>
            <a:xfrm>
              <a:off x="1016" y="444"/>
              <a:ext cx="27784" cy="1137"/>
            </a:xfrm>
            <a:prstGeom prst="rect">
              <a:avLst/>
            </a:prstGeom>
            <a:noFill/>
          </p:spPr>
          <p:txBody>
            <a:bodyPr wrap="square" lIns="0" tIns="0" rIns="0" bIns="45715" rtlCol="0">
              <a:spAutoFit/>
            </a:bodyPr>
            <a:p>
              <a:pPr>
                <a:defRPr/>
              </a:pPr>
              <a:r>
                <a:rPr lang="en-US" altLang="zh-CN" sz="4000" b="1" dirty="0" smtClean="0">
                  <a:solidFill>
                    <a:schemeClr val="bg1"/>
                  </a:solidFill>
                  <a:sym typeface="+mn-ea"/>
                </a:rPr>
                <a:t>Curator Compatibility</a:t>
              </a:r>
              <a:endParaRPr lang="en-US" altLang="zh-CN" sz="4000" b="1" dirty="0" smtClean="0">
                <a:solidFill>
                  <a:schemeClr val="bg1"/>
                </a:solidFill>
                <a:sym typeface="+mn-ea"/>
              </a:endParaRPr>
            </a:p>
          </p:txBody>
        </p:sp>
        <p:sp>
          <p:nvSpPr>
            <p:cNvPr id="4" name="Flowchart: Process 3"/>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3" name="Text Box 2"/>
          <p:cNvSpPr txBox="1"/>
          <p:nvPr/>
        </p:nvSpPr>
        <p:spPr>
          <a:xfrm>
            <a:off x="1575435" y="4022090"/>
            <a:ext cx="8636635" cy="280733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l" defTabSz="662940" rtl="0" fontAlgn="auto" latinLnBrk="0" hangingPunct="0">
              <a:lnSpc>
                <a:spcPct val="110000"/>
              </a:lnSpc>
              <a:spcBef>
                <a:spcPts val="0"/>
              </a:spcBef>
              <a:spcAft>
                <a:spcPts val="0"/>
              </a:spcAft>
              <a:buClrTx/>
              <a:buSzTx/>
              <a:buFontTx/>
              <a:buNone/>
            </a:pPr>
            <a:r>
              <a:rPr kumimoji="0" lang="en-US" sz="32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&lt;dependency&gt;</a:t>
            </a:r>
            <a:endParaRPr kumimoji="0" lang="en-US" sz="32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0" marR="0" indent="0" algn="l" defTabSz="662940" rtl="0" fontAlgn="auto" latinLnBrk="0" hangingPunct="0">
              <a:lnSpc>
                <a:spcPct val="110000"/>
              </a:lnSpc>
              <a:spcBef>
                <a:spcPts val="0"/>
              </a:spcBef>
              <a:spcAft>
                <a:spcPts val="0"/>
              </a:spcAft>
              <a:buClrTx/>
              <a:buSzTx/>
              <a:buFontTx/>
              <a:buNone/>
            </a:pPr>
            <a:r>
              <a:rPr kumimoji="0" lang="en-US" sz="32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  &lt;groupId&gt;org.apache.curator&lt;/groupId&gt;</a:t>
            </a:r>
            <a:endParaRPr kumimoji="0" lang="en-US" sz="32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0" marR="0" indent="0" algn="l" defTabSz="662940" rtl="0" fontAlgn="auto" latinLnBrk="0" hangingPunct="0">
              <a:lnSpc>
                <a:spcPct val="110000"/>
              </a:lnSpc>
              <a:spcBef>
                <a:spcPts val="0"/>
              </a:spcBef>
              <a:spcAft>
                <a:spcPts val="0"/>
              </a:spcAft>
              <a:buClrTx/>
              <a:buSzTx/>
              <a:buFontTx/>
              <a:buNone/>
            </a:pPr>
            <a:r>
              <a:rPr kumimoji="0" lang="en-US" sz="32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    &lt;artifactId&gt;curator-recipes&lt;/artifactId&gt;</a:t>
            </a:r>
            <a:endParaRPr kumimoji="0" lang="en-US" sz="32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0" marR="0" indent="0" algn="l" defTabSz="662940" rtl="0" fontAlgn="auto" latinLnBrk="0" hangingPunct="0">
              <a:lnSpc>
                <a:spcPct val="110000"/>
              </a:lnSpc>
              <a:spcBef>
                <a:spcPts val="0"/>
              </a:spcBef>
              <a:spcAft>
                <a:spcPts val="0"/>
              </a:spcAft>
              <a:buClrTx/>
              <a:buSzTx/>
              <a:buFontTx/>
              <a:buNone/>
            </a:pPr>
            <a:r>
              <a:rPr kumimoji="0" lang="en-US" sz="32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    &lt;version&gt;x.x&lt;/version&gt;</a:t>
            </a:r>
            <a:endParaRPr kumimoji="0" lang="en-US" sz="32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0" marR="0" indent="0" algn="l" defTabSz="662940" rtl="0" fontAlgn="auto" latinLnBrk="0" hangingPunct="0">
              <a:lnSpc>
                <a:spcPct val="110000"/>
              </a:lnSpc>
              <a:spcBef>
                <a:spcPts val="0"/>
              </a:spcBef>
              <a:spcAft>
                <a:spcPts val="0"/>
              </a:spcAft>
              <a:buClrTx/>
              <a:buSzTx/>
              <a:buFontTx/>
              <a:buNone/>
            </a:pPr>
            <a:r>
              <a:rPr kumimoji="0" lang="en-US" sz="32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&lt;/dependency&gt;</a:t>
            </a:r>
            <a:endParaRPr kumimoji="0" lang="en-US" sz="3200" b="0" i="0" u="none" strike="noStrike" cap="none" spc="60" normalizeH="0" baseline="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26" name="圆角矩形 28"/>
          <p:cNvSpPr/>
          <p:nvPr/>
        </p:nvSpPr>
        <p:spPr>
          <a:xfrm>
            <a:off x="1744345" y="1677035"/>
            <a:ext cx="4043045" cy="167195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8" rIns="82936" bIns="41468" rtlCol="0" anchor="ctr"/>
          <a:p>
            <a:pPr algn="ctr"/>
            <a:r>
              <a:rPr lang="en-US" altLang="zh-CN" sz="6000" dirty="0" smtClean="0">
                <a:solidFill>
                  <a:srgbClr val="FFFFFF"/>
                </a:solidFill>
                <a:sym typeface="+mn-ea"/>
              </a:rPr>
              <a:t>5.X</a:t>
            </a:r>
            <a:endParaRPr lang="en-US" altLang="zh-CN" sz="6000" dirty="0" smtClean="0">
              <a:solidFill>
                <a:srgbClr val="FFFFFF"/>
              </a:solidFill>
              <a:sym typeface="+mn-ea"/>
            </a:endParaRPr>
          </a:p>
        </p:txBody>
      </p:sp>
      <p:sp>
        <p:nvSpPr>
          <p:cNvPr id="6" name="圆角矩形 28"/>
          <p:cNvSpPr/>
          <p:nvPr/>
        </p:nvSpPr>
        <p:spPr>
          <a:xfrm>
            <a:off x="7316470" y="1677035"/>
            <a:ext cx="4043045" cy="167195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8" rIns="82936" bIns="41468" rtlCol="0" anchor="ctr"/>
          <a:p>
            <a:pPr algn="ctr"/>
            <a:r>
              <a:rPr lang="en-US" altLang="zh-CN" sz="6000" dirty="0" smtClean="0">
                <a:solidFill>
                  <a:srgbClr val="FFFFFF"/>
                </a:solidFill>
                <a:sym typeface="+mn-ea"/>
              </a:rPr>
              <a:t>4.X</a:t>
            </a:r>
            <a:endParaRPr lang="en-US" altLang="zh-CN" sz="6000" dirty="0" smtClean="0">
              <a:solidFill>
                <a:srgbClr val="FFFFFF"/>
              </a:solidFill>
              <a:sym typeface="+mn-ea"/>
            </a:endParaRPr>
          </a:p>
        </p:txBody>
      </p:sp>
      <p:sp>
        <p:nvSpPr>
          <p:cNvPr id="8" name="圆角矩形 28"/>
          <p:cNvSpPr/>
          <p:nvPr/>
        </p:nvSpPr>
        <p:spPr>
          <a:xfrm>
            <a:off x="12888595" y="1677035"/>
            <a:ext cx="4043045" cy="167195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8" rIns="82936" bIns="41468" rtlCol="0" anchor="ctr"/>
          <a:p>
            <a:pPr algn="ctr"/>
            <a:r>
              <a:rPr lang="en-US" altLang="zh-CN" sz="6000" dirty="0" smtClean="0">
                <a:solidFill>
                  <a:srgbClr val="FFFFFF"/>
                </a:solidFill>
                <a:sym typeface="+mn-ea"/>
              </a:rPr>
              <a:t>2.X</a:t>
            </a:r>
            <a:endParaRPr lang="en-US" altLang="zh-CN" sz="6000" dirty="0" smtClean="0">
              <a:solidFill>
                <a:srgbClr val="FFFFFF"/>
              </a:solidFill>
              <a:sym typeface="+mn-ea"/>
            </a:endParaRPr>
          </a:p>
        </p:txBody>
      </p:sp>
      <p:sp>
        <p:nvSpPr>
          <p:cNvPr id="2" name="Text Box 1"/>
          <p:cNvSpPr txBox="1"/>
          <p:nvPr/>
        </p:nvSpPr>
        <p:spPr>
          <a:xfrm>
            <a:off x="855345" y="7921625"/>
            <a:ext cx="18325465" cy="17246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r>
              <a:rPr lang="zh-CN" altLang="en-US" sz="2400" dirty="0" smtClean="0">
                <a:solidFill>
                  <a:schemeClr val="bg1"/>
                </a:solidFill>
                <a:sym typeface="+mn-ea"/>
              </a:rPr>
              <a:t>All typical application scenarios. Need to rely on client and framework, need to set automatic acquisition dependencies</a:t>
            </a:r>
            <a:endParaRPr lang="zh-CN" altLang="en-US" sz="2400" dirty="0" smtClean="0">
              <a:solidFill>
                <a:schemeClr val="bg1"/>
              </a:solidFill>
              <a:sym typeface="+mn-ea"/>
            </a:endParaRPr>
          </a:p>
          <a:p>
            <a:pPr marL="0" marR="0" indent="0" algn="l" defTabSz="662940" rtl="0" fontAlgn="auto" latinLnBrk="0" hangingPunct="0">
              <a:lnSpc>
                <a:spcPct val="110000"/>
              </a:lnSpc>
              <a:spcBef>
                <a:spcPts val="0"/>
              </a:spcBef>
              <a:spcAft>
                <a:spcPts val="0"/>
              </a:spcAft>
              <a:buClrTx/>
              <a:buSzTx/>
              <a:buFontTx/>
              <a:buNone/>
            </a:pPr>
            <a:r>
              <a:rPr lang="zh-CN" altLang="en-US" sz="2400" dirty="0" smtClean="0">
                <a:solidFill>
                  <a:schemeClr val="bg1"/>
                </a:solidFill>
                <a:sym typeface="+mn-ea"/>
              </a:rPr>
              <a:t>5.x supports ZooKeeper 3.5 and 3.6 (3.6 is preferred), now the last release of zookeeper is 3.6.2</a:t>
            </a:r>
            <a:endParaRPr lang="zh-CN" altLang="en-US" sz="2400" dirty="0" smtClean="0">
              <a:solidFill>
                <a:schemeClr val="bg1"/>
              </a:solidFill>
              <a:sym typeface="+mn-ea"/>
            </a:endParaRPr>
          </a:p>
          <a:p>
            <a:pPr marL="0" marR="0" indent="0" algn="l" defTabSz="662940" rtl="0" fontAlgn="auto" latinLnBrk="0" hangingPunct="0">
              <a:lnSpc>
                <a:spcPct val="110000"/>
              </a:lnSpc>
              <a:spcBef>
                <a:spcPts val="0"/>
              </a:spcBef>
              <a:spcAft>
                <a:spcPts val="0"/>
              </a:spcAft>
              <a:buClrTx/>
              <a:buSzTx/>
              <a:buFontTx/>
              <a:buNone/>
            </a:pPr>
            <a:r>
              <a:rPr lang="zh-CN" altLang="en-US" sz="2400" dirty="0" smtClean="0">
                <a:solidFill>
                  <a:schemeClr val="bg1"/>
                </a:solidFill>
                <a:sym typeface="+mn-ea"/>
              </a:rPr>
              <a:t>4.x supports ZooKeeper 3.5 and 3.6, now the last release of zookeeper is 3.5.8</a:t>
            </a:r>
            <a:endParaRPr lang="zh-CN" altLang="en-US" sz="2400" dirty="0" smtClean="0">
              <a:solidFill>
                <a:schemeClr val="bg1"/>
              </a:solidFill>
              <a:sym typeface="+mn-ea"/>
            </a:endParaRPr>
          </a:p>
          <a:p>
            <a:pPr marL="0" marR="0" indent="0" algn="l" defTabSz="662940" rtl="0" fontAlgn="auto" latinLnBrk="0" hangingPunct="0">
              <a:lnSpc>
                <a:spcPct val="110000"/>
              </a:lnSpc>
              <a:spcBef>
                <a:spcPts val="0"/>
              </a:spcBef>
              <a:spcAft>
                <a:spcPts val="0"/>
              </a:spcAft>
              <a:buClrTx/>
              <a:buSzTx/>
              <a:buFontTx/>
              <a:buNone/>
            </a:pPr>
            <a:r>
              <a:rPr lang="zh-CN" altLang="en-US" sz="2400" dirty="0" smtClean="0">
                <a:solidFill>
                  <a:schemeClr val="bg1"/>
                </a:solidFill>
                <a:sym typeface="+mn-ea"/>
              </a:rPr>
              <a:t>2.x supports ZooKeeper 3.x and below, now the last release of zookeeper is 3.4.14</a:t>
            </a:r>
            <a:endParaRPr kumimoji="0" lang="zh-CN" altLang="en-US" sz="2400" b="0" i="0" u="none" strike="noStrike" cap="none" spc="60" normalizeH="0" baseline="0" dirty="0" smtClean="0">
              <a:ln>
                <a:noFill/>
              </a:ln>
              <a:solidFill>
                <a:schemeClr val="bg1"/>
              </a:solidFill>
              <a:effectLst/>
              <a:uFillTx/>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6845" y="281940"/>
            <a:ext cx="19359880" cy="877570"/>
            <a:chOff x="247" y="444"/>
            <a:chExt cx="30913" cy="1382"/>
          </a:xfrm>
        </p:grpSpPr>
        <p:cxnSp>
          <p:nvCxnSpPr>
            <p:cNvPr id="5" name="直接连接符 28"/>
            <p:cNvCxnSpPr/>
            <p:nvPr/>
          </p:nvCxnSpPr>
          <p:spPr>
            <a:xfrm flipV="1">
              <a:off x="826" y="1794"/>
              <a:ext cx="30334" cy="32"/>
            </a:xfrm>
            <a:prstGeom prst="line">
              <a:avLst/>
            </a:prstGeom>
            <a:ln>
              <a:solidFill>
                <a:srgbClr val="5C7595"/>
              </a:solidFill>
            </a:ln>
          </p:spPr>
          <p:style>
            <a:lnRef idx="3">
              <a:schemeClr val="accent3"/>
            </a:lnRef>
            <a:fillRef idx="0">
              <a:schemeClr val="accent3"/>
            </a:fillRef>
            <a:effectRef idx="2">
              <a:schemeClr val="accent3"/>
            </a:effectRef>
            <a:fontRef idx="minor">
              <a:schemeClr val="tx1"/>
            </a:fontRef>
          </p:style>
        </p:cxnSp>
        <p:sp>
          <p:nvSpPr>
            <p:cNvPr id="7" name="TextBox 1"/>
            <p:cNvSpPr txBox="1"/>
            <p:nvPr/>
          </p:nvSpPr>
          <p:spPr>
            <a:xfrm>
              <a:off x="1016" y="444"/>
              <a:ext cx="27784" cy="1137"/>
            </a:xfrm>
            <a:prstGeom prst="rect">
              <a:avLst/>
            </a:prstGeom>
            <a:noFill/>
          </p:spPr>
          <p:txBody>
            <a:bodyPr wrap="square" lIns="0" tIns="0" rIns="0" bIns="45715" rtlCol="0">
              <a:spAutoFit/>
            </a:bodyPr>
            <a:p>
              <a:pPr>
                <a:defRPr/>
              </a:pPr>
              <a:r>
                <a:rPr sz="4000" b="1" dirty="0">
                  <a:solidFill>
                    <a:schemeClr val="bg1"/>
                  </a:solidFill>
                  <a:sym typeface="+mn-ea"/>
                </a:rPr>
                <a:t>Curator Quick Guide (1): Creating a Session</a:t>
              </a:r>
              <a:endParaRPr sz="4000" b="1" dirty="0">
                <a:solidFill>
                  <a:schemeClr val="bg1"/>
                </a:solidFill>
                <a:sym typeface="+mn-ea"/>
              </a:endParaRPr>
            </a:p>
          </p:txBody>
        </p:sp>
        <p:sp>
          <p:nvSpPr>
            <p:cNvPr id="4" name="Flowchart: Process 3"/>
            <p:cNvSpPr/>
            <p:nvPr/>
          </p:nvSpPr>
          <p:spPr>
            <a:xfrm>
              <a:off x="247" y="444"/>
              <a:ext cx="579" cy="1382"/>
            </a:xfrm>
            <a:prstGeom prst="flowChartProcess">
              <a:avLst/>
            </a:prstGeom>
            <a:solidFill>
              <a:srgbClr val="5C7595"/>
            </a:solidFill>
            <a:ln>
              <a:solidFill>
                <a:srgbClr val="5C7595"/>
              </a:solidFill>
            </a:ln>
          </p:spPr>
          <p:style>
            <a:lnRef idx="1">
              <a:schemeClr val="dk1"/>
            </a:lnRef>
            <a:fillRef idx="2">
              <a:schemeClr val="dk1"/>
            </a:fillRef>
            <a:effectRef idx="1">
              <a:schemeClr val="dk1"/>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l" defTabSz="662940" rtl="0" fontAlgn="auto" latinLnBrk="0" hangingPunct="0">
                <a:lnSpc>
                  <a:spcPct val="110000"/>
                </a:lnSpc>
                <a:spcBef>
                  <a:spcPts val="0"/>
                </a:spcBef>
                <a:spcAft>
                  <a:spcPts val="0"/>
                </a:spcAft>
                <a:buClrTx/>
                <a:buSzTx/>
                <a:buFontTx/>
                <a:buNone/>
              </a:pPr>
              <a:endParaRPr kumimoji="0" lang="en-US"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sp>
        <p:nvSpPr>
          <p:cNvPr id="12" name="TextBox 25"/>
          <p:cNvSpPr txBox="1"/>
          <p:nvPr/>
        </p:nvSpPr>
        <p:spPr>
          <a:xfrm>
            <a:off x="1236345" y="1359535"/>
            <a:ext cx="17400270" cy="6725285"/>
          </a:xfrm>
          <a:prstGeom prst="rect">
            <a:avLst/>
          </a:prstGeom>
          <a:noFill/>
          <a:ln>
            <a:solidFill>
              <a:schemeClr val="accent1"/>
            </a:solidFill>
          </a:ln>
        </p:spPr>
        <p:txBody>
          <a:bodyPr wrap="square" rtlCol="0">
            <a:spAutoFit/>
          </a:bodyPr>
          <a:p>
            <a:r>
              <a:rPr sz="2800" b="1" dirty="0" smtClean="0">
                <a:solidFill>
                  <a:schemeClr val="bg1"/>
                </a:solidFill>
              </a:rPr>
              <a:t>It is used in two ways, one is through the factory method, the other is through the flow builder method</a:t>
            </a:r>
            <a:endParaRPr sz="2800" b="1" dirty="0" smtClean="0">
              <a:solidFill>
                <a:schemeClr val="bg1"/>
              </a:solidFill>
            </a:endParaRPr>
          </a:p>
          <a:p>
            <a:endParaRPr sz="2800" b="1" dirty="0" smtClean="0">
              <a:solidFill>
                <a:schemeClr val="bg1"/>
              </a:solidFill>
            </a:endParaRPr>
          </a:p>
          <a:p>
            <a:r>
              <a:rPr sz="2800" b="1" dirty="0" smtClean="0">
                <a:solidFill>
                  <a:schemeClr val="bg1"/>
                </a:solidFill>
              </a:rPr>
              <a:t>1. Factory</a:t>
            </a:r>
            <a:endParaRPr sz="2800" b="1" dirty="0" smtClean="0">
              <a:solidFill>
                <a:schemeClr val="bg1"/>
              </a:solidFill>
            </a:endParaRPr>
          </a:p>
          <a:p>
            <a:r>
              <a:rPr sz="2800" b="1" dirty="0" smtClean="0">
                <a:solidFill>
                  <a:schemeClr val="bg1"/>
                </a:solidFill>
              </a:rPr>
              <a:t>CuratorFramework curatorClient = CuratorFrameworkFactory .newClient(connectString, sessionTimeoutMs, connectionTimeoutMs, retryPolicy)</a:t>
            </a:r>
            <a:endParaRPr sz="2800" b="1" dirty="0" smtClean="0">
              <a:solidFill>
                <a:schemeClr val="bg1"/>
              </a:solidFill>
            </a:endParaRPr>
          </a:p>
          <a:p>
            <a:endParaRPr sz="2800" b="1" dirty="0" smtClean="0">
              <a:solidFill>
                <a:schemeClr val="bg1"/>
              </a:solidFill>
            </a:endParaRPr>
          </a:p>
          <a:p>
            <a:r>
              <a:rPr sz="2800" b="1" dirty="0" smtClean="0">
                <a:solidFill>
                  <a:schemeClr val="bg1"/>
                </a:solidFill>
              </a:rPr>
              <a:t>2.Stream</a:t>
            </a:r>
            <a:endParaRPr sz="2800" b="1" dirty="0" smtClean="0">
              <a:solidFill>
                <a:schemeClr val="bg1"/>
              </a:solidFill>
            </a:endParaRPr>
          </a:p>
          <a:p>
            <a:r>
              <a:rPr sz="2800" b="1" dirty="0" smtClean="0">
                <a:solidFill>
                  <a:schemeClr val="bg1"/>
                </a:solidFill>
              </a:rPr>
              <a:t>CuratorFramework curatorClient = CuratorFrameworkFactory.builder().</a:t>
            </a:r>
            <a:endParaRPr sz="2800" b="1" dirty="0" smtClean="0">
              <a:solidFill>
                <a:schemeClr val="bg1"/>
              </a:solidFill>
            </a:endParaRPr>
          </a:p>
          <a:p>
            <a:r>
              <a:rPr sz="2800" b="1" dirty="0" smtClean="0">
                <a:solidFill>
                  <a:schemeClr val="bg1"/>
                </a:solidFill>
              </a:rPr>
              <a:t>connectString(connectString).</a:t>
            </a:r>
            <a:endParaRPr sz="2800" b="1" dirty="0" smtClean="0">
              <a:solidFill>
                <a:schemeClr val="bg1"/>
              </a:solidFill>
            </a:endParaRPr>
          </a:p>
          <a:p>
            <a:r>
              <a:rPr sz="2800" b="1" dirty="0" smtClean="0">
                <a:solidFill>
                  <a:schemeClr val="bg1"/>
                </a:solidFill>
              </a:rPr>
              <a:t>sessionTimeoutMs(sessionTimeoutMs)</a:t>
            </a:r>
            <a:endParaRPr sz="2800" b="1" dirty="0" smtClean="0">
              <a:solidFill>
                <a:schemeClr val="bg1"/>
              </a:solidFill>
            </a:endParaRPr>
          </a:p>
          <a:p>
            <a:r>
              <a:rPr sz="2800" b="1" dirty="0" smtClean="0">
                <a:solidFill>
                  <a:schemeClr val="bg1"/>
                </a:solidFill>
              </a:rPr>
              <a:t>.connectionTimeoutMs(connectionTimeoutMs).</a:t>
            </a:r>
            <a:endParaRPr sz="2800" b="1" dirty="0" smtClean="0">
              <a:solidFill>
                <a:schemeClr val="bg1"/>
              </a:solidFill>
            </a:endParaRPr>
          </a:p>
          <a:p>
            <a:r>
              <a:rPr sz="2800" b="1" dirty="0" smtClean="0">
                <a:solidFill>
                  <a:schemeClr val="bg1"/>
                </a:solidFill>
              </a:rPr>
              <a:t>retryPolicy(retryPolicy).</a:t>
            </a:r>
            <a:endParaRPr sz="2800" b="1" dirty="0" smtClean="0">
              <a:solidFill>
                <a:schemeClr val="bg1"/>
              </a:solidFill>
            </a:endParaRPr>
          </a:p>
          <a:p>
            <a:r>
              <a:rPr sz="2800" b="1" dirty="0" smtClean="0">
                <a:solidFill>
                  <a:schemeClr val="bg1"/>
                </a:solidFill>
              </a:rPr>
              <a:t>build()</a:t>
            </a:r>
            <a:endParaRPr sz="2800" b="1" dirty="0" smtClean="0">
              <a:solidFill>
                <a:schemeClr val="bg1"/>
              </a:solidFill>
            </a:endParaRPr>
          </a:p>
        </p:txBody>
      </p:sp>
      <p:sp>
        <p:nvSpPr>
          <p:cNvPr id="20" name="TextBox 30"/>
          <p:cNvSpPr txBox="1"/>
          <p:nvPr/>
        </p:nvSpPr>
        <p:spPr>
          <a:xfrm>
            <a:off x="1252220" y="8044815"/>
            <a:ext cx="16786225" cy="2460625"/>
          </a:xfrm>
          <a:prstGeom prst="rect">
            <a:avLst/>
          </a:prstGeom>
          <a:noFill/>
        </p:spPr>
        <p:txBody>
          <a:bodyPr wrap="square" rtlCol="0">
            <a:spAutoFit/>
          </a:bodyPr>
          <a:p>
            <a:r>
              <a:rPr lang="zh-CN" altLang="en-US" sz="2800" dirty="0" smtClean="0">
                <a:solidFill>
                  <a:schemeClr val="bg1"/>
                </a:solidFill>
              </a:rPr>
              <a:t>Parameter explanation:</a:t>
            </a:r>
            <a:endParaRPr lang="zh-CN" altLang="en-US" sz="2800" dirty="0" smtClean="0">
              <a:solidFill>
                <a:schemeClr val="bg1"/>
              </a:solidFill>
            </a:endParaRPr>
          </a:p>
          <a:p>
            <a:r>
              <a:rPr lang="zh-CN" altLang="en-US" sz="2800" dirty="0" smtClean="0">
                <a:solidFill>
                  <a:schemeClr val="bg1"/>
                </a:solidFill>
              </a:rPr>
              <a:t>connectString: zk cluster connection string, format host1:port1,host2:port2,host3:port3</a:t>
            </a:r>
            <a:endParaRPr lang="zh-CN" altLang="en-US" sz="2800" dirty="0" smtClean="0">
              <a:solidFill>
                <a:schemeClr val="bg1"/>
              </a:solidFill>
            </a:endParaRPr>
          </a:p>
          <a:p>
            <a:r>
              <a:rPr lang="zh-CN" altLang="en-US" sz="2800" dirty="0" smtClean="0">
                <a:solidFill>
                  <a:schemeClr val="bg1"/>
                </a:solidFill>
              </a:rPr>
              <a:t>connectionTimeoutMs: connection timeout time</a:t>
            </a:r>
            <a:endParaRPr lang="zh-CN" altLang="en-US" sz="2800" dirty="0" smtClean="0">
              <a:solidFill>
                <a:schemeClr val="bg1"/>
              </a:solidFill>
            </a:endParaRPr>
          </a:p>
          <a:p>
            <a:r>
              <a:rPr lang="zh-CN" altLang="en-US" sz="2800" dirty="0" smtClean="0">
                <a:solidFill>
                  <a:schemeClr val="bg1"/>
                </a:solidFill>
              </a:rPr>
              <a:t>sessionTimeoutMs: session timeout</a:t>
            </a:r>
            <a:endParaRPr lang="zh-CN" altLang="en-US" sz="2800" dirty="0" smtClean="0">
              <a:solidFill>
                <a:schemeClr val="bg1"/>
              </a:solidFill>
            </a:endParaRPr>
          </a:p>
          <a:p>
            <a:r>
              <a:rPr lang="zh-CN" altLang="en-US" sz="2800" dirty="0" smtClean="0">
                <a:solidFill>
                  <a:schemeClr val="bg1"/>
                </a:solidFill>
              </a:rPr>
              <a:t>retryPolicy: Failed retry policy</a:t>
            </a:r>
            <a:endParaRPr lang="zh-CN" altLang="en-US" sz="2800" dirty="0" smtClean="0">
              <a:solidFill>
                <a:schemeClr val="bg1"/>
              </a:solidFill>
            </a:endParaRPr>
          </a:p>
        </p:txBody>
      </p:sp>
    </p:spTree>
  </p:cSld>
  <p:clrMapOvr>
    <a:masterClrMapping/>
  </p:clrMapOvr>
  <p:transition spd="med"/>
  <p:timing>
    <p:tnLst>
      <p:par>
        <p:cTn id="1" dur="indefinite" restart="never" nodeType="tmRoot"/>
      </p:par>
    </p:tnLst>
  </p:timing>
</p:sld>
</file>

<file path=ppt/tags/tag1.xml><?xml version="1.0" encoding="utf-8"?>
<p:tagLst xmlns:p="http://schemas.openxmlformats.org/presentationml/2006/main">
  <p:tag name="MH" val="20160830110547"/>
  <p:tag name="MH_LIBRARY" val="CONTENTS"/>
  <p:tag name="MH_TYPE" val="OTHERS"/>
  <p:tag name="ID" val="545840"/>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1"/>
  <p:tag name="KSO_WM_UNIT_TYPE" val="l_h_f"/>
  <p:tag name="KSO_WM_UNIT_INDEX" val="1_1_1"/>
  <p:tag name="KSO_WM_UNIT_ID" val="custom160117_9*l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2.xml><?xml version="1.0" encoding="utf-8"?>
<p:tagLst xmlns:p="http://schemas.openxmlformats.org/presentationml/2006/main">
  <p:tag name="MH" val="20151013144530"/>
  <p:tag name="MH_LIBRARY" val="CONTENTS"/>
  <p:tag name="MH_TYPE" val="OTHERS"/>
  <p:tag name="ID" val="547136"/>
  <p:tag name="KSO_WM_TAG_VERSION" val="1.0"/>
  <p:tag name="KSO_WM_BEAUTIFY_FLAG" val="#wm#"/>
  <p:tag name="KSO_WM_UNIT_TYPE" val="i"/>
  <p:tag name="KSO_WM_UNIT_ID" val="custom160117_9*i*22"/>
  <p:tag name="KSO_WM_TEMPLATE_CATEGORY" val="custom"/>
  <p:tag name="KSO_WM_TEMPLATE_INDEX" val="160117"/>
  <p:tag name="KSO_WM_UNIT_INDEX" val="22"/>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1"/>
  <p:tag name="KSO_WM_UNIT_TYPE" val="l_i"/>
  <p:tag name="KSO_WM_UNIT_INDEX" val="1_2"/>
  <p:tag name="KSO_WM_UNIT_ID" val="custom160117_9*l_i*1_2"/>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1"/>
  <p:tag name="KSO_WM_UNIT_TYPE" val="l_h_f"/>
  <p:tag name="KSO_WM_UNIT_INDEX" val="1_1_1"/>
  <p:tag name="KSO_WM_UNIT_ID" val="custom160117_9*l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1"/>
  <p:tag name="KSO_WM_UNIT_TYPE" val="l_i"/>
  <p:tag name="KSO_WM_UNIT_INDEX" val="1_2"/>
  <p:tag name="KSO_WM_UNIT_ID" val="custom160117_9*l_i*1_2"/>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1"/>
  <p:tag name="KSO_WM_UNIT_TYPE" val="l_h_f"/>
  <p:tag name="KSO_WM_UNIT_INDEX" val="1_1_1"/>
  <p:tag name="KSO_WM_UNIT_ID" val="custom160117_9*l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1"/>
  <p:tag name="KSO_WM_UNIT_TYPE" val="l_i"/>
  <p:tag name="KSO_WM_UNIT_INDEX" val="1_2"/>
  <p:tag name="KSO_WM_UNIT_ID" val="custom160117_9*l_i*1_2"/>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1"/>
  <p:tag name="KSO_WM_UNIT_TYPE" val="l_h_f"/>
  <p:tag name="KSO_WM_UNIT_INDEX" val="1_1_1"/>
  <p:tag name="KSO_WM_UNIT_ID" val="custom160117_9*l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1"/>
  <p:tag name="KSO_WM_UNIT_TYPE" val="l_i"/>
  <p:tag name="KSO_WM_UNIT_INDEX" val="1_2"/>
  <p:tag name="KSO_WM_UNIT_ID" val="custom160117_9*l_i*1_2"/>
  <p:tag name="KSO_WM_UNIT_CLEAR" val="1"/>
  <p:tag name="KSO_WM_UNIT_LAYERLEVEL" val="1_1"/>
  <p:tag name="KSO_WM_DIAGRAM_GROUP_CODE" val="l1-1"/>
  <p:tag name="KSO_WM_UNIT_FILL_FORE_SCHEMECOLOR_INDEX" val="5"/>
  <p:tag name="KSO_WM_UNIT_FILL_TYPE" val="1"/>
  <p:tag name="KSO_WM_UNIT_USESOURCEFORMAT_APPLY" val="1"/>
</p:tagLst>
</file>

<file path=ppt/theme/theme1.xml><?xml version="1.0" encoding="utf-8"?>
<a:theme xmlns:a="http://schemas.openxmlformats.org/drawingml/2006/main" name="Black">
  <a:themeElements>
    <a:clrScheme name="Black">
      <a:dk1>
        <a:srgbClr val="232323"/>
      </a:dk1>
      <a:lt1>
        <a:srgbClr val="FF0000"/>
      </a:lt1>
      <a:dk2>
        <a:srgbClr val="A7A7A7"/>
      </a:dk2>
      <a:lt2>
        <a:srgbClr val="535353"/>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a:ea typeface="Helvetica Neue"/>
        <a:cs typeface="Helvetica Neue"/>
      </a:majorFont>
      <a:minorFont>
        <a:latin typeface="Helvetica"/>
        <a:ea typeface="Helvetica"/>
        <a:cs typeface="Helvetica"/>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50800" tIns="50800" rIns="50800" bIns="50800" numCol="1" spcCol="38100" rtlCol="0" anchor="ctr">
        <a:spAutoFit/>
      </a:bodyPr>
      <a:lstStyle>
        <a:defPPr marL="0" marR="0" indent="0" algn="l" defTabSz="662940" rtl="0" fontAlgn="auto" latinLnBrk="0" hangingPunct="0">
          <a:lnSpc>
            <a:spcPct val="110000"/>
          </a:lnSpc>
          <a:spcBef>
            <a:spcPts val="0"/>
          </a:spcBef>
          <a:spcAft>
            <a:spcPts val="0"/>
          </a:spcAft>
          <a:buClrTx/>
          <a:buSzTx/>
          <a:buFontTx/>
          <a:buNone/>
          <a:defRPr kumimoji="0"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l" defTabSz="662940" rtl="0" fontAlgn="auto" latinLnBrk="0" hangingPunct="0">
          <a:lnSpc>
            <a:spcPct val="110000"/>
          </a:lnSpc>
          <a:spcBef>
            <a:spcPts val="0"/>
          </a:spcBef>
          <a:spcAft>
            <a:spcPts val="0"/>
          </a:spcAft>
          <a:buClrTx/>
          <a:buSzTx/>
          <a:buFontTx/>
          <a:buNone/>
          <a:defRPr kumimoji="0"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ck">
  <a:themeElements>
    <a:clrScheme name="Black">
      <a:dk1>
        <a:srgbClr val="000000"/>
      </a:dk1>
      <a:lt1>
        <a:srgbClr val="FFFFFF"/>
      </a:lt1>
      <a:dk2>
        <a:srgbClr val="A7A7A7"/>
      </a:dk2>
      <a:lt2>
        <a:srgbClr val="535353"/>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a:ea typeface="Helvetica Neue"/>
        <a:cs typeface="Helvetica Neue"/>
      </a:majorFont>
      <a:minorFont>
        <a:latin typeface="Helvetica"/>
        <a:ea typeface="Helvetica"/>
        <a:cs typeface="Helvetica"/>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50800" tIns="50800" rIns="50800" bIns="50800" numCol="1" spcCol="38100" rtlCol="0" anchor="ctr">
        <a:spAutoFit/>
      </a:bodyPr>
      <a:lstStyle>
        <a:defPPr marL="0" marR="0" indent="0" algn="l" defTabSz="662940" rtl="0" fontAlgn="auto" latinLnBrk="0" hangingPunct="0">
          <a:lnSpc>
            <a:spcPct val="110000"/>
          </a:lnSpc>
          <a:spcBef>
            <a:spcPts val="0"/>
          </a:spcBef>
          <a:spcAft>
            <a:spcPts val="0"/>
          </a:spcAft>
          <a:buClrTx/>
          <a:buSzTx/>
          <a:buFontTx/>
          <a:buNone/>
          <a:defRPr kumimoji="0"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l" defTabSz="662940" rtl="0" fontAlgn="auto" latinLnBrk="0" hangingPunct="0">
          <a:lnSpc>
            <a:spcPct val="110000"/>
          </a:lnSpc>
          <a:spcBef>
            <a:spcPts val="0"/>
          </a:spcBef>
          <a:spcAft>
            <a:spcPts val="0"/>
          </a:spcAft>
          <a:buClrTx/>
          <a:buSzTx/>
          <a:buFontTx/>
          <a:buNone/>
          <a:defRPr kumimoji="0" sz="2000" b="0" i="0" u="none" strike="noStrike" cap="none" spc="6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20293</Words>
  <Application>WPS Writer</Application>
  <PresentationFormat>自定义</PresentationFormat>
  <Paragraphs>828</Paragraphs>
  <Slides>50</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50</vt:i4>
      </vt:variant>
    </vt:vector>
  </HeadingPairs>
  <TitlesOfParts>
    <vt:vector size="67" baseType="lpstr">
      <vt:lpstr>Arial</vt:lpstr>
      <vt:lpstr>SimSun</vt:lpstr>
      <vt:lpstr>Wingdings</vt:lpstr>
      <vt:lpstr>微软雅黑</vt:lpstr>
      <vt:lpstr>汉仪旗黑</vt:lpstr>
      <vt:lpstr>Helvetica Neue Light</vt:lpstr>
      <vt:lpstr>Microsoft YaHei Light</vt:lpstr>
      <vt:lpstr>苹方-简</vt:lpstr>
      <vt:lpstr>Helvetica Neue</vt:lpstr>
      <vt:lpstr>黑体</vt:lpstr>
      <vt:lpstr>Arial Unicode MS</vt:lpstr>
      <vt:lpstr>微软雅黑</vt:lpstr>
      <vt:lpstr>Helvetica</vt:lpstr>
      <vt:lpstr>Helvetica Neue</vt:lpstr>
      <vt:lpstr>汉仪书宋二KW</vt:lpstr>
      <vt:lpstr>汉仪中黑KW</vt:lpstr>
      <vt:lpstr>Black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演讲标题字体微软雅黑粗体 Main title font Microsoft ya black bold</dc:title>
  <dc:creator>Administrator</dc:creator>
  <cp:lastModifiedBy>frank</cp:lastModifiedBy>
  <cp:revision>938</cp:revision>
  <dcterms:created xsi:type="dcterms:W3CDTF">2022-06-04T14:20:11Z</dcterms:created>
  <dcterms:modified xsi:type="dcterms:W3CDTF">2022-06-04T14:20:11Z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1033-3.9.6.6441</vt:lpwstr>
  </property>
</Properties>
</file>