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notesMasterIdLst>
    <p:notesMasterId r:id="rId17"/>
  </p:notesMasterIdLst>
  <p:sldIdLst>
    <p:sldId id="256" r:id="rId2"/>
    <p:sldId id="257" r:id="rId3"/>
    <p:sldId id="258" r:id="rId4"/>
    <p:sldId id="259" r:id="rId5"/>
    <p:sldId id="260" r:id="rId6"/>
    <p:sldId id="261" r:id="rId7"/>
    <p:sldId id="268" r:id="rId8"/>
    <p:sldId id="269" r:id="rId9"/>
    <p:sldId id="262" r:id="rId10"/>
    <p:sldId id="263" r:id="rId11"/>
    <p:sldId id="264" r:id="rId12"/>
    <p:sldId id="265" r:id="rId13"/>
    <p:sldId id="266"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AD298-644F-44FF-93D5-AAA98A50329D}" type="datetimeFigureOut">
              <a:rPr lang="en-US"/>
              <a:t>3/14/2019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6D814-CE91-42BB-8D2B-2E9DDF2A7A46}" type="slidenum">
              <a:rPr lang="en-US"/>
              <a:t>‹#›</a:t>
            </a:fld>
            <a:endParaRPr lang="en-US"/>
          </a:p>
        </p:txBody>
      </p:sp>
    </p:spTree>
    <p:extLst>
      <p:ext uri="{BB962C8B-B14F-4D97-AF65-F5344CB8AC3E}">
        <p14:creationId xmlns:p14="http://schemas.microsoft.com/office/powerpoint/2010/main" val="324179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vuejs.org/v2/style-guide/#Component-style-scoping-essentia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uejs.org/v2/api/#Options-Lifecycle-Hook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vuejs.org/v2/style-guide/#Component-instance-options-order-recommende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vuejs.org/v2/guide/custom-directiv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uejs.org/v2/guide/components.html#Passing-Data-to-Child-Components-with-Prop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vuejs.org/v2/guide/components.html#Listening-to-Child-Components-Event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urated.vuejs.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video is the same as the "Why Vue.js?" video from vuejs.org.</a:t>
            </a:r>
          </a:p>
        </p:txBody>
      </p:sp>
      <p:sp>
        <p:nvSpPr>
          <p:cNvPr id="4" name="Slide Number Placeholder 3"/>
          <p:cNvSpPr>
            <a:spLocks noGrp="1"/>
          </p:cNvSpPr>
          <p:nvPr>
            <p:ph type="sldNum" sz="quarter" idx="5"/>
          </p:nvPr>
        </p:nvSpPr>
        <p:spPr/>
        <p:txBody>
          <a:bodyPr/>
          <a:lstStyle/>
          <a:p>
            <a:fld id="{B236D814-CE91-42BB-8D2B-2E9DDF2A7A46}" type="slidenum">
              <a:rPr lang="en-US"/>
              <a:t>2</a:t>
            </a:fld>
            <a:endParaRPr lang="en-US"/>
          </a:p>
        </p:txBody>
      </p:sp>
    </p:spTree>
    <p:extLst>
      <p:ext uri="{BB962C8B-B14F-4D97-AF65-F5344CB8AC3E}">
        <p14:creationId xmlns:p14="http://schemas.microsoft.com/office/powerpoint/2010/main" val="1536076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UI Frameworks not only provide pre-built components, making it super easy to get a good-looking application up and running quickly, but they can also add a lot of useful default functionality as well. </a:t>
            </a:r>
            <a:endParaRPr lang="en-US" dirty="0"/>
          </a:p>
          <a:p>
            <a:endParaRPr lang="en-US" dirty="0">
              <a:cs typeface="Calibri"/>
            </a:endParaRPr>
          </a:p>
          <a:p>
            <a:r>
              <a:rPr lang="en-US" dirty="0">
                <a:cs typeface="Calibri"/>
              </a:rPr>
              <a:t>Quasar, for example, includes wrappers for Cordova and Electron, making it possible to develop native mobile apps from the start. It also includes a lot of those libraries from the previous slide by default (with the option to pick and choose options during project initialization) and abstracts away most of the confusing Webpack configuration. The next version (1.0.0) will supposedly even include unit testing out of the box.</a:t>
            </a:r>
            <a:endParaRPr lang="en-US" dirty="0"/>
          </a:p>
        </p:txBody>
      </p:sp>
      <p:sp>
        <p:nvSpPr>
          <p:cNvPr id="4" name="Slide Number Placeholder 3"/>
          <p:cNvSpPr>
            <a:spLocks noGrp="1"/>
          </p:cNvSpPr>
          <p:nvPr>
            <p:ph type="sldNum" sz="quarter" idx="5"/>
          </p:nvPr>
        </p:nvSpPr>
        <p:spPr/>
        <p:txBody>
          <a:bodyPr/>
          <a:lstStyle/>
          <a:p>
            <a:fld id="{B236D814-CE91-42BB-8D2B-2E9DDF2A7A46}" type="slidenum">
              <a:rPr lang="en-US"/>
              <a:t>11</a:t>
            </a:fld>
            <a:endParaRPr lang="en-US"/>
          </a:p>
        </p:txBody>
      </p:sp>
    </p:spTree>
    <p:extLst>
      <p:ext uri="{BB962C8B-B14F-4D97-AF65-F5344CB8AC3E}">
        <p14:creationId xmlns:p14="http://schemas.microsoft.com/office/powerpoint/2010/main" val="362807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We'll discuss two options/patterns for integrating Vue with Rails. These probably aren't the only two options available, but they're definitely the most common.</a:t>
            </a:r>
          </a:p>
        </p:txBody>
      </p:sp>
      <p:sp>
        <p:nvSpPr>
          <p:cNvPr id="4" name="Slide Number Placeholder 3"/>
          <p:cNvSpPr>
            <a:spLocks noGrp="1"/>
          </p:cNvSpPr>
          <p:nvPr>
            <p:ph type="sldNum" sz="quarter" idx="5"/>
          </p:nvPr>
        </p:nvSpPr>
        <p:spPr/>
        <p:txBody>
          <a:bodyPr/>
          <a:lstStyle/>
          <a:p>
            <a:fld id="{B236D814-CE91-42BB-8D2B-2E9DDF2A7A46}" type="slidenum">
              <a:rPr lang="en-US"/>
              <a:t>12</a:t>
            </a:fld>
            <a:endParaRPr lang="en-US"/>
          </a:p>
        </p:txBody>
      </p:sp>
    </p:spTree>
    <p:extLst>
      <p:ext uri="{BB962C8B-B14F-4D97-AF65-F5344CB8AC3E}">
        <p14:creationId xmlns:p14="http://schemas.microsoft.com/office/powerpoint/2010/main" val="2488060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When you create a new rails app with the --webpack=</a:t>
            </a:r>
            <a:r>
              <a:rPr lang="en-US" dirty="0" err="1">
                <a:cs typeface="Calibri"/>
              </a:rPr>
              <a:t>vue</a:t>
            </a:r>
            <a:r>
              <a:rPr lang="en-US" dirty="0">
                <a:cs typeface="Calibri"/>
              </a:rPr>
              <a:t> option, it actually includes instructions (in app/</a:t>
            </a:r>
            <a:r>
              <a:rPr lang="en-US" dirty="0" err="1">
                <a:cs typeface="Calibri"/>
              </a:rPr>
              <a:t>javascript</a:t>
            </a:r>
            <a:r>
              <a:rPr lang="en-US" dirty="0">
                <a:cs typeface="Calibri"/>
              </a:rPr>
              <a:t>/hello_vue.js) on how to use Vue this way. Note that using this pattern, you will NOT be using single-file Vue components. The benefit, though, is that you can mix Ruby and Vue as needed.</a:t>
            </a:r>
          </a:p>
          <a:p>
            <a:endParaRPr lang="en-US" dirty="0">
              <a:cs typeface="Calibri"/>
            </a:endParaRPr>
          </a:p>
          <a:p>
            <a:r>
              <a:rPr lang="en-US" dirty="0">
                <a:cs typeface="Calibri"/>
              </a:rPr>
              <a:t>This approach is most useful if you're already using a full Rails app and have already built out some or all of your views, but are tired of jQuery's messy code and event handlers.</a:t>
            </a:r>
          </a:p>
        </p:txBody>
      </p:sp>
      <p:sp>
        <p:nvSpPr>
          <p:cNvPr id="4" name="Slide Number Placeholder 3"/>
          <p:cNvSpPr>
            <a:spLocks noGrp="1"/>
          </p:cNvSpPr>
          <p:nvPr>
            <p:ph type="sldNum" sz="quarter" idx="5"/>
          </p:nvPr>
        </p:nvSpPr>
        <p:spPr/>
        <p:txBody>
          <a:bodyPr/>
          <a:lstStyle/>
          <a:p>
            <a:fld id="{B236D814-CE91-42BB-8D2B-2E9DDF2A7A46}" type="slidenum">
              <a:rPr lang="en-US"/>
              <a:t>13</a:t>
            </a:fld>
            <a:endParaRPr lang="en-US"/>
          </a:p>
        </p:txBody>
      </p:sp>
    </p:spTree>
    <p:extLst>
      <p:ext uri="{BB962C8B-B14F-4D97-AF65-F5344CB8AC3E}">
        <p14:creationId xmlns:p14="http://schemas.microsoft.com/office/powerpoint/2010/main" val="2411851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option involves having a separate Vue app that talks to your Rails app via REST API calls. They can be in separate repositories or within the same repository, but this pattern involves a more full-featured Vue app that has its own routing (</a:t>
            </a:r>
            <a:r>
              <a:rPr lang="en-US" dirty="0" err="1">
                <a:cs typeface="Calibri"/>
              </a:rPr>
              <a:t>vue</a:t>
            </a:r>
            <a:r>
              <a:rPr lang="en-US" dirty="0">
                <a:cs typeface="Calibri"/>
              </a:rPr>
              <a:t>-router) and modules (</a:t>
            </a:r>
            <a:r>
              <a:rPr lang="en-US" dirty="0" err="1">
                <a:cs typeface="Calibri"/>
              </a:rPr>
              <a:t>vuex</a:t>
            </a:r>
            <a:r>
              <a:rPr lang="en-US" dirty="0">
                <a:cs typeface="Calibri"/>
              </a:rPr>
              <a:t> store). </a:t>
            </a:r>
            <a:r>
              <a:rPr lang="en-US" dirty="0" err="1">
                <a:cs typeface="Calibri"/>
              </a:rPr>
              <a:t>axios</a:t>
            </a:r>
            <a:r>
              <a:rPr lang="en-US" dirty="0">
                <a:cs typeface="Calibri"/>
              </a:rPr>
              <a:t> can be used to get and post data to and from Rails endpoints from the Vue app.</a:t>
            </a:r>
          </a:p>
          <a:p>
            <a:endParaRPr lang="en-US" dirty="0">
              <a:cs typeface="Calibri"/>
            </a:endParaRPr>
          </a:p>
          <a:p>
            <a:r>
              <a:rPr lang="en-US" dirty="0">
                <a:cs typeface="Calibri"/>
              </a:rPr>
              <a:t>This approach is particularly useful when you have a front-end developer and back-end developer working simultaneously. The Vue app can be set up with a mock server (using express, json-server, or some other library) that allows the front-end developer to mock the response they expect to receive from the API and build the UI accordingly. Meanwhile, the back-end developer can add the endpoint and do the work necessary to ensure that it returns the correct response.</a:t>
            </a:r>
          </a:p>
        </p:txBody>
      </p:sp>
      <p:sp>
        <p:nvSpPr>
          <p:cNvPr id="4" name="Slide Number Placeholder 3"/>
          <p:cNvSpPr>
            <a:spLocks noGrp="1"/>
          </p:cNvSpPr>
          <p:nvPr>
            <p:ph type="sldNum" sz="quarter" idx="5"/>
          </p:nvPr>
        </p:nvSpPr>
        <p:spPr/>
        <p:txBody>
          <a:bodyPr/>
          <a:lstStyle/>
          <a:p>
            <a:fld id="{B236D814-CE91-42BB-8D2B-2E9DDF2A7A46}" type="slidenum">
              <a:rPr lang="en-US"/>
              <a:t>14</a:t>
            </a:fld>
            <a:endParaRPr lang="en-US"/>
          </a:p>
        </p:txBody>
      </p:sp>
    </p:spTree>
    <p:extLst>
      <p:ext uri="{BB962C8B-B14F-4D97-AF65-F5344CB8AC3E}">
        <p14:creationId xmlns:p14="http://schemas.microsoft.com/office/powerpoint/2010/main" val="266740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contrast to Angular, which expects the HTML template, TypeScript, and CSS to be in different files, Vue has single-file components that include the HTML template, JavaScript, and CSS all in one file. This keeps the directory structure simple and makes it easy to import and export components since you only have one file to deal with.</a:t>
            </a:r>
          </a:p>
        </p:txBody>
      </p:sp>
      <p:sp>
        <p:nvSpPr>
          <p:cNvPr id="4" name="Slide Number Placeholder 3"/>
          <p:cNvSpPr>
            <a:spLocks noGrp="1"/>
          </p:cNvSpPr>
          <p:nvPr>
            <p:ph type="sldNum" sz="quarter" idx="5"/>
          </p:nvPr>
        </p:nvSpPr>
        <p:spPr/>
        <p:txBody>
          <a:bodyPr/>
          <a:lstStyle/>
          <a:p>
            <a:fld id="{B236D814-CE91-42BB-8D2B-2E9DDF2A7A46}" type="slidenum">
              <a:rPr lang="en-US"/>
              <a:t>3</a:t>
            </a:fld>
            <a:endParaRPr lang="en-US"/>
          </a:p>
        </p:txBody>
      </p:sp>
    </p:spTree>
    <p:extLst>
      <p:ext uri="{BB962C8B-B14F-4D97-AF65-F5344CB8AC3E}">
        <p14:creationId xmlns:p14="http://schemas.microsoft.com/office/powerpoint/2010/main" val="123993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component is made up of an HTML template (HTML or Pug), a JavaScript object (JavaScript or TypeScript), and scoped CSS (CSS, LESS, SASS, Stylus, etc.). </a:t>
            </a:r>
            <a:endParaRPr lang="en-US"/>
          </a:p>
          <a:p>
            <a:endParaRPr lang="en-US" dirty="0">
              <a:cs typeface="Calibri"/>
            </a:endParaRPr>
          </a:p>
          <a:p>
            <a:r>
              <a:rPr lang="en-US" dirty="0">
                <a:cs typeface="Calibri"/>
              </a:rPr>
              <a:t>Note that a component's &lt;template&gt; can only have one root element inside of it. This is because the &lt;template&gt; tag doesn't actually get rendered</a:t>
            </a:r>
            <a:r>
              <a:rPr lang="en-US" dirty="0"/>
              <a:t> – </a:t>
            </a:r>
            <a:r>
              <a:rPr lang="en-US" dirty="0">
                <a:cs typeface="Calibri"/>
              </a:rPr>
              <a:t>it only renders what's inside of it – so the component needs a container to live inside of. This is usually a &lt;div&gt; with a class of the component name, but it doesn't have to be. </a:t>
            </a:r>
            <a:endParaRPr lang="en-US">
              <a:cs typeface="Calibri"/>
            </a:endParaRPr>
          </a:p>
          <a:p>
            <a:endParaRPr lang="en-US" dirty="0">
              <a:cs typeface="Calibri"/>
            </a:endParaRPr>
          </a:p>
          <a:p>
            <a:r>
              <a:rPr lang="en-US" dirty="0">
                <a:cs typeface="Calibri"/>
              </a:rPr>
              <a:t>The CSS can be scoped in many ways. The most common is to use the "scoped" attribute on the style tag, which will add a unique data attribute so that those styles are only associated with that component. Styles that are scoped in this way do NOT apply to children (components within the component), they only apply to the current component. Scoping can alternatively be achieved through CSS modules or a class-based strategy. See </a:t>
            </a:r>
            <a:r>
              <a:rPr lang="en-US" dirty="0">
                <a:hlinkClick r:id="rId3"/>
              </a:rPr>
              <a:t>https://vuejs.org/v2/style-guide/#Component-style-scoping-essential</a:t>
            </a:r>
            <a:r>
              <a:rPr lang="en-US" dirty="0"/>
              <a:t> for more details.</a:t>
            </a:r>
          </a:p>
          <a:p>
            <a:endParaRPr lang="en-US" dirty="0">
              <a:cs typeface="Calibri"/>
            </a:endParaRPr>
          </a:p>
          <a:p>
            <a:r>
              <a:rPr lang="en-US" dirty="0">
                <a:cs typeface="Calibri"/>
              </a:rPr>
              <a:t>There are some cases where an HTML template just can't cut it and you need the full power of JavaScript to render your HTML. For those cases, Vue also supports JavaScript render functions as well as JSX (like React).</a:t>
            </a:r>
          </a:p>
        </p:txBody>
      </p:sp>
      <p:sp>
        <p:nvSpPr>
          <p:cNvPr id="4" name="Slide Number Placeholder 3"/>
          <p:cNvSpPr>
            <a:spLocks noGrp="1"/>
          </p:cNvSpPr>
          <p:nvPr>
            <p:ph type="sldNum" sz="quarter" idx="5"/>
          </p:nvPr>
        </p:nvSpPr>
        <p:spPr/>
        <p:txBody>
          <a:bodyPr/>
          <a:lstStyle/>
          <a:p>
            <a:fld id="{B236D814-CE91-42BB-8D2B-2E9DDF2A7A46}" type="slidenum">
              <a:rPr lang="en-US"/>
              <a:t>4</a:t>
            </a:fld>
            <a:endParaRPr lang="en-US"/>
          </a:p>
        </p:txBody>
      </p:sp>
    </p:spTree>
    <p:extLst>
      <p:ext uri="{BB962C8B-B14F-4D97-AF65-F5344CB8AC3E}">
        <p14:creationId xmlns:p14="http://schemas.microsoft.com/office/powerpoint/2010/main" val="379406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 have to register custom components before they can be used - Vue doesn't know what to do with &lt;my-component&gt; unless you tell it which component that tag references. You can register a component globally with </a:t>
            </a:r>
            <a:r>
              <a:rPr lang="en-US" dirty="0" err="1">
                <a:cs typeface="Calibri"/>
              </a:rPr>
              <a:t>Vue.component</a:t>
            </a:r>
            <a:r>
              <a:rPr lang="en-US" dirty="0">
                <a:cs typeface="Calibri"/>
              </a:rPr>
              <a:t>() or in one component via the components: {} property. (If you forget to register a component, Vue will throw a warning/error like "Did you forget to register this component?" The answer is always yes.)</a:t>
            </a:r>
          </a:p>
          <a:p>
            <a:endParaRPr lang="en-US" dirty="0">
              <a:cs typeface="Calibri"/>
            </a:endParaRPr>
          </a:p>
          <a:p>
            <a:r>
              <a:rPr lang="en-US" dirty="0" err="1">
                <a:cs typeface="Calibri"/>
              </a:rPr>
              <a:t>beforeMount</a:t>
            </a:r>
            <a:r>
              <a:rPr lang="en-US" dirty="0">
                <a:cs typeface="Calibri"/>
              </a:rPr>
              <a:t>() is just one example of a lifecycle hook that can be used. Other common examples are </a:t>
            </a:r>
            <a:r>
              <a:rPr lang="en-US" dirty="0" err="1">
                <a:cs typeface="Calibri"/>
              </a:rPr>
              <a:t>beforeCreate</a:t>
            </a:r>
            <a:r>
              <a:rPr lang="en-US" dirty="0">
                <a:cs typeface="Calibri"/>
              </a:rPr>
              <a:t>(), created(), mounted(), and destroyed(). See </a:t>
            </a:r>
            <a:r>
              <a:rPr lang="en-US" dirty="0">
                <a:hlinkClick r:id="rId3"/>
              </a:rPr>
              <a:t>https://vuejs.org/v2/api/#Options-Lifecycle-Hooks</a:t>
            </a:r>
            <a:r>
              <a:rPr lang="en-US" dirty="0"/>
              <a:t> for more details.</a:t>
            </a:r>
          </a:p>
          <a:p>
            <a:endParaRPr lang="en-US" dirty="0">
              <a:cs typeface="Calibri"/>
            </a:endParaRPr>
          </a:p>
          <a:p>
            <a:r>
              <a:rPr lang="en-US" dirty="0">
                <a:cs typeface="Calibri"/>
              </a:rPr>
              <a:t>There are many more properties/options you can add to components, but these are the most common. There's even a recommended order to how you should arrange the properties: </a:t>
            </a:r>
            <a:r>
              <a:rPr lang="en-US" dirty="0">
                <a:hlinkClick r:id="rId4"/>
              </a:rPr>
              <a:t>https://vuejs.org/v2/style-guide/#Component-instance-options-order-recommended</a:t>
            </a:r>
            <a:r>
              <a:rPr lang="en-US" dirty="0"/>
              <a:t> (but of course it's JavaScript, so nothing is truly enforced).</a:t>
            </a:r>
            <a:endParaRPr lang="en-US" dirty="0">
              <a:cs typeface="Calibri"/>
            </a:endParaRPr>
          </a:p>
        </p:txBody>
      </p:sp>
      <p:sp>
        <p:nvSpPr>
          <p:cNvPr id="4" name="Slide Number Placeholder 3"/>
          <p:cNvSpPr>
            <a:spLocks noGrp="1"/>
          </p:cNvSpPr>
          <p:nvPr>
            <p:ph type="sldNum" sz="quarter" idx="5"/>
          </p:nvPr>
        </p:nvSpPr>
        <p:spPr/>
        <p:txBody>
          <a:bodyPr/>
          <a:lstStyle/>
          <a:p>
            <a:fld id="{B236D814-CE91-42BB-8D2B-2E9DDF2A7A46}" type="slidenum">
              <a:rPr lang="en-US"/>
              <a:t>5</a:t>
            </a:fld>
            <a:endParaRPr lang="en-US"/>
          </a:p>
        </p:txBody>
      </p:sp>
    </p:spTree>
    <p:extLst>
      <p:ext uri="{BB962C8B-B14F-4D97-AF65-F5344CB8AC3E}">
        <p14:creationId xmlns:p14="http://schemas.microsoft.com/office/powerpoint/2010/main" val="3205929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an example of a single-file component that has one "child", </a:t>
            </a:r>
            <a:r>
              <a:rPr lang="en-US" dirty="0" err="1">
                <a:cs typeface="Calibri"/>
              </a:rPr>
              <a:t>CustomComponent</a:t>
            </a:r>
            <a:r>
              <a:rPr lang="en-US" dirty="0">
                <a:cs typeface="Calibri"/>
              </a:rPr>
              <a:t>. Note that </a:t>
            </a:r>
            <a:r>
              <a:rPr lang="en-US" dirty="0" err="1">
                <a:cs typeface="Calibri"/>
              </a:rPr>
              <a:t>CustomComponent</a:t>
            </a:r>
            <a:r>
              <a:rPr lang="en-US" dirty="0">
                <a:cs typeface="Calibri"/>
              </a:rPr>
              <a:t> has to be imported and registered in order for it to be used. &lt;div :class="</a:t>
            </a:r>
            <a:r>
              <a:rPr lang="en-US" dirty="0" err="1">
                <a:cs typeface="Calibri"/>
              </a:rPr>
              <a:t>myClass</a:t>
            </a:r>
            <a:r>
              <a:rPr lang="en-US" dirty="0">
                <a:cs typeface="Calibri"/>
              </a:rPr>
              <a:t>"&gt; means that the class attribute of the div is bound to "</a:t>
            </a:r>
            <a:r>
              <a:rPr lang="en-US" dirty="0" err="1">
                <a:cs typeface="Calibri"/>
              </a:rPr>
              <a:t>myClass</a:t>
            </a:r>
            <a:r>
              <a:rPr lang="en-US" dirty="0">
                <a:cs typeface="Calibri"/>
              </a:rPr>
              <a:t>", which in this case is a prop (it could also be a data or computed property), meaning it's being passed in from some other component that's using this component (its "parent").</a:t>
            </a:r>
          </a:p>
          <a:p>
            <a:endParaRPr lang="en-US" dirty="0">
              <a:cs typeface="Calibri"/>
            </a:endParaRPr>
          </a:p>
          <a:p>
            <a:r>
              <a:rPr lang="en-US" dirty="0">
                <a:cs typeface="Calibri"/>
              </a:rPr>
              <a:t>Here, we're using a method, </a:t>
            </a:r>
            <a:r>
              <a:rPr lang="en-US" dirty="0" err="1">
                <a:cs typeface="Calibri"/>
              </a:rPr>
              <a:t>formatText</a:t>
            </a:r>
            <a:r>
              <a:rPr lang="en-US" dirty="0">
                <a:cs typeface="Calibri"/>
              </a:rPr>
              <a:t>(), to add '!!!' to the end of whatever text we pass in, in this case 'Hello World'. We could have also done this with a custom filter (similar to </a:t>
            </a:r>
            <a:r>
              <a:rPr lang="en-US" dirty="0" err="1">
                <a:cs typeface="Calibri"/>
              </a:rPr>
              <a:t>Angular's</a:t>
            </a:r>
            <a:r>
              <a:rPr lang="en-US" dirty="0">
                <a:cs typeface="Calibri"/>
              </a:rPr>
              <a:t> filters), but methods are generally easier to understand for those not familiar with other JavaScript frameworks. For more details on filters: </a:t>
            </a:r>
            <a:r>
              <a:rPr lang="en-US" dirty="0"/>
              <a:t>https://vuejs.org/v2/guide/filters.html</a:t>
            </a:r>
            <a:endParaRPr lang="en-US" dirty="0">
              <a:cs typeface="Calibri"/>
            </a:endParaRPr>
          </a:p>
        </p:txBody>
      </p:sp>
      <p:sp>
        <p:nvSpPr>
          <p:cNvPr id="4" name="Slide Number Placeholder 3"/>
          <p:cNvSpPr>
            <a:spLocks noGrp="1"/>
          </p:cNvSpPr>
          <p:nvPr>
            <p:ph type="sldNum" sz="quarter" idx="5"/>
          </p:nvPr>
        </p:nvSpPr>
        <p:spPr/>
        <p:txBody>
          <a:bodyPr/>
          <a:lstStyle/>
          <a:p>
            <a:fld id="{B236D814-CE91-42BB-8D2B-2E9DDF2A7A46}" type="slidenum">
              <a:rPr lang="en-US"/>
              <a:t>6</a:t>
            </a:fld>
            <a:endParaRPr lang="en-US"/>
          </a:p>
        </p:txBody>
      </p:sp>
    </p:spTree>
    <p:extLst>
      <p:ext uri="{BB962C8B-B14F-4D97-AF65-F5344CB8AC3E}">
        <p14:creationId xmlns:p14="http://schemas.microsoft.com/office/powerpoint/2010/main" val="3913940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These aren't the only directives, but they're the most common. They should feel somewhat familiar to </a:t>
            </a:r>
            <a:r>
              <a:rPr lang="en-US" dirty="0" err="1">
                <a:cs typeface="Calibri"/>
              </a:rPr>
              <a:t>Angular's</a:t>
            </a:r>
            <a:r>
              <a:rPr lang="en-US" dirty="0">
                <a:cs typeface="Calibri"/>
              </a:rPr>
              <a:t> directives because they were inspired by Angular. Vue's documentation provides excellent examples of all of these (though not all in one place).</a:t>
            </a:r>
          </a:p>
          <a:p>
            <a:endParaRPr lang="en-US" dirty="0">
              <a:cs typeface="Calibri"/>
            </a:endParaRPr>
          </a:p>
          <a:p>
            <a:r>
              <a:rPr lang="en-US" dirty="0">
                <a:cs typeface="Calibri"/>
              </a:rPr>
              <a:t>You can also create your own custom directives: </a:t>
            </a:r>
            <a:r>
              <a:rPr lang="en-US" dirty="0">
                <a:hlinkClick r:id="rId3"/>
              </a:rPr>
              <a:t>https://vuejs.org/v2/guide/custom-directive.html</a:t>
            </a:r>
            <a:endParaRPr lang="en-US" dirty="0"/>
          </a:p>
        </p:txBody>
      </p:sp>
      <p:sp>
        <p:nvSpPr>
          <p:cNvPr id="4" name="Slide Number Placeholder 3"/>
          <p:cNvSpPr>
            <a:spLocks noGrp="1"/>
          </p:cNvSpPr>
          <p:nvPr>
            <p:ph type="sldNum" sz="quarter" idx="5"/>
          </p:nvPr>
        </p:nvSpPr>
        <p:spPr/>
        <p:txBody>
          <a:bodyPr/>
          <a:lstStyle/>
          <a:p>
            <a:fld id="{B236D814-CE91-42BB-8D2B-2E9DDF2A7A46}" type="slidenum">
              <a:rPr lang="en-US"/>
              <a:t>7</a:t>
            </a:fld>
            <a:endParaRPr lang="en-US"/>
          </a:p>
        </p:txBody>
      </p:sp>
    </p:spTree>
    <p:extLst>
      <p:ext uri="{BB962C8B-B14F-4D97-AF65-F5344CB8AC3E}">
        <p14:creationId xmlns:p14="http://schemas.microsoft.com/office/powerpoint/2010/main" val="2062901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that </a:t>
            </a:r>
            <a:r>
              <a:rPr lang="en-US" dirty="0"/>
              <a:t>":class" is short for "</a:t>
            </a:r>
            <a:r>
              <a:rPr lang="en-US" dirty="0" err="1"/>
              <a:t>v-bind:class</a:t>
            </a:r>
            <a:r>
              <a:rPr lang="en-US" dirty="0"/>
              <a:t>". We're using the v-bind directive to bind the "class" attribute of the &lt;div&gt; to the "</a:t>
            </a:r>
            <a:r>
              <a:rPr lang="en-US" dirty="0" err="1"/>
              <a:t>myClass</a:t>
            </a:r>
            <a:r>
              <a:rPr lang="en-US" dirty="0"/>
              <a:t>" variable. If you want to set an element's attribute to anything other than a static string, you'll need to use v-bind! &lt;div class="</a:t>
            </a:r>
            <a:r>
              <a:rPr lang="en-US" dirty="0" err="1"/>
              <a:t>myClass</a:t>
            </a:r>
            <a:r>
              <a:rPr lang="en-US" dirty="0"/>
              <a:t>"&gt; will render a div with a literal class of "</a:t>
            </a:r>
            <a:r>
              <a:rPr lang="en-US" dirty="0" err="1"/>
              <a:t>myClass</a:t>
            </a:r>
            <a:r>
              <a:rPr lang="en-US" dirty="0"/>
              <a:t>". &lt;div :class="</a:t>
            </a:r>
            <a:r>
              <a:rPr lang="en-US" dirty="0" err="1"/>
              <a:t>myClass</a:t>
            </a:r>
            <a:r>
              <a:rPr lang="en-US" dirty="0"/>
              <a:t>"&gt; will render a div with a class of whatever the </a:t>
            </a:r>
            <a:r>
              <a:rPr lang="en-US" dirty="0" err="1"/>
              <a:t>myClass</a:t>
            </a:r>
            <a:r>
              <a:rPr lang="en-US" dirty="0"/>
              <a:t> variable evaluates to.</a:t>
            </a:r>
            <a:endParaRPr lang="en-US" dirty="0">
              <a:cs typeface="Calibri"/>
            </a:endParaRPr>
          </a:p>
        </p:txBody>
      </p:sp>
      <p:sp>
        <p:nvSpPr>
          <p:cNvPr id="4" name="Slide Number Placeholder 3"/>
          <p:cNvSpPr>
            <a:spLocks noGrp="1"/>
          </p:cNvSpPr>
          <p:nvPr>
            <p:ph type="sldNum" sz="quarter" idx="5"/>
          </p:nvPr>
        </p:nvSpPr>
        <p:spPr/>
        <p:txBody>
          <a:bodyPr/>
          <a:lstStyle/>
          <a:p>
            <a:fld id="{B236D814-CE91-42BB-8D2B-2E9DDF2A7A46}" type="slidenum">
              <a:rPr lang="en-US"/>
              <a:t>8</a:t>
            </a:fld>
            <a:endParaRPr lang="en-US"/>
          </a:p>
        </p:txBody>
      </p:sp>
    </p:spTree>
    <p:extLst>
      <p:ext uri="{BB962C8B-B14F-4D97-AF65-F5344CB8AC3E}">
        <p14:creationId xmlns:p14="http://schemas.microsoft.com/office/powerpoint/2010/main" val="193369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Components are isolated by default – each one lives in its own little world that has no knowledge of any other components. When you need nested components to be able to talk to each other, you can pass props to children and emit events to parents.</a:t>
            </a:r>
            <a:endParaRPr lang="en-US" dirty="0"/>
          </a:p>
          <a:p>
            <a:endParaRPr lang="en-US" dirty="0">
              <a:cs typeface="Calibri"/>
            </a:endParaRPr>
          </a:p>
          <a:p>
            <a:r>
              <a:rPr lang="en-US" dirty="0">
                <a:cs typeface="Calibri"/>
              </a:rPr>
              <a:t>In this case, our </a:t>
            </a:r>
            <a:r>
              <a:rPr lang="en-US" dirty="0" err="1">
                <a:cs typeface="Calibri"/>
              </a:rPr>
              <a:t>ParentComponent</a:t>
            </a:r>
            <a:r>
              <a:rPr lang="en-US" dirty="0">
                <a:cs typeface="Calibri"/>
              </a:rPr>
              <a:t> (parent-</a:t>
            </a:r>
            <a:r>
              <a:rPr lang="en-US" dirty="0" err="1">
                <a:cs typeface="Calibri"/>
              </a:rPr>
              <a:t>component.vue</a:t>
            </a:r>
            <a:r>
              <a:rPr lang="en-US" dirty="0">
                <a:cs typeface="Calibri"/>
              </a:rPr>
              <a:t>) references a &lt;child-component&gt;. It passes in a data-from-parent attribute to the </a:t>
            </a:r>
            <a:r>
              <a:rPr lang="en-US" dirty="0" err="1">
                <a:cs typeface="Calibri"/>
              </a:rPr>
              <a:t>ChildComponent</a:t>
            </a:r>
            <a:r>
              <a:rPr lang="en-US" dirty="0">
                <a:cs typeface="Calibri"/>
              </a:rPr>
              <a:t> and binds it to a </a:t>
            </a:r>
            <a:r>
              <a:rPr lang="en-US" dirty="0" err="1">
                <a:cs typeface="Calibri"/>
              </a:rPr>
              <a:t>dataToSendToChild</a:t>
            </a:r>
            <a:r>
              <a:rPr lang="en-US" dirty="0">
                <a:cs typeface="Calibri"/>
              </a:rPr>
              <a:t> variable (could be a prop, data, or computed property). The </a:t>
            </a:r>
            <a:r>
              <a:rPr lang="en-US" dirty="0" err="1">
                <a:cs typeface="Calibri"/>
              </a:rPr>
              <a:t>ChildComponent</a:t>
            </a:r>
            <a:r>
              <a:rPr lang="en-US" dirty="0">
                <a:cs typeface="Calibri"/>
              </a:rPr>
              <a:t> accepts the </a:t>
            </a:r>
            <a:r>
              <a:rPr lang="en-US" dirty="0" err="1">
                <a:cs typeface="Calibri"/>
              </a:rPr>
              <a:t>dataFromParent</a:t>
            </a:r>
            <a:r>
              <a:rPr lang="en-US" dirty="0">
                <a:cs typeface="Calibri"/>
              </a:rPr>
              <a:t> as a prop, and enforces that it should only ever be a String. If </a:t>
            </a:r>
            <a:r>
              <a:rPr lang="en-US" dirty="0" err="1">
                <a:cs typeface="Calibri"/>
              </a:rPr>
              <a:t>ParentComponent</a:t>
            </a:r>
            <a:r>
              <a:rPr lang="en-US" dirty="0">
                <a:cs typeface="Calibri"/>
              </a:rPr>
              <a:t> tries to pass something other than a String to the </a:t>
            </a:r>
            <a:r>
              <a:rPr lang="en-US" dirty="0" err="1">
                <a:cs typeface="Calibri"/>
              </a:rPr>
              <a:t>dataFromParent</a:t>
            </a:r>
            <a:r>
              <a:rPr lang="en-US" dirty="0">
                <a:cs typeface="Calibri"/>
              </a:rPr>
              <a:t> attribute, Vue will throw an error.</a:t>
            </a:r>
          </a:p>
          <a:p>
            <a:endParaRPr lang="en-US" dirty="0">
              <a:cs typeface="Calibri"/>
            </a:endParaRPr>
          </a:p>
          <a:p>
            <a:r>
              <a:rPr lang="en-US" dirty="0">
                <a:cs typeface="Calibri"/>
              </a:rPr>
              <a:t>In order for the </a:t>
            </a:r>
            <a:r>
              <a:rPr lang="en-US" dirty="0" err="1">
                <a:cs typeface="Calibri"/>
              </a:rPr>
              <a:t>ChildComponent</a:t>
            </a:r>
            <a:r>
              <a:rPr lang="en-US" dirty="0">
                <a:cs typeface="Calibri"/>
              </a:rPr>
              <a:t> to send some of its data back to the parent, it has to emit an event. $emit() takes two arguments: the event name and the data you want to pass. In this case, our event is literally named "event", but it should normally be a more relevant name, like 'data-filtered' or 'search-entered'. In the </a:t>
            </a:r>
            <a:r>
              <a:rPr lang="en-US" dirty="0" err="1">
                <a:cs typeface="Calibri"/>
              </a:rPr>
              <a:t>ParentComponent</a:t>
            </a:r>
            <a:r>
              <a:rPr lang="en-US" dirty="0">
                <a:cs typeface="Calibri"/>
              </a:rPr>
              <a:t>, we're using @ (v-on directive) to execute </a:t>
            </a:r>
            <a:r>
              <a:rPr lang="en-US" dirty="0" err="1">
                <a:cs typeface="Calibri"/>
              </a:rPr>
              <a:t>actOnDataFromChild</a:t>
            </a:r>
            <a:r>
              <a:rPr lang="en-US" dirty="0">
                <a:cs typeface="Calibri"/>
              </a:rPr>
              <a:t>() when the event named "event" is emitted. It's similar to putting @click (</a:t>
            </a:r>
            <a:r>
              <a:rPr lang="en-US" dirty="0" err="1">
                <a:cs typeface="Calibri"/>
              </a:rPr>
              <a:t>v-on:click</a:t>
            </a:r>
            <a:r>
              <a:rPr lang="en-US" dirty="0">
                <a:cs typeface="Calibri"/>
              </a:rPr>
              <a:t>) on a button and expecting our method to execute when the button is clicked, except it's our own custom event that's getting triggered when something happens in the ChildComponent. Events do NOT "bubble up" - only the direct parent will receive the event.</a:t>
            </a:r>
          </a:p>
          <a:p>
            <a:endParaRPr lang="en-US" dirty="0">
              <a:cs typeface="Calibri"/>
            </a:endParaRPr>
          </a:p>
          <a:p>
            <a:r>
              <a:rPr lang="en-US" dirty="0">
                <a:cs typeface="Calibri"/>
              </a:rPr>
              <a:t>For more information on props and events: </a:t>
            </a:r>
            <a:endParaRPr lang="en-US" dirty="0"/>
          </a:p>
          <a:p>
            <a:r>
              <a:rPr lang="en-US" dirty="0">
                <a:hlinkClick r:id="rId3"/>
              </a:rPr>
              <a:t>https://vuejs.org/v2/guide/components.html#Passing-Data-to-Child-Components-with-Props</a:t>
            </a:r>
            <a:r>
              <a:rPr lang="en-US" dirty="0"/>
              <a:t> </a:t>
            </a:r>
            <a:endParaRPr lang="en-US" dirty="0">
              <a:cs typeface="Calibri"/>
            </a:endParaRPr>
          </a:p>
          <a:p>
            <a:r>
              <a:rPr lang="en-US" dirty="0">
                <a:hlinkClick r:id="rId4"/>
              </a:rPr>
              <a:t>https://vuejs.org/v2/guide/components.html#Listening-to-Child-Components-Events</a:t>
            </a:r>
            <a:endParaRPr lang="en-US">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236D814-CE91-42BB-8D2B-2E9DDF2A7A46}" type="slidenum">
              <a:rPr lang="en-US"/>
              <a:t>9</a:t>
            </a:fld>
            <a:endParaRPr lang="en-US"/>
          </a:p>
        </p:txBody>
      </p:sp>
    </p:spTree>
    <p:extLst>
      <p:ext uri="{BB962C8B-B14F-4D97-AF65-F5344CB8AC3E}">
        <p14:creationId xmlns:p14="http://schemas.microsoft.com/office/powerpoint/2010/main" val="3934918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Like React, the base Vue library is intentionally lightweight. By itself, it's small enough to be a simple replacement for jQuery that's basically only needed for DOM manipulation. But by adding in additional libraries, Vue can become a full-featured framework capable of producing Single-Page Applications, Progressive Web Apps, and even native mobile apps, with or without a server-side back-end.</a:t>
            </a:r>
          </a:p>
          <a:p>
            <a:endParaRPr lang="en-US" dirty="0">
              <a:cs typeface="Calibri"/>
            </a:endParaRPr>
          </a:p>
          <a:p>
            <a:r>
              <a:rPr lang="en-US" dirty="0">
                <a:cs typeface="Calibri"/>
              </a:rPr>
              <a:t>List of preferred Vue libraries: </a:t>
            </a:r>
            <a:r>
              <a:rPr lang="en-US" dirty="0">
                <a:hlinkClick r:id="rId3"/>
              </a:rPr>
              <a:t>https://curated.vuejs.org/</a:t>
            </a:r>
            <a:endParaRPr lang="en-US" dirty="0">
              <a:cs typeface="Calibri"/>
            </a:endParaRPr>
          </a:p>
        </p:txBody>
      </p:sp>
      <p:sp>
        <p:nvSpPr>
          <p:cNvPr id="4" name="Slide Number Placeholder 3"/>
          <p:cNvSpPr>
            <a:spLocks noGrp="1"/>
          </p:cNvSpPr>
          <p:nvPr>
            <p:ph type="sldNum" sz="quarter" idx="5"/>
          </p:nvPr>
        </p:nvSpPr>
        <p:spPr/>
        <p:txBody>
          <a:bodyPr/>
          <a:lstStyle/>
          <a:p>
            <a:fld id="{B236D814-CE91-42BB-8D2B-2E9DDF2A7A46}" type="slidenum">
              <a:rPr lang="en-US"/>
              <a:t>10</a:t>
            </a:fld>
            <a:endParaRPr lang="en-US"/>
          </a:p>
        </p:txBody>
      </p:sp>
    </p:spTree>
    <p:extLst>
      <p:ext uri="{BB962C8B-B14F-4D97-AF65-F5344CB8AC3E}">
        <p14:creationId xmlns:p14="http://schemas.microsoft.com/office/powerpoint/2010/main" val="2076875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953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310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25809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6017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7577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7844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189131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45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944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979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14696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6554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056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546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99520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919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684413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player.vimeo.com/video/247494684?app_id=122963" TargetMode="Externa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97000"/>
            <a:ext cx="7766936" cy="2653836"/>
          </a:xfrm>
        </p:spPr>
        <p:txBody>
          <a:bodyPr>
            <a:normAutofit/>
          </a:bodyPr>
          <a:lstStyle/>
          <a:p>
            <a:r>
              <a:rPr lang="en-US" dirty="0"/>
              <a:t>Vue.js &amp; Rails:</a:t>
            </a:r>
            <a:br>
              <a:rPr lang="en-US" dirty="0"/>
            </a:br>
            <a:r>
              <a:rPr lang="en-US" dirty="0"/>
              <a:t>An Unlikely Friendship</a:t>
            </a:r>
          </a:p>
        </p:txBody>
      </p:sp>
      <p:sp>
        <p:nvSpPr>
          <p:cNvPr id="3" name="Subtitle 2"/>
          <p:cNvSpPr>
            <a:spLocks noGrp="1"/>
          </p:cNvSpPr>
          <p:nvPr>
            <p:ph type="subTitle" idx="1"/>
          </p:nvPr>
        </p:nvSpPr>
        <p:spPr/>
        <p:txBody>
          <a:bodyPr>
            <a:normAutofit/>
          </a:bodyPr>
          <a:lstStyle/>
          <a:p>
            <a:r>
              <a:rPr lang="en-US"/>
              <a:t>KC Ruby, March 2019</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EDAD-B693-4C07-BA3F-71F56B0E3677}"/>
              </a:ext>
            </a:extLst>
          </p:cNvPr>
          <p:cNvSpPr>
            <a:spLocks noGrp="1"/>
          </p:cNvSpPr>
          <p:nvPr>
            <p:ph type="title"/>
          </p:nvPr>
        </p:nvSpPr>
        <p:spPr>
          <a:xfrm>
            <a:off x="677334" y="609600"/>
            <a:ext cx="8596668" cy="776515"/>
          </a:xfrm>
        </p:spPr>
        <p:txBody>
          <a:bodyPr/>
          <a:lstStyle/>
          <a:p>
            <a:r>
              <a:rPr lang="en-US"/>
              <a:t>Vue Ecosystem &amp; Common Add-ons</a:t>
            </a:r>
            <a:endParaRPr lang="en-US" dirty="0"/>
          </a:p>
        </p:txBody>
      </p:sp>
      <p:graphicFrame>
        <p:nvGraphicFramePr>
          <p:cNvPr id="4" name="Table 4">
            <a:extLst>
              <a:ext uri="{FF2B5EF4-FFF2-40B4-BE49-F238E27FC236}">
                <a16:creationId xmlns:a16="http://schemas.microsoft.com/office/drawing/2014/main" id="{E7AFBE87-ACB8-414F-AC2F-4340BFC90C18}"/>
              </a:ext>
            </a:extLst>
          </p:cNvPr>
          <p:cNvGraphicFramePr>
            <a:graphicFrameLocks noGrp="1"/>
          </p:cNvGraphicFramePr>
          <p:nvPr>
            <p:ph idx="1"/>
            <p:extLst>
              <p:ext uri="{D42A27DB-BD31-4B8C-83A1-F6EECF244321}">
                <p14:modId xmlns:p14="http://schemas.microsoft.com/office/powerpoint/2010/main" val="4201224209"/>
              </p:ext>
            </p:extLst>
          </p:nvPr>
        </p:nvGraphicFramePr>
        <p:xfrm>
          <a:off x="677863" y="1543731"/>
          <a:ext cx="8596311" cy="2957283"/>
        </p:xfrm>
        <a:graphic>
          <a:graphicData uri="http://schemas.openxmlformats.org/drawingml/2006/table">
            <a:tbl>
              <a:tblPr firstRow="1" bandRow="1">
                <a:tableStyleId>{5C22544A-7EE6-4342-B048-85BDC9FD1C3A}</a:tableStyleId>
              </a:tblPr>
              <a:tblGrid>
                <a:gridCol w="2385785">
                  <a:extLst>
                    <a:ext uri="{9D8B030D-6E8A-4147-A177-3AD203B41FA5}">
                      <a16:colId xmlns:a16="http://schemas.microsoft.com/office/drawing/2014/main" val="1708633416"/>
                    </a:ext>
                  </a:extLst>
                </a:gridCol>
                <a:gridCol w="6210526">
                  <a:extLst>
                    <a:ext uri="{9D8B030D-6E8A-4147-A177-3AD203B41FA5}">
                      <a16:colId xmlns:a16="http://schemas.microsoft.com/office/drawing/2014/main" val="2486663350"/>
                    </a:ext>
                  </a:extLst>
                </a:gridCol>
              </a:tblGrid>
              <a:tr h="422469">
                <a:tc>
                  <a:txBody>
                    <a:bodyPr/>
                    <a:lstStyle/>
                    <a:p>
                      <a:r>
                        <a:rPr lang="en-US"/>
                        <a:t>Library</a:t>
                      </a:r>
                      <a:endParaRPr lang="en-US" dirty="0"/>
                    </a:p>
                  </a:txBody>
                  <a:tcPr/>
                </a:tc>
                <a:tc>
                  <a:txBody>
                    <a:bodyPr/>
                    <a:lstStyle/>
                    <a:p>
                      <a:r>
                        <a:rPr lang="en-US"/>
                        <a:t>Purpose</a:t>
                      </a:r>
                    </a:p>
                  </a:txBody>
                  <a:tcPr/>
                </a:tc>
                <a:extLst>
                  <a:ext uri="{0D108BD9-81ED-4DB2-BD59-A6C34878D82A}">
                    <a16:rowId xmlns:a16="http://schemas.microsoft.com/office/drawing/2014/main" val="2649952071"/>
                  </a:ext>
                </a:extLst>
              </a:tr>
              <a:tr h="422469">
                <a:tc>
                  <a:txBody>
                    <a:bodyPr/>
                    <a:lstStyle/>
                    <a:p>
                      <a:r>
                        <a:rPr lang="en-US"/>
                        <a:t>vue-router</a:t>
                      </a:r>
                    </a:p>
                  </a:txBody>
                  <a:tcPr/>
                </a:tc>
                <a:tc>
                  <a:txBody>
                    <a:bodyPr/>
                    <a:lstStyle/>
                    <a:p>
                      <a:r>
                        <a:rPr lang="en-US"/>
                        <a:t>Routing for single-page applications</a:t>
                      </a:r>
                    </a:p>
                  </a:txBody>
                  <a:tcPr/>
                </a:tc>
                <a:extLst>
                  <a:ext uri="{0D108BD9-81ED-4DB2-BD59-A6C34878D82A}">
                    <a16:rowId xmlns:a16="http://schemas.microsoft.com/office/drawing/2014/main" val="3771731799"/>
                  </a:ext>
                </a:extLst>
              </a:tr>
              <a:tr h="422469">
                <a:tc>
                  <a:txBody>
                    <a:bodyPr/>
                    <a:lstStyle/>
                    <a:p>
                      <a:r>
                        <a:rPr lang="en-US"/>
                        <a:t>vuex</a:t>
                      </a:r>
                    </a:p>
                  </a:txBody>
                  <a:tcPr/>
                </a:tc>
                <a:tc>
                  <a:txBody>
                    <a:bodyPr/>
                    <a:lstStyle/>
                    <a:p>
                      <a:r>
                        <a:rPr lang="en-US"/>
                        <a:t>Centralized state management</a:t>
                      </a:r>
                    </a:p>
                  </a:txBody>
                  <a:tcPr/>
                </a:tc>
                <a:extLst>
                  <a:ext uri="{0D108BD9-81ED-4DB2-BD59-A6C34878D82A}">
                    <a16:rowId xmlns:a16="http://schemas.microsoft.com/office/drawing/2014/main" val="3306826549"/>
                  </a:ext>
                </a:extLst>
              </a:tr>
              <a:tr h="422469">
                <a:tc>
                  <a:txBody>
                    <a:bodyPr/>
                    <a:lstStyle/>
                    <a:p>
                      <a:r>
                        <a:rPr lang="en-US"/>
                        <a:t>axios</a:t>
                      </a:r>
                    </a:p>
                  </a:txBody>
                  <a:tcPr/>
                </a:tc>
                <a:tc>
                  <a:txBody>
                    <a:bodyPr/>
                    <a:lstStyle/>
                    <a:p>
                      <a:r>
                        <a:rPr lang="en-US"/>
                        <a:t>HTTP requests</a:t>
                      </a:r>
                      <a:endParaRPr lang="en-US" dirty="0"/>
                    </a:p>
                  </a:txBody>
                  <a:tcPr/>
                </a:tc>
                <a:extLst>
                  <a:ext uri="{0D108BD9-81ED-4DB2-BD59-A6C34878D82A}">
                    <a16:rowId xmlns:a16="http://schemas.microsoft.com/office/drawing/2014/main" val="2743248557"/>
                  </a:ext>
                </a:extLst>
              </a:tr>
              <a:tr h="422469">
                <a:tc>
                  <a:txBody>
                    <a:bodyPr/>
                    <a:lstStyle/>
                    <a:p>
                      <a:r>
                        <a:rPr lang="en-US"/>
                        <a:t>vue-i18n</a:t>
                      </a:r>
                    </a:p>
                  </a:txBody>
                  <a:tcPr/>
                </a:tc>
                <a:tc>
                  <a:txBody>
                    <a:bodyPr/>
                    <a:lstStyle/>
                    <a:p>
                      <a:r>
                        <a:rPr lang="en-US"/>
                        <a:t>Multi-language support</a:t>
                      </a:r>
                      <a:endParaRPr lang="en-US" dirty="0"/>
                    </a:p>
                  </a:txBody>
                  <a:tcPr/>
                </a:tc>
                <a:extLst>
                  <a:ext uri="{0D108BD9-81ED-4DB2-BD59-A6C34878D82A}">
                    <a16:rowId xmlns:a16="http://schemas.microsoft.com/office/drawing/2014/main" val="584511725"/>
                  </a:ext>
                </a:extLst>
              </a:tr>
              <a:tr h="422469">
                <a:tc>
                  <a:txBody>
                    <a:bodyPr/>
                    <a:lstStyle/>
                    <a:p>
                      <a:r>
                        <a:rPr lang="en-US"/>
                        <a:t>eslint</a:t>
                      </a:r>
                    </a:p>
                  </a:txBody>
                  <a:tcPr/>
                </a:tc>
                <a:tc>
                  <a:txBody>
                    <a:bodyPr/>
                    <a:lstStyle/>
                    <a:p>
                      <a:r>
                        <a:rPr lang="en-US"/>
                        <a:t>Enforces syntax rules for JavaScript</a:t>
                      </a:r>
                    </a:p>
                  </a:txBody>
                  <a:tcPr/>
                </a:tc>
                <a:extLst>
                  <a:ext uri="{0D108BD9-81ED-4DB2-BD59-A6C34878D82A}">
                    <a16:rowId xmlns:a16="http://schemas.microsoft.com/office/drawing/2014/main" val="4241864556"/>
                  </a:ext>
                </a:extLst>
              </a:tr>
              <a:tr h="422469">
                <a:tc>
                  <a:txBody>
                    <a:bodyPr/>
                    <a:lstStyle/>
                    <a:p>
                      <a:r>
                        <a:rPr lang="en-US"/>
                        <a:t>webpack</a:t>
                      </a:r>
                      <a:endParaRPr lang="en-US" dirty="0"/>
                    </a:p>
                  </a:txBody>
                  <a:tcPr/>
                </a:tc>
                <a:tc>
                  <a:txBody>
                    <a:bodyPr/>
                    <a:lstStyle/>
                    <a:p>
                      <a:r>
                        <a:rPr lang="en-US"/>
                        <a:t>Builds and compiles assets</a:t>
                      </a:r>
                    </a:p>
                  </a:txBody>
                  <a:tcPr/>
                </a:tc>
                <a:extLst>
                  <a:ext uri="{0D108BD9-81ED-4DB2-BD59-A6C34878D82A}">
                    <a16:rowId xmlns:a16="http://schemas.microsoft.com/office/drawing/2014/main" val="3718766603"/>
                  </a:ext>
                </a:extLst>
              </a:tr>
            </a:tbl>
          </a:graphicData>
        </a:graphic>
      </p:graphicFrame>
    </p:spTree>
    <p:extLst>
      <p:ext uri="{BB962C8B-B14F-4D97-AF65-F5344CB8AC3E}">
        <p14:creationId xmlns:p14="http://schemas.microsoft.com/office/powerpoint/2010/main" val="165793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1A69-E80B-47E4-84FE-4C496A8CAAB6}"/>
              </a:ext>
            </a:extLst>
          </p:cNvPr>
          <p:cNvSpPr>
            <a:spLocks noGrp="1"/>
          </p:cNvSpPr>
          <p:nvPr>
            <p:ph type="title"/>
          </p:nvPr>
        </p:nvSpPr>
        <p:spPr/>
        <p:txBody>
          <a:bodyPr/>
          <a:lstStyle/>
          <a:p>
            <a:r>
              <a:rPr lang="en-US"/>
              <a:t>UI Frameworks for Vue</a:t>
            </a:r>
          </a:p>
        </p:txBody>
      </p:sp>
      <p:pic>
        <p:nvPicPr>
          <p:cNvPr id="3" name="Picture 3">
            <a:extLst>
              <a:ext uri="{FF2B5EF4-FFF2-40B4-BE49-F238E27FC236}">
                <a16:creationId xmlns:a16="http://schemas.microsoft.com/office/drawing/2014/main" id="{38DE88D5-C929-4616-B85C-2CD67A7C2A80}"/>
              </a:ext>
            </a:extLst>
          </p:cNvPr>
          <p:cNvPicPr>
            <a:picLocks noChangeAspect="1"/>
          </p:cNvPicPr>
          <p:nvPr/>
        </p:nvPicPr>
        <p:blipFill>
          <a:blip r:embed="rId3"/>
          <a:stretch>
            <a:fillRect/>
          </a:stretch>
        </p:blipFill>
        <p:spPr>
          <a:xfrm>
            <a:off x="721489" y="1530716"/>
            <a:ext cx="3746339" cy="1230847"/>
          </a:xfrm>
          <a:prstGeom prst="rect">
            <a:avLst/>
          </a:prstGeom>
        </p:spPr>
      </p:pic>
      <p:pic>
        <p:nvPicPr>
          <p:cNvPr id="5" name="Picture 5" descr="A picture containing text&#10;&#10;Description generated with high confidence">
            <a:extLst>
              <a:ext uri="{FF2B5EF4-FFF2-40B4-BE49-F238E27FC236}">
                <a16:creationId xmlns:a16="http://schemas.microsoft.com/office/drawing/2014/main" id="{4CD5E551-7267-4056-9207-0106630B2647}"/>
              </a:ext>
            </a:extLst>
          </p:cNvPr>
          <p:cNvPicPr>
            <a:picLocks noChangeAspect="1"/>
          </p:cNvPicPr>
          <p:nvPr/>
        </p:nvPicPr>
        <p:blipFill>
          <a:blip r:embed="rId4"/>
          <a:stretch>
            <a:fillRect/>
          </a:stretch>
        </p:blipFill>
        <p:spPr>
          <a:xfrm>
            <a:off x="2974594" y="2347216"/>
            <a:ext cx="3987478" cy="2803142"/>
          </a:xfrm>
          <a:prstGeom prst="rect">
            <a:avLst/>
          </a:prstGeom>
        </p:spPr>
      </p:pic>
      <p:pic>
        <p:nvPicPr>
          <p:cNvPr id="9" name="Picture 9" descr="A close up of a sign&#10;&#10;Description generated with very high confidence">
            <a:extLst>
              <a:ext uri="{FF2B5EF4-FFF2-40B4-BE49-F238E27FC236}">
                <a16:creationId xmlns:a16="http://schemas.microsoft.com/office/drawing/2014/main" id="{2465150C-E882-4650-BBA1-CDA6A7C1F261}"/>
              </a:ext>
            </a:extLst>
          </p:cNvPr>
          <p:cNvPicPr>
            <a:picLocks noChangeAspect="1"/>
          </p:cNvPicPr>
          <p:nvPr/>
        </p:nvPicPr>
        <p:blipFill>
          <a:blip r:embed="rId5"/>
          <a:stretch>
            <a:fillRect/>
          </a:stretch>
        </p:blipFill>
        <p:spPr>
          <a:xfrm>
            <a:off x="6061548" y="1781475"/>
            <a:ext cx="2743200" cy="725621"/>
          </a:xfrm>
          <a:prstGeom prst="rect">
            <a:avLst/>
          </a:prstGeom>
        </p:spPr>
      </p:pic>
      <p:pic>
        <p:nvPicPr>
          <p:cNvPr id="11" name="Picture 11" descr="A close up of a logo&#10;&#10;Description generated with very high confidence">
            <a:extLst>
              <a:ext uri="{FF2B5EF4-FFF2-40B4-BE49-F238E27FC236}">
                <a16:creationId xmlns:a16="http://schemas.microsoft.com/office/drawing/2014/main" id="{F4989F6B-61B4-45E2-A3C6-73F2F9E287AE}"/>
              </a:ext>
            </a:extLst>
          </p:cNvPr>
          <p:cNvPicPr>
            <a:picLocks noChangeAspect="1"/>
          </p:cNvPicPr>
          <p:nvPr/>
        </p:nvPicPr>
        <p:blipFill>
          <a:blip r:embed="rId6"/>
          <a:stretch>
            <a:fillRect/>
          </a:stretch>
        </p:blipFill>
        <p:spPr>
          <a:xfrm>
            <a:off x="6452070" y="3990855"/>
            <a:ext cx="2743200" cy="1604996"/>
          </a:xfrm>
          <a:prstGeom prst="rect">
            <a:avLst/>
          </a:prstGeom>
        </p:spPr>
      </p:pic>
      <p:pic>
        <p:nvPicPr>
          <p:cNvPr id="13" name="Picture 13" descr="A close up of a sign&#10;&#10;Description generated with very high confidence">
            <a:extLst>
              <a:ext uri="{FF2B5EF4-FFF2-40B4-BE49-F238E27FC236}">
                <a16:creationId xmlns:a16="http://schemas.microsoft.com/office/drawing/2014/main" id="{5447AA4A-7038-453D-90D6-A6A2979B37A4}"/>
              </a:ext>
            </a:extLst>
          </p:cNvPr>
          <p:cNvPicPr>
            <a:picLocks noChangeAspect="1"/>
          </p:cNvPicPr>
          <p:nvPr/>
        </p:nvPicPr>
        <p:blipFill>
          <a:blip r:embed="rId7"/>
          <a:stretch>
            <a:fillRect/>
          </a:stretch>
        </p:blipFill>
        <p:spPr>
          <a:xfrm>
            <a:off x="925282" y="3335809"/>
            <a:ext cx="2743200" cy="2743200"/>
          </a:xfrm>
          <a:prstGeom prst="rect">
            <a:avLst/>
          </a:prstGeom>
        </p:spPr>
      </p:pic>
    </p:spTree>
    <p:extLst>
      <p:ext uri="{BB962C8B-B14F-4D97-AF65-F5344CB8AC3E}">
        <p14:creationId xmlns:p14="http://schemas.microsoft.com/office/powerpoint/2010/main" val="116750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FF6B-BEED-442B-A2E3-113C9EA69273}"/>
              </a:ext>
            </a:extLst>
          </p:cNvPr>
          <p:cNvSpPr>
            <a:spLocks noGrp="1"/>
          </p:cNvSpPr>
          <p:nvPr>
            <p:ph type="title"/>
          </p:nvPr>
        </p:nvSpPr>
        <p:spPr>
          <a:xfrm>
            <a:off x="677335" y="2700867"/>
            <a:ext cx="8596668" cy="1826581"/>
          </a:xfrm>
        </p:spPr>
        <p:txBody>
          <a:bodyPr/>
          <a:lstStyle/>
          <a:p>
            <a:r>
              <a:rPr lang="en-US"/>
              <a:t>Pairing Vue.js with Ruby on Rails</a:t>
            </a:r>
          </a:p>
        </p:txBody>
      </p:sp>
      <p:pic>
        <p:nvPicPr>
          <p:cNvPr id="4" name="Picture 4">
            <a:extLst>
              <a:ext uri="{FF2B5EF4-FFF2-40B4-BE49-F238E27FC236}">
                <a16:creationId xmlns:a16="http://schemas.microsoft.com/office/drawing/2014/main" id="{65E7317D-7DED-4573-B7E7-86E85138E065}"/>
              </a:ext>
            </a:extLst>
          </p:cNvPr>
          <p:cNvPicPr>
            <a:picLocks noChangeAspect="1"/>
          </p:cNvPicPr>
          <p:nvPr/>
        </p:nvPicPr>
        <p:blipFill>
          <a:blip r:embed="rId3"/>
          <a:stretch>
            <a:fillRect/>
          </a:stretch>
        </p:blipFill>
        <p:spPr>
          <a:xfrm>
            <a:off x="800397" y="1449988"/>
            <a:ext cx="1905000" cy="1905000"/>
          </a:xfrm>
          <a:prstGeom prst="rect">
            <a:avLst/>
          </a:prstGeom>
        </p:spPr>
      </p:pic>
      <p:pic>
        <p:nvPicPr>
          <p:cNvPr id="6" name="Picture 6" descr="A close up of a sign&#10;&#10;Description generated with high confidence">
            <a:extLst>
              <a:ext uri="{FF2B5EF4-FFF2-40B4-BE49-F238E27FC236}">
                <a16:creationId xmlns:a16="http://schemas.microsoft.com/office/drawing/2014/main" id="{F732DD07-EDB3-4BA8-8DCD-87C7D12B7F60}"/>
              </a:ext>
            </a:extLst>
          </p:cNvPr>
          <p:cNvPicPr>
            <a:picLocks noChangeAspect="1"/>
          </p:cNvPicPr>
          <p:nvPr/>
        </p:nvPicPr>
        <p:blipFill>
          <a:blip r:embed="rId4"/>
          <a:stretch>
            <a:fillRect/>
          </a:stretch>
        </p:blipFill>
        <p:spPr>
          <a:xfrm>
            <a:off x="2772956" y="1585342"/>
            <a:ext cx="4550507" cy="1732727"/>
          </a:xfrm>
          <a:prstGeom prst="rect">
            <a:avLst/>
          </a:prstGeom>
        </p:spPr>
      </p:pic>
    </p:spTree>
    <p:extLst>
      <p:ext uri="{BB962C8B-B14F-4D97-AF65-F5344CB8AC3E}">
        <p14:creationId xmlns:p14="http://schemas.microsoft.com/office/powerpoint/2010/main" val="3485963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0445-BD5F-4B21-9612-3298E952FBC3}"/>
              </a:ext>
            </a:extLst>
          </p:cNvPr>
          <p:cNvSpPr>
            <a:spLocks noGrp="1"/>
          </p:cNvSpPr>
          <p:nvPr>
            <p:ph type="title"/>
          </p:nvPr>
        </p:nvSpPr>
        <p:spPr>
          <a:xfrm>
            <a:off x="677334" y="609600"/>
            <a:ext cx="8596668" cy="828876"/>
          </a:xfrm>
        </p:spPr>
        <p:txBody>
          <a:bodyPr/>
          <a:lstStyle/>
          <a:p>
            <a:r>
              <a:rPr lang="en-US"/>
              <a:t>Option 1: Use Vue with Rails Views</a:t>
            </a:r>
          </a:p>
        </p:txBody>
      </p:sp>
      <p:sp>
        <p:nvSpPr>
          <p:cNvPr id="4" name="TextBox 3">
            <a:extLst>
              <a:ext uri="{FF2B5EF4-FFF2-40B4-BE49-F238E27FC236}">
                <a16:creationId xmlns:a16="http://schemas.microsoft.com/office/drawing/2014/main" id="{4540D750-865D-4CAA-BA0A-F1CBB66BD451}"/>
              </a:ext>
            </a:extLst>
          </p:cNvPr>
          <p:cNvSpPr txBox="1"/>
          <p:nvPr/>
        </p:nvSpPr>
        <p:spPr>
          <a:xfrm>
            <a:off x="678543" y="1513113"/>
            <a:ext cx="8367484" cy="28623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Starting in Rails 5.1, you can create a new Rails app with Webpack and Vue through the Rails CLI.</a:t>
            </a:r>
            <a:endParaRPr lang="en-US" dirty="0"/>
          </a:p>
          <a:p>
            <a:endParaRPr lang="en-US" dirty="0"/>
          </a:p>
          <a:p>
            <a:pPr marL="285750" indent="-285750">
              <a:buFont typeface="Arial"/>
              <a:buChar char="•"/>
            </a:pPr>
            <a:r>
              <a:rPr lang="en-US"/>
              <a:t>In this pattern, each Rails view is essentially its own tiny Vue </a:t>
            </a:r>
            <a:r>
              <a:rPr lang="en-US" dirty="0"/>
              <a:t>app.</a:t>
            </a:r>
          </a:p>
          <a:p>
            <a:pPr marL="285750" indent="-285750">
              <a:buFont typeface="Arial"/>
              <a:buChar char="•"/>
            </a:pPr>
            <a:endParaRPr lang="en-US" dirty="0"/>
          </a:p>
          <a:p>
            <a:pPr marL="285750" indent="-285750">
              <a:buFont typeface="Arial"/>
              <a:buChar char="•"/>
            </a:pPr>
            <a:r>
              <a:rPr lang="en-US"/>
              <a:t>The Vue app (component) is initialized in the .js file for the </a:t>
            </a:r>
            <a:r>
              <a:rPr lang="en-US" dirty="0"/>
              <a:t>view.</a:t>
            </a:r>
          </a:p>
          <a:p>
            <a:endParaRPr lang="en-US" dirty="0"/>
          </a:p>
          <a:p>
            <a:pPr marL="285750" indent="-285750">
              <a:buFont typeface="Arial"/>
              <a:buChar char="•"/>
            </a:pPr>
            <a:r>
              <a:rPr lang="en-US"/>
              <a:t>The .html.erb file becomes the template for the Vue component and can utilize both Vue template syntax and Ruby template syntax.</a:t>
            </a:r>
            <a:endParaRPr lang="en-US" dirty="0"/>
          </a:p>
          <a:p>
            <a:pPr marL="285750" indent="-285750">
              <a:buFont typeface="Arial"/>
              <a:buChar char="•"/>
            </a:pPr>
            <a:endParaRPr lang="en-US" dirty="0"/>
          </a:p>
        </p:txBody>
      </p:sp>
    </p:spTree>
    <p:extLst>
      <p:ext uri="{BB962C8B-B14F-4D97-AF65-F5344CB8AC3E}">
        <p14:creationId xmlns:p14="http://schemas.microsoft.com/office/powerpoint/2010/main" val="311146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E0E5-3136-4A62-BFFE-AC811D92A39C}"/>
              </a:ext>
            </a:extLst>
          </p:cNvPr>
          <p:cNvSpPr>
            <a:spLocks noGrp="1"/>
          </p:cNvSpPr>
          <p:nvPr>
            <p:ph type="title"/>
          </p:nvPr>
        </p:nvSpPr>
        <p:spPr>
          <a:xfrm>
            <a:off x="677334" y="609600"/>
            <a:ext cx="8596668" cy="821872"/>
          </a:xfrm>
        </p:spPr>
        <p:txBody>
          <a:bodyPr/>
          <a:lstStyle/>
          <a:p>
            <a:r>
              <a:rPr lang="en-US"/>
              <a:t>Option 2: Rails API with Vue App</a:t>
            </a:r>
          </a:p>
        </p:txBody>
      </p:sp>
      <p:sp>
        <p:nvSpPr>
          <p:cNvPr id="4" name="Rectangle 3">
            <a:extLst>
              <a:ext uri="{FF2B5EF4-FFF2-40B4-BE49-F238E27FC236}">
                <a16:creationId xmlns:a16="http://schemas.microsoft.com/office/drawing/2014/main" id="{D85B1CE7-E220-47E5-8024-323A0BFFF811}"/>
              </a:ext>
            </a:extLst>
          </p:cNvPr>
          <p:cNvSpPr/>
          <p:nvPr/>
        </p:nvSpPr>
        <p:spPr>
          <a:xfrm>
            <a:off x="794657" y="1792513"/>
            <a:ext cx="2447470" cy="304618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D219B7F-27F8-4A0C-B73E-5A73E4E1F288}"/>
              </a:ext>
            </a:extLst>
          </p:cNvPr>
          <p:cNvSpPr/>
          <p:nvPr/>
        </p:nvSpPr>
        <p:spPr>
          <a:xfrm>
            <a:off x="5092246" y="1790246"/>
            <a:ext cx="2891970" cy="3037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2C8D53-F8A1-4081-B85E-2DE12C09E98A}"/>
              </a:ext>
            </a:extLst>
          </p:cNvPr>
          <p:cNvSpPr txBox="1"/>
          <p:nvPr/>
        </p:nvSpPr>
        <p:spPr>
          <a:xfrm>
            <a:off x="828221" y="3050720"/>
            <a:ext cx="2434771"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Rails API</a:t>
            </a:r>
          </a:p>
        </p:txBody>
      </p:sp>
      <p:sp>
        <p:nvSpPr>
          <p:cNvPr id="7" name="TextBox 6">
            <a:extLst>
              <a:ext uri="{FF2B5EF4-FFF2-40B4-BE49-F238E27FC236}">
                <a16:creationId xmlns:a16="http://schemas.microsoft.com/office/drawing/2014/main" id="{D76EBDDD-E21E-46F0-87FE-545CB01FA96B}"/>
              </a:ext>
            </a:extLst>
          </p:cNvPr>
          <p:cNvSpPr txBox="1"/>
          <p:nvPr/>
        </p:nvSpPr>
        <p:spPr>
          <a:xfrm>
            <a:off x="5091792" y="3050720"/>
            <a:ext cx="2888341" cy="5232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Vue App</a:t>
            </a:r>
          </a:p>
        </p:txBody>
      </p:sp>
      <p:sp>
        <p:nvSpPr>
          <p:cNvPr id="8" name="Arrow: Left 7">
            <a:extLst>
              <a:ext uri="{FF2B5EF4-FFF2-40B4-BE49-F238E27FC236}">
                <a16:creationId xmlns:a16="http://schemas.microsoft.com/office/drawing/2014/main" id="{89238FD7-D976-4CCF-9714-1FA3E41C5519}"/>
              </a:ext>
            </a:extLst>
          </p:cNvPr>
          <p:cNvSpPr/>
          <p:nvPr/>
        </p:nvSpPr>
        <p:spPr>
          <a:xfrm>
            <a:off x="3558920" y="2463237"/>
            <a:ext cx="1187051" cy="529989"/>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4D95A570-0A0D-4707-A8AE-17B088C3FBFF}"/>
              </a:ext>
            </a:extLst>
          </p:cNvPr>
          <p:cNvSpPr/>
          <p:nvPr/>
        </p:nvSpPr>
        <p:spPr>
          <a:xfrm>
            <a:off x="3602010" y="3576753"/>
            <a:ext cx="1187051" cy="520918"/>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79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4453-672C-43D3-8247-A66E96A83820}"/>
              </a:ext>
            </a:extLst>
          </p:cNvPr>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284931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0361-B329-4D98-9FCD-A77CA4A70272}"/>
              </a:ext>
            </a:extLst>
          </p:cNvPr>
          <p:cNvSpPr>
            <a:spLocks noGrp="1"/>
          </p:cNvSpPr>
          <p:nvPr>
            <p:ph type="title"/>
          </p:nvPr>
        </p:nvSpPr>
        <p:spPr/>
        <p:txBody>
          <a:bodyPr/>
          <a:lstStyle/>
          <a:p>
            <a:r>
              <a:rPr lang="en-US" dirty="0"/>
              <a:t>What is Vue.js?</a:t>
            </a:r>
          </a:p>
        </p:txBody>
      </p:sp>
      <p:pic>
        <p:nvPicPr>
          <p:cNvPr id="4" name="Picture 4">
            <a:hlinkClick r:id="" action="ppaction://media"/>
            <a:extLst>
              <a:ext uri="{FF2B5EF4-FFF2-40B4-BE49-F238E27FC236}">
                <a16:creationId xmlns:a16="http://schemas.microsoft.com/office/drawing/2014/main" id="{476A7C26-BFC5-47CC-B3EF-8CB8053A5930}"/>
              </a:ext>
            </a:extLst>
          </p:cNvPr>
          <p:cNvPicPr>
            <a:picLocks noGrp="1" noRot="1" noChangeAspect="1"/>
          </p:cNvPicPr>
          <p:nvPr>
            <p:ph idx="1"/>
            <a:videoFile r:link="rId1"/>
          </p:nvPr>
        </p:nvPicPr>
        <p:blipFill>
          <a:blip r:embed="rId4"/>
          <a:stretch>
            <a:fillRect/>
          </a:stretch>
        </p:blipFill>
        <p:spPr>
          <a:xfrm>
            <a:off x="821305" y="1470593"/>
            <a:ext cx="8681356" cy="4871355"/>
          </a:xfrm>
          <a:prstGeom prst="rect">
            <a:avLst/>
          </a:prstGeom>
        </p:spPr>
      </p:pic>
    </p:spTree>
    <p:extLst>
      <p:ext uri="{BB962C8B-B14F-4D97-AF65-F5344CB8AC3E}">
        <p14:creationId xmlns:p14="http://schemas.microsoft.com/office/powerpoint/2010/main" val="410007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30C7-7B7F-42ED-BBF2-9599349476EF}"/>
              </a:ext>
            </a:extLst>
          </p:cNvPr>
          <p:cNvSpPr>
            <a:spLocks noGrp="1"/>
          </p:cNvSpPr>
          <p:nvPr>
            <p:ph type="title"/>
          </p:nvPr>
        </p:nvSpPr>
        <p:spPr>
          <a:xfrm>
            <a:off x="677334" y="609600"/>
            <a:ext cx="8596668" cy="758372"/>
          </a:xfrm>
        </p:spPr>
        <p:txBody>
          <a:bodyPr/>
          <a:lstStyle/>
          <a:p>
            <a:r>
              <a:rPr lang="en-US" dirty="0"/>
              <a:t>The Power of Vue: Components</a:t>
            </a:r>
          </a:p>
        </p:txBody>
      </p:sp>
      <p:sp>
        <p:nvSpPr>
          <p:cNvPr id="3" name="Content Placeholder 2">
            <a:extLst>
              <a:ext uri="{FF2B5EF4-FFF2-40B4-BE49-F238E27FC236}">
                <a16:creationId xmlns:a16="http://schemas.microsoft.com/office/drawing/2014/main" id="{30D7F941-FE3B-4077-90BB-B55D0D9088BE}"/>
              </a:ext>
            </a:extLst>
          </p:cNvPr>
          <p:cNvSpPr>
            <a:spLocks noGrp="1"/>
          </p:cNvSpPr>
          <p:nvPr>
            <p:ph idx="1"/>
          </p:nvPr>
        </p:nvSpPr>
        <p:spPr>
          <a:xfrm>
            <a:off x="677334" y="1425804"/>
            <a:ext cx="8596668" cy="2009647"/>
          </a:xfrm>
        </p:spPr>
        <p:txBody>
          <a:bodyPr vert="horz" lIns="91440" tIns="45720" rIns="91440" bIns="45720" rtlCol="0" anchor="t">
            <a:normAutofit/>
          </a:bodyPr>
          <a:lstStyle/>
          <a:p>
            <a:pPr marL="0" indent="0">
              <a:buNone/>
            </a:pPr>
            <a:r>
              <a:rPr lang="en-US" dirty="0"/>
              <a:t>Components are chunks of HTML, JavaScript, and CSS.</a:t>
            </a:r>
          </a:p>
          <a:p>
            <a:pPr marL="0" indent="0">
              <a:buNone/>
            </a:pPr>
            <a:endParaRPr lang="en-US" dirty="0"/>
          </a:p>
          <a:p>
            <a:pPr marL="0" indent="0">
              <a:buNone/>
            </a:pPr>
            <a:endParaRPr lang="en-US" dirty="0"/>
          </a:p>
        </p:txBody>
      </p:sp>
      <p:sp>
        <p:nvSpPr>
          <p:cNvPr id="5" name="Content Placeholder 2">
            <a:extLst>
              <a:ext uri="{FF2B5EF4-FFF2-40B4-BE49-F238E27FC236}">
                <a16:creationId xmlns:a16="http://schemas.microsoft.com/office/drawing/2014/main" id="{4FB6953A-AB5C-4F9F-BF6B-D5DCDB2F4CEA}"/>
              </a:ext>
            </a:extLst>
          </p:cNvPr>
          <p:cNvSpPr txBox="1">
            <a:spLocks/>
          </p:cNvSpPr>
          <p:nvPr/>
        </p:nvSpPr>
        <p:spPr>
          <a:xfrm>
            <a:off x="675520" y="3709990"/>
            <a:ext cx="8596668" cy="144055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Single-file components group related HTML, JS, and CSS together.</a:t>
            </a:r>
          </a:p>
        </p:txBody>
      </p:sp>
      <p:pic>
        <p:nvPicPr>
          <p:cNvPr id="10" name="Picture 10" descr="A close up of a sign&#10;&#10;Description generated with very high confidence">
            <a:extLst>
              <a:ext uri="{FF2B5EF4-FFF2-40B4-BE49-F238E27FC236}">
                <a16:creationId xmlns:a16="http://schemas.microsoft.com/office/drawing/2014/main" id="{4DC30125-9EC3-446C-A34C-6531FC5A15E9}"/>
              </a:ext>
            </a:extLst>
          </p:cNvPr>
          <p:cNvPicPr>
            <a:picLocks noChangeAspect="1"/>
          </p:cNvPicPr>
          <p:nvPr/>
        </p:nvPicPr>
        <p:blipFill>
          <a:blip r:embed="rId3"/>
          <a:stretch>
            <a:fillRect/>
          </a:stretch>
        </p:blipFill>
        <p:spPr>
          <a:xfrm>
            <a:off x="2048328" y="2057400"/>
            <a:ext cx="1355272" cy="1355272"/>
          </a:xfrm>
          <a:prstGeom prst="rect">
            <a:avLst/>
          </a:prstGeom>
        </p:spPr>
      </p:pic>
      <p:pic>
        <p:nvPicPr>
          <p:cNvPr id="12" name="Picture 12" descr="A close up of a sign&#10;&#10;Description generated with very high confidence">
            <a:extLst>
              <a:ext uri="{FF2B5EF4-FFF2-40B4-BE49-F238E27FC236}">
                <a16:creationId xmlns:a16="http://schemas.microsoft.com/office/drawing/2014/main" id="{DD0E6E57-A560-461C-A141-5267C4BB74C9}"/>
              </a:ext>
            </a:extLst>
          </p:cNvPr>
          <p:cNvPicPr>
            <a:picLocks noChangeAspect="1"/>
          </p:cNvPicPr>
          <p:nvPr/>
        </p:nvPicPr>
        <p:blipFill>
          <a:blip r:embed="rId4"/>
          <a:stretch>
            <a:fillRect/>
          </a:stretch>
        </p:blipFill>
        <p:spPr>
          <a:xfrm>
            <a:off x="6121399" y="2057401"/>
            <a:ext cx="1355273" cy="1355273"/>
          </a:xfrm>
          <a:prstGeom prst="rect">
            <a:avLst/>
          </a:prstGeom>
        </p:spPr>
      </p:pic>
      <p:pic>
        <p:nvPicPr>
          <p:cNvPr id="14" name="Picture 14" descr="A close up of a sign&#10;&#10;Description generated with very high confidence">
            <a:extLst>
              <a:ext uri="{FF2B5EF4-FFF2-40B4-BE49-F238E27FC236}">
                <a16:creationId xmlns:a16="http://schemas.microsoft.com/office/drawing/2014/main" id="{7840D11A-E908-4A67-812C-B57716449451}"/>
              </a:ext>
            </a:extLst>
          </p:cNvPr>
          <p:cNvPicPr>
            <a:picLocks noChangeAspect="1"/>
          </p:cNvPicPr>
          <p:nvPr/>
        </p:nvPicPr>
        <p:blipFill>
          <a:blip r:embed="rId5"/>
          <a:stretch>
            <a:fillRect/>
          </a:stretch>
        </p:blipFill>
        <p:spPr>
          <a:xfrm>
            <a:off x="4080327" y="2057401"/>
            <a:ext cx="1355273" cy="1355273"/>
          </a:xfrm>
          <a:prstGeom prst="rect">
            <a:avLst/>
          </a:prstGeom>
        </p:spPr>
      </p:pic>
      <p:sp>
        <p:nvSpPr>
          <p:cNvPr id="16" name="Rectangle: Rounded Corners 15">
            <a:extLst>
              <a:ext uri="{FF2B5EF4-FFF2-40B4-BE49-F238E27FC236}">
                <a16:creationId xmlns:a16="http://schemas.microsoft.com/office/drawing/2014/main" id="{AC45CA1E-AF29-424A-BB0A-C941B328F358}"/>
              </a:ext>
            </a:extLst>
          </p:cNvPr>
          <p:cNvSpPr/>
          <p:nvPr/>
        </p:nvSpPr>
        <p:spPr>
          <a:xfrm>
            <a:off x="2627086" y="4341585"/>
            <a:ext cx="4425042" cy="1748971"/>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7" name="Picture 10" descr="A close up of a sign&#10;&#10;Description generated with very high confidence">
            <a:extLst>
              <a:ext uri="{FF2B5EF4-FFF2-40B4-BE49-F238E27FC236}">
                <a16:creationId xmlns:a16="http://schemas.microsoft.com/office/drawing/2014/main" id="{6B9A70D6-0F04-4198-9412-C0C9A55DE7F4}"/>
              </a:ext>
            </a:extLst>
          </p:cNvPr>
          <p:cNvPicPr>
            <a:picLocks noChangeAspect="1"/>
          </p:cNvPicPr>
          <p:nvPr/>
        </p:nvPicPr>
        <p:blipFill>
          <a:blip r:embed="rId3"/>
          <a:stretch>
            <a:fillRect/>
          </a:stretch>
        </p:blipFill>
        <p:spPr>
          <a:xfrm>
            <a:off x="3000827" y="4615542"/>
            <a:ext cx="1083130" cy="1083130"/>
          </a:xfrm>
          <a:prstGeom prst="rect">
            <a:avLst/>
          </a:prstGeom>
        </p:spPr>
      </p:pic>
      <p:pic>
        <p:nvPicPr>
          <p:cNvPr id="18" name="Picture 12" descr="A close up of a sign&#10;&#10;Description generated with very high confidence">
            <a:extLst>
              <a:ext uri="{FF2B5EF4-FFF2-40B4-BE49-F238E27FC236}">
                <a16:creationId xmlns:a16="http://schemas.microsoft.com/office/drawing/2014/main" id="{2B364DD8-2FA0-4F58-AF10-C13B510CB166}"/>
              </a:ext>
            </a:extLst>
          </p:cNvPr>
          <p:cNvPicPr>
            <a:picLocks noChangeAspect="1"/>
          </p:cNvPicPr>
          <p:nvPr/>
        </p:nvPicPr>
        <p:blipFill>
          <a:blip r:embed="rId4"/>
          <a:stretch>
            <a:fillRect/>
          </a:stretch>
        </p:blipFill>
        <p:spPr>
          <a:xfrm>
            <a:off x="5622469" y="4615543"/>
            <a:ext cx="1083131" cy="1083131"/>
          </a:xfrm>
          <a:prstGeom prst="rect">
            <a:avLst/>
          </a:prstGeom>
        </p:spPr>
      </p:pic>
      <p:pic>
        <p:nvPicPr>
          <p:cNvPr id="19" name="Picture 14" descr="A close up of a sign&#10;&#10;Description generated with very high confidence">
            <a:extLst>
              <a:ext uri="{FF2B5EF4-FFF2-40B4-BE49-F238E27FC236}">
                <a16:creationId xmlns:a16="http://schemas.microsoft.com/office/drawing/2014/main" id="{0FAF647E-23D9-4936-9FB3-5847C59E6198}"/>
              </a:ext>
            </a:extLst>
          </p:cNvPr>
          <p:cNvPicPr>
            <a:picLocks noChangeAspect="1"/>
          </p:cNvPicPr>
          <p:nvPr/>
        </p:nvPicPr>
        <p:blipFill>
          <a:blip r:embed="rId5"/>
          <a:stretch>
            <a:fillRect/>
          </a:stretch>
        </p:blipFill>
        <p:spPr>
          <a:xfrm>
            <a:off x="4298041" y="4615543"/>
            <a:ext cx="1083131" cy="1083131"/>
          </a:xfrm>
          <a:prstGeom prst="rect">
            <a:avLst/>
          </a:prstGeom>
        </p:spPr>
      </p:pic>
    </p:spTree>
    <p:extLst>
      <p:ext uri="{BB962C8B-B14F-4D97-AF65-F5344CB8AC3E}">
        <p14:creationId xmlns:p14="http://schemas.microsoft.com/office/powerpoint/2010/main" val="363251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9FFE-2C4B-4D04-A30E-F827BD914DD1}"/>
              </a:ext>
            </a:extLst>
          </p:cNvPr>
          <p:cNvSpPr>
            <a:spLocks noGrp="1"/>
          </p:cNvSpPr>
          <p:nvPr>
            <p:ph type="title"/>
          </p:nvPr>
        </p:nvSpPr>
        <p:spPr>
          <a:xfrm>
            <a:off x="1333502" y="609600"/>
            <a:ext cx="8596668" cy="1320800"/>
          </a:xfrm>
        </p:spPr>
        <p:txBody>
          <a:bodyPr>
            <a:normAutofit/>
          </a:bodyPr>
          <a:lstStyle/>
          <a:p>
            <a:r>
              <a:rPr lang="en-US" dirty="0"/>
              <a:t>Anatomy of a Component</a:t>
            </a:r>
          </a:p>
        </p:txBody>
      </p:sp>
      <p:sp>
        <p:nvSpPr>
          <p:cNvPr id="4" name="TextBox 3">
            <a:extLst>
              <a:ext uri="{FF2B5EF4-FFF2-40B4-BE49-F238E27FC236}">
                <a16:creationId xmlns:a16="http://schemas.microsoft.com/office/drawing/2014/main" id="{C4F943EA-D3D1-4205-8FD4-009B91729D0C}"/>
              </a:ext>
            </a:extLst>
          </p:cNvPr>
          <p:cNvSpPr txBox="1"/>
          <p:nvPr/>
        </p:nvSpPr>
        <p:spPr>
          <a:xfrm>
            <a:off x="1422401" y="1449614"/>
            <a:ext cx="7596413" cy="3693319"/>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808080"/>
                </a:solidFill>
                <a:latin typeface="Droid Sans Mono"/>
              </a:rPr>
              <a:t>&lt;</a:t>
            </a:r>
            <a:r>
              <a:rPr lang="en-US" dirty="0">
                <a:solidFill>
                  <a:srgbClr val="569CD6"/>
                </a:solidFill>
                <a:latin typeface="Droid Sans Mono"/>
              </a:rPr>
              <a:t>template</a:t>
            </a:r>
            <a:r>
              <a:rPr lang="en-US" dirty="0">
                <a:solidFill>
                  <a:srgbClr val="808080"/>
                </a:solidFill>
                <a:latin typeface="Droid Sans Mono"/>
              </a:rPr>
              <a:t>&gt;</a:t>
            </a:r>
          </a:p>
          <a:p>
            <a:r>
              <a:rPr lang="en-US" dirty="0">
                <a:solidFill>
                  <a:srgbClr val="808080"/>
                </a:solidFill>
                <a:latin typeface="Droid Sans Mono"/>
              </a:rPr>
              <a:t>  &lt;</a:t>
            </a:r>
            <a:r>
              <a:rPr lang="en-US" dirty="0">
                <a:solidFill>
                  <a:srgbClr val="569CD6"/>
                </a:solidFill>
                <a:latin typeface="Droid Sans Mono"/>
              </a:rPr>
              <a:t>div</a:t>
            </a:r>
            <a:r>
              <a:rPr lang="en-US" dirty="0">
                <a:solidFill>
                  <a:srgbClr val="D4D4D4"/>
                </a:solidFill>
                <a:latin typeface="Droid Sans Mono"/>
              </a:rPr>
              <a:t> </a:t>
            </a:r>
            <a:r>
              <a:rPr lang="en-US" dirty="0">
                <a:solidFill>
                  <a:srgbClr val="9CDCFE"/>
                </a:solidFill>
                <a:latin typeface="Droid Sans Mono"/>
              </a:rPr>
              <a:t>class</a:t>
            </a:r>
            <a:r>
              <a:rPr lang="en-US" dirty="0">
                <a:solidFill>
                  <a:srgbClr val="D4D4D4"/>
                </a:solidFill>
                <a:latin typeface="Droid Sans Mono"/>
              </a:rPr>
              <a:t>=</a:t>
            </a:r>
            <a:r>
              <a:rPr lang="en-US" dirty="0">
                <a:solidFill>
                  <a:srgbClr val="CE9178"/>
                </a:solidFill>
                <a:latin typeface="Droid Sans Mono"/>
              </a:rPr>
              <a:t>"my-component"</a:t>
            </a:r>
            <a:r>
              <a:rPr lang="en-US" dirty="0">
                <a:solidFill>
                  <a:srgbClr val="808080"/>
                </a:solidFill>
                <a:latin typeface="Droid Sans Mono"/>
              </a:rPr>
              <a:t>&gt;&lt;/</a:t>
            </a:r>
            <a:r>
              <a:rPr lang="en-US" dirty="0">
                <a:solidFill>
                  <a:srgbClr val="569CD6"/>
                </a:solidFill>
                <a:latin typeface="Droid Sans Mono"/>
              </a:rPr>
              <a:t>div</a:t>
            </a:r>
            <a:r>
              <a:rPr lang="en-US" dirty="0">
                <a:solidFill>
                  <a:srgbClr val="808080"/>
                </a:solidFill>
                <a:latin typeface="Droid Sans Mono"/>
              </a:rPr>
              <a:t>&gt;</a:t>
            </a:r>
          </a:p>
          <a:p>
            <a:r>
              <a:rPr lang="en-US" dirty="0">
                <a:solidFill>
                  <a:srgbClr val="808080"/>
                </a:solidFill>
                <a:latin typeface="Droid Sans Mono"/>
              </a:rPr>
              <a:t>&lt;/</a:t>
            </a:r>
            <a:r>
              <a:rPr lang="en-US" dirty="0">
                <a:solidFill>
                  <a:srgbClr val="569CD6"/>
                </a:solidFill>
                <a:latin typeface="Droid Sans Mono"/>
              </a:rPr>
              <a:t>template</a:t>
            </a:r>
            <a:r>
              <a:rPr lang="en-US" dirty="0">
                <a:solidFill>
                  <a:srgbClr val="808080"/>
                </a:solidFill>
                <a:latin typeface="Droid Sans Mono"/>
              </a:rPr>
              <a:t>&gt;</a:t>
            </a:r>
          </a:p>
          <a:p>
            <a:br>
              <a:rPr lang="en-US" dirty="0">
                <a:latin typeface="Droid Sans Mono"/>
              </a:rPr>
            </a:br>
            <a:r>
              <a:rPr lang="en-US" dirty="0">
                <a:solidFill>
                  <a:srgbClr val="808080"/>
                </a:solidFill>
                <a:latin typeface="Droid Sans Mono"/>
              </a:rPr>
              <a:t>&lt;</a:t>
            </a:r>
            <a:r>
              <a:rPr lang="en-US" dirty="0">
                <a:solidFill>
                  <a:srgbClr val="569CD6"/>
                </a:solidFill>
                <a:latin typeface="Droid Sans Mono"/>
              </a:rPr>
              <a:t>script</a:t>
            </a:r>
            <a:r>
              <a:rPr lang="en-US" dirty="0">
                <a:solidFill>
                  <a:srgbClr val="808080"/>
                </a:solidFill>
                <a:latin typeface="Droid Sans Mono"/>
              </a:rPr>
              <a:t>&gt;</a:t>
            </a:r>
          </a:p>
          <a:p>
            <a:r>
              <a:rPr lang="en-US" dirty="0">
                <a:solidFill>
                  <a:srgbClr val="C586C0"/>
                </a:solidFill>
                <a:latin typeface="Droid Sans Mono"/>
              </a:rPr>
              <a:t>export</a:t>
            </a:r>
            <a:r>
              <a:rPr lang="en-US" dirty="0">
                <a:solidFill>
                  <a:srgbClr val="D4D4D4"/>
                </a:solidFill>
                <a:latin typeface="Droid Sans Mono"/>
              </a:rPr>
              <a:t> </a:t>
            </a:r>
            <a:r>
              <a:rPr lang="en-US" dirty="0">
                <a:solidFill>
                  <a:srgbClr val="C586C0"/>
                </a:solidFill>
                <a:latin typeface="Droid Sans Mono"/>
              </a:rPr>
              <a:t>default</a:t>
            </a:r>
            <a:r>
              <a:rPr lang="en-US" dirty="0">
                <a:solidFill>
                  <a:srgbClr val="D4D4D4"/>
                </a:solidFill>
                <a:latin typeface="Droid Sans Mono"/>
              </a:rPr>
              <a:t> {</a:t>
            </a:r>
          </a:p>
          <a:p>
            <a:r>
              <a:rPr lang="en-US" dirty="0">
                <a:solidFill>
                  <a:srgbClr val="9CDCFE"/>
                </a:solidFill>
                <a:latin typeface="Droid Sans Mono"/>
              </a:rPr>
              <a:t>  name:</a:t>
            </a:r>
            <a:r>
              <a:rPr lang="en-US" dirty="0">
                <a:solidFill>
                  <a:srgbClr val="D4D4D4"/>
                </a:solidFill>
                <a:latin typeface="Droid Sans Mono"/>
              </a:rPr>
              <a:t> </a:t>
            </a:r>
            <a:r>
              <a:rPr lang="en-US" dirty="0">
                <a:solidFill>
                  <a:srgbClr val="CE9178"/>
                </a:solidFill>
                <a:latin typeface="Droid Sans Mono"/>
              </a:rPr>
              <a:t>'</a:t>
            </a:r>
            <a:r>
              <a:rPr lang="en-US" dirty="0" err="1">
                <a:solidFill>
                  <a:srgbClr val="CE9178"/>
                </a:solidFill>
                <a:latin typeface="Droid Sans Mono"/>
              </a:rPr>
              <a:t>MyComponent</a:t>
            </a:r>
            <a:r>
              <a:rPr lang="en-US" dirty="0">
                <a:solidFill>
                  <a:srgbClr val="CE9178"/>
                </a:solidFill>
                <a:latin typeface="Droid Sans Mono"/>
              </a:rPr>
              <a:t>'</a:t>
            </a:r>
          </a:p>
          <a:p>
            <a:r>
              <a:rPr lang="en-US" dirty="0">
                <a:solidFill>
                  <a:srgbClr val="D4D4D4"/>
                </a:solidFill>
                <a:latin typeface="Droid Sans Mono"/>
              </a:rPr>
              <a:t>};</a:t>
            </a:r>
          </a:p>
          <a:p>
            <a:r>
              <a:rPr lang="en-US" dirty="0">
                <a:solidFill>
                  <a:srgbClr val="808080"/>
                </a:solidFill>
                <a:latin typeface="Droid Sans Mono"/>
              </a:rPr>
              <a:t>&lt;/</a:t>
            </a:r>
            <a:r>
              <a:rPr lang="en-US" dirty="0">
                <a:solidFill>
                  <a:srgbClr val="569CD6"/>
                </a:solidFill>
                <a:latin typeface="Droid Sans Mono"/>
              </a:rPr>
              <a:t>script</a:t>
            </a:r>
            <a:r>
              <a:rPr lang="en-US" dirty="0">
                <a:solidFill>
                  <a:srgbClr val="808080"/>
                </a:solidFill>
                <a:latin typeface="Droid Sans Mono"/>
              </a:rPr>
              <a:t>&gt;</a:t>
            </a:r>
          </a:p>
          <a:p>
            <a:br>
              <a:rPr lang="en-US" dirty="0">
                <a:latin typeface="Droid Sans Mono"/>
              </a:rPr>
            </a:br>
            <a:r>
              <a:rPr lang="en-US" dirty="0">
                <a:solidFill>
                  <a:srgbClr val="808080"/>
                </a:solidFill>
                <a:latin typeface="Droid Sans Mono"/>
              </a:rPr>
              <a:t>&lt;</a:t>
            </a:r>
            <a:r>
              <a:rPr lang="en-US" dirty="0">
                <a:solidFill>
                  <a:srgbClr val="569CD6"/>
                </a:solidFill>
                <a:latin typeface="Droid Sans Mono"/>
              </a:rPr>
              <a:t>style</a:t>
            </a:r>
            <a:r>
              <a:rPr lang="en-US" dirty="0">
                <a:solidFill>
                  <a:srgbClr val="D4D4D4"/>
                </a:solidFill>
                <a:latin typeface="Droid Sans Mono"/>
              </a:rPr>
              <a:t> </a:t>
            </a:r>
            <a:r>
              <a:rPr lang="en-US" dirty="0">
                <a:solidFill>
                  <a:srgbClr val="9CDCFE"/>
                </a:solidFill>
                <a:latin typeface="Droid Sans Mono"/>
              </a:rPr>
              <a:t>scoped</a:t>
            </a:r>
            <a:r>
              <a:rPr lang="en-US" dirty="0">
                <a:solidFill>
                  <a:srgbClr val="D4D4D4"/>
                </a:solidFill>
                <a:latin typeface="Droid Sans Mono"/>
              </a:rPr>
              <a:t>&gt;</a:t>
            </a:r>
          </a:p>
          <a:p>
            <a:r>
              <a:rPr lang="en-US" dirty="0">
                <a:solidFill>
                  <a:srgbClr val="808080"/>
                </a:solidFill>
                <a:latin typeface="Droid Sans Mono"/>
              </a:rPr>
              <a:t>&lt;/</a:t>
            </a:r>
            <a:r>
              <a:rPr lang="en-US" dirty="0">
                <a:solidFill>
                  <a:srgbClr val="569CD6"/>
                </a:solidFill>
                <a:latin typeface="Droid Sans Mono"/>
              </a:rPr>
              <a:t>style</a:t>
            </a:r>
            <a:r>
              <a:rPr lang="en-US" dirty="0">
                <a:solidFill>
                  <a:srgbClr val="808080"/>
                </a:solidFill>
                <a:latin typeface="Droid Sans Mono"/>
              </a:rPr>
              <a:t>&gt;</a:t>
            </a:r>
          </a:p>
          <a:p>
            <a:endParaRPr lang="en-US">
              <a:solidFill>
                <a:srgbClr val="D4D4D4"/>
              </a:solidFill>
              <a:latin typeface="Droid Sans Mono"/>
            </a:endParaRPr>
          </a:p>
        </p:txBody>
      </p:sp>
    </p:spTree>
    <p:extLst>
      <p:ext uri="{BB962C8B-B14F-4D97-AF65-F5344CB8AC3E}">
        <p14:creationId xmlns:p14="http://schemas.microsoft.com/office/powerpoint/2010/main" val="3016843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07B3-57F7-4400-A46B-317BC7AADA9C}"/>
              </a:ext>
            </a:extLst>
          </p:cNvPr>
          <p:cNvSpPr>
            <a:spLocks noGrp="1"/>
          </p:cNvSpPr>
          <p:nvPr>
            <p:ph type="title"/>
          </p:nvPr>
        </p:nvSpPr>
        <p:spPr>
          <a:xfrm>
            <a:off x="677334" y="609600"/>
            <a:ext cx="8596668" cy="858158"/>
          </a:xfrm>
        </p:spPr>
        <p:txBody>
          <a:bodyPr/>
          <a:lstStyle/>
          <a:p>
            <a:r>
              <a:rPr lang="en-US" dirty="0"/>
              <a:t>Anatomy of a Component (Continued)</a:t>
            </a:r>
          </a:p>
        </p:txBody>
      </p:sp>
      <p:graphicFrame>
        <p:nvGraphicFramePr>
          <p:cNvPr id="4" name="Table 4">
            <a:extLst>
              <a:ext uri="{FF2B5EF4-FFF2-40B4-BE49-F238E27FC236}">
                <a16:creationId xmlns:a16="http://schemas.microsoft.com/office/drawing/2014/main" id="{54E930EC-2A54-411B-B4BD-3A1B778376CD}"/>
              </a:ext>
            </a:extLst>
          </p:cNvPr>
          <p:cNvGraphicFramePr>
            <a:graphicFrameLocks noGrp="1"/>
          </p:cNvGraphicFramePr>
          <p:nvPr>
            <p:ph idx="1"/>
            <p:extLst>
              <p:ext uri="{D42A27DB-BD31-4B8C-83A1-F6EECF244321}">
                <p14:modId xmlns:p14="http://schemas.microsoft.com/office/powerpoint/2010/main" val="1836881951"/>
              </p:ext>
            </p:extLst>
          </p:nvPr>
        </p:nvGraphicFramePr>
        <p:xfrm>
          <a:off x="680357" y="1505857"/>
          <a:ext cx="8596311" cy="3601352"/>
        </p:xfrm>
        <a:graphic>
          <a:graphicData uri="http://schemas.openxmlformats.org/drawingml/2006/table">
            <a:tbl>
              <a:tblPr firstRow="1" bandRow="1">
                <a:tableStyleId>{5C22544A-7EE6-4342-B048-85BDC9FD1C3A}</a:tableStyleId>
              </a:tblPr>
              <a:tblGrid>
                <a:gridCol w="2530928">
                  <a:extLst>
                    <a:ext uri="{9D8B030D-6E8A-4147-A177-3AD203B41FA5}">
                      <a16:colId xmlns:a16="http://schemas.microsoft.com/office/drawing/2014/main" val="1558338313"/>
                    </a:ext>
                  </a:extLst>
                </a:gridCol>
                <a:gridCol w="6065383">
                  <a:extLst>
                    <a:ext uri="{9D8B030D-6E8A-4147-A177-3AD203B41FA5}">
                      <a16:colId xmlns:a16="http://schemas.microsoft.com/office/drawing/2014/main" val="1827238358"/>
                    </a:ext>
                  </a:extLst>
                </a:gridCol>
              </a:tblGrid>
              <a:tr h="450169">
                <a:tc>
                  <a:txBody>
                    <a:bodyPr/>
                    <a:lstStyle/>
                    <a:p>
                      <a:r>
                        <a:rPr lang="en-US" dirty="0"/>
                        <a:t>Property</a:t>
                      </a:r>
                    </a:p>
                  </a:txBody>
                  <a:tcPr/>
                </a:tc>
                <a:tc>
                  <a:txBody>
                    <a:bodyPr/>
                    <a:lstStyle/>
                    <a:p>
                      <a:r>
                        <a:rPr lang="en-US" dirty="0"/>
                        <a:t>Purpose</a:t>
                      </a:r>
                    </a:p>
                  </a:txBody>
                  <a:tcPr/>
                </a:tc>
                <a:extLst>
                  <a:ext uri="{0D108BD9-81ED-4DB2-BD59-A6C34878D82A}">
                    <a16:rowId xmlns:a16="http://schemas.microsoft.com/office/drawing/2014/main" val="3075568675"/>
                  </a:ext>
                </a:extLst>
              </a:tr>
              <a:tr h="450169">
                <a:tc>
                  <a:txBody>
                    <a:bodyPr/>
                    <a:lstStyle/>
                    <a:p>
                      <a:r>
                        <a:rPr lang="en-US" dirty="0"/>
                        <a:t>components: { }</a:t>
                      </a:r>
                    </a:p>
                  </a:txBody>
                  <a:tcPr/>
                </a:tc>
                <a:tc>
                  <a:txBody>
                    <a:bodyPr/>
                    <a:lstStyle/>
                    <a:p>
                      <a:r>
                        <a:rPr lang="en-US" dirty="0"/>
                        <a:t>Register components used in template</a:t>
                      </a:r>
                    </a:p>
                  </a:txBody>
                  <a:tcPr/>
                </a:tc>
                <a:extLst>
                  <a:ext uri="{0D108BD9-81ED-4DB2-BD59-A6C34878D82A}">
                    <a16:rowId xmlns:a16="http://schemas.microsoft.com/office/drawing/2014/main" val="4092501890"/>
                  </a:ext>
                </a:extLst>
              </a:tr>
              <a:tr h="450169">
                <a:tc>
                  <a:txBody>
                    <a:bodyPr/>
                    <a:lstStyle/>
                    <a:p>
                      <a:r>
                        <a:rPr lang="en-US" dirty="0"/>
                        <a:t>props: { }</a:t>
                      </a:r>
                    </a:p>
                  </a:txBody>
                  <a:tcPr/>
                </a:tc>
                <a:tc>
                  <a:txBody>
                    <a:bodyPr/>
                    <a:lstStyle/>
                    <a:p>
                      <a:r>
                        <a:rPr lang="en-US" dirty="0"/>
                        <a:t>Properties passed in by parent component</a:t>
                      </a:r>
                    </a:p>
                  </a:txBody>
                  <a:tcPr/>
                </a:tc>
                <a:extLst>
                  <a:ext uri="{0D108BD9-81ED-4DB2-BD59-A6C34878D82A}">
                    <a16:rowId xmlns:a16="http://schemas.microsoft.com/office/drawing/2014/main" val="552150780"/>
                  </a:ext>
                </a:extLst>
              </a:tr>
              <a:tr h="450169">
                <a:tc>
                  <a:txBody>
                    <a:bodyPr/>
                    <a:lstStyle/>
                    <a:p>
                      <a:r>
                        <a:rPr lang="en-US" dirty="0"/>
                        <a:t>data ( )</a:t>
                      </a:r>
                    </a:p>
                  </a:txBody>
                  <a:tcPr/>
                </a:tc>
                <a:tc>
                  <a:txBody>
                    <a:bodyPr/>
                    <a:lstStyle/>
                    <a:p>
                      <a:r>
                        <a:rPr lang="en-US" dirty="0"/>
                        <a:t>Initialize properties that can be manipulated</a:t>
                      </a:r>
                    </a:p>
                  </a:txBody>
                  <a:tcPr/>
                </a:tc>
                <a:extLst>
                  <a:ext uri="{0D108BD9-81ED-4DB2-BD59-A6C34878D82A}">
                    <a16:rowId xmlns:a16="http://schemas.microsoft.com/office/drawing/2014/main" val="185472293"/>
                  </a:ext>
                </a:extLst>
              </a:tr>
              <a:tr h="450169">
                <a:tc>
                  <a:txBody>
                    <a:bodyPr/>
                    <a:lstStyle/>
                    <a:p>
                      <a:r>
                        <a:rPr lang="en-US" dirty="0"/>
                        <a:t>computed: { }</a:t>
                      </a:r>
                    </a:p>
                  </a:txBody>
                  <a:tcPr/>
                </a:tc>
                <a:tc>
                  <a:txBody>
                    <a:bodyPr/>
                    <a:lstStyle/>
                    <a:p>
                      <a:r>
                        <a:rPr lang="en-US" dirty="0"/>
                        <a:t>Functions that always return a value</a:t>
                      </a:r>
                    </a:p>
                  </a:txBody>
                  <a:tcPr/>
                </a:tc>
                <a:extLst>
                  <a:ext uri="{0D108BD9-81ED-4DB2-BD59-A6C34878D82A}">
                    <a16:rowId xmlns:a16="http://schemas.microsoft.com/office/drawing/2014/main" val="1277996891"/>
                  </a:ext>
                </a:extLst>
              </a:tr>
              <a:tr h="450169">
                <a:tc>
                  <a:txBody>
                    <a:bodyPr/>
                    <a:lstStyle/>
                    <a:p>
                      <a:r>
                        <a:rPr lang="en-US" dirty="0"/>
                        <a:t>methods: { }</a:t>
                      </a:r>
                    </a:p>
                  </a:txBody>
                  <a:tcPr/>
                </a:tc>
                <a:tc>
                  <a:txBody>
                    <a:bodyPr/>
                    <a:lstStyle/>
                    <a:p>
                      <a:r>
                        <a:rPr lang="en-US" dirty="0"/>
                        <a:t>Other functions</a:t>
                      </a:r>
                    </a:p>
                  </a:txBody>
                  <a:tcPr/>
                </a:tc>
                <a:extLst>
                  <a:ext uri="{0D108BD9-81ED-4DB2-BD59-A6C34878D82A}">
                    <a16:rowId xmlns:a16="http://schemas.microsoft.com/office/drawing/2014/main" val="982225002"/>
                  </a:ext>
                </a:extLst>
              </a:tr>
              <a:tr h="450169">
                <a:tc>
                  <a:txBody>
                    <a:bodyPr/>
                    <a:lstStyle/>
                    <a:p>
                      <a:r>
                        <a:rPr lang="en-US" dirty="0" err="1"/>
                        <a:t>beforeMount</a:t>
                      </a:r>
                      <a:r>
                        <a:rPr lang="en-US" dirty="0"/>
                        <a:t> ( )</a:t>
                      </a:r>
                    </a:p>
                  </a:txBody>
                  <a:tcPr/>
                </a:tc>
                <a:tc>
                  <a:txBody>
                    <a:bodyPr/>
                    <a:lstStyle/>
                    <a:p>
                      <a:r>
                        <a:rPr lang="en-US" dirty="0"/>
                        <a:t>Function to be executed before the component loads</a:t>
                      </a:r>
                    </a:p>
                  </a:txBody>
                  <a:tcPr/>
                </a:tc>
                <a:extLst>
                  <a:ext uri="{0D108BD9-81ED-4DB2-BD59-A6C34878D82A}">
                    <a16:rowId xmlns:a16="http://schemas.microsoft.com/office/drawing/2014/main" val="2934691800"/>
                  </a:ext>
                </a:extLst>
              </a:tr>
              <a:tr h="450169">
                <a:tc>
                  <a:txBody>
                    <a:bodyPr/>
                    <a:lstStyle/>
                    <a:p>
                      <a:r>
                        <a:rPr lang="en-US" dirty="0" err="1"/>
                        <a:t>mixins</a:t>
                      </a:r>
                      <a:r>
                        <a:rPr lang="en-US" dirty="0"/>
                        <a:t>: [ ]</a:t>
                      </a:r>
                    </a:p>
                  </a:txBody>
                  <a:tcPr/>
                </a:tc>
                <a:tc>
                  <a:txBody>
                    <a:bodyPr/>
                    <a:lstStyle/>
                    <a:p>
                      <a:r>
                        <a:rPr lang="en-US" dirty="0"/>
                        <a:t>Include shared code as part of the component</a:t>
                      </a:r>
                    </a:p>
                  </a:txBody>
                  <a:tcPr/>
                </a:tc>
                <a:extLst>
                  <a:ext uri="{0D108BD9-81ED-4DB2-BD59-A6C34878D82A}">
                    <a16:rowId xmlns:a16="http://schemas.microsoft.com/office/drawing/2014/main" val="4023318061"/>
                  </a:ext>
                </a:extLst>
              </a:tr>
            </a:tbl>
          </a:graphicData>
        </a:graphic>
      </p:graphicFrame>
    </p:spTree>
    <p:extLst>
      <p:ext uri="{BB962C8B-B14F-4D97-AF65-F5344CB8AC3E}">
        <p14:creationId xmlns:p14="http://schemas.microsoft.com/office/powerpoint/2010/main" val="117833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4415C4-88C1-413E-B56E-219DBE0E8B48}"/>
              </a:ext>
            </a:extLst>
          </p:cNvPr>
          <p:cNvSpPr txBox="1"/>
          <p:nvPr/>
        </p:nvSpPr>
        <p:spPr>
          <a:xfrm>
            <a:off x="-1814" y="-1814"/>
            <a:ext cx="12195627" cy="6986528"/>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endParaRPr lang="en-US" sz="1400" dirty="0">
              <a:solidFill>
                <a:srgbClr val="808080"/>
              </a:solidFill>
              <a:latin typeface="Droid Sans Mono"/>
            </a:endParaRPr>
          </a:p>
          <a:p>
            <a:pPr lvl="2"/>
            <a:endParaRPr lang="en-US" sz="1400" dirty="0">
              <a:solidFill>
                <a:srgbClr val="808080"/>
              </a:solidFill>
              <a:latin typeface="Droid Sans Mono"/>
            </a:endParaRPr>
          </a:p>
          <a:p>
            <a:pPr lvl="2"/>
            <a:endParaRPr lang="en-US" sz="1400" dirty="0">
              <a:solidFill>
                <a:srgbClr val="808080"/>
              </a:solidFill>
              <a:latin typeface="Droid Sans Mono"/>
            </a:endParaRPr>
          </a:p>
          <a:p>
            <a:pPr lvl="2"/>
            <a:r>
              <a:rPr lang="en-US" sz="1400" dirty="0">
                <a:solidFill>
                  <a:srgbClr val="808080"/>
                </a:solidFill>
                <a:latin typeface="Droid Sans Mono"/>
              </a:rPr>
              <a:t>&lt;</a:t>
            </a:r>
            <a:r>
              <a:rPr lang="en-US" sz="1400" dirty="0">
                <a:solidFill>
                  <a:srgbClr val="569CD6"/>
                </a:solidFill>
                <a:latin typeface="Droid Sans Mono"/>
              </a:rPr>
              <a:t>template</a:t>
            </a:r>
            <a:r>
              <a:rPr lang="en-US" sz="1400" dirty="0">
                <a:solidFill>
                  <a:srgbClr val="808080"/>
                </a:solidFill>
                <a:latin typeface="Droid Sans Mono"/>
              </a:rPr>
              <a:t>&gt;</a:t>
            </a:r>
            <a:endParaRPr lang="en-US" dirty="0"/>
          </a:p>
          <a:p>
            <a:pPr lvl="2"/>
            <a:r>
              <a:rPr lang="en-US" sz="1400" dirty="0">
                <a:solidFill>
                  <a:srgbClr val="808080"/>
                </a:solidFill>
                <a:latin typeface="Droid Sans Mono"/>
              </a:rPr>
              <a:t>  &lt;</a:t>
            </a:r>
            <a:r>
              <a:rPr lang="en-US" sz="1400" dirty="0">
                <a:solidFill>
                  <a:srgbClr val="569CD6"/>
                </a:solidFill>
                <a:latin typeface="Droid Sans Mono"/>
              </a:rPr>
              <a:t>div</a:t>
            </a:r>
            <a:r>
              <a:rPr lang="en-US" sz="1400" dirty="0">
                <a:solidFill>
                  <a:srgbClr val="D4D4D4"/>
                </a:solidFill>
                <a:latin typeface="Droid Sans Mono"/>
              </a:rPr>
              <a:t> </a:t>
            </a:r>
            <a:r>
              <a:rPr lang="en-US" sz="1400" dirty="0">
                <a:solidFill>
                  <a:srgbClr val="9CDCFE"/>
                </a:solidFill>
                <a:latin typeface="Droid Sans Mono"/>
              </a:rPr>
              <a:t>:class</a:t>
            </a:r>
            <a:r>
              <a:rPr lang="en-US" sz="1400" dirty="0">
                <a:solidFill>
                  <a:srgbClr val="D4D4D4"/>
                </a:solidFill>
                <a:latin typeface="Droid Sans Mono"/>
              </a:rPr>
              <a:t>="</a:t>
            </a:r>
            <a:r>
              <a:rPr lang="en-US" sz="1400" err="1">
                <a:solidFill>
                  <a:srgbClr val="9CDCFE"/>
                </a:solidFill>
                <a:latin typeface="Droid Sans Mono"/>
              </a:rPr>
              <a:t>myClass</a:t>
            </a:r>
            <a:r>
              <a:rPr lang="en-US" sz="1400" dirty="0">
                <a:solidFill>
                  <a:srgbClr val="D4D4D4"/>
                </a:solidFill>
                <a:latin typeface="Droid Sans Mono"/>
              </a:rPr>
              <a:t>"</a:t>
            </a:r>
            <a:r>
              <a:rPr lang="en-US" sz="1400" dirty="0">
                <a:solidFill>
                  <a:srgbClr val="808080"/>
                </a:solidFill>
                <a:latin typeface="Droid Sans Mono"/>
              </a:rPr>
              <a:t>&gt;</a:t>
            </a:r>
          </a:p>
          <a:p>
            <a:pPr lvl="2"/>
            <a:r>
              <a:rPr lang="en-US" sz="1400" dirty="0">
                <a:solidFill>
                  <a:srgbClr val="808080"/>
                </a:solidFill>
                <a:latin typeface="Droid Sans Mono"/>
              </a:rPr>
              <a:t>    &lt;</a:t>
            </a:r>
            <a:r>
              <a:rPr lang="en-US" sz="1400" dirty="0">
                <a:solidFill>
                  <a:srgbClr val="569CD6"/>
                </a:solidFill>
                <a:latin typeface="Droid Sans Mono"/>
              </a:rPr>
              <a:t>custom-component</a:t>
            </a:r>
            <a:r>
              <a:rPr lang="en-US" sz="1400" dirty="0">
                <a:solidFill>
                  <a:srgbClr val="808080"/>
                </a:solidFill>
                <a:latin typeface="Droid Sans Mono"/>
              </a:rPr>
              <a:t>&gt;</a:t>
            </a:r>
            <a:r>
              <a:rPr lang="en-US" sz="1400" dirty="0">
                <a:solidFill>
                  <a:srgbClr val="D4D4D4"/>
                </a:solidFill>
                <a:latin typeface="Droid Sans Mono"/>
              </a:rPr>
              <a:t>{{ </a:t>
            </a:r>
            <a:r>
              <a:rPr lang="en-US" sz="1400" dirty="0" err="1">
                <a:solidFill>
                  <a:srgbClr val="DCDCAA"/>
                </a:solidFill>
                <a:latin typeface="Droid Sans Mono"/>
              </a:rPr>
              <a:t>formatText</a:t>
            </a:r>
            <a:r>
              <a:rPr lang="en-US" sz="1400" dirty="0">
                <a:solidFill>
                  <a:srgbClr val="D4D4D4"/>
                </a:solidFill>
                <a:latin typeface="Droid Sans Mono"/>
              </a:rPr>
              <a:t>(</a:t>
            </a:r>
            <a:r>
              <a:rPr lang="en-US" sz="1400" dirty="0">
                <a:solidFill>
                  <a:srgbClr val="CE9178"/>
                </a:solidFill>
                <a:latin typeface="Droid Sans Mono"/>
              </a:rPr>
              <a:t>'Hello World'</a:t>
            </a:r>
            <a:r>
              <a:rPr lang="en-US" sz="1400" dirty="0">
                <a:solidFill>
                  <a:srgbClr val="D4D4D4"/>
                </a:solidFill>
                <a:latin typeface="Droid Sans Mono"/>
              </a:rPr>
              <a:t>) }}</a:t>
            </a:r>
            <a:r>
              <a:rPr lang="en-US" sz="1400" dirty="0">
                <a:solidFill>
                  <a:srgbClr val="808080"/>
                </a:solidFill>
                <a:latin typeface="Droid Sans Mono"/>
              </a:rPr>
              <a:t>&lt;/</a:t>
            </a:r>
            <a:r>
              <a:rPr lang="en-US" sz="1400" dirty="0">
                <a:solidFill>
                  <a:srgbClr val="569CD6"/>
                </a:solidFill>
                <a:latin typeface="Droid Sans Mono"/>
              </a:rPr>
              <a:t>custom-component</a:t>
            </a:r>
            <a:r>
              <a:rPr lang="en-US" sz="1400" dirty="0">
                <a:solidFill>
                  <a:srgbClr val="808080"/>
                </a:solidFill>
                <a:latin typeface="Droid Sans Mono"/>
              </a:rPr>
              <a:t>&gt;</a:t>
            </a:r>
          </a:p>
          <a:p>
            <a:pPr lvl="2"/>
            <a:r>
              <a:rPr lang="en-US" sz="1400" dirty="0">
                <a:solidFill>
                  <a:srgbClr val="808080"/>
                </a:solidFill>
                <a:latin typeface="Droid Sans Mono"/>
              </a:rPr>
              <a:t>  &lt;/</a:t>
            </a:r>
            <a:r>
              <a:rPr lang="en-US" sz="1400" dirty="0">
                <a:solidFill>
                  <a:srgbClr val="569CD6"/>
                </a:solidFill>
                <a:latin typeface="Droid Sans Mono"/>
              </a:rPr>
              <a:t>div</a:t>
            </a:r>
            <a:r>
              <a:rPr lang="en-US" sz="1400" dirty="0">
                <a:solidFill>
                  <a:srgbClr val="808080"/>
                </a:solidFill>
                <a:latin typeface="Droid Sans Mono"/>
              </a:rPr>
              <a:t>&gt;</a:t>
            </a:r>
          </a:p>
          <a:p>
            <a:pPr lvl="2"/>
            <a:r>
              <a:rPr lang="en-US" sz="1400" dirty="0">
                <a:solidFill>
                  <a:srgbClr val="808080"/>
                </a:solidFill>
                <a:latin typeface="Droid Sans Mono"/>
              </a:rPr>
              <a:t>&lt;/</a:t>
            </a:r>
            <a:r>
              <a:rPr lang="en-US" sz="1400" dirty="0">
                <a:solidFill>
                  <a:srgbClr val="569CD6"/>
                </a:solidFill>
                <a:latin typeface="Droid Sans Mono"/>
              </a:rPr>
              <a:t>template</a:t>
            </a:r>
            <a:r>
              <a:rPr lang="en-US" sz="1400" dirty="0">
                <a:solidFill>
                  <a:srgbClr val="808080"/>
                </a:solidFill>
                <a:latin typeface="Droid Sans Mono"/>
              </a:rPr>
              <a:t>&gt;</a:t>
            </a:r>
          </a:p>
          <a:p>
            <a:pPr lvl="2"/>
            <a:br>
              <a:rPr lang="en-US" sz="1400" dirty="0">
                <a:latin typeface="Droid Sans Mono"/>
              </a:rPr>
            </a:br>
            <a:r>
              <a:rPr lang="en-US" sz="1400" dirty="0">
                <a:solidFill>
                  <a:srgbClr val="808080"/>
                </a:solidFill>
                <a:latin typeface="Droid Sans Mono"/>
              </a:rPr>
              <a:t>&lt;</a:t>
            </a:r>
            <a:r>
              <a:rPr lang="en-US" sz="1400" dirty="0">
                <a:solidFill>
                  <a:srgbClr val="569CD6"/>
                </a:solidFill>
                <a:latin typeface="Droid Sans Mono"/>
              </a:rPr>
              <a:t>script</a:t>
            </a:r>
            <a:r>
              <a:rPr lang="en-US" sz="1400" dirty="0">
                <a:solidFill>
                  <a:srgbClr val="808080"/>
                </a:solidFill>
                <a:latin typeface="Droid Sans Mono"/>
              </a:rPr>
              <a:t>&gt;</a:t>
            </a:r>
          </a:p>
          <a:p>
            <a:pPr lvl="2"/>
            <a:r>
              <a:rPr lang="en-US" sz="1400" dirty="0">
                <a:solidFill>
                  <a:srgbClr val="C586C0"/>
                </a:solidFill>
                <a:latin typeface="Droid Sans Mono"/>
              </a:rPr>
              <a:t>import</a:t>
            </a:r>
            <a:r>
              <a:rPr lang="en-US" sz="1400" dirty="0">
                <a:solidFill>
                  <a:srgbClr val="D4D4D4"/>
                </a:solidFill>
                <a:latin typeface="Droid Sans Mono"/>
              </a:rPr>
              <a:t> </a:t>
            </a:r>
            <a:r>
              <a:rPr lang="en-US" sz="1400" dirty="0" err="1">
                <a:solidFill>
                  <a:srgbClr val="9CDCFE"/>
                </a:solidFill>
                <a:latin typeface="Droid Sans Mono"/>
              </a:rPr>
              <a:t>CustomComponent</a:t>
            </a:r>
            <a:r>
              <a:rPr lang="en-US" sz="1400" dirty="0">
                <a:solidFill>
                  <a:srgbClr val="D4D4D4"/>
                </a:solidFill>
                <a:latin typeface="Droid Sans Mono"/>
              </a:rPr>
              <a:t> </a:t>
            </a:r>
            <a:r>
              <a:rPr lang="en-US" sz="1400" dirty="0">
                <a:solidFill>
                  <a:srgbClr val="C586C0"/>
                </a:solidFill>
                <a:latin typeface="Droid Sans Mono"/>
              </a:rPr>
              <a:t>from</a:t>
            </a:r>
            <a:r>
              <a:rPr lang="en-US" sz="1400" dirty="0">
                <a:solidFill>
                  <a:srgbClr val="D4D4D4"/>
                </a:solidFill>
                <a:latin typeface="Droid Sans Mono"/>
              </a:rPr>
              <a:t> </a:t>
            </a:r>
            <a:r>
              <a:rPr lang="en-US" sz="1400" dirty="0">
                <a:solidFill>
                  <a:srgbClr val="CE9178"/>
                </a:solidFill>
                <a:latin typeface="Droid Sans Mono"/>
              </a:rPr>
              <a:t>'@/components/custom-component'</a:t>
            </a:r>
          </a:p>
          <a:p>
            <a:pPr lvl="2"/>
            <a:br>
              <a:rPr lang="en-US" sz="1400" dirty="0">
                <a:latin typeface="Droid Sans Mono"/>
              </a:rPr>
            </a:br>
            <a:r>
              <a:rPr lang="en-US" sz="1400" dirty="0">
                <a:solidFill>
                  <a:srgbClr val="C586C0"/>
                </a:solidFill>
                <a:latin typeface="Droid Sans Mono"/>
              </a:rPr>
              <a:t>export</a:t>
            </a:r>
            <a:r>
              <a:rPr lang="en-US" sz="1400" dirty="0">
                <a:solidFill>
                  <a:srgbClr val="D4D4D4"/>
                </a:solidFill>
                <a:latin typeface="Droid Sans Mono"/>
              </a:rPr>
              <a:t> </a:t>
            </a:r>
            <a:r>
              <a:rPr lang="en-US" sz="1400" dirty="0">
                <a:solidFill>
                  <a:srgbClr val="C586C0"/>
                </a:solidFill>
                <a:latin typeface="Droid Sans Mono"/>
              </a:rPr>
              <a:t>default</a:t>
            </a:r>
            <a:r>
              <a:rPr lang="en-US" sz="1400" dirty="0">
                <a:solidFill>
                  <a:srgbClr val="D4D4D4"/>
                </a:solidFill>
                <a:latin typeface="Droid Sans Mono"/>
              </a:rPr>
              <a:t> {</a:t>
            </a:r>
          </a:p>
          <a:p>
            <a:pPr lvl="2"/>
            <a:r>
              <a:rPr lang="en-US" sz="1400" dirty="0">
                <a:solidFill>
                  <a:srgbClr val="9CDCFE"/>
                </a:solidFill>
                <a:latin typeface="Droid Sans Mono"/>
              </a:rPr>
              <a:t>  components:</a:t>
            </a:r>
            <a:r>
              <a:rPr lang="en-US" sz="1400" dirty="0">
                <a:solidFill>
                  <a:srgbClr val="D4D4D4"/>
                </a:solidFill>
                <a:latin typeface="Droid Sans Mono"/>
              </a:rPr>
              <a:t> {</a:t>
            </a:r>
          </a:p>
          <a:p>
            <a:pPr lvl="2"/>
            <a:r>
              <a:rPr lang="en-US" sz="1400" dirty="0">
                <a:solidFill>
                  <a:srgbClr val="9CDCFE"/>
                </a:solidFill>
                <a:latin typeface="Droid Sans Mono"/>
              </a:rPr>
              <a:t>    </a:t>
            </a:r>
            <a:r>
              <a:rPr lang="en-US" sz="1400" dirty="0" err="1">
                <a:solidFill>
                  <a:srgbClr val="9CDCFE"/>
                </a:solidFill>
                <a:latin typeface="Droid Sans Mono"/>
              </a:rPr>
              <a:t>CustomComponent</a:t>
            </a:r>
          </a:p>
          <a:p>
            <a:pPr lvl="2"/>
            <a:r>
              <a:rPr lang="en-US" sz="1400" dirty="0">
                <a:solidFill>
                  <a:srgbClr val="D4D4D4"/>
                </a:solidFill>
                <a:latin typeface="Droid Sans Mono"/>
              </a:rPr>
              <a:t>  },</a:t>
            </a:r>
          </a:p>
          <a:p>
            <a:pPr lvl="2"/>
            <a:br>
              <a:rPr lang="en-US" sz="1400" dirty="0">
                <a:latin typeface="Droid Sans Mono"/>
              </a:rPr>
            </a:br>
            <a:r>
              <a:rPr lang="en-US" sz="1400" dirty="0">
                <a:solidFill>
                  <a:srgbClr val="9CDCFE"/>
                </a:solidFill>
                <a:latin typeface="Droid Sans Mono"/>
              </a:rPr>
              <a:t>  props:</a:t>
            </a:r>
            <a:r>
              <a:rPr lang="en-US" sz="1400" dirty="0">
                <a:solidFill>
                  <a:srgbClr val="D4D4D4"/>
                </a:solidFill>
                <a:latin typeface="Droid Sans Mono"/>
              </a:rPr>
              <a:t> {</a:t>
            </a:r>
          </a:p>
          <a:p>
            <a:pPr lvl="2"/>
            <a:r>
              <a:rPr lang="en-US" sz="1400" dirty="0">
                <a:solidFill>
                  <a:srgbClr val="9CDCFE"/>
                </a:solidFill>
                <a:latin typeface="Droid Sans Mono"/>
              </a:rPr>
              <a:t>    </a:t>
            </a:r>
            <a:r>
              <a:rPr lang="en-US" sz="1400" dirty="0" err="1">
                <a:solidFill>
                  <a:srgbClr val="9CDCFE"/>
                </a:solidFill>
                <a:latin typeface="Droid Sans Mono"/>
              </a:rPr>
              <a:t>myClass</a:t>
            </a:r>
            <a:r>
              <a:rPr lang="en-US" sz="1400" dirty="0">
                <a:solidFill>
                  <a:srgbClr val="9CDCFE"/>
                </a:solidFill>
                <a:latin typeface="Droid Sans Mono"/>
              </a:rPr>
              <a:t>:</a:t>
            </a:r>
            <a:r>
              <a:rPr lang="en-US" sz="1400" dirty="0">
                <a:solidFill>
                  <a:srgbClr val="D4D4D4"/>
                </a:solidFill>
                <a:latin typeface="Droid Sans Mono"/>
              </a:rPr>
              <a:t> {</a:t>
            </a:r>
          </a:p>
          <a:p>
            <a:pPr lvl="2"/>
            <a:r>
              <a:rPr lang="en-US" sz="1400" dirty="0">
                <a:solidFill>
                  <a:srgbClr val="9CDCFE"/>
                </a:solidFill>
                <a:latin typeface="Droid Sans Mono"/>
              </a:rPr>
              <a:t>      type:</a:t>
            </a:r>
            <a:r>
              <a:rPr lang="en-US" sz="1400" dirty="0">
                <a:solidFill>
                  <a:srgbClr val="D4D4D4"/>
                </a:solidFill>
                <a:latin typeface="Droid Sans Mono"/>
              </a:rPr>
              <a:t> </a:t>
            </a:r>
            <a:r>
              <a:rPr lang="en-US" sz="1400" dirty="0">
                <a:solidFill>
                  <a:srgbClr val="4EC9B0"/>
                </a:solidFill>
                <a:latin typeface="Droid Sans Mono"/>
              </a:rPr>
              <a:t>String</a:t>
            </a:r>
            <a:r>
              <a:rPr lang="en-US" sz="1400" dirty="0">
                <a:solidFill>
                  <a:srgbClr val="D4D4D4"/>
                </a:solidFill>
                <a:latin typeface="Droid Sans Mono"/>
              </a:rPr>
              <a:t>,</a:t>
            </a:r>
          </a:p>
          <a:p>
            <a:pPr lvl="2"/>
            <a:r>
              <a:rPr lang="en-US" sz="1400" dirty="0">
                <a:solidFill>
                  <a:srgbClr val="9CDCFE"/>
                </a:solidFill>
                <a:latin typeface="Droid Sans Mono"/>
              </a:rPr>
              <a:t>      default:</a:t>
            </a:r>
            <a:r>
              <a:rPr lang="en-US" sz="1400" dirty="0">
                <a:solidFill>
                  <a:srgbClr val="D4D4D4"/>
                </a:solidFill>
                <a:latin typeface="Droid Sans Mono"/>
              </a:rPr>
              <a:t> </a:t>
            </a:r>
            <a:r>
              <a:rPr lang="en-US" sz="1400" dirty="0">
                <a:solidFill>
                  <a:srgbClr val="CE9178"/>
                </a:solidFill>
                <a:latin typeface="Droid Sans Mono"/>
              </a:rPr>
              <a:t>'my-component'</a:t>
            </a:r>
          </a:p>
          <a:p>
            <a:pPr lvl="2"/>
            <a:r>
              <a:rPr lang="en-US" sz="1400" dirty="0">
                <a:solidFill>
                  <a:srgbClr val="D4D4D4"/>
                </a:solidFill>
                <a:latin typeface="Droid Sans Mono"/>
              </a:rPr>
              <a:t>    }</a:t>
            </a:r>
          </a:p>
          <a:p>
            <a:pPr lvl="2"/>
            <a:r>
              <a:rPr lang="en-US" sz="1400" dirty="0">
                <a:solidFill>
                  <a:srgbClr val="D4D4D4"/>
                </a:solidFill>
                <a:latin typeface="Droid Sans Mono"/>
              </a:rPr>
              <a:t>  },</a:t>
            </a:r>
          </a:p>
          <a:p>
            <a:pPr lvl="2"/>
            <a:br>
              <a:rPr lang="en-US" sz="1400" dirty="0">
                <a:latin typeface="Droid Sans Mono"/>
              </a:rPr>
            </a:br>
            <a:r>
              <a:rPr lang="en-US" sz="1400" dirty="0">
                <a:solidFill>
                  <a:srgbClr val="9CDCFE"/>
                </a:solidFill>
                <a:latin typeface="Droid Sans Mono"/>
              </a:rPr>
              <a:t>  methods:</a:t>
            </a:r>
            <a:r>
              <a:rPr lang="en-US" sz="1400" dirty="0">
                <a:solidFill>
                  <a:srgbClr val="D4D4D4"/>
                </a:solidFill>
                <a:latin typeface="Droid Sans Mono"/>
              </a:rPr>
              <a:t> {</a:t>
            </a:r>
          </a:p>
          <a:p>
            <a:pPr lvl="2"/>
            <a:r>
              <a:rPr lang="en-US" sz="1400" dirty="0">
                <a:solidFill>
                  <a:srgbClr val="DCDCAA"/>
                </a:solidFill>
                <a:latin typeface="Droid Sans Mono"/>
              </a:rPr>
              <a:t>    </a:t>
            </a:r>
            <a:r>
              <a:rPr lang="en-US" sz="1400" dirty="0" err="1">
                <a:solidFill>
                  <a:srgbClr val="DCDCAA"/>
                </a:solidFill>
                <a:latin typeface="Droid Sans Mono"/>
              </a:rPr>
              <a:t>formatText</a:t>
            </a:r>
            <a:r>
              <a:rPr lang="en-US" sz="1400" dirty="0">
                <a:solidFill>
                  <a:srgbClr val="D4D4D4"/>
                </a:solidFill>
                <a:latin typeface="Droid Sans Mono"/>
              </a:rPr>
              <a:t>(</a:t>
            </a:r>
            <a:r>
              <a:rPr lang="en-US" sz="1400" dirty="0">
                <a:solidFill>
                  <a:srgbClr val="9CDCFE"/>
                </a:solidFill>
                <a:latin typeface="Droid Sans Mono"/>
              </a:rPr>
              <a:t>text</a:t>
            </a:r>
            <a:r>
              <a:rPr lang="en-US" sz="1400" dirty="0">
                <a:solidFill>
                  <a:srgbClr val="D4D4D4"/>
                </a:solidFill>
                <a:latin typeface="Droid Sans Mono"/>
              </a:rPr>
              <a:t>) { </a:t>
            </a:r>
            <a:r>
              <a:rPr lang="en-US" sz="1400" dirty="0">
                <a:solidFill>
                  <a:srgbClr val="C586C0"/>
                </a:solidFill>
                <a:latin typeface="Droid Sans Mono"/>
              </a:rPr>
              <a:t>return</a:t>
            </a:r>
            <a:r>
              <a:rPr lang="en-US" sz="1400" dirty="0">
                <a:solidFill>
                  <a:srgbClr val="D4D4D4"/>
                </a:solidFill>
                <a:latin typeface="Droid Sans Mono"/>
              </a:rPr>
              <a:t> </a:t>
            </a:r>
            <a:r>
              <a:rPr lang="en-US" sz="1400" dirty="0">
                <a:solidFill>
                  <a:srgbClr val="9CDCFE"/>
                </a:solidFill>
                <a:latin typeface="Droid Sans Mono"/>
              </a:rPr>
              <a:t>text</a:t>
            </a:r>
            <a:r>
              <a:rPr lang="en-US" sz="1400" dirty="0">
                <a:solidFill>
                  <a:srgbClr val="D4D4D4"/>
                </a:solidFill>
                <a:latin typeface="Droid Sans Mono"/>
              </a:rPr>
              <a:t> + </a:t>
            </a:r>
            <a:r>
              <a:rPr lang="en-US" sz="1400" dirty="0">
                <a:solidFill>
                  <a:srgbClr val="CE9178"/>
                </a:solidFill>
                <a:latin typeface="Droid Sans Mono"/>
              </a:rPr>
              <a:t>'!!!' </a:t>
            </a:r>
            <a:r>
              <a:rPr lang="en-US" sz="1400" dirty="0">
                <a:solidFill>
                  <a:srgbClr val="D4D4D4"/>
                </a:solidFill>
                <a:latin typeface="Droid Sans Mono"/>
              </a:rPr>
              <a:t>}</a:t>
            </a:r>
          </a:p>
          <a:p>
            <a:pPr lvl="2"/>
            <a:r>
              <a:rPr lang="en-US" sz="1400" dirty="0">
                <a:solidFill>
                  <a:srgbClr val="D4D4D4"/>
                </a:solidFill>
                <a:latin typeface="Droid Sans Mono"/>
              </a:rPr>
              <a:t>  }</a:t>
            </a:r>
          </a:p>
          <a:p>
            <a:pPr lvl="2"/>
            <a:r>
              <a:rPr lang="en-US" sz="1400" dirty="0">
                <a:solidFill>
                  <a:srgbClr val="D4D4D4"/>
                </a:solidFill>
                <a:latin typeface="Droid Sans Mono"/>
              </a:rPr>
              <a:t>};</a:t>
            </a:r>
          </a:p>
          <a:p>
            <a:pPr lvl="2"/>
            <a:r>
              <a:rPr lang="en-US" sz="1400" dirty="0">
                <a:solidFill>
                  <a:srgbClr val="808080"/>
                </a:solidFill>
                <a:latin typeface="Droid Sans Mono"/>
              </a:rPr>
              <a:t>&lt;/</a:t>
            </a:r>
            <a:r>
              <a:rPr lang="en-US" sz="1400" dirty="0">
                <a:solidFill>
                  <a:srgbClr val="569CD6"/>
                </a:solidFill>
                <a:latin typeface="Droid Sans Mono"/>
              </a:rPr>
              <a:t>script</a:t>
            </a:r>
            <a:r>
              <a:rPr lang="en-US" sz="1400" dirty="0">
                <a:solidFill>
                  <a:srgbClr val="808080"/>
                </a:solidFill>
                <a:latin typeface="Droid Sans Mono"/>
              </a:rPr>
              <a:t>&gt;</a:t>
            </a:r>
          </a:p>
          <a:p>
            <a:pPr lvl="2"/>
            <a:endParaRPr lang="en-US" sz="1400" dirty="0">
              <a:solidFill>
                <a:srgbClr val="808080"/>
              </a:solidFill>
              <a:latin typeface="Droid Sans Mono"/>
            </a:endParaRPr>
          </a:p>
          <a:p>
            <a:endParaRPr lang="en-US" sz="1400" dirty="0">
              <a:solidFill>
                <a:srgbClr val="808080"/>
              </a:solidFill>
              <a:latin typeface="Droid Sans Mono"/>
            </a:endParaRPr>
          </a:p>
          <a:p>
            <a:endParaRPr lang="en-US" sz="1400" dirty="0">
              <a:solidFill>
                <a:srgbClr val="D4D4D4"/>
              </a:solidFill>
              <a:latin typeface="Droid Sans Mono"/>
            </a:endParaRPr>
          </a:p>
        </p:txBody>
      </p:sp>
    </p:spTree>
    <p:extLst>
      <p:ext uri="{BB962C8B-B14F-4D97-AF65-F5344CB8AC3E}">
        <p14:creationId xmlns:p14="http://schemas.microsoft.com/office/powerpoint/2010/main" val="216384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07B3-57F7-4400-A46B-317BC7AADA9C}"/>
              </a:ext>
            </a:extLst>
          </p:cNvPr>
          <p:cNvSpPr>
            <a:spLocks noGrp="1"/>
          </p:cNvSpPr>
          <p:nvPr>
            <p:ph type="title"/>
          </p:nvPr>
        </p:nvSpPr>
        <p:spPr>
          <a:xfrm>
            <a:off x="677334" y="609600"/>
            <a:ext cx="8596668" cy="858158"/>
          </a:xfrm>
        </p:spPr>
        <p:txBody>
          <a:bodyPr/>
          <a:lstStyle/>
          <a:p>
            <a:r>
              <a:rPr lang="en-US"/>
              <a:t>Common Directives in Templates</a:t>
            </a:r>
            <a:endParaRPr lang="en-US" dirty="0"/>
          </a:p>
        </p:txBody>
      </p:sp>
      <p:graphicFrame>
        <p:nvGraphicFramePr>
          <p:cNvPr id="4" name="Table 4">
            <a:extLst>
              <a:ext uri="{FF2B5EF4-FFF2-40B4-BE49-F238E27FC236}">
                <a16:creationId xmlns:a16="http://schemas.microsoft.com/office/drawing/2014/main" id="{54E930EC-2A54-411B-B4BD-3A1B778376CD}"/>
              </a:ext>
            </a:extLst>
          </p:cNvPr>
          <p:cNvGraphicFramePr>
            <a:graphicFrameLocks noGrp="1"/>
          </p:cNvGraphicFramePr>
          <p:nvPr>
            <p:ph idx="1"/>
            <p:extLst>
              <p:ext uri="{D42A27DB-BD31-4B8C-83A1-F6EECF244321}">
                <p14:modId xmlns:p14="http://schemas.microsoft.com/office/powerpoint/2010/main" val="658301054"/>
              </p:ext>
            </p:extLst>
          </p:nvPr>
        </p:nvGraphicFramePr>
        <p:xfrm>
          <a:off x="680357" y="1505857"/>
          <a:ext cx="8596311" cy="3151183"/>
        </p:xfrm>
        <a:graphic>
          <a:graphicData uri="http://schemas.openxmlformats.org/drawingml/2006/table">
            <a:tbl>
              <a:tblPr firstRow="1" bandRow="1">
                <a:tableStyleId>{5C22544A-7EE6-4342-B048-85BDC9FD1C3A}</a:tableStyleId>
              </a:tblPr>
              <a:tblGrid>
                <a:gridCol w="2530928">
                  <a:extLst>
                    <a:ext uri="{9D8B030D-6E8A-4147-A177-3AD203B41FA5}">
                      <a16:colId xmlns:a16="http://schemas.microsoft.com/office/drawing/2014/main" val="1558338313"/>
                    </a:ext>
                  </a:extLst>
                </a:gridCol>
                <a:gridCol w="6065383">
                  <a:extLst>
                    <a:ext uri="{9D8B030D-6E8A-4147-A177-3AD203B41FA5}">
                      <a16:colId xmlns:a16="http://schemas.microsoft.com/office/drawing/2014/main" val="1827238358"/>
                    </a:ext>
                  </a:extLst>
                </a:gridCol>
              </a:tblGrid>
              <a:tr h="450169">
                <a:tc>
                  <a:txBody>
                    <a:bodyPr/>
                    <a:lstStyle/>
                    <a:p>
                      <a:r>
                        <a:rPr lang="en-US"/>
                        <a:t>Directive</a:t>
                      </a:r>
                      <a:endParaRPr lang="en-US" dirty="0"/>
                    </a:p>
                  </a:txBody>
                  <a:tcPr/>
                </a:tc>
                <a:tc>
                  <a:txBody>
                    <a:bodyPr/>
                    <a:lstStyle/>
                    <a:p>
                      <a:r>
                        <a:rPr lang="en-US" dirty="0"/>
                        <a:t>Purpose</a:t>
                      </a:r>
                    </a:p>
                  </a:txBody>
                  <a:tcPr/>
                </a:tc>
                <a:extLst>
                  <a:ext uri="{0D108BD9-81ED-4DB2-BD59-A6C34878D82A}">
                    <a16:rowId xmlns:a16="http://schemas.microsoft.com/office/drawing/2014/main" val="3075568675"/>
                  </a:ext>
                </a:extLst>
              </a:tr>
              <a:tr h="450169">
                <a:tc>
                  <a:txBody>
                    <a:bodyPr/>
                    <a:lstStyle/>
                    <a:p>
                      <a:r>
                        <a:rPr lang="en-US"/>
                        <a:t>v-bind (:)</a:t>
                      </a:r>
                      <a:endParaRPr lang="en-US" dirty="0"/>
                    </a:p>
                  </a:txBody>
                  <a:tcPr/>
                </a:tc>
                <a:tc>
                  <a:txBody>
                    <a:bodyPr/>
                    <a:lstStyle/>
                    <a:p>
                      <a:r>
                        <a:rPr lang="en-US"/>
                        <a:t>Binds attributes to data or expressions</a:t>
                      </a:r>
                      <a:endParaRPr lang="en-US" dirty="0"/>
                    </a:p>
                  </a:txBody>
                  <a:tcPr/>
                </a:tc>
                <a:extLst>
                  <a:ext uri="{0D108BD9-81ED-4DB2-BD59-A6C34878D82A}">
                    <a16:rowId xmlns:a16="http://schemas.microsoft.com/office/drawing/2014/main" val="4092501890"/>
                  </a:ext>
                </a:extLst>
              </a:tr>
              <a:tr h="450169">
                <a:tc>
                  <a:txBody>
                    <a:bodyPr/>
                    <a:lstStyle/>
                    <a:p>
                      <a:r>
                        <a:rPr lang="en-US"/>
                        <a:t>v-for</a:t>
                      </a:r>
                      <a:endParaRPr lang="en-US" dirty="0"/>
                    </a:p>
                  </a:txBody>
                  <a:tcPr/>
                </a:tc>
                <a:tc>
                  <a:txBody>
                    <a:bodyPr/>
                    <a:lstStyle/>
                    <a:p>
                      <a:r>
                        <a:rPr lang="en-US"/>
                        <a:t>Renders the specified element for each item in an array</a:t>
                      </a:r>
                      <a:endParaRPr lang="en-US" dirty="0"/>
                    </a:p>
                  </a:txBody>
                  <a:tcPr/>
                </a:tc>
                <a:extLst>
                  <a:ext uri="{0D108BD9-81ED-4DB2-BD59-A6C34878D82A}">
                    <a16:rowId xmlns:a16="http://schemas.microsoft.com/office/drawing/2014/main" val="552150780"/>
                  </a:ext>
                </a:extLst>
              </a:tr>
              <a:tr h="450169">
                <a:tc>
                  <a:txBody>
                    <a:bodyPr/>
                    <a:lstStyle/>
                    <a:p>
                      <a:r>
                        <a:rPr lang="en-US"/>
                        <a:t>v-if</a:t>
                      </a:r>
                      <a:endParaRPr lang="en-US" dirty="0"/>
                    </a:p>
                  </a:txBody>
                  <a:tcPr/>
                </a:tc>
                <a:tc>
                  <a:txBody>
                    <a:bodyPr/>
                    <a:lstStyle/>
                    <a:p>
                      <a:r>
                        <a:rPr lang="en-US"/>
                        <a:t>Only renders the specified element if condition is true</a:t>
                      </a:r>
                      <a:endParaRPr lang="en-US" dirty="0"/>
                    </a:p>
                  </a:txBody>
                  <a:tcPr/>
                </a:tc>
                <a:extLst>
                  <a:ext uri="{0D108BD9-81ED-4DB2-BD59-A6C34878D82A}">
                    <a16:rowId xmlns:a16="http://schemas.microsoft.com/office/drawing/2014/main" val="185472293"/>
                  </a:ext>
                </a:extLst>
              </a:tr>
              <a:tr h="450169">
                <a:tc>
                  <a:txBody>
                    <a:bodyPr/>
                    <a:lstStyle/>
                    <a:p>
                      <a:r>
                        <a:rPr lang="en-US"/>
                        <a:t>v-else</a:t>
                      </a:r>
                      <a:endParaRPr lang="en-US" dirty="0"/>
                    </a:p>
                  </a:txBody>
                  <a:tcPr/>
                </a:tc>
                <a:tc>
                  <a:txBody>
                    <a:bodyPr/>
                    <a:lstStyle/>
                    <a:p>
                      <a:r>
                        <a:rPr lang="en-US"/>
                        <a:t>Can be used with v-if</a:t>
                      </a:r>
                      <a:endParaRPr lang="en-US" dirty="0"/>
                    </a:p>
                  </a:txBody>
                  <a:tcPr/>
                </a:tc>
                <a:extLst>
                  <a:ext uri="{0D108BD9-81ED-4DB2-BD59-A6C34878D82A}">
                    <a16:rowId xmlns:a16="http://schemas.microsoft.com/office/drawing/2014/main" val="1277996891"/>
                  </a:ext>
                </a:extLst>
              </a:tr>
              <a:tr h="450169">
                <a:tc>
                  <a:txBody>
                    <a:bodyPr/>
                    <a:lstStyle/>
                    <a:p>
                      <a:r>
                        <a:rPr lang="en-US"/>
                        <a:t>v-model</a:t>
                      </a:r>
                      <a:endParaRPr lang="en-US" dirty="0"/>
                    </a:p>
                  </a:txBody>
                  <a:tcPr/>
                </a:tc>
                <a:tc>
                  <a:txBody>
                    <a:bodyPr/>
                    <a:lstStyle/>
                    <a:p>
                      <a:r>
                        <a:rPr lang="en-US"/>
                        <a:t>Creates a two-way binding to a data property</a:t>
                      </a:r>
                      <a:endParaRPr lang="en-US" dirty="0"/>
                    </a:p>
                  </a:txBody>
                  <a:tcPr/>
                </a:tc>
                <a:extLst>
                  <a:ext uri="{0D108BD9-81ED-4DB2-BD59-A6C34878D82A}">
                    <a16:rowId xmlns:a16="http://schemas.microsoft.com/office/drawing/2014/main" val="982225002"/>
                  </a:ext>
                </a:extLst>
              </a:tr>
              <a:tr h="450169">
                <a:tc>
                  <a:txBody>
                    <a:bodyPr/>
                    <a:lstStyle/>
                    <a:p>
                      <a:r>
                        <a:rPr lang="en-US"/>
                        <a:t>v-on (@)</a:t>
                      </a:r>
                      <a:endParaRPr lang="en-US" dirty="0"/>
                    </a:p>
                  </a:txBody>
                  <a:tcPr/>
                </a:tc>
                <a:tc>
                  <a:txBody>
                    <a:bodyPr/>
                    <a:lstStyle/>
                    <a:p>
                      <a:r>
                        <a:rPr lang="en-US"/>
                        <a:t>Creates an event listener</a:t>
                      </a:r>
                      <a:endParaRPr lang="en-US" dirty="0"/>
                    </a:p>
                  </a:txBody>
                  <a:tcPr/>
                </a:tc>
                <a:extLst>
                  <a:ext uri="{0D108BD9-81ED-4DB2-BD59-A6C34878D82A}">
                    <a16:rowId xmlns:a16="http://schemas.microsoft.com/office/drawing/2014/main" val="2934691800"/>
                  </a:ext>
                </a:extLst>
              </a:tr>
            </a:tbl>
          </a:graphicData>
        </a:graphic>
      </p:graphicFrame>
    </p:spTree>
    <p:extLst>
      <p:ext uri="{BB962C8B-B14F-4D97-AF65-F5344CB8AC3E}">
        <p14:creationId xmlns:p14="http://schemas.microsoft.com/office/powerpoint/2010/main" val="376458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4415C4-88C1-413E-B56E-219DBE0E8B48}"/>
              </a:ext>
            </a:extLst>
          </p:cNvPr>
          <p:cNvSpPr txBox="1"/>
          <p:nvPr/>
        </p:nvSpPr>
        <p:spPr>
          <a:xfrm>
            <a:off x="-1814" y="-1814"/>
            <a:ext cx="12195627" cy="6986528"/>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endParaRPr lang="en-US" sz="1400" dirty="0">
              <a:solidFill>
                <a:srgbClr val="808080"/>
              </a:solidFill>
              <a:latin typeface="Droid Sans Mono"/>
            </a:endParaRPr>
          </a:p>
          <a:p>
            <a:pPr lvl="2"/>
            <a:endParaRPr lang="en-US" sz="1400" dirty="0">
              <a:solidFill>
                <a:srgbClr val="808080"/>
              </a:solidFill>
              <a:latin typeface="Droid Sans Mono"/>
            </a:endParaRPr>
          </a:p>
          <a:p>
            <a:pPr lvl="2"/>
            <a:endParaRPr lang="en-US" sz="1400" dirty="0">
              <a:solidFill>
                <a:srgbClr val="808080"/>
              </a:solidFill>
              <a:latin typeface="Droid Sans Mono"/>
            </a:endParaRPr>
          </a:p>
          <a:p>
            <a:pPr lvl="2"/>
            <a:r>
              <a:rPr lang="en-US" sz="1400" dirty="0">
                <a:solidFill>
                  <a:srgbClr val="808080"/>
                </a:solidFill>
                <a:latin typeface="Droid Sans Mono"/>
              </a:rPr>
              <a:t>&lt;</a:t>
            </a:r>
            <a:r>
              <a:rPr lang="en-US" sz="1400" dirty="0">
                <a:solidFill>
                  <a:srgbClr val="569CD6"/>
                </a:solidFill>
                <a:latin typeface="Droid Sans Mono"/>
              </a:rPr>
              <a:t>template</a:t>
            </a:r>
            <a:r>
              <a:rPr lang="en-US" sz="1400" dirty="0">
                <a:solidFill>
                  <a:srgbClr val="808080"/>
                </a:solidFill>
                <a:latin typeface="Droid Sans Mono"/>
              </a:rPr>
              <a:t>&gt;</a:t>
            </a:r>
            <a:endParaRPr lang="en-US" dirty="0"/>
          </a:p>
          <a:p>
            <a:pPr lvl="2"/>
            <a:r>
              <a:rPr lang="en-US" sz="1400" dirty="0">
                <a:solidFill>
                  <a:srgbClr val="808080"/>
                </a:solidFill>
                <a:latin typeface="Droid Sans Mono"/>
              </a:rPr>
              <a:t>  &lt;</a:t>
            </a:r>
            <a:r>
              <a:rPr lang="en-US" sz="1400" dirty="0">
                <a:solidFill>
                  <a:srgbClr val="569CD6"/>
                </a:solidFill>
                <a:latin typeface="Droid Sans Mono"/>
              </a:rPr>
              <a:t>div</a:t>
            </a:r>
            <a:r>
              <a:rPr lang="en-US" sz="1400" dirty="0">
                <a:solidFill>
                  <a:srgbClr val="D4D4D4"/>
                </a:solidFill>
                <a:latin typeface="Droid Sans Mono"/>
              </a:rPr>
              <a:t> </a:t>
            </a:r>
            <a:r>
              <a:rPr lang="en-US" sz="1400" dirty="0">
                <a:solidFill>
                  <a:srgbClr val="9CDCFE"/>
                </a:solidFill>
                <a:latin typeface="Droid Sans Mono"/>
              </a:rPr>
              <a:t>:class</a:t>
            </a:r>
            <a:r>
              <a:rPr lang="en-US" sz="1400" dirty="0">
                <a:solidFill>
                  <a:srgbClr val="D4D4D4"/>
                </a:solidFill>
                <a:latin typeface="Droid Sans Mono"/>
              </a:rPr>
              <a:t>="</a:t>
            </a:r>
            <a:r>
              <a:rPr lang="en-US" sz="1400" err="1">
                <a:solidFill>
                  <a:srgbClr val="9CDCFE"/>
                </a:solidFill>
                <a:latin typeface="Droid Sans Mono"/>
              </a:rPr>
              <a:t>myClass</a:t>
            </a:r>
            <a:r>
              <a:rPr lang="en-US" sz="1400" dirty="0">
                <a:solidFill>
                  <a:srgbClr val="D4D4D4"/>
                </a:solidFill>
                <a:latin typeface="Droid Sans Mono"/>
              </a:rPr>
              <a:t>"</a:t>
            </a:r>
            <a:r>
              <a:rPr lang="en-US" sz="1400" dirty="0">
                <a:solidFill>
                  <a:srgbClr val="808080"/>
                </a:solidFill>
                <a:latin typeface="Droid Sans Mono"/>
              </a:rPr>
              <a:t>&gt;</a:t>
            </a:r>
          </a:p>
          <a:p>
            <a:pPr lvl="2"/>
            <a:r>
              <a:rPr lang="en-US" sz="1400" dirty="0">
                <a:solidFill>
                  <a:srgbClr val="808080"/>
                </a:solidFill>
                <a:latin typeface="Droid Sans Mono"/>
              </a:rPr>
              <a:t>    &lt;</a:t>
            </a:r>
            <a:r>
              <a:rPr lang="en-US" sz="1400" dirty="0">
                <a:solidFill>
                  <a:srgbClr val="569CD6"/>
                </a:solidFill>
                <a:latin typeface="Droid Sans Mono"/>
              </a:rPr>
              <a:t>custom-component</a:t>
            </a:r>
            <a:r>
              <a:rPr lang="en-US" sz="1400" dirty="0">
                <a:solidFill>
                  <a:srgbClr val="808080"/>
                </a:solidFill>
                <a:latin typeface="Droid Sans Mono"/>
              </a:rPr>
              <a:t>&gt;</a:t>
            </a:r>
            <a:r>
              <a:rPr lang="en-US" sz="1400" dirty="0">
                <a:solidFill>
                  <a:srgbClr val="D4D4D4"/>
                </a:solidFill>
                <a:latin typeface="Droid Sans Mono"/>
              </a:rPr>
              <a:t>{{ </a:t>
            </a:r>
            <a:r>
              <a:rPr lang="en-US" sz="1400" dirty="0" err="1">
                <a:solidFill>
                  <a:srgbClr val="DCDCAA"/>
                </a:solidFill>
                <a:latin typeface="Droid Sans Mono"/>
              </a:rPr>
              <a:t>formatText</a:t>
            </a:r>
            <a:r>
              <a:rPr lang="en-US" sz="1400" dirty="0">
                <a:solidFill>
                  <a:srgbClr val="D4D4D4"/>
                </a:solidFill>
                <a:latin typeface="Droid Sans Mono"/>
              </a:rPr>
              <a:t>(</a:t>
            </a:r>
            <a:r>
              <a:rPr lang="en-US" sz="1400" dirty="0">
                <a:solidFill>
                  <a:srgbClr val="CE9178"/>
                </a:solidFill>
                <a:latin typeface="Droid Sans Mono"/>
              </a:rPr>
              <a:t>'Hello World'</a:t>
            </a:r>
            <a:r>
              <a:rPr lang="en-US" sz="1400" dirty="0">
                <a:solidFill>
                  <a:srgbClr val="D4D4D4"/>
                </a:solidFill>
                <a:latin typeface="Droid Sans Mono"/>
              </a:rPr>
              <a:t>) }}</a:t>
            </a:r>
            <a:r>
              <a:rPr lang="en-US" sz="1400" dirty="0">
                <a:solidFill>
                  <a:srgbClr val="808080"/>
                </a:solidFill>
                <a:latin typeface="Droid Sans Mono"/>
              </a:rPr>
              <a:t>&lt;/</a:t>
            </a:r>
            <a:r>
              <a:rPr lang="en-US" sz="1400" dirty="0">
                <a:solidFill>
                  <a:srgbClr val="569CD6"/>
                </a:solidFill>
                <a:latin typeface="Droid Sans Mono"/>
              </a:rPr>
              <a:t>custom-component</a:t>
            </a:r>
            <a:r>
              <a:rPr lang="en-US" sz="1400" dirty="0">
                <a:solidFill>
                  <a:srgbClr val="808080"/>
                </a:solidFill>
                <a:latin typeface="Droid Sans Mono"/>
              </a:rPr>
              <a:t>&gt;</a:t>
            </a:r>
          </a:p>
          <a:p>
            <a:pPr lvl="2"/>
            <a:r>
              <a:rPr lang="en-US" sz="1400" dirty="0">
                <a:solidFill>
                  <a:srgbClr val="808080"/>
                </a:solidFill>
                <a:latin typeface="Droid Sans Mono"/>
              </a:rPr>
              <a:t>  &lt;/</a:t>
            </a:r>
            <a:r>
              <a:rPr lang="en-US" sz="1400" dirty="0">
                <a:solidFill>
                  <a:srgbClr val="569CD6"/>
                </a:solidFill>
                <a:latin typeface="Droid Sans Mono"/>
              </a:rPr>
              <a:t>div</a:t>
            </a:r>
            <a:r>
              <a:rPr lang="en-US" sz="1400" dirty="0">
                <a:solidFill>
                  <a:srgbClr val="808080"/>
                </a:solidFill>
                <a:latin typeface="Droid Sans Mono"/>
              </a:rPr>
              <a:t>&gt;</a:t>
            </a:r>
          </a:p>
          <a:p>
            <a:pPr lvl="2"/>
            <a:r>
              <a:rPr lang="en-US" sz="1400" dirty="0">
                <a:solidFill>
                  <a:srgbClr val="808080"/>
                </a:solidFill>
                <a:latin typeface="Droid Sans Mono"/>
              </a:rPr>
              <a:t>&lt;/</a:t>
            </a:r>
            <a:r>
              <a:rPr lang="en-US" sz="1400" dirty="0">
                <a:solidFill>
                  <a:srgbClr val="569CD6"/>
                </a:solidFill>
                <a:latin typeface="Droid Sans Mono"/>
              </a:rPr>
              <a:t>template</a:t>
            </a:r>
            <a:r>
              <a:rPr lang="en-US" sz="1400" dirty="0">
                <a:solidFill>
                  <a:srgbClr val="808080"/>
                </a:solidFill>
                <a:latin typeface="Droid Sans Mono"/>
              </a:rPr>
              <a:t>&gt;</a:t>
            </a:r>
          </a:p>
          <a:p>
            <a:pPr lvl="2"/>
            <a:br>
              <a:rPr lang="en-US" sz="1400" dirty="0">
                <a:latin typeface="Droid Sans Mono"/>
              </a:rPr>
            </a:br>
            <a:r>
              <a:rPr lang="en-US" sz="1400" dirty="0">
                <a:solidFill>
                  <a:srgbClr val="808080"/>
                </a:solidFill>
                <a:latin typeface="Droid Sans Mono"/>
              </a:rPr>
              <a:t>&lt;</a:t>
            </a:r>
            <a:r>
              <a:rPr lang="en-US" sz="1400" dirty="0">
                <a:solidFill>
                  <a:srgbClr val="569CD6"/>
                </a:solidFill>
                <a:latin typeface="Droid Sans Mono"/>
              </a:rPr>
              <a:t>script</a:t>
            </a:r>
            <a:r>
              <a:rPr lang="en-US" sz="1400" dirty="0">
                <a:solidFill>
                  <a:srgbClr val="808080"/>
                </a:solidFill>
                <a:latin typeface="Droid Sans Mono"/>
              </a:rPr>
              <a:t>&gt;</a:t>
            </a:r>
          </a:p>
          <a:p>
            <a:pPr lvl="2"/>
            <a:r>
              <a:rPr lang="en-US" sz="1400" dirty="0">
                <a:solidFill>
                  <a:srgbClr val="C586C0"/>
                </a:solidFill>
                <a:latin typeface="Droid Sans Mono"/>
              </a:rPr>
              <a:t>import</a:t>
            </a:r>
            <a:r>
              <a:rPr lang="en-US" sz="1400" dirty="0">
                <a:solidFill>
                  <a:srgbClr val="D4D4D4"/>
                </a:solidFill>
                <a:latin typeface="Droid Sans Mono"/>
              </a:rPr>
              <a:t> </a:t>
            </a:r>
            <a:r>
              <a:rPr lang="en-US" sz="1400" dirty="0" err="1">
                <a:solidFill>
                  <a:srgbClr val="9CDCFE"/>
                </a:solidFill>
                <a:latin typeface="Droid Sans Mono"/>
              </a:rPr>
              <a:t>CustomComponent</a:t>
            </a:r>
            <a:r>
              <a:rPr lang="en-US" sz="1400" dirty="0">
                <a:solidFill>
                  <a:srgbClr val="D4D4D4"/>
                </a:solidFill>
                <a:latin typeface="Droid Sans Mono"/>
              </a:rPr>
              <a:t> </a:t>
            </a:r>
            <a:r>
              <a:rPr lang="en-US" sz="1400" dirty="0">
                <a:solidFill>
                  <a:srgbClr val="C586C0"/>
                </a:solidFill>
                <a:latin typeface="Droid Sans Mono"/>
              </a:rPr>
              <a:t>from</a:t>
            </a:r>
            <a:r>
              <a:rPr lang="en-US" sz="1400" dirty="0">
                <a:solidFill>
                  <a:srgbClr val="D4D4D4"/>
                </a:solidFill>
                <a:latin typeface="Droid Sans Mono"/>
              </a:rPr>
              <a:t> </a:t>
            </a:r>
            <a:r>
              <a:rPr lang="en-US" sz="1400" dirty="0">
                <a:solidFill>
                  <a:srgbClr val="CE9178"/>
                </a:solidFill>
                <a:latin typeface="Droid Sans Mono"/>
              </a:rPr>
              <a:t>'@/components/custom-component'</a:t>
            </a:r>
          </a:p>
          <a:p>
            <a:pPr lvl="2"/>
            <a:br>
              <a:rPr lang="en-US" sz="1400" dirty="0">
                <a:latin typeface="Droid Sans Mono"/>
              </a:rPr>
            </a:br>
            <a:r>
              <a:rPr lang="en-US" sz="1400" dirty="0">
                <a:solidFill>
                  <a:srgbClr val="C586C0"/>
                </a:solidFill>
                <a:latin typeface="Droid Sans Mono"/>
              </a:rPr>
              <a:t>export</a:t>
            </a:r>
            <a:r>
              <a:rPr lang="en-US" sz="1400" dirty="0">
                <a:solidFill>
                  <a:srgbClr val="D4D4D4"/>
                </a:solidFill>
                <a:latin typeface="Droid Sans Mono"/>
              </a:rPr>
              <a:t> </a:t>
            </a:r>
            <a:r>
              <a:rPr lang="en-US" sz="1400" dirty="0">
                <a:solidFill>
                  <a:srgbClr val="C586C0"/>
                </a:solidFill>
                <a:latin typeface="Droid Sans Mono"/>
              </a:rPr>
              <a:t>default</a:t>
            </a:r>
            <a:r>
              <a:rPr lang="en-US" sz="1400" dirty="0">
                <a:solidFill>
                  <a:srgbClr val="D4D4D4"/>
                </a:solidFill>
                <a:latin typeface="Droid Sans Mono"/>
              </a:rPr>
              <a:t> {</a:t>
            </a:r>
          </a:p>
          <a:p>
            <a:pPr lvl="2"/>
            <a:r>
              <a:rPr lang="en-US" sz="1400" dirty="0">
                <a:solidFill>
                  <a:srgbClr val="9CDCFE"/>
                </a:solidFill>
                <a:latin typeface="Droid Sans Mono"/>
              </a:rPr>
              <a:t>  components:</a:t>
            </a:r>
            <a:r>
              <a:rPr lang="en-US" sz="1400" dirty="0">
                <a:solidFill>
                  <a:srgbClr val="D4D4D4"/>
                </a:solidFill>
                <a:latin typeface="Droid Sans Mono"/>
              </a:rPr>
              <a:t> {</a:t>
            </a:r>
          </a:p>
          <a:p>
            <a:pPr lvl="2"/>
            <a:r>
              <a:rPr lang="en-US" sz="1400" dirty="0">
                <a:solidFill>
                  <a:srgbClr val="9CDCFE"/>
                </a:solidFill>
                <a:latin typeface="Droid Sans Mono"/>
              </a:rPr>
              <a:t>    </a:t>
            </a:r>
            <a:r>
              <a:rPr lang="en-US" sz="1400" dirty="0" err="1">
                <a:solidFill>
                  <a:srgbClr val="9CDCFE"/>
                </a:solidFill>
                <a:latin typeface="Droid Sans Mono"/>
              </a:rPr>
              <a:t>CustomComponent</a:t>
            </a:r>
          </a:p>
          <a:p>
            <a:pPr lvl="2"/>
            <a:r>
              <a:rPr lang="en-US" sz="1400" dirty="0">
                <a:solidFill>
                  <a:srgbClr val="D4D4D4"/>
                </a:solidFill>
                <a:latin typeface="Droid Sans Mono"/>
              </a:rPr>
              <a:t>  },</a:t>
            </a:r>
          </a:p>
          <a:p>
            <a:pPr lvl="2"/>
            <a:br>
              <a:rPr lang="en-US" sz="1400" dirty="0">
                <a:latin typeface="Droid Sans Mono"/>
              </a:rPr>
            </a:br>
            <a:r>
              <a:rPr lang="en-US" sz="1400" dirty="0">
                <a:solidFill>
                  <a:srgbClr val="9CDCFE"/>
                </a:solidFill>
                <a:latin typeface="Droid Sans Mono"/>
              </a:rPr>
              <a:t>  props:</a:t>
            </a:r>
            <a:r>
              <a:rPr lang="en-US" sz="1400" dirty="0">
                <a:solidFill>
                  <a:srgbClr val="D4D4D4"/>
                </a:solidFill>
                <a:latin typeface="Droid Sans Mono"/>
              </a:rPr>
              <a:t> {</a:t>
            </a:r>
          </a:p>
          <a:p>
            <a:pPr lvl="2"/>
            <a:r>
              <a:rPr lang="en-US" sz="1400" dirty="0">
                <a:solidFill>
                  <a:srgbClr val="9CDCFE"/>
                </a:solidFill>
                <a:latin typeface="Droid Sans Mono"/>
              </a:rPr>
              <a:t>    </a:t>
            </a:r>
            <a:r>
              <a:rPr lang="en-US" sz="1400" dirty="0" err="1">
                <a:solidFill>
                  <a:srgbClr val="9CDCFE"/>
                </a:solidFill>
                <a:latin typeface="Droid Sans Mono"/>
              </a:rPr>
              <a:t>myClass</a:t>
            </a:r>
            <a:r>
              <a:rPr lang="en-US" sz="1400" dirty="0">
                <a:solidFill>
                  <a:srgbClr val="9CDCFE"/>
                </a:solidFill>
                <a:latin typeface="Droid Sans Mono"/>
              </a:rPr>
              <a:t>:</a:t>
            </a:r>
            <a:r>
              <a:rPr lang="en-US" sz="1400" dirty="0">
                <a:solidFill>
                  <a:srgbClr val="D4D4D4"/>
                </a:solidFill>
                <a:latin typeface="Droid Sans Mono"/>
              </a:rPr>
              <a:t> {</a:t>
            </a:r>
          </a:p>
          <a:p>
            <a:pPr lvl="2"/>
            <a:r>
              <a:rPr lang="en-US" sz="1400" dirty="0">
                <a:solidFill>
                  <a:srgbClr val="9CDCFE"/>
                </a:solidFill>
                <a:latin typeface="Droid Sans Mono"/>
              </a:rPr>
              <a:t>      type:</a:t>
            </a:r>
            <a:r>
              <a:rPr lang="en-US" sz="1400" dirty="0">
                <a:solidFill>
                  <a:srgbClr val="D4D4D4"/>
                </a:solidFill>
                <a:latin typeface="Droid Sans Mono"/>
              </a:rPr>
              <a:t> </a:t>
            </a:r>
            <a:r>
              <a:rPr lang="en-US" sz="1400" dirty="0">
                <a:solidFill>
                  <a:srgbClr val="4EC9B0"/>
                </a:solidFill>
                <a:latin typeface="Droid Sans Mono"/>
              </a:rPr>
              <a:t>String</a:t>
            </a:r>
            <a:r>
              <a:rPr lang="en-US" sz="1400" dirty="0">
                <a:solidFill>
                  <a:srgbClr val="D4D4D4"/>
                </a:solidFill>
                <a:latin typeface="Droid Sans Mono"/>
              </a:rPr>
              <a:t>,</a:t>
            </a:r>
          </a:p>
          <a:p>
            <a:pPr lvl="2"/>
            <a:r>
              <a:rPr lang="en-US" sz="1400" dirty="0">
                <a:solidFill>
                  <a:srgbClr val="9CDCFE"/>
                </a:solidFill>
                <a:latin typeface="Droid Sans Mono"/>
              </a:rPr>
              <a:t>      default:</a:t>
            </a:r>
            <a:r>
              <a:rPr lang="en-US" sz="1400" dirty="0">
                <a:solidFill>
                  <a:srgbClr val="D4D4D4"/>
                </a:solidFill>
                <a:latin typeface="Droid Sans Mono"/>
              </a:rPr>
              <a:t> </a:t>
            </a:r>
            <a:r>
              <a:rPr lang="en-US" sz="1400" dirty="0">
                <a:solidFill>
                  <a:srgbClr val="CE9178"/>
                </a:solidFill>
                <a:latin typeface="Droid Sans Mono"/>
              </a:rPr>
              <a:t>'my-component'</a:t>
            </a:r>
          </a:p>
          <a:p>
            <a:pPr lvl="2"/>
            <a:r>
              <a:rPr lang="en-US" sz="1400" dirty="0">
                <a:solidFill>
                  <a:srgbClr val="D4D4D4"/>
                </a:solidFill>
                <a:latin typeface="Droid Sans Mono"/>
              </a:rPr>
              <a:t>    }</a:t>
            </a:r>
          </a:p>
          <a:p>
            <a:pPr lvl="2"/>
            <a:r>
              <a:rPr lang="en-US" sz="1400" dirty="0">
                <a:solidFill>
                  <a:srgbClr val="D4D4D4"/>
                </a:solidFill>
                <a:latin typeface="Droid Sans Mono"/>
              </a:rPr>
              <a:t>  },</a:t>
            </a:r>
          </a:p>
          <a:p>
            <a:pPr lvl="2"/>
            <a:br>
              <a:rPr lang="en-US" sz="1400" dirty="0">
                <a:latin typeface="Droid Sans Mono"/>
              </a:rPr>
            </a:br>
            <a:r>
              <a:rPr lang="en-US" sz="1400" dirty="0">
                <a:solidFill>
                  <a:srgbClr val="9CDCFE"/>
                </a:solidFill>
                <a:latin typeface="Droid Sans Mono"/>
              </a:rPr>
              <a:t>  methods:</a:t>
            </a:r>
            <a:r>
              <a:rPr lang="en-US" sz="1400" dirty="0">
                <a:solidFill>
                  <a:srgbClr val="D4D4D4"/>
                </a:solidFill>
                <a:latin typeface="Droid Sans Mono"/>
              </a:rPr>
              <a:t> {</a:t>
            </a:r>
          </a:p>
          <a:p>
            <a:pPr lvl="2"/>
            <a:r>
              <a:rPr lang="en-US" sz="1400" dirty="0">
                <a:solidFill>
                  <a:srgbClr val="DCDCAA"/>
                </a:solidFill>
                <a:latin typeface="Droid Sans Mono"/>
              </a:rPr>
              <a:t>    </a:t>
            </a:r>
            <a:r>
              <a:rPr lang="en-US" sz="1400" dirty="0" err="1">
                <a:solidFill>
                  <a:srgbClr val="DCDCAA"/>
                </a:solidFill>
                <a:latin typeface="Droid Sans Mono"/>
              </a:rPr>
              <a:t>formatText</a:t>
            </a:r>
            <a:r>
              <a:rPr lang="en-US" sz="1400" dirty="0">
                <a:solidFill>
                  <a:srgbClr val="D4D4D4"/>
                </a:solidFill>
                <a:latin typeface="Droid Sans Mono"/>
              </a:rPr>
              <a:t>(</a:t>
            </a:r>
            <a:r>
              <a:rPr lang="en-US" sz="1400" dirty="0">
                <a:solidFill>
                  <a:srgbClr val="9CDCFE"/>
                </a:solidFill>
                <a:latin typeface="Droid Sans Mono"/>
              </a:rPr>
              <a:t>text</a:t>
            </a:r>
            <a:r>
              <a:rPr lang="en-US" sz="1400" dirty="0">
                <a:solidFill>
                  <a:srgbClr val="D4D4D4"/>
                </a:solidFill>
                <a:latin typeface="Droid Sans Mono"/>
              </a:rPr>
              <a:t>) { </a:t>
            </a:r>
            <a:r>
              <a:rPr lang="en-US" sz="1400" dirty="0">
                <a:solidFill>
                  <a:srgbClr val="C586C0"/>
                </a:solidFill>
                <a:latin typeface="Droid Sans Mono"/>
              </a:rPr>
              <a:t>return</a:t>
            </a:r>
            <a:r>
              <a:rPr lang="en-US" sz="1400" dirty="0">
                <a:solidFill>
                  <a:srgbClr val="D4D4D4"/>
                </a:solidFill>
                <a:latin typeface="Droid Sans Mono"/>
              </a:rPr>
              <a:t> </a:t>
            </a:r>
            <a:r>
              <a:rPr lang="en-US" sz="1400" dirty="0">
                <a:solidFill>
                  <a:srgbClr val="9CDCFE"/>
                </a:solidFill>
                <a:latin typeface="Droid Sans Mono"/>
              </a:rPr>
              <a:t>text</a:t>
            </a:r>
            <a:r>
              <a:rPr lang="en-US" sz="1400" dirty="0">
                <a:solidFill>
                  <a:srgbClr val="D4D4D4"/>
                </a:solidFill>
                <a:latin typeface="Droid Sans Mono"/>
              </a:rPr>
              <a:t> + </a:t>
            </a:r>
            <a:r>
              <a:rPr lang="en-US" sz="1400" dirty="0">
                <a:solidFill>
                  <a:srgbClr val="CE9178"/>
                </a:solidFill>
                <a:latin typeface="Droid Sans Mono"/>
              </a:rPr>
              <a:t>'!!!' </a:t>
            </a:r>
            <a:r>
              <a:rPr lang="en-US" sz="1400" dirty="0">
                <a:solidFill>
                  <a:srgbClr val="D4D4D4"/>
                </a:solidFill>
                <a:latin typeface="Droid Sans Mono"/>
              </a:rPr>
              <a:t>}</a:t>
            </a:r>
          </a:p>
          <a:p>
            <a:pPr lvl="2"/>
            <a:r>
              <a:rPr lang="en-US" sz="1400" dirty="0">
                <a:solidFill>
                  <a:srgbClr val="D4D4D4"/>
                </a:solidFill>
                <a:latin typeface="Droid Sans Mono"/>
              </a:rPr>
              <a:t>  }</a:t>
            </a:r>
          </a:p>
          <a:p>
            <a:pPr lvl="2"/>
            <a:r>
              <a:rPr lang="en-US" sz="1400" dirty="0">
                <a:solidFill>
                  <a:srgbClr val="D4D4D4"/>
                </a:solidFill>
                <a:latin typeface="Droid Sans Mono"/>
              </a:rPr>
              <a:t>};</a:t>
            </a:r>
          </a:p>
          <a:p>
            <a:pPr lvl="2"/>
            <a:r>
              <a:rPr lang="en-US" sz="1400" dirty="0">
                <a:solidFill>
                  <a:srgbClr val="808080"/>
                </a:solidFill>
                <a:latin typeface="Droid Sans Mono"/>
              </a:rPr>
              <a:t>&lt;/</a:t>
            </a:r>
            <a:r>
              <a:rPr lang="en-US" sz="1400" dirty="0">
                <a:solidFill>
                  <a:srgbClr val="569CD6"/>
                </a:solidFill>
                <a:latin typeface="Droid Sans Mono"/>
              </a:rPr>
              <a:t>script</a:t>
            </a:r>
            <a:r>
              <a:rPr lang="en-US" sz="1400" dirty="0">
                <a:solidFill>
                  <a:srgbClr val="808080"/>
                </a:solidFill>
                <a:latin typeface="Droid Sans Mono"/>
              </a:rPr>
              <a:t>&gt;</a:t>
            </a:r>
          </a:p>
          <a:p>
            <a:pPr lvl="2"/>
            <a:endParaRPr lang="en-US" sz="1400" dirty="0">
              <a:solidFill>
                <a:srgbClr val="808080"/>
              </a:solidFill>
              <a:latin typeface="Droid Sans Mono"/>
            </a:endParaRPr>
          </a:p>
          <a:p>
            <a:endParaRPr lang="en-US" sz="1400" dirty="0">
              <a:solidFill>
                <a:srgbClr val="808080"/>
              </a:solidFill>
              <a:latin typeface="Droid Sans Mono"/>
            </a:endParaRPr>
          </a:p>
          <a:p>
            <a:endParaRPr lang="en-US" sz="1400" dirty="0">
              <a:solidFill>
                <a:srgbClr val="D4D4D4"/>
              </a:solidFill>
              <a:latin typeface="Droid Sans Mono"/>
            </a:endParaRPr>
          </a:p>
        </p:txBody>
      </p:sp>
    </p:spTree>
    <p:extLst>
      <p:ext uri="{BB962C8B-B14F-4D97-AF65-F5344CB8AC3E}">
        <p14:creationId xmlns:p14="http://schemas.microsoft.com/office/powerpoint/2010/main" val="251051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A990-A21E-4369-806E-AB0EBC4DF584}"/>
              </a:ext>
            </a:extLst>
          </p:cNvPr>
          <p:cNvSpPr>
            <a:spLocks noGrp="1"/>
          </p:cNvSpPr>
          <p:nvPr>
            <p:ph type="title"/>
          </p:nvPr>
        </p:nvSpPr>
        <p:spPr>
          <a:xfrm>
            <a:off x="677334" y="609600"/>
            <a:ext cx="8596668" cy="767443"/>
          </a:xfrm>
        </p:spPr>
        <p:txBody>
          <a:bodyPr/>
          <a:lstStyle/>
          <a:p>
            <a:r>
              <a:rPr lang="en-US"/>
              <a:t>The Flow of Information</a:t>
            </a:r>
          </a:p>
        </p:txBody>
      </p:sp>
      <p:sp>
        <p:nvSpPr>
          <p:cNvPr id="4" name="Rectangle: Rounded Corners 3">
            <a:extLst>
              <a:ext uri="{FF2B5EF4-FFF2-40B4-BE49-F238E27FC236}">
                <a16:creationId xmlns:a16="http://schemas.microsoft.com/office/drawing/2014/main" id="{E31BDC85-3E64-4319-85D4-0A3D28E69D44}"/>
              </a:ext>
            </a:extLst>
          </p:cNvPr>
          <p:cNvSpPr/>
          <p:nvPr/>
        </p:nvSpPr>
        <p:spPr>
          <a:xfrm>
            <a:off x="676729" y="1384300"/>
            <a:ext cx="8398327" cy="486047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AF0ECB-597C-4D1E-86DF-7E0FC990BB40}"/>
              </a:ext>
            </a:extLst>
          </p:cNvPr>
          <p:cNvSpPr txBox="1"/>
          <p:nvPr/>
        </p:nvSpPr>
        <p:spPr>
          <a:xfrm>
            <a:off x="1120775" y="1701346"/>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Parent Component</a:t>
            </a:r>
          </a:p>
        </p:txBody>
      </p:sp>
      <p:sp>
        <p:nvSpPr>
          <p:cNvPr id="6" name="Rectangle: Rounded Corners 5">
            <a:extLst>
              <a:ext uri="{FF2B5EF4-FFF2-40B4-BE49-F238E27FC236}">
                <a16:creationId xmlns:a16="http://schemas.microsoft.com/office/drawing/2014/main" id="{C66C1D79-264C-4CA4-879B-5CCB4CFC64BF}"/>
              </a:ext>
            </a:extLst>
          </p:cNvPr>
          <p:cNvSpPr/>
          <p:nvPr/>
        </p:nvSpPr>
        <p:spPr>
          <a:xfrm>
            <a:off x="2794908" y="3366406"/>
            <a:ext cx="5939969" cy="25200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4FE44D0-CE2D-4AAF-BC79-41F696D77752}"/>
              </a:ext>
            </a:extLst>
          </p:cNvPr>
          <p:cNvSpPr txBox="1"/>
          <p:nvPr/>
        </p:nvSpPr>
        <p:spPr>
          <a:xfrm>
            <a:off x="3111953" y="3583667"/>
            <a:ext cx="2743200" cy="4001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Child Component</a:t>
            </a:r>
          </a:p>
        </p:txBody>
      </p:sp>
      <p:sp>
        <p:nvSpPr>
          <p:cNvPr id="9" name="Arrow: Down 8">
            <a:extLst>
              <a:ext uri="{FF2B5EF4-FFF2-40B4-BE49-F238E27FC236}">
                <a16:creationId xmlns:a16="http://schemas.microsoft.com/office/drawing/2014/main" id="{E89F3411-EB1C-49B0-8EC1-B3C10DC7F829}"/>
              </a:ext>
            </a:extLst>
          </p:cNvPr>
          <p:cNvSpPr/>
          <p:nvPr/>
        </p:nvSpPr>
        <p:spPr>
          <a:xfrm>
            <a:off x="6459203" y="2810528"/>
            <a:ext cx="747702" cy="97840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A99E3E-4657-42A4-AE2A-B437E526C566}"/>
              </a:ext>
            </a:extLst>
          </p:cNvPr>
          <p:cNvSpPr txBox="1"/>
          <p:nvPr/>
        </p:nvSpPr>
        <p:spPr>
          <a:xfrm>
            <a:off x="5853793" y="2406650"/>
            <a:ext cx="196305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Props</a:t>
            </a:r>
            <a:endParaRPr lang="en-US" dirty="0"/>
          </a:p>
        </p:txBody>
      </p:sp>
      <p:sp>
        <p:nvSpPr>
          <p:cNvPr id="11" name="Arrow: Up 10">
            <a:extLst>
              <a:ext uri="{FF2B5EF4-FFF2-40B4-BE49-F238E27FC236}">
                <a16:creationId xmlns:a16="http://schemas.microsoft.com/office/drawing/2014/main" id="{59DEED87-9CF7-45F6-A299-04152291FE7A}"/>
              </a:ext>
            </a:extLst>
          </p:cNvPr>
          <p:cNvSpPr/>
          <p:nvPr/>
        </p:nvSpPr>
        <p:spPr>
          <a:xfrm>
            <a:off x="7579524" y="2805993"/>
            <a:ext cx="684203" cy="978408"/>
          </a:xfrm>
          <a:prstGeom prst="up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16F2B2-B424-4D82-91F8-345A328FE30F}"/>
              </a:ext>
            </a:extLst>
          </p:cNvPr>
          <p:cNvSpPr txBox="1"/>
          <p:nvPr/>
        </p:nvSpPr>
        <p:spPr>
          <a:xfrm>
            <a:off x="6933292" y="2406649"/>
            <a:ext cx="196305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Events</a:t>
            </a:r>
            <a:endParaRPr lang="en-US" dirty="0"/>
          </a:p>
        </p:txBody>
      </p:sp>
      <p:sp>
        <p:nvSpPr>
          <p:cNvPr id="14" name="TextBox 13">
            <a:extLst>
              <a:ext uri="{FF2B5EF4-FFF2-40B4-BE49-F238E27FC236}">
                <a16:creationId xmlns:a16="http://schemas.microsoft.com/office/drawing/2014/main" id="{2DBEBF60-9E89-4738-9A45-CAEC79C64851}"/>
              </a:ext>
            </a:extLst>
          </p:cNvPr>
          <p:cNvSpPr txBox="1"/>
          <p:nvPr/>
        </p:nvSpPr>
        <p:spPr>
          <a:xfrm>
            <a:off x="3145972" y="4044043"/>
            <a:ext cx="2743200" cy="1477328"/>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9CDCFE"/>
                </a:solidFill>
                <a:latin typeface="Droid Sans Mono"/>
              </a:rPr>
              <a:t>props:</a:t>
            </a:r>
            <a:r>
              <a:rPr lang="en-US">
                <a:solidFill>
                  <a:srgbClr val="D4D4D4"/>
                </a:solidFill>
                <a:latin typeface="Droid Sans Mono"/>
              </a:rPr>
              <a:t> {</a:t>
            </a:r>
          </a:p>
          <a:p>
            <a:r>
              <a:rPr lang="en-US">
                <a:solidFill>
                  <a:srgbClr val="9CDCFE"/>
                </a:solidFill>
                <a:latin typeface="Droid Sans Mono"/>
              </a:rPr>
              <a:t>  dataFromParent:</a:t>
            </a:r>
            <a:r>
              <a:rPr lang="en-US" dirty="0">
                <a:solidFill>
                  <a:srgbClr val="D4D4D4"/>
                </a:solidFill>
                <a:latin typeface="Droid Sans Mono"/>
              </a:rPr>
              <a:t> {</a:t>
            </a:r>
          </a:p>
          <a:p>
            <a:r>
              <a:rPr lang="en-US">
                <a:solidFill>
                  <a:srgbClr val="9CDCFE"/>
                </a:solidFill>
                <a:latin typeface="Droid Sans Mono"/>
              </a:rPr>
              <a:t>    type:</a:t>
            </a:r>
            <a:r>
              <a:rPr lang="en-US" dirty="0">
                <a:solidFill>
                  <a:srgbClr val="D4D4D4"/>
                </a:solidFill>
                <a:latin typeface="Droid Sans Mono"/>
              </a:rPr>
              <a:t> </a:t>
            </a:r>
            <a:r>
              <a:rPr lang="en-US">
                <a:solidFill>
                  <a:srgbClr val="4EC9B0"/>
                </a:solidFill>
                <a:latin typeface="Droid Sans Mono"/>
              </a:rPr>
              <a:t>String</a:t>
            </a:r>
          </a:p>
          <a:p>
            <a:r>
              <a:rPr lang="en-US">
                <a:solidFill>
                  <a:srgbClr val="D4D4D4"/>
                </a:solidFill>
                <a:latin typeface="Droid Sans Mono"/>
              </a:rPr>
              <a:t>  }</a:t>
            </a:r>
          </a:p>
          <a:p>
            <a:r>
              <a:rPr lang="en-US">
                <a:solidFill>
                  <a:srgbClr val="D4D4D4"/>
                </a:solidFill>
                <a:latin typeface="Droid Sans Mono"/>
              </a:rPr>
              <a:t>}</a:t>
            </a:r>
          </a:p>
        </p:txBody>
      </p:sp>
      <p:sp>
        <p:nvSpPr>
          <p:cNvPr id="15" name="TextBox 14">
            <a:extLst>
              <a:ext uri="{FF2B5EF4-FFF2-40B4-BE49-F238E27FC236}">
                <a16:creationId xmlns:a16="http://schemas.microsoft.com/office/drawing/2014/main" id="{056D71EA-0E21-4BAD-BF1C-3163E10BD7FD}"/>
              </a:ext>
            </a:extLst>
          </p:cNvPr>
          <p:cNvSpPr txBox="1"/>
          <p:nvPr/>
        </p:nvSpPr>
        <p:spPr>
          <a:xfrm>
            <a:off x="5350328" y="4044043"/>
            <a:ext cx="3051629" cy="1477328"/>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9CDCFE"/>
                </a:solidFill>
                <a:latin typeface="Droid Sans Mono"/>
              </a:rPr>
              <a:t>methods:</a:t>
            </a:r>
            <a:r>
              <a:rPr lang="en-US">
                <a:solidFill>
                  <a:srgbClr val="D4D4D4"/>
                </a:solidFill>
                <a:latin typeface="Droid Sans Mono"/>
              </a:rPr>
              <a:t> {</a:t>
            </a:r>
          </a:p>
          <a:p>
            <a:r>
              <a:rPr lang="en-US">
                <a:solidFill>
                  <a:srgbClr val="DCDCAA"/>
                </a:solidFill>
                <a:latin typeface="Droid Sans Mono"/>
              </a:rPr>
              <a:t>  sendDataToParent</a:t>
            </a:r>
            <a:r>
              <a:rPr lang="en-US">
                <a:solidFill>
                  <a:srgbClr val="D4D4D4"/>
                </a:solidFill>
                <a:latin typeface="Droid Sans Mono"/>
              </a:rPr>
              <a:t>(</a:t>
            </a:r>
            <a:r>
              <a:rPr lang="en-US">
                <a:solidFill>
                  <a:srgbClr val="9CDCFE"/>
                </a:solidFill>
                <a:latin typeface="Droid Sans Mono"/>
              </a:rPr>
              <a:t>value</a:t>
            </a:r>
            <a:r>
              <a:rPr lang="en-US">
                <a:solidFill>
                  <a:srgbClr val="D4D4D4"/>
                </a:solidFill>
                <a:latin typeface="Droid Sans Mono"/>
              </a:rPr>
              <a:t>) </a:t>
            </a:r>
            <a:r>
              <a:rPr lang="en-US" dirty="0">
                <a:solidFill>
                  <a:srgbClr val="D4D4D4"/>
                </a:solidFill>
                <a:latin typeface="Droid Sans Mono"/>
              </a:rPr>
              <a:t>{</a:t>
            </a:r>
          </a:p>
          <a:p>
            <a:r>
              <a:rPr lang="en-US">
                <a:solidFill>
                  <a:srgbClr val="569CD6"/>
                </a:solidFill>
                <a:latin typeface="Droid Sans Mono"/>
              </a:rPr>
              <a:t>    this</a:t>
            </a:r>
            <a:r>
              <a:rPr lang="en-US">
                <a:solidFill>
                  <a:srgbClr val="D4D4D4"/>
                </a:solidFill>
                <a:latin typeface="Droid Sans Mono"/>
              </a:rPr>
              <a:t>.</a:t>
            </a:r>
            <a:r>
              <a:rPr lang="en-US">
                <a:solidFill>
                  <a:srgbClr val="DCDCAA"/>
                </a:solidFill>
                <a:latin typeface="Droid Sans Mono"/>
              </a:rPr>
              <a:t>$emit</a:t>
            </a:r>
            <a:r>
              <a:rPr lang="en-US">
                <a:solidFill>
                  <a:srgbClr val="D4D4D4"/>
                </a:solidFill>
                <a:latin typeface="Droid Sans Mono"/>
              </a:rPr>
              <a:t>(</a:t>
            </a:r>
            <a:r>
              <a:rPr lang="en-US">
                <a:solidFill>
                  <a:srgbClr val="CE9178"/>
                </a:solidFill>
                <a:latin typeface="Droid Sans Mono"/>
              </a:rPr>
              <a:t>'event'</a:t>
            </a:r>
            <a:r>
              <a:rPr lang="en-US">
                <a:solidFill>
                  <a:srgbClr val="D4D4D4"/>
                </a:solidFill>
                <a:latin typeface="Droid Sans Mono"/>
              </a:rPr>
              <a:t>, </a:t>
            </a:r>
            <a:r>
              <a:rPr lang="en-US" dirty="0">
                <a:solidFill>
                  <a:srgbClr val="9CDCFE"/>
                </a:solidFill>
                <a:latin typeface="Droid Sans Mono"/>
              </a:rPr>
              <a:t>value</a:t>
            </a:r>
            <a:r>
              <a:rPr lang="en-US" dirty="0">
                <a:solidFill>
                  <a:srgbClr val="D4D4D4"/>
                </a:solidFill>
                <a:latin typeface="Droid Sans Mono"/>
              </a:rPr>
              <a:t>);</a:t>
            </a:r>
          </a:p>
          <a:p>
            <a:r>
              <a:rPr lang="en-US">
                <a:solidFill>
                  <a:srgbClr val="D4D4D4"/>
                </a:solidFill>
                <a:latin typeface="Droid Sans Mono"/>
              </a:rPr>
              <a:t>  }</a:t>
            </a:r>
          </a:p>
          <a:p>
            <a:r>
              <a:rPr lang="en-US">
                <a:solidFill>
                  <a:srgbClr val="D4D4D4"/>
                </a:solidFill>
                <a:latin typeface="Droid Sans Mono"/>
              </a:rPr>
              <a:t>}</a:t>
            </a:r>
          </a:p>
        </p:txBody>
      </p:sp>
      <p:sp>
        <p:nvSpPr>
          <p:cNvPr id="16" name="TextBox 15">
            <a:extLst>
              <a:ext uri="{FF2B5EF4-FFF2-40B4-BE49-F238E27FC236}">
                <a16:creationId xmlns:a16="http://schemas.microsoft.com/office/drawing/2014/main" id="{BF8472C5-8FF0-4A3A-AF2E-2CDC9DFCD569}"/>
              </a:ext>
            </a:extLst>
          </p:cNvPr>
          <p:cNvSpPr txBox="1"/>
          <p:nvPr/>
        </p:nvSpPr>
        <p:spPr>
          <a:xfrm>
            <a:off x="1168400" y="2166258"/>
            <a:ext cx="4285343" cy="92333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808080"/>
                </a:solidFill>
                <a:latin typeface="Droid Sans Mono"/>
              </a:rPr>
              <a:t>&lt;</a:t>
            </a:r>
            <a:r>
              <a:rPr lang="en-US">
                <a:solidFill>
                  <a:srgbClr val="569CD6"/>
                </a:solidFill>
                <a:latin typeface="Droid Sans Mono"/>
              </a:rPr>
              <a:t>child-component</a:t>
            </a:r>
            <a:r>
              <a:rPr lang="en-US" dirty="0">
                <a:solidFill>
                  <a:srgbClr val="D4D4D4"/>
                </a:solidFill>
                <a:latin typeface="Droid Sans Mono"/>
              </a:rPr>
              <a:t> </a:t>
            </a:r>
            <a:endParaRPr lang="en-US" dirty="0"/>
          </a:p>
          <a:p>
            <a:r>
              <a:rPr lang="en-US">
                <a:solidFill>
                  <a:srgbClr val="9CDCFE"/>
                </a:solidFill>
                <a:latin typeface="Droid Sans Mono"/>
              </a:rPr>
              <a:t>:data-from-parent</a:t>
            </a:r>
            <a:r>
              <a:rPr lang="en-US">
                <a:solidFill>
                  <a:srgbClr val="D4D4D4"/>
                </a:solidFill>
                <a:latin typeface="Droid Sans Mono"/>
              </a:rPr>
              <a:t>="</a:t>
            </a:r>
            <a:r>
              <a:rPr lang="en-US">
                <a:solidFill>
                  <a:srgbClr val="9CDCFE"/>
                </a:solidFill>
                <a:latin typeface="Droid Sans Mono"/>
              </a:rPr>
              <a:t>dataToSendToChild</a:t>
            </a:r>
            <a:r>
              <a:rPr lang="en-US">
                <a:solidFill>
                  <a:srgbClr val="D4D4D4"/>
                </a:solidFill>
                <a:latin typeface="Droid Sans Mono"/>
              </a:rPr>
              <a:t>" </a:t>
            </a:r>
            <a:r>
              <a:rPr lang="en-US">
                <a:solidFill>
                  <a:srgbClr val="9CDCFE"/>
                </a:solidFill>
                <a:latin typeface="Droid Sans Mono"/>
              </a:rPr>
              <a:t>@event</a:t>
            </a:r>
            <a:r>
              <a:rPr lang="en-US">
                <a:solidFill>
                  <a:srgbClr val="D4D4D4"/>
                </a:solidFill>
                <a:latin typeface="Droid Sans Mono"/>
              </a:rPr>
              <a:t>="</a:t>
            </a:r>
            <a:r>
              <a:rPr lang="en-US">
                <a:solidFill>
                  <a:srgbClr val="9CDCFE"/>
                </a:solidFill>
                <a:latin typeface="Droid Sans Mono"/>
              </a:rPr>
              <a:t>actOnDataFromChild</a:t>
            </a:r>
            <a:r>
              <a:rPr lang="en-US">
                <a:solidFill>
                  <a:srgbClr val="D4D4D4"/>
                </a:solidFill>
                <a:latin typeface="Droid Sans Mono"/>
              </a:rPr>
              <a:t>" </a:t>
            </a:r>
            <a:r>
              <a:rPr lang="en-US">
                <a:solidFill>
                  <a:srgbClr val="808080"/>
                </a:solidFill>
                <a:latin typeface="Droid Sans Mono"/>
              </a:rPr>
              <a:t>/&gt;</a:t>
            </a:r>
            <a:endParaRPr lang="en-US"/>
          </a:p>
        </p:txBody>
      </p:sp>
    </p:spTree>
    <p:extLst>
      <p:ext uri="{BB962C8B-B14F-4D97-AF65-F5344CB8AC3E}">
        <p14:creationId xmlns:p14="http://schemas.microsoft.com/office/powerpoint/2010/main" val="1710417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Vue.js &amp; Rails: An Unlikely Friendship</vt:lpstr>
      <vt:lpstr>What is Vue.js?</vt:lpstr>
      <vt:lpstr>The Power of Vue: Components</vt:lpstr>
      <vt:lpstr>Anatomy of a Component</vt:lpstr>
      <vt:lpstr>Anatomy of a Component (Continued)</vt:lpstr>
      <vt:lpstr>PowerPoint Presentation</vt:lpstr>
      <vt:lpstr>Common Directives in Templates</vt:lpstr>
      <vt:lpstr>PowerPoint Presentation</vt:lpstr>
      <vt:lpstr>The Flow of Information</vt:lpstr>
      <vt:lpstr>Vue Ecosystem &amp; Common Add-ons</vt:lpstr>
      <vt:lpstr>UI Frameworks for Vue</vt:lpstr>
      <vt:lpstr>Pairing Vue.js with Ruby on Rails</vt:lpstr>
      <vt:lpstr>Option 1: Use Vue with Rails Views</vt:lpstr>
      <vt:lpstr>Option 2: Rails API with Vue App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1472</cp:revision>
  <dcterms:created xsi:type="dcterms:W3CDTF">2014-09-12T02:18:09Z</dcterms:created>
  <dcterms:modified xsi:type="dcterms:W3CDTF">2019-03-14T19:28:49Z</dcterms:modified>
</cp:coreProperties>
</file>