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5" r:id="rId4"/>
    <p:sldId id="276" r:id="rId5"/>
    <p:sldId id="259" r:id="rId6"/>
    <p:sldId id="260" r:id="rId7"/>
    <p:sldId id="277" r:id="rId8"/>
    <p:sldId id="262" r:id="rId9"/>
    <p:sldId id="278" r:id="rId10"/>
    <p:sldId id="263" r:id="rId11"/>
    <p:sldId id="282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5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1867"/>
  </p:normalViewPr>
  <p:slideViewPr>
    <p:cSldViewPr snapToGrid="0" snapToObjects="1">
      <p:cViewPr varScale="1">
        <p:scale>
          <a:sx n="105" d="100"/>
          <a:sy n="105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EDAD-C4B7-5240-8D3F-3A8319E4B407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7F65E-D1CA-8E4F-B61B-0095BD14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tradeoffs,</a:t>
            </a:r>
            <a:r>
              <a:rPr lang="en-US" baseline="0" dirty="0" smtClean="0"/>
              <a:t> see what affects the severity of the tradeoffs</a:t>
            </a:r>
          </a:p>
          <a:p>
            <a:r>
              <a:rPr lang="en-US" baseline="0" dirty="0" smtClean="0"/>
              <a:t>Menu of investment opportunities that differ in risk levels, banks don’t know true riskiness and they make decisions based on their successes and failures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 </a:t>
            </a:r>
            <a:r>
              <a:rPr lang="en-US" dirty="0" smtClean="0"/>
              <a:t>commercial banks, </a:t>
            </a:r>
            <a:r>
              <a:rPr lang="en-US" i="1" dirty="0" smtClean="0"/>
              <a:t>D </a:t>
            </a:r>
            <a:r>
              <a:rPr lang="en-US" dirty="0" smtClean="0"/>
              <a:t>investment package options for each at every time step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Investment package </a:t>
            </a:r>
            <a:r>
              <a:rPr lang="en-US" i="1" dirty="0" smtClean="0"/>
              <a:t>j</a:t>
            </a:r>
            <a:r>
              <a:rPr lang="en-US" dirty="0" smtClean="0"/>
              <a:t> has payout normally distributed with mean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variance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lvl="1"/>
            <a:r>
              <a:rPr lang="en-US" dirty="0" smtClean="0"/>
              <a:t>Payout for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at time </a:t>
            </a:r>
            <a:r>
              <a:rPr lang="en-US" i="1" dirty="0" smtClean="0"/>
              <a:t>t having chosen package j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r>
              <a:rPr lang="en-US" b="1" i="1" dirty="0" smtClean="0"/>
              <a:t> </a:t>
            </a:r>
            <a:r>
              <a:rPr lang="en-US" i="1" dirty="0" smtClean="0"/>
              <a:t>~ </a:t>
            </a:r>
            <a:r>
              <a:rPr lang="en-US" dirty="0" smtClean="0"/>
              <a:t>N(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Banks start with some initial net worth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, updated at each time step </a:t>
            </a:r>
            <a:r>
              <a:rPr lang="en-US" i="1" dirty="0" smtClean="0"/>
              <a:t>t</a:t>
            </a:r>
            <a:r>
              <a:rPr lang="en-US" dirty="0" smtClean="0"/>
              <a:t> depending on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 &lt; 0, bank </a:t>
            </a:r>
            <a:r>
              <a:rPr lang="en-US" i="1" dirty="0" err="1" smtClean="0"/>
              <a:t>i</a:t>
            </a:r>
            <a:r>
              <a:rPr lang="en-US" dirty="0" smtClean="0"/>
              <a:t> distressed</a:t>
            </a:r>
          </a:p>
          <a:p>
            <a:pPr lvl="2"/>
            <a:r>
              <a:rPr lang="en-US" dirty="0" smtClean="0"/>
              <a:t>CB decision on whether to bail out</a:t>
            </a:r>
          </a:p>
          <a:p>
            <a:pPr lvl="3"/>
            <a:r>
              <a:rPr lang="en-US" dirty="0" smtClean="0"/>
              <a:t>If bailed out, bank </a:t>
            </a:r>
            <a:r>
              <a:rPr lang="en-US" i="1" dirty="0" err="1" smtClean="0"/>
              <a:t>i</a:t>
            </a:r>
            <a:r>
              <a:rPr lang="en-US" dirty="0" smtClean="0"/>
              <a:t> pulled out of debt and given some small amount of money </a:t>
            </a:r>
            <a:r>
              <a:rPr lang="en-US" i="1" dirty="0" smtClean="0"/>
              <a:t>z</a:t>
            </a:r>
          </a:p>
          <a:p>
            <a:pPr lvl="3"/>
            <a:r>
              <a:rPr lang="en-US" dirty="0" smtClean="0"/>
              <a:t>Otherwise,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removed from simulation and replaced with another bank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Systemic risk is fundamentally a measure of correlation</a:t>
            </a:r>
            <a:r>
              <a:rPr lang="en-US" baseline="0" dirty="0" smtClean="0"/>
              <a:t>, so it is fundamentally different from investment risk; also central bank bailing out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to focus too much on these numbers. We realize</a:t>
            </a:r>
            <a:r>
              <a:rPr lang="en-US" baseline="0" dirty="0" smtClean="0"/>
              <a:t> that they are very close, but of course future work is to see what drives optimal value, understand whether it’s robust</a:t>
            </a:r>
          </a:p>
          <a:p>
            <a:r>
              <a:rPr lang="en-US" baseline="0" dirty="0" smtClean="0"/>
              <a:t>One of the key takeaways is not the literal bailout rate number but the point where the optimality was attained is at a point where you pay a lot of attention to systemic risk and not much to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D073-38E3-F34D-B264-54811450B35A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 Learning-based Model of Central Bank Bailout Decision-making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Anirudh Suresh</a:t>
            </a:r>
          </a:p>
          <a:p>
            <a:r>
              <a:rPr lang="en-US" dirty="0" smtClean="0"/>
              <a:t>Harvard ’20</a:t>
            </a:r>
          </a:p>
          <a:p>
            <a:r>
              <a:rPr lang="en-US" dirty="0" smtClean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2918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 decides whether to bail out distressed banks according to a logistic objective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= literal cost to CB of bailing out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 (systemic risk) = represented by correlation of assets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M</a:t>
            </a:r>
            <a:r>
              <a:rPr lang="en-US" dirty="0" smtClean="0"/>
              <a:t> (moral hazard)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bailout</a:t>
            </a:r>
            <a:r>
              <a:rPr lang="en-US" dirty="0" smtClean="0"/>
              <a:t> /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distress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90" y="2633797"/>
            <a:ext cx="6886617" cy="13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10644"/>
            <a:ext cx="4572000" cy="2781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82094"/>
            <a:ext cx="4572000" cy="2438400"/>
          </a:xfrm>
        </p:spPr>
      </p:pic>
      <p:sp>
        <p:nvSpPr>
          <p:cNvPr id="7" name="TextBox 6"/>
          <p:cNvSpPr txBox="1"/>
          <p:nvPr/>
        </p:nvSpPr>
        <p:spPr>
          <a:xfrm>
            <a:off x="1143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cost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systemic risk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3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5. Calibration</a:t>
            </a:r>
            <a:r>
              <a:rPr lang="en-US" sz="4000" dirty="0"/>
              <a:t>, Convergence, and Parameter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choice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15</a:t>
            </a:r>
          </a:p>
          <a:p>
            <a:pPr lvl="1"/>
            <a:r>
              <a:rPr lang="en-US" i="1" dirty="0" smtClean="0"/>
              <a:t>D </a:t>
            </a:r>
            <a:r>
              <a:rPr lang="en-US" dirty="0" smtClean="0"/>
              <a:t>= 3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= 500</a:t>
            </a:r>
          </a:p>
          <a:p>
            <a:pPr lvl="1"/>
            <a:r>
              <a:rPr lang="en-US" b="1" i="1" dirty="0" smtClean="0"/>
              <a:t>v</a:t>
            </a:r>
            <a:r>
              <a:rPr lang="en-US" dirty="0" smtClean="0"/>
              <a:t> = [0.04, 0.25</a:t>
            </a:r>
            <a:r>
              <a:rPr lang="is-IS" dirty="0" smtClean="0"/>
              <a:t>, 1.0]</a:t>
            </a:r>
            <a:endParaRPr lang="en-US" dirty="0" smtClean="0"/>
          </a:p>
          <a:p>
            <a:pPr lvl="2"/>
            <a:r>
              <a:rPr lang="en-US" dirty="0" smtClean="0"/>
              <a:t>Chosen to allow for simplicity in analysis and breadth for aggregation</a:t>
            </a:r>
          </a:p>
          <a:p>
            <a:pPr lvl="1"/>
            <a:r>
              <a:rPr lang="en-US" dirty="0" smtClean="0"/>
              <a:t>Other parameters (e.g. </a:t>
            </a:r>
            <a:r>
              <a:rPr lang="en-US" dirty="0" err="1" smtClean="0"/>
              <a:t>hyperparameters</a:t>
            </a:r>
            <a:r>
              <a:rPr lang="en-US" dirty="0" smtClean="0"/>
              <a:t> in learning process) are set based on various strategies, including estimating which ones give reasonable output ranges and using machine learning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68816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5</a:t>
            </a:r>
            <a:r>
              <a:rPr lang="en-US" sz="3500" dirty="0" smtClean="0"/>
              <a:t>. Calibration, Convergence, and Parameter Choice (cont.)</a:t>
            </a:r>
            <a:endParaRPr lang="en-US" sz="3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TextBox 6"/>
          <p:cNvSpPr txBox="1"/>
          <p:nvPr/>
        </p:nvSpPr>
        <p:spPr>
          <a:xfrm>
            <a:off x="6172200" y="5850235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high social learning:</a:t>
            </a:r>
          </a:p>
          <a:p>
            <a:pPr lvl="1" algn="ctr"/>
            <a:r>
              <a:rPr lang="en-US" b="1" i="1" dirty="0"/>
              <a:t>A</a:t>
            </a:r>
            <a:r>
              <a:rPr lang="en-US" b="1" i="1" baseline="-25000" dirty="0"/>
              <a:t>E</a:t>
            </a:r>
            <a:r>
              <a:rPr lang="en-US" dirty="0"/>
              <a:t> = [</a:t>
            </a:r>
            <a:r>
              <a:rPr lang="is-IS" dirty="0"/>
              <a:t>8.9693, 4.6913, 1.3394]</a:t>
            </a:r>
            <a:endParaRPr lang="en-US" b="1" i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850235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no social </a:t>
            </a:r>
            <a:r>
              <a:rPr lang="en-US" dirty="0" smtClean="0"/>
              <a:t>learning: </a:t>
            </a:r>
          </a:p>
          <a:p>
            <a:pPr algn="ctr"/>
            <a:r>
              <a:rPr lang="en-US" b="1" i="1" dirty="0" smtClean="0"/>
              <a:t>A</a:t>
            </a:r>
            <a:r>
              <a:rPr lang="en-US" b="1" i="1" baseline="-25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is-IS" dirty="0"/>
              <a:t>6.3371, 5.2443, 3.4186]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086535" y="5416062"/>
            <a:ext cx="520505" cy="7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6406" y="4965895"/>
            <a:ext cx="647114" cy="122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8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</a:t>
            </a:r>
            <a:r>
              <a:rPr lang="en-US" sz="4000" dirty="0" smtClean="0"/>
              <a:t>. Quantification of Moral Hazard—Moral Hazard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99738" cy="4622067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run over different combinations of </a:t>
            </a:r>
            <a:r>
              <a:rPr lang="el-GR" dirty="0" smtClean="0"/>
              <a:t>β</a:t>
            </a:r>
            <a:r>
              <a:rPr lang="en-US" dirty="0" smtClean="0"/>
              <a:t>s from the objective function</a:t>
            </a:r>
          </a:p>
          <a:p>
            <a:pPr lvl="1"/>
            <a:r>
              <a:rPr lang="is-IS" dirty="0" smtClean="0"/>
              <a:t>Yields relationship between bailout rate</a:t>
            </a:r>
            <a:r>
              <a:rPr lang="en-US" dirty="0" smtClean="0"/>
              <a:t>—</a:t>
            </a:r>
            <a:r>
              <a:rPr lang="is-IS" dirty="0" smtClean="0"/>
              <a:t>representing CB harshness</a:t>
            </a:r>
            <a:r>
              <a:rPr lang="en-US" dirty="0" smtClean="0"/>
              <a:t>—</a:t>
            </a:r>
            <a:r>
              <a:rPr lang="is-IS" dirty="0" smtClean="0"/>
              <a:t>and number of distress cases</a:t>
            </a:r>
            <a:r>
              <a:rPr lang="en-US" dirty="0" smtClean="0"/>
              <a:t>—</a:t>
            </a:r>
            <a:r>
              <a:rPr lang="is-IS" dirty="0" smtClean="0"/>
              <a:t>standing for moral hazard</a:t>
            </a:r>
          </a:p>
          <a:p>
            <a:r>
              <a:rPr lang="is-IS" dirty="0" smtClean="0"/>
              <a:t>Exponential fit (blue) indicates that for a 1% increase in bailout rate, number of distress cases rises by 0.6848%</a:t>
            </a:r>
          </a:p>
          <a:p>
            <a:pPr lvl="1"/>
            <a:r>
              <a:rPr lang="is-IS" dirty="0" smtClean="0"/>
              <a:t>Similar in magnitude to empirical analysis: 0.2% increase in distress probability for 1% increase in bailout probability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56" y="1267501"/>
            <a:ext cx="3728072" cy="371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38" y="4981151"/>
            <a:ext cx="3991708" cy="14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6. Quantification of Moral Hazard—Risk Tradeoff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8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Investment risk is defined as the proportion of banks expected to choose each package multiplied by the volatility of that package</a:t>
            </a:r>
            <a:r>
              <a:rPr lang="en-US" baseline="30000" dirty="0"/>
              <a:t>4</a:t>
            </a:r>
            <a:endParaRPr lang="en-US" dirty="0" smtClean="0"/>
          </a:p>
          <a:p>
            <a:r>
              <a:rPr lang="en-US" dirty="0" smtClean="0"/>
              <a:t>As CB bails out more, it decreases amount of systemic damage but also incentivizes risk-taking on the part of the commercial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6" y="1585181"/>
            <a:ext cx="4132385" cy="41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</a:t>
            </a:r>
            <a:r>
              <a:rPr lang="en-US" sz="3200" dirty="0" smtClean="0"/>
              <a:t>. Quantification of Moral Hazard—Visualizing Moral Hazard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69" y="1697359"/>
            <a:ext cx="3982861" cy="399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14" y="1690688"/>
            <a:ext cx="3989517" cy="3997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1690689"/>
            <a:ext cx="3989517" cy="399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91311"/>
            <a:ext cx="1217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each level of </a:t>
            </a:r>
            <a:r>
              <a:rPr lang="en-US" smtClean="0"/>
              <a:t>investment risk with respect to bailout rate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911" y="5587602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2677" y="5587602"/>
            <a:ext cx="30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Intermediately Risky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2308" y="5587602"/>
            <a:ext cx="30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Risky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Optimization of Bailout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8025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Optimal policy defined as minimizing total risk (combination of systemic and investment risk)</a:t>
            </a:r>
            <a:r>
              <a:rPr lang="en-US" baseline="30000" dirty="0" smtClean="0"/>
              <a:t>5</a:t>
            </a:r>
            <a:endParaRPr lang="en-US" dirty="0" smtClean="0"/>
          </a:p>
          <a:p>
            <a:r>
              <a:rPr lang="en-US" dirty="0" smtClean="0"/>
              <a:t>“Optimal” </a:t>
            </a:r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r>
              <a:rPr lang="en-US" dirty="0" smtClean="0"/>
              <a:t>Translates to “optimal” bailout rate of 87.23%</a:t>
            </a:r>
          </a:p>
          <a:p>
            <a:pPr lvl="1"/>
            <a:r>
              <a:rPr lang="en-US" dirty="0" smtClean="0"/>
              <a:t>50 lowest risk: average optimal bailout rate of 78.14%</a:t>
            </a:r>
          </a:p>
          <a:p>
            <a:pPr lvl="1"/>
            <a:r>
              <a:rPr lang="en-US" dirty="0" smtClean="0"/>
              <a:t>Dam and </a:t>
            </a:r>
            <a:r>
              <a:rPr lang="en-US" dirty="0" err="1" smtClean="0"/>
              <a:t>Koetter’s</a:t>
            </a:r>
            <a:r>
              <a:rPr lang="en-US" dirty="0" smtClean="0"/>
              <a:t> empirical data: on average, 81% of German banks bailed out</a:t>
            </a:r>
          </a:p>
          <a:p>
            <a:pPr lvl="1"/>
            <a:r>
              <a:rPr lang="en-US" dirty="0" smtClean="0"/>
              <a:t>Pay more attention attention to systemic risk than moral hazard and cost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5" y="1296779"/>
            <a:ext cx="5373545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8</a:t>
            </a:r>
            <a:r>
              <a:rPr lang="en-US" sz="4000" dirty="0" smtClean="0"/>
              <a:t>. Examinations of the Effects of Asset Volatility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Modulate </a:t>
            </a:r>
            <a:r>
              <a:rPr lang="en-US" b="1" i="1" dirty="0" smtClean="0"/>
              <a:t>v </a:t>
            </a:r>
            <a:r>
              <a:rPr lang="en-US" dirty="0" smtClean="0"/>
              <a:t>to represent different levels of asset volatility</a:t>
            </a:r>
          </a:p>
          <a:p>
            <a:pPr lvl="1"/>
            <a:r>
              <a:rPr lang="en-US" dirty="0" smtClean="0"/>
              <a:t>A.</a:t>
            </a:r>
            <a:r>
              <a:rPr lang="en-US" b="1" i="1" dirty="0" smtClean="0"/>
              <a:t> v </a:t>
            </a:r>
            <a:r>
              <a:rPr lang="en-US" dirty="0" smtClean="0"/>
              <a:t>= [0.01, 0.0625, 0.25]; established market (e.g. U.S.)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[0.04, 0.25, 1.0]; emerging market (e.g. Indonesia)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[0.16, 1.0, 4.0]; developing market (e.g. Cameroon)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40583"/>
              </p:ext>
            </p:extLst>
          </p:nvPr>
        </p:nvGraphicFramePr>
        <p:xfrm>
          <a:off x="948657" y="4153326"/>
          <a:ext cx="1029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8"/>
                <a:gridCol w="1394143"/>
                <a:gridCol w="1593406"/>
                <a:gridCol w="1890014"/>
                <a:gridCol w="1738376"/>
                <a:gridCol w="1201611"/>
                <a:gridCol w="1803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Distress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Systemic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[5.32, 5.20, 4.48]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[6.38, 5.53, 3.09]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[9.18,</a:t>
                      </a:r>
                      <a:r>
                        <a:rPr lang="en-US" baseline="0" dirty="0" smtClean="0"/>
                        <a:t> 4.42, 1.40]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39" y="1773286"/>
            <a:ext cx="4041205" cy="3030903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" y="1780208"/>
            <a:ext cx="4035484" cy="3026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28" y="1773286"/>
            <a:ext cx="4044711" cy="3033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7132" y="4813742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5475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3818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 Case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Less volatile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volatile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11" idx="1"/>
          </p:cNvCxnSpPr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Some Historical </a:t>
            </a:r>
            <a:r>
              <a:rPr lang="en-US" dirty="0"/>
              <a:t>C</a:t>
            </a:r>
            <a:r>
              <a:rPr lang="en-US" dirty="0" smtClean="0"/>
              <a:t>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37400" cy="4351338"/>
          </a:xfrm>
        </p:spPr>
        <p:txBody>
          <a:bodyPr/>
          <a:lstStyle/>
          <a:p>
            <a:r>
              <a:rPr lang="en-US" dirty="0" smtClean="0"/>
              <a:t>Bagehot’s dictum</a:t>
            </a:r>
          </a:p>
          <a:p>
            <a:pPr lvl="1"/>
            <a:r>
              <a:rPr lang="en-US" dirty="0" smtClean="0"/>
              <a:t>LOLR function of the central bank (CB)</a:t>
            </a:r>
          </a:p>
          <a:p>
            <a:r>
              <a:rPr lang="en-US" dirty="0" smtClean="0"/>
              <a:t>Revisal of convention during 2008 financial crisis</a:t>
            </a:r>
          </a:p>
          <a:p>
            <a:pPr lvl="1"/>
            <a:r>
              <a:rPr lang="en-US" dirty="0" smtClean="0"/>
              <a:t>Possibility that insolvent banks’ bankruptcies could irreparably damage financial system</a:t>
            </a:r>
          </a:p>
          <a:p>
            <a:pPr lvl="2"/>
            <a:r>
              <a:rPr lang="en-US" dirty="0" smtClean="0"/>
              <a:t>Termed “systemic risk,” “too big to fail,” “too interconnected to fail,” etc.</a:t>
            </a:r>
          </a:p>
          <a:p>
            <a:pPr lvl="2"/>
            <a:r>
              <a:rPr lang="en-US" dirty="0" smtClean="0"/>
              <a:t>Posner and Casey (2015)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1461294"/>
            <a:ext cx="337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instantaneous change: what if </a:t>
            </a:r>
            <a:r>
              <a:rPr lang="en-US" b="1" i="1" dirty="0" smtClean="0"/>
              <a:t>v</a:t>
            </a:r>
            <a:r>
              <a:rPr lang="en-US" dirty="0" smtClean="0"/>
              <a:t> changes suddenly at t = 500?</a:t>
            </a:r>
          </a:p>
          <a:p>
            <a:pPr lvl="1"/>
            <a:r>
              <a:rPr lang="en-US" dirty="0" smtClean="0"/>
              <a:t>D. </a:t>
            </a:r>
            <a:r>
              <a:rPr lang="en-US" b="1" i="1" dirty="0" smtClean="0"/>
              <a:t>v</a:t>
            </a:r>
            <a:r>
              <a:rPr lang="en-US" dirty="0" smtClean="0"/>
              <a:t> = [0.01, 0.0625, 0.25]; at t = 500, multiplied by </a:t>
            </a:r>
            <a:r>
              <a:rPr lang="en-US" dirty="0" err="1" smtClean="0"/>
              <a:t>volshock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75241"/>
              </p:ext>
            </p:extLst>
          </p:nvPr>
        </p:nvGraphicFramePr>
        <p:xfrm>
          <a:off x="838200" y="3525324"/>
          <a:ext cx="10515600" cy="2242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11"/>
                <a:gridCol w="1483086"/>
                <a:gridCol w="1966358"/>
                <a:gridCol w="2067364"/>
                <a:gridCol w="907442"/>
                <a:gridCol w="1410016"/>
                <a:gridCol w="1511023"/>
              </a:tblGrid>
              <a:tr h="8189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volshock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Bailout rate</a:t>
                      </a:r>
                      <a:r>
                        <a:rPr lang="en-US" baseline="0" dirty="0" smtClean="0"/>
                        <a:t> pre-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 post-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pre-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post-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836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11392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17035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8</a:t>
            </a:r>
            <a:r>
              <a:rPr lang="en-US" sz="3700" dirty="0" smtClean="0"/>
              <a:t>. Examinations of the Effects of Asset Volatility (cont.)</a:t>
            </a:r>
            <a:endParaRPr lang="en-US" sz="3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78" y="1903516"/>
            <a:ext cx="3959671" cy="29697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11" y="1899640"/>
            <a:ext cx="3964838" cy="297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877203"/>
            <a:ext cx="3962400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78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smtClean="0"/>
              <a:t>ol_shock</a:t>
            </a:r>
            <a:r>
              <a:rPr lang="en-US" dirty="0" smtClean="0"/>
              <a:t> = 0.25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25" y="48102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Decreasing shock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Increasing shock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flipH="1">
            <a:off x="3840480" y="5873351"/>
            <a:ext cx="266298" cy="4430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93895" y="63520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shock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9.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provides a heterogeneous system that allows for clear visualization of learning and behavior patterns.</a:t>
            </a:r>
          </a:p>
          <a:p>
            <a:pPr lvl="1"/>
            <a:r>
              <a:rPr lang="en-US" dirty="0" smtClean="0"/>
              <a:t>Displays natural tradeoffs in a quantifiable manner</a:t>
            </a:r>
          </a:p>
          <a:p>
            <a:pPr lvl="1"/>
            <a:r>
              <a:rPr lang="en-US" dirty="0" smtClean="0"/>
              <a:t>Ease of experimentation for causal inference</a:t>
            </a:r>
          </a:p>
          <a:p>
            <a:pPr lvl="1"/>
            <a:r>
              <a:rPr lang="en-US" dirty="0" smtClean="0"/>
              <a:t>Learning → rational decision-making and adaptation patterns by banks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Combine with empirical data, such as that from Dam and </a:t>
            </a:r>
            <a:r>
              <a:rPr lang="en-US" dirty="0" err="1" smtClean="0"/>
              <a:t>Koetter</a:t>
            </a:r>
            <a:r>
              <a:rPr lang="en-US" dirty="0" smtClean="0"/>
              <a:t> to compare model results on tradeoffs</a:t>
            </a:r>
          </a:p>
          <a:p>
            <a:pPr lvl="1"/>
            <a:r>
              <a:rPr lang="en-US" dirty="0" smtClean="0"/>
              <a:t>Consider non-linear shocks to asset volatility</a:t>
            </a:r>
          </a:p>
          <a:p>
            <a:pPr lvl="1"/>
            <a:r>
              <a:rPr lang="en-US" dirty="0" smtClean="0"/>
              <a:t>Further study optimal policy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173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Acharya, Viral V. "A Theory of Systemic Risk and Design of Prudential Bank Regulation." </a:t>
            </a:r>
            <a:r>
              <a:rPr lang="en-US" i="1" dirty="0" smtClean="0"/>
              <a:t>Journal of Financial Stability</a:t>
            </a:r>
            <a:r>
              <a:rPr lang="en-US" dirty="0" smtClean="0"/>
              <a:t> 5 (2009): 224-55. Web. 15 June 2017.</a:t>
            </a:r>
          </a:p>
          <a:p>
            <a:r>
              <a:rPr lang="en-US" dirty="0" err="1" smtClean="0"/>
              <a:t>Cordella</a:t>
            </a:r>
            <a:r>
              <a:rPr lang="en-US" dirty="0" smtClean="0"/>
              <a:t>, Tito, and Eduardo </a:t>
            </a:r>
            <a:r>
              <a:rPr lang="en-US" dirty="0" err="1" smtClean="0"/>
              <a:t>Yeyati</a:t>
            </a:r>
            <a:r>
              <a:rPr lang="en-US" dirty="0" smtClean="0"/>
              <a:t>. "Bank Bailouts: Moral Hazard vs. Value </a:t>
            </a:r>
            <a:r>
              <a:rPr lang="en-US" dirty="0" err="1" smtClean="0"/>
              <a:t>Effect."</a:t>
            </a:r>
            <a:r>
              <a:rPr lang="en-US" i="1" dirty="0" err="1" smtClean="0"/>
              <a:t>Journal</a:t>
            </a:r>
            <a:r>
              <a:rPr lang="en-US" i="1" dirty="0" smtClean="0"/>
              <a:t> of Financial Intermediation</a:t>
            </a:r>
            <a:r>
              <a:rPr lang="en-US" dirty="0" smtClean="0"/>
              <a:t> 12 (2003): 300-30. Web. 15 June 2017.</a:t>
            </a:r>
          </a:p>
          <a:p>
            <a:r>
              <a:rPr lang="en-US" dirty="0" smtClean="0"/>
              <a:t>Dam, </a:t>
            </a:r>
            <a:r>
              <a:rPr lang="en-US" dirty="0" err="1" smtClean="0"/>
              <a:t>Lammertjan</a:t>
            </a:r>
            <a:r>
              <a:rPr lang="en-US" dirty="0" smtClean="0"/>
              <a:t>, and Michael </a:t>
            </a:r>
            <a:r>
              <a:rPr lang="en-US" dirty="0" err="1" smtClean="0"/>
              <a:t>Koetter</a:t>
            </a:r>
            <a:r>
              <a:rPr lang="en-US" dirty="0" smtClean="0"/>
              <a:t>. "Moral Hazard Implications of Bank Bail-Outs." </a:t>
            </a:r>
            <a:r>
              <a:rPr lang="en-US" i="1" dirty="0" smtClean="0"/>
              <a:t>SSRN Electronic Journal</a:t>
            </a:r>
            <a:r>
              <a:rPr lang="en-US" dirty="0" smtClean="0"/>
              <a:t> (2010):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Freixas</a:t>
            </a:r>
            <a:r>
              <a:rPr lang="en-US" dirty="0" smtClean="0"/>
              <a:t>, Xavier. "Optimal Bail Out Policy, Conditionality and Constructive </a:t>
            </a:r>
            <a:r>
              <a:rPr lang="en-US" dirty="0" err="1" smtClean="0"/>
              <a:t>Ambiguity."</a:t>
            </a:r>
            <a:r>
              <a:rPr lang="en-US" i="1" dirty="0" err="1" smtClean="0"/>
              <a:t>SSRN</a:t>
            </a:r>
            <a:r>
              <a:rPr lang="en-US" i="1" dirty="0" smtClean="0"/>
              <a:t> Electronic Journal</a:t>
            </a:r>
            <a:r>
              <a:rPr lang="en-US" dirty="0" smtClean="0"/>
              <a:t> (2000):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Hemmati</a:t>
            </a:r>
            <a:r>
              <a:rPr lang="en-US" dirty="0" smtClean="0"/>
              <a:t>, Mahdi,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Nili</a:t>
            </a:r>
            <a:r>
              <a:rPr lang="en-US" dirty="0" smtClean="0"/>
              <a:t>, and Nasser </a:t>
            </a:r>
            <a:r>
              <a:rPr lang="en-US" dirty="0" err="1" smtClean="0"/>
              <a:t>Sadati</a:t>
            </a:r>
            <a:r>
              <a:rPr lang="en-US" dirty="0" smtClean="0"/>
              <a:t>. "Reinforcement Learning of Heterogeneous Private Agents in a Macroeconomic Policy Game." </a:t>
            </a:r>
            <a:r>
              <a:rPr lang="en-US" i="1" dirty="0" smtClean="0"/>
              <a:t>Lecture Notes in Economics and Mathematical Systems Progress in </a:t>
            </a:r>
            <a:r>
              <a:rPr lang="en-US" i="1" smtClean="0"/>
              <a:t>Artificial </a:t>
            </a:r>
            <a:r>
              <a:rPr lang="en-US" i="1" smtClean="0"/>
              <a:t>Economics </a:t>
            </a:r>
            <a:r>
              <a:rPr lang="en-US" smtClean="0"/>
              <a:t>(</a:t>
            </a:r>
            <a:r>
              <a:rPr lang="en-US" dirty="0" smtClean="0"/>
              <a:t>2010): 215-26. Web. 15 June 2017.</a:t>
            </a:r>
          </a:p>
          <a:p>
            <a:r>
              <a:rPr lang="en-US" dirty="0" smtClean="0"/>
              <a:t>"Lombard Street." </a:t>
            </a:r>
            <a:r>
              <a:rPr lang="en-US" i="1" dirty="0" smtClean="0"/>
              <a:t>Goodreads</a:t>
            </a:r>
            <a:r>
              <a:rPr lang="en-US" dirty="0" smtClean="0"/>
              <a:t>. Goodreads, </a:t>
            </a:r>
            <a:r>
              <a:rPr lang="en-US" dirty="0" err="1" smtClean="0"/>
              <a:t>n.d.</a:t>
            </a:r>
            <a:r>
              <a:rPr lang="en-US" dirty="0" smtClean="0"/>
              <a:t> Web. 17 July 2017. &lt;http://</a:t>
            </a:r>
            <a:r>
              <a:rPr lang="en-US" dirty="0" err="1" smtClean="0"/>
              <a:t>www.goodreads.com</a:t>
            </a:r>
            <a:r>
              <a:rPr lang="en-US" dirty="0" smtClean="0"/>
              <a:t>/book/show/443427.Lombard_Street&gt;.</a:t>
            </a:r>
          </a:p>
          <a:p>
            <a:r>
              <a:rPr lang="en-US" dirty="0" smtClean="0"/>
              <a:t>Lu, Yang K., Robert G. King, and Ernesto </a:t>
            </a:r>
            <a:r>
              <a:rPr lang="en-US" dirty="0" err="1" smtClean="0"/>
              <a:t>Pasten</a:t>
            </a:r>
            <a:r>
              <a:rPr lang="en-US" dirty="0" smtClean="0"/>
              <a:t>. "Optimal Reputation Building in the New Keynesian Model." </a:t>
            </a:r>
            <a:r>
              <a:rPr lang="en-US" i="1" dirty="0" smtClean="0"/>
              <a:t>Journal of Monetary Economics</a:t>
            </a:r>
            <a:r>
              <a:rPr lang="en-US" dirty="0" smtClean="0"/>
              <a:t> 84 (2016): 233-49. Web. 15 June 2017.</a:t>
            </a:r>
          </a:p>
          <a:p>
            <a:r>
              <a:rPr lang="en-US" dirty="0" smtClean="0"/>
              <a:t>Posner, Eric A., and Anthony Casey. "A Framework for Bailout Regulation." </a:t>
            </a:r>
            <a:r>
              <a:rPr lang="en-US" i="1" dirty="0" smtClean="0"/>
              <a:t>Notre Dame Law Review</a:t>
            </a:r>
            <a:r>
              <a:rPr lang="en-US" dirty="0" smtClean="0"/>
              <a:t> 91.2 (2015): 479-536. Web. 15 June 2017.</a:t>
            </a:r>
          </a:p>
        </p:txBody>
      </p:sp>
    </p:spTree>
    <p:extLst>
      <p:ext uri="{BB962C8B-B14F-4D97-AF65-F5344CB8AC3E}">
        <p14:creationId xmlns:p14="http://schemas.microsoft.com/office/powerpoint/2010/main" val="4441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</a:t>
            </a:r>
          </a:p>
          <a:p>
            <a:r>
              <a:rPr lang="en-US" dirty="0" smtClean="0"/>
              <a:t>2: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>
          <a:xfrm>
            <a:off x="1531916" y="1690688"/>
            <a:ext cx="4326577" cy="78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2293457"/>
            <a:ext cx="1516651" cy="481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/>
          <a:stretch/>
        </p:blipFill>
        <p:spPr>
          <a:xfrm>
            <a:off x="1531916" y="2786447"/>
            <a:ext cx="3911875" cy="11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77" y="2293456"/>
            <a:ext cx="2607116" cy="555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7" y="3930257"/>
            <a:ext cx="3916924" cy="1098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79" y="3930257"/>
            <a:ext cx="1307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Where </a:t>
            </a:r>
            <a:r>
              <a:rPr lang="en-US" sz="1100" dirty="0" err="1" smtClean="0"/>
              <a:t>B</a:t>
            </a:r>
            <a:r>
              <a:rPr lang="en-US" sz="1100" baseline="-25000" dirty="0" err="1" smtClean="0"/>
              <a:t>t,i</a:t>
            </a:r>
            <a:r>
              <a:rPr lang="en-US" sz="1100" dirty="0" smtClean="0"/>
              <a:t> refers to bank i’s payout at t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14183" y="4156160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Individual Learning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5096824"/>
            <a:ext cx="4582967" cy="65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183" y="5102875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Social Learning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81514" y="1825625"/>
            <a:ext cx="1846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3:</a:t>
            </a:r>
          </a:p>
          <a:p>
            <a:endParaRPr lang="en-US" dirty="0"/>
          </a:p>
          <a:p>
            <a:r>
              <a:rPr lang="en-US" dirty="0" smtClean="0"/>
              <a:t>4:</a:t>
            </a:r>
          </a:p>
          <a:p>
            <a:endParaRPr lang="en-US" dirty="0"/>
          </a:p>
          <a:p>
            <a:r>
              <a:rPr lang="en-US" dirty="0" smtClean="0"/>
              <a:t>5:  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09" y="1632864"/>
            <a:ext cx="2534309" cy="84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1055"/>
          <a:stretch/>
        </p:blipFill>
        <p:spPr>
          <a:xfrm>
            <a:off x="7274709" y="2581752"/>
            <a:ext cx="2534309" cy="1114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7278327" y="3878217"/>
            <a:ext cx="3919423" cy="5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way to quantify moral hazard in cases of bailout consideration of distressed, insolvent banks?</a:t>
            </a:r>
          </a:p>
          <a:p>
            <a:r>
              <a:rPr lang="en-US" dirty="0" smtClean="0"/>
              <a:t>Does there exist an optimal policy for CBs in playing the role of the lender of last resort (LOLR)?</a:t>
            </a:r>
          </a:p>
          <a:p>
            <a:r>
              <a:rPr lang="en-US" dirty="0" smtClean="0"/>
              <a:t>What role can agent learning play in a model of bailout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5676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</a:t>
            </a:r>
            <a:r>
              <a:rPr lang="en-US" sz="3600" dirty="0"/>
              <a:t> Scholarly Attempts to Improve Bailout Policymaking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5" y="1797568"/>
            <a:ext cx="10515600" cy="3863396"/>
          </a:xfrm>
        </p:spPr>
      </p:pic>
    </p:spTree>
    <p:extLst>
      <p:ext uri="{BB962C8B-B14F-4D97-AF65-F5344CB8AC3E}">
        <p14:creationId xmlns:p14="http://schemas.microsoft.com/office/powerpoint/2010/main" val="117156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 Scholarly Attempts to Improve Bailout Policymaking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Dam and </a:t>
            </a:r>
            <a:r>
              <a:rPr lang="en-US" dirty="0" err="1" smtClean="0"/>
              <a:t>Koetter</a:t>
            </a:r>
            <a:r>
              <a:rPr lang="en-US" dirty="0" smtClean="0"/>
              <a:t> (2010): uses empirical data from German financial sector to determine tradeoff between CB lenience and moral hazard</a:t>
            </a:r>
          </a:p>
          <a:p>
            <a:r>
              <a:rPr lang="en-US" dirty="0" err="1" smtClean="0"/>
              <a:t>Freixas</a:t>
            </a:r>
            <a:r>
              <a:rPr lang="en-US" dirty="0" smtClean="0"/>
              <a:t> (2000): conditionality—an upper bound of debt past which the CB should not bail out</a:t>
            </a:r>
          </a:p>
          <a:p>
            <a:r>
              <a:rPr lang="en-US" dirty="0" err="1" smtClean="0"/>
              <a:t>Cordella</a:t>
            </a:r>
            <a:r>
              <a:rPr lang="en-US" dirty="0" smtClean="0"/>
              <a:t> and </a:t>
            </a:r>
            <a:r>
              <a:rPr lang="en-US" dirty="0" err="1" smtClean="0"/>
              <a:t>Yeyati</a:t>
            </a:r>
            <a:r>
              <a:rPr lang="en-US" dirty="0" smtClean="0"/>
              <a:t> (2003): argues for ex-ante commitment to bailout only in situations of macroeconomic shock to outweigh negative consequences of moral hazard</a:t>
            </a:r>
          </a:p>
          <a:p>
            <a:r>
              <a:rPr lang="en-US" dirty="0" smtClean="0"/>
              <a:t>Acharya</a:t>
            </a:r>
            <a:r>
              <a:rPr lang="en-US" dirty="0" smtClean="0">
                <a:sym typeface="Wingdings"/>
              </a:rPr>
              <a:t> (2009): pins systemic risk to correlation of assets</a:t>
            </a:r>
            <a:endParaRPr lang="en-US" dirty="0" smtClean="0"/>
          </a:p>
          <a:p>
            <a:r>
              <a:rPr lang="en-US" dirty="0" smtClean="0"/>
              <a:t>Techniques applied to monetary policy (inflation-unemployment game)</a:t>
            </a:r>
          </a:p>
          <a:p>
            <a:pPr lvl="1"/>
            <a:r>
              <a:rPr lang="en-US" dirty="0" smtClean="0"/>
              <a:t>Lu </a:t>
            </a:r>
            <a:r>
              <a:rPr lang="en-US" i="1" dirty="0" smtClean="0"/>
              <a:t>et al</a:t>
            </a:r>
            <a:r>
              <a:rPr lang="en-US" dirty="0" smtClean="0"/>
              <a:t> (2016): uses Bayesian learning to argue against full commitment</a:t>
            </a:r>
          </a:p>
          <a:p>
            <a:pPr lvl="1"/>
            <a:r>
              <a:rPr lang="en-US" dirty="0" err="1" smtClean="0"/>
              <a:t>Hemmati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(2010): uses reinforcement learning to reveal learning and behavior of banks to optimal CB cheating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0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objectives</a:t>
            </a:r>
          </a:p>
          <a:p>
            <a:pPr lvl="1"/>
            <a:r>
              <a:rPr lang="en-US" dirty="0" smtClean="0"/>
              <a:t>Analyze the tradeoff between systemic and individual risks</a:t>
            </a:r>
            <a:endParaRPr lang="en-US" dirty="0"/>
          </a:p>
          <a:p>
            <a:pPr lvl="1"/>
            <a:r>
              <a:rPr lang="en-US" dirty="0" smtClean="0"/>
              <a:t>Diagnose </a:t>
            </a:r>
            <a:r>
              <a:rPr lang="en-US" dirty="0"/>
              <a:t>an optimal CB </a:t>
            </a:r>
            <a:r>
              <a:rPr lang="en-US" dirty="0" smtClean="0"/>
              <a:t>lender of last resort (LOLR) policy</a:t>
            </a:r>
          </a:p>
          <a:p>
            <a:pPr lvl="1"/>
            <a:r>
              <a:rPr lang="en-US" dirty="0" smtClean="0"/>
              <a:t>Understand effect of </a:t>
            </a:r>
            <a:r>
              <a:rPr lang="en-US" dirty="0"/>
              <a:t>sudden country-wide increase in investment </a:t>
            </a:r>
            <a:r>
              <a:rPr lang="en-US" dirty="0" smtClean="0"/>
              <a:t>volatility</a:t>
            </a:r>
          </a:p>
          <a:p>
            <a:r>
              <a:rPr lang="en-US" dirty="0" smtClean="0"/>
              <a:t>Heterogeneous commercial banks</a:t>
            </a:r>
          </a:p>
          <a:p>
            <a:pPr lvl="1"/>
            <a:r>
              <a:rPr lang="en-US" dirty="0" smtClean="0"/>
              <a:t>Reinforcement learning (RL) represents bank agents’ learning</a:t>
            </a:r>
          </a:p>
          <a:p>
            <a:r>
              <a:rPr lang="en-US" dirty="0" smtClean="0"/>
              <a:t>Single central bank agent acting as LOLR</a:t>
            </a:r>
          </a:p>
          <a:p>
            <a:pPr lvl="1"/>
            <a:r>
              <a:rPr lang="en-US" dirty="0" smtClean="0"/>
              <a:t>Balance between financial stability and moral hazard/waste of government funds</a:t>
            </a:r>
          </a:p>
        </p:txBody>
      </p:sp>
    </p:spTree>
    <p:extLst>
      <p:ext uri="{BB962C8B-B14F-4D97-AF65-F5344CB8AC3E}">
        <p14:creationId xmlns:p14="http://schemas.microsoft.com/office/powerpoint/2010/main" val="9802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Model—Commercial Banks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2028319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4384" y="2209413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38200" y="2940933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522" y="3122027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8200" y="4783242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384" y="4964336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522" y="3766182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1564868"/>
            <a:ext cx="7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Banks</a:t>
            </a:r>
          </a:p>
        </p:txBody>
      </p:sp>
      <p:cxnSp>
        <p:nvCxnSpPr>
          <p:cNvPr id="18" name="Straight Connector 17"/>
          <p:cNvCxnSpPr>
            <a:stCxn id="8" idx="6"/>
            <a:endCxn id="19" idx="2"/>
          </p:cNvCxnSpPr>
          <p:nvPr/>
        </p:nvCxnSpPr>
        <p:spPr>
          <a:xfrm flipV="1">
            <a:off x="1583787" y="1627778"/>
            <a:ext cx="3149991" cy="76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3778" y="1396052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25218" y="1443111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33778" y="267464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5218" y="2712492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286" y="1742103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7" name="Straight Connector 26"/>
          <p:cNvCxnSpPr>
            <a:stCxn id="8" idx="6"/>
            <a:endCxn id="23" idx="2"/>
          </p:cNvCxnSpPr>
          <p:nvPr/>
        </p:nvCxnSpPr>
        <p:spPr>
          <a:xfrm>
            <a:off x="1583787" y="2394079"/>
            <a:ext cx="3149991" cy="51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</p:cNvCxnSpPr>
          <p:nvPr/>
        </p:nvCxnSpPr>
        <p:spPr>
          <a:xfrm flipV="1">
            <a:off x="1583787" y="2005926"/>
            <a:ext cx="3241431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</p:cNvCxnSpPr>
          <p:nvPr/>
        </p:nvCxnSpPr>
        <p:spPr>
          <a:xfrm>
            <a:off x="1583787" y="2394079"/>
            <a:ext cx="3241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9286" y="3053688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8" name="Oval 37"/>
          <p:cNvSpPr/>
          <p:nvPr/>
        </p:nvSpPr>
        <p:spPr>
          <a:xfrm>
            <a:off x="4733778" y="397552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25218" y="402258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33778" y="5254120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25218" y="5291966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9286" y="4321577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44" name="Straight Connector 43"/>
          <p:cNvCxnSpPr>
            <a:stCxn id="13" idx="6"/>
            <a:endCxn id="38" idx="2"/>
          </p:cNvCxnSpPr>
          <p:nvPr/>
        </p:nvCxnSpPr>
        <p:spPr>
          <a:xfrm flipV="1">
            <a:off x="1583787" y="4207252"/>
            <a:ext cx="3149991" cy="94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6"/>
            <a:endCxn id="40" idx="2"/>
          </p:cNvCxnSpPr>
          <p:nvPr/>
        </p:nvCxnSpPr>
        <p:spPr>
          <a:xfrm>
            <a:off x="1583787" y="5149002"/>
            <a:ext cx="3149991" cy="33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66005" y="1443111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66005" y="272170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66005" y="402258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66005" y="5301179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7" idx="2"/>
            <a:endCxn id="48" idx="0"/>
          </p:cNvCxnSpPr>
          <p:nvPr/>
        </p:nvCxnSpPr>
        <p:spPr>
          <a:xfrm>
            <a:off x="586153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82638" y="442005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6827" y="1443111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6827" y="272170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56827" y="402258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6827" y="5301179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2"/>
            <a:endCxn id="59" idx="0"/>
          </p:cNvCxnSpPr>
          <p:nvPr/>
        </p:nvCxnSpPr>
        <p:spPr>
          <a:xfrm>
            <a:off x="737029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1950" y="2082408"/>
            <a:ext cx="13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370298" y="4396887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01950" y="4666852"/>
            <a:ext cx="13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26" y="1476745"/>
            <a:ext cx="3221375" cy="182544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62" y="3936397"/>
            <a:ext cx="3229839" cy="183024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373572" y="3052196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3572" y="9749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Bailout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145973" y="6034786"/>
            <a:ext cx="1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Bankruptcy</a:t>
            </a:r>
            <a:endParaRPr lang="en-US"/>
          </a:p>
        </p:txBody>
      </p:sp>
      <p:cxnSp>
        <p:nvCxnSpPr>
          <p:cNvPr id="73" name="Straight Arrow Connector 72"/>
          <p:cNvCxnSpPr>
            <a:stCxn id="70" idx="2"/>
          </p:cNvCxnSpPr>
          <p:nvPr/>
        </p:nvCxnSpPr>
        <p:spPr>
          <a:xfrm>
            <a:off x="10945072" y="1344308"/>
            <a:ext cx="0" cy="6840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0"/>
          </p:cNvCxnSpPr>
          <p:nvPr/>
        </p:nvCxnSpPr>
        <p:spPr>
          <a:xfrm flipV="1">
            <a:off x="10945072" y="5244908"/>
            <a:ext cx="0" cy="78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1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Model—Commercial Banks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Systemic risk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Modeled as correlation of assets (investment package choices) based on Acharya (2009)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correlation with distressed bank → greater hit on net worth in case of bankruptcy</a:t>
            </a:r>
          </a:p>
          <a:p>
            <a:r>
              <a:rPr lang="en-US" dirty="0" smtClean="0"/>
              <a:t>Learning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Each investment action has a reward (usually the value of the payout) </a:t>
            </a:r>
          </a:p>
          <a:p>
            <a:pPr lvl="2"/>
            <a:r>
              <a:rPr lang="en-US" dirty="0" smtClean="0"/>
              <a:t>If the reward is positive, serves as reinforcement to take that action in the future. If negative, serves as a penalty discouraging future pursuit of that action.</a:t>
            </a:r>
          </a:p>
          <a:p>
            <a:pPr lvl="2"/>
            <a:r>
              <a:rPr lang="en-US" dirty="0" smtClean="0"/>
              <a:t>Learning usually individual and unique to each bank’s actions, but social learning takes place in case of distress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65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</a:t>
            </a:r>
            <a:r>
              <a:rPr lang="en-US" dirty="0" err="1" smtClean="0"/>
              <a:t>Comercial</a:t>
            </a:r>
            <a:r>
              <a:rPr lang="en-US" dirty="0" smtClean="0"/>
              <a:t> Banks (cont.)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3995" y="1690688"/>
            <a:ext cx="928468" cy="86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1952" y="1943792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9672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9161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03995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3484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68318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7807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14714" y="3351845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46143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Actions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4837720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Payouts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9672" y="4837720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+0.5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3995" y="48377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-0.75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8318" y="48377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-0.25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048" y="5934441"/>
            <a:ext cx="183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Likelihood of action in future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39672" y="5934441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3995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68318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714" y="4745387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14714" y="5842108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93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1608</Words>
  <Application>Microsoft Macintosh PowerPoint</Application>
  <PresentationFormat>Widescreen</PresentationFormat>
  <Paragraphs>271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Wingdings</vt:lpstr>
      <vt:lpstr>Arial</vt:lpstr>
      <vt:lpstr>Office Theme</vt:lpstr>
      <vt:lpstr>A Learning-based Model of Central Bank Bailout Decision-making</vt:lpstr>
      <vt:lpstr>1. Some Historical Context</vt:lpstr>
      <vt:lpstr>2. Questions of Interest</vt:lpstr>
      <vt:lpstr>3. Scholarly Attempts to Improve Bailout Policymaking </vt:lpstr>
      <vt:lpstr>3. Scholarly Attempts to Improve Bailout Policymaking (cont.)</vt:lpstr>
      <vt:lpstr>4. Model</vt:lpstr>
      <vt:lpstr>4. Model—Commercial Banks</vt:lpstr>
      <vt:lpstr>4. Model—Commercial Banks (cont.)</vt:lpstr>
      <vt:lpstr>4. Model—Comercial Banks (cont.)</vt:lpstr>
      <vt:lpstr>4. Model—Central Bank</vt:lpstr>
      <vt:lpstr>4. Model—Central Bank (cont.)</vt:lpstr>
      <vt:lpstr>5. Calibration, Convergence, and Parameter Choice</vt:lpstr>
      <vt:lpstr>5. Calibration, Convergence, and Parameter Choice (cont.)</vt:lpstr>
      <vt:lpstr>6. Quantification of Moral Hazard—Moral Hazard</vt:lpstr>
      <vt:lpstr>6. Quantification of Moral Hazard—Risk Tradeoff</vt:lpstr>
      <vt:lpstr>6. Quantification of Moral Hazard—Visualizing Moral Hazard</vt:lpstr>
      <vt:lpstr>7. Optimization of Bailout Policy</vt:lpstr>
      <vt:lpstr>8. Examinations of the Effects of Asset Volatility</vt:lpstr>
      <vt:lpstr>8. Examinations of the Effects of Asset Volatility (cont.)</vt:lpstr>
      <vt:lpstr>8. Examinations of the Effects of Asset Volatility (cont.)</vt:lpstr>
      <vt:lpstr>8. Examinations of the Effects of Asset Volatility (cont.)</vt:lpstr>
      <vt:lpstr>9. Conclusion</vt:lpstr>
      <vt:lpstr>10. Acknowledgements</vt:lpstr>
      <vt:lpstr>Bibliography</vt:lpstr>
      <vt:lpstr>Math Appendix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Learning-based Model of Central Bank Bailout Decision-making</dc:title>
  <dc:creator>Suresh, Anirudh</dc:creator>
  <cp:lastModifiedBy>Suresh, Anirudh</cp:lastModifiedBy>
  <cp:revision>104</cp:revision>
  <dcterms:created xsi:type="dcterms:W3CDTF">2017-07-17T05:39:24Z</dcterms:created>
  <dcterms:modified xsi:type="dcterms:W3CDTF">2017-07-21T07:04:28Z</dcterms:modified>
</cp:coreProperties>
</file>