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aleway"/>
      <p:regular r:id="rId54"/>
      <p:bold r:id="rId55"/>
      <p:italic r:id="rId56"/>
      <p:boldItalic r:id="rId57"/>
    </p:embeddedFont>
    <p:embeddedFont>
      <p:font typeface="Nunito"/>
      <p:regular r:id="rId58"/>
      <p:bold r:id="rId59"/>
      <p:italic r:id="rId60"/>
      <p:boldItalic r:id="rId61"/>
    </p:embeddedFont>
    <p:embeddedFont>
      <p:font typeface="La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regular.fntdata"/><Relationship Id="rId61" Type="http://schemas.openxmlformats.org/officeDocument/2006/relationships/font" Target="fonts/Nunito-boldItalic.fntdata"/><Relationship Id="rId20" Type="http://schemas.openxmlformats.org/officeDocument/2006/relationships/slide" Target="slides/slide15.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bold.fntdata"/><Relationship Id="rId10" Type="http://schemas.openxmlformats.org/officeDocument/2006/relationships/slide" Target="slides/slide5.xml"/><Relationship Id="rId54" Type="http://schemas.openxmlformats.org/officeDocument/2006/relationships/font" Target="fonts/Raleway-regular.fntdata"/><Relationship Id="rId13" Type="http://schemas.openxmlformats.org/officeDocument/2006/relationships/slide" Target="slides/slide8.xml"/><Relationship Id="rId57" Type="http://schemas.openxmlformats.org/officeDocument/2006/relationships/font" Target="fonts/Raleway-boldItalic.fntdata"/><Relationship Id="rId12" Type="http://schemas.openxmlformats.org/officeDocument/2006/relationships/slide" Target="slides/slide7.xml"/><Relationship Id="rId56" Type="http://schemas.openxmlformats.org/officeDocument/2006/relationships/font" Target="fonts/Raleway-italic.fntdata"/><Relationship Id="rId15" Type="http://schemas.openxmlformats.org/officeDocument/2006/relationships/slide" Target="slides/slide10.xml"/><Relationship Id="rId59" Type="http://schemas.openxmlformats.org/officeDocument/2006/relationships/font" Target="fonts/Nunito-bold.fntdata"/><Relationship Id="rId14" Type="http://schemas.openxmlformats.org/officeDocument/2006/relationships/slide" Target="slides/slide9.xml"/><Relationship Id="rId58" Type="http://schemas.openxmlformats.org/officeDocument/2006/relationships/font" Target="fonts/Nuni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15680567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15680567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15680567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15680567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15680567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15680567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0426775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0426775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0426775a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04267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15680567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15680567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156805671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156805671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15680567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15680567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156805671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15680567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15680567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15680567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15680567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15680567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15680567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15680567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156805671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f156805671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15680567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15680567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15680567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15680567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15680567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15680567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15680567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f15680567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156805671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15680567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15680567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15680567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156805671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f156805671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02a9840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02a9840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5680567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5680567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037918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037918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02a98403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02a98403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0379180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0379180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0379180e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0379180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0379180e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0379180e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20379180e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20379180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0379180e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0379180e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0379180e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20379180e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278f08a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f278f08a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f278f08a7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f278f08a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15680567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15680567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0426775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0426775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20426775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20426775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0426775a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0426775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20426775a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20426775a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0426775a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20426775a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f2d0f646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f2d0f646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20426775a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20426775a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f2d0f646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f2d0f646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f2d0f646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f2d0f646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2d0f6460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2d0f6460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15680567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15680567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15680567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15680567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15680567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15680567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15680567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15680567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625" y="11912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3"/>
          <p:cNvSpPr txBox="1"/>
          <p:nvPr>
            <p:ph idx="1" type="subTitle"/>
          </p:nvPr>
        </p:nvSpPr>
        <p:spPr>
          <a:xfrm>
            <a:off x="729450" y="2045100"/>
            <a:ext cx="5898900" cy="236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1pPr>
            <a:lvl2pPr lvl="1">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2pPr>
            <a:lvl3pPr lvl="2">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3pPr>
            <a:lvl4pPr lvl="3">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4pPr>
            <a:lvl5pPr lvl="4">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5pPr>
            <a:lvl6pPr lvl="5">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6pPr>
            <a:lvl7pPr lvl="6">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7pPr>
            <a:lvl8pPr lvl="7">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8pPr>
            <a:lvl9pPr lvl="8">
              <a:spcBef>
                <a:spcPts val="0"/>
              </a:spcBef>
              <a:spcAft>
                <a:spcPts val="0"/>
              </a:spcAft>
              <a:buClr>
                <a:schemeClr val="lt1"/>
              </a:buClr>
              <a:buSzPts val="1800"/>
              <a:buFont typeface="Raleway"/>
              <a:buNone/>
              <a:defRPr sz="1800">
                <a:solidFill>
                  <a:schemeClr val="lt1"/>
                </a:solidFill>
                <a:latin typeface="Raleway"/>
                <a:ea typeface="Raleway"/>
                <a:cs typeface="Raleway"/>
                <a:sym typeface="Ralewa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40.png"/><Relationship Id="rId5"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29625" y="1191250"/>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360">
                <a:latin typeface="Nunito"/>
                <a:ea typeface="Nunito"/>
                <a:cs typeface="Nunito"/>
                <a:sym typeface="Nunito"/>
              </a:rPr>
              <a:t>Sala Comunitaria de Elaboración de Productos</a:t>
            </a:r>
            <a:endParaRPr sz="2360">
              <a:latin typeface="Nunito"/>
              <a:ea typeface="Nunito"/>
              <a:cs typeface="Nunito"/>
              <a:sym typeface="Nunito"/>
            </a:endParaRPr>
          </a:p>
          <a:p>
            <a:pPr indent="0" lvl="0" marL="0" rtl="0" algn="l">
              <a:lnSpc>
                <a:spcPct val="115000"/>
              </a:lnSpc>
              <a:spcBef>
                <a:spcPts val="300"/>
              </a:spcBef>
              <a:spcAft>
                <a:spcPts val="0"/>
              </a:spcAft>
              <a:buSzPts val="990"/>
              <a:buNone/>
            </a:pPr>
            <a:r>
              <a:t/>
            </a:r>
            <a:endParaRPr sz="2360">
              <a:latin typeface="Nunito"/>
              <a:ea typeface="Nunito"/>
              <a:cs typeface="Nunito"/>
              <a:sym typeface="Nunito"/>
            </a:endParaRPr>
          </a:p>
          <a:p>
            <a:pPr indent="0" lvl="0" marL="0" rtl="0" algn="l">
              <a:spcBef>
                <a:spcPts val="300"/>
              </a:spcBef>
              <a:spcAft>
                <a:spcPts val="0"/>
              </a:spcAft>
              <a:buSzPts val="990"/>
              <a:buNone/>
            </a:pPr>
            <a:r>
              <a:t/>
            </a:r>
            <a:endParaRPr sz="3980"/>
          </a:p>
        </p:txBody>
      </p:sp>
      <p:sp>
        <p:nvSpPr>
          <p:cNvPr id="88" name="Google Shape;88;p13"/>
          <p:cNvSpPr txBox="1"/>
          <p:nvPr>
            <p:ph idx="1" type="subTitle"/>
          </p:nvPr>
        </p:nvSpPr>
        <p:spPr>
          <a:xfrm>
            <a:off x="727952" y="1644475"/>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850">
                <a:latin typeface="Nunito"/>
                <a:ea typeface="Nunito"/>
                <a:cs typeface="Nunito"/>
                <a:sym typeface="Nunito"/>
              </a:rPr>
              <a:t>Java y Aplicaciones Avanzadas sobre Internet</a:t>
            </a:r>
            <a:endParaRPr sz="1850">
              <a:latin typeface="Nunito"/>
              <a:ea typeface="Nunito"/>
              <a:cs typeface="Nunito"/>
              <a:sym typeface="Nunito"/>
            </a:endParaRPr>
          </a:p>
          <a:p>
            <a:pPr indent="0" lvl="0" marL="0" rtl="0" algn="l">
              <a:lnSpc>
                <a:spcPct val="80000"/>
              </a:lnSpc>
              <a:spcBef>
                <a:spcPts val="0"/>
              </a:spcBef>
              <a:spcAft>
                <a:spcPts val="0"/>
              </a:spcAft>
              <a:buSzPts val="523"/>
              <a:buNone/>
            </a:pPr>
            <a:r>
              <a:t/>
            </a:r>
            <a:endParaRPr sz="1850">
              <a:latin typeface="Nunito"/>
              <a:ea typeface="Nunito"/>
              <a:cs typeface="Nunito"/>
              <a:sym typeface="Nunito"/>
            </a:endParaRPr>
          </a:p>
        </p:txBody>
      </p:sp>
      <p:pic>
        <p:nvPicPr>
          <p:cNvPr id="89" name="Google Shape;89;p13"/>
          <p:cNvPicPr preferRelativeResize="0"/>
          <p:nvPr/>
        </p:nvPicPr>
        <p:blipFill>
          <a:blip r:embed="rId3">
            <a:alphaModFix/>
          </a:blip>
          <a:stretch>
            <a:fillRect/>
          </a:stretch>
        </p:blipFill>
        <p:spPr>
          <a:xfrm>
            <a:off x="6075775" y="3110088"/>
            <a:ext cx="2438400" cy="1304925"/>
          </a:xfrm>
          <a:prstGeom prst="rect">
            <a:avLst/>
          </a:prstGeom>
          <a:noFill/>
          <a:ln>
            <a:noFill/>
          </a:ln>
        </p:spPr>
      </p:pic>
      <p:sp>
        <p:nvSpPr>
          <p:cNvPr id="90" name="Google Shape;90;p13"/>
          <p:cNvSpPr txBox="1"/>
          <p:nvPr/>
        </p:nvSpPr>
        <p:spPr>
          <a:xfrm>
            <a:off x="727950" y="3203025"/>
            <a:ext cx="42078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latin typeface="Nunito"/>
                <a:ea typeface="Nunito"/>
                <a:cs typeface="Nunito"/>
                <a:sym typeface="Nunito"/>
              </a:rPr>
              <a:t>Grupo 17 </a:t>
            </a:r>
            <a:endParaRPr sz="1200">
              <a:latin typeface="Nunito"/>
              <a:ea typeface="Nunito"/>
              <a:cs typeface="Nunito"/>
              <a:sym typeface="Nunito"/>
            </a:endParaRPr>
          </a:p>
          <a:p>
            <a:pPr indent="0" lvl="0" marL="0" rtl="0" algn="l">
              <a:lnSpc>
                <a:spcPct val="115000"/>
              </a:lnSpc>
              <a:spcBef>
                <a:spcPts val="0"/>
              </a:spcBef>
              <a:spcAft>
                <a:spcPts val="0"/>
              </a:spcAft>
              <a:buNone/>
            </a:pPr>
            <a:r>
              <a:rPr b="1" lang="en" sz="1500">
                <a:latin typeface="Nunito"/>
                <a:ea typeface="Nunito"/>
                <a:cs typeface="Nunito"/>
                <a:sym typeface="Nunito"/>
              </a:rPr>
              <a:t>Integrantes: </a:t>
            </a:r>
            <a:endParaRPr b="1" sz="1500">
              <a:latin typeface="Nunito"/>
              <a:ea typeface="Nunito"/>
              <a:cs typeface="Nunito"/>
              <a:sym typeface="Nunito"/>
            </a:endParaRPr>
          </a:p>
          <a:p>
            <a:pPr indent="0" lvl="0" marL="0" rtl="0" algn="l">
              <a:lnSpc>
                <a:spcPct val="115000"/>
              </a:lnSpc>
              <a:spcBef>
                <a:spcPts val="0"/>
              </a:spcBef>
              <a:spcAft>
                <a:spcPts val="0"/>
              </a:spcAft>
              <a:buNone/>
            </a:pPr>
            <a:r>
              <a:rPr lang="en" sz="1500">
                <a:latin typeface="Nunito"/>
                <a:ea typeface="Nunito"/>
                <a:cs typeface="Nunito"/>
                <a:sym typeface="Nunito"/>
              </a:rPr>
              <a:t>Ana Mariela Cossio Aquino 14349/4</a:t>
            </a:r>
            <a:endParaRPr sz="1500">
              <a:latin typeface="Nunito"/>
              <a:ea typeface="Nunito"/>
              <a:cs typeface="Nunito"/>
              <a:sym typeface="Nunito"/>
            </a:endParaRPr>
          </a:p>
          <a:p>
            <a:pPr indent="0" lvl="0" marL="0" rtl="0" algn="l">
              <a:lnSpc>
                <a:spcPct val="115000"/>
              </a:lnSpc>
              <a:spcBef>
                <a:spcPts val="0"/>
              </a:spcBef>
              <a:spcAft>
                <a:spcPts val="0"/>
              </a:spcAft>
              <a:buNone/>
            </a:pPr>
            <a:r>
              <a:rPr lang="en" sz="1500">
                <a:latin typeface="Nunito"/>
                <a:ea typeface="Nunito"/>
                <a:cs typeface="Nunito"/>
                <a:sym typeface="Nunito"/>
              </a:rPr>
              <a:t>Leandro David Svetlich 14474/8</a:t>
            </a:r>
            <a:endParaRPr sz="1600">
              <a:solidFill>
                <a:schemeClr val="accent1"/>
              </a:solidFill>
              <a:latin typeface="Lato"/>
              <a:ea typeface="Lato"/>
              <a:cs typeface="Lato"/>
              <a:sym typeface="Lato"/>
            </a:endParaRPr>
          </a:p>
        </p:txBody>
      </p:sp>
      <p:sp>
        <p:nvSpPr>
          <p:cNvPr id="91" name="Google Shape;91;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00000"/>
                </a:solidFill>
                <a:latin typeface="Nunito"/>
                <a:ea typeface="Nunito"/>
                <a:cs typeface="Nunito"/>
                <a:sym typeface="Nunito"/>
              </a:rPr>
              <a:t>En base a la presentación, identificamos que </a:t>
            </a:r>
            <a:r>
              <a:rPr lang="en" sz="1100">
                <a:solidFill>
                  <a:srgbClr val="000000"/>
                </a:solidFill>
              </a:rPr>
              <a:t>a</a:t>
            </a:r>
            <a:r>
              <a:rPr lang="en" sz="1100">
                <a:solidFill>
                  <a:srgbClr val="000000"/>
                </a:solidFill>
              </a:rPr>
              <a:t> grandes rasgos, el software especializado de gestión a realizar debería considerar los siguientes aspectos:</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rPr>
              <a:t>Supervisión Integral de Inventarios</a:t>
            </a:r>
            <a:r>
              <a:rPr lang="en" sz="1100">
                <a:solidFill>
                  <a:srgbClr val="000000"/>
                </a:solidFill>
              </a:rPr>
              <a:t>: Mejorar la gestión de insumos, materias primas y productos finales, reemplazando las hojas de cálculo por herramientas avanzadas para manejar la creciente complejidad.</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Sistema de Seguimiento Semi-Automatizado</a:t>
            </a:r>
            <a:r>
              <a:rPr lang="en" sz="1100">
                <a:solidFill>
                  <a:srgbClr val="000000"/>
                </a:solidFill>
              </a:rPr>
              <a:t>: Facilite el registro y la deducción automática de consumos de insumos y materias primas.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Sistema de Trazabilidad</a:t>
            </a:r>
            <a:r>
              <a:rPr lang="en" sz="1100">
                <a:solidFill>
                  <a:srgbClr val="000000"/>
                </a:solidFill>
              </a:rPr>
              <a:t>: Asegurar la calidad y transparencia en la cadena de suministro, permitiendo identificar las materias primas utilizadas en cada elaboración y sus orígenes.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Registro de Entregas</a:t>
            </a:r>
            <a:r>
              <a:rPr lang="en" sz="1100">
                <a:solidFill>
                  <a:srgbClr val="000000"/>
                </a:solidFill>
              </a:rPr>
              <a:t>: Llevar control de las entregas realizadas a las diferentes instituciones que se encargan de la comercialización de los productos elaborados.</a:t>
            </a:r>
            <a:endParaRPr sz="1100">
              <a:solidFill>
                <a:srgbClr val="000000"/>
              </a:solidFill>
            </a:endParaRPr>
          </a:p>
        </p:txBody>
      </p:sp>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Requisitos clave para el software de gestión especializado</a:t>
            </a:r>
            <a:endParaRPr sz="1640"/>
          </a:p>
        </p:txBody>
      </p:sp>
      <p:sp>
        <p:nvSpPr>
          <p:cNvPr id="156" name="Google Shape;156;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lang="en" sz="1100">
                <a:solidFill>
                  <a:srgbClr val="000000"/>
                </a:solidFill>
              </a:rPr>
              <a:t>En detalle, la aplicación debe incluir las siguientes secciones:</a:t>
            </a:r>
            <a:endParaRPr sz="1100">
              <a:solidFill>
                <a:srgbClr val="000000"/>
              </a:solidFill>
            </a:endParaRPr>
          </a:p>
          <a:p>
            <a:pPr indent="-298450" lvl="0" marL="457200" rtl="0" algn="l">
              <a:lnSpc>
                <a:spcPct val="95000"/>
              </a:lnSpc>
              <a:spcBef>
                <a:spcPts val="1200"/>
              </a:spcBef>
              <a:spcAft>
                <a:spcPts val="0"/>
              </a:spcAft>
              <a:buClr>
                <a:srgbClr val="000000"/>
              </a:buClr>
              <a:buSzPts val="1100"/>
              <a:buFont typeface="Arial"/>
              <a:buChar char="●"/>
            </a:pPr>
            <a:r>
              <a:rPr b="1" lang="en" sz="1100">
                <a:solidFill>
                  <a:srgbClr val="000000"/>
                </a:solidFill>
              </a:rPr>
              <a:t>Manejo de Sesión</a:t>
            </a:r>
            <a:r>
              <a:rPr lang="en" sz="1100">
                <a:solidFill>
                  <a:srgbClr val="000000"/>
                </a:solidFill>
              </a:rPr>
              <a:t>: Permitir el ingreso y salida del sistema.</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Roles de Usuario</a:t>
            </a:r>
            <a:r>
              <a:rPr lang="en" sz="1100">
                <a:solidFill>
                  <a:srgbClr val="000000"/>
                </a:solidFill>
              </a:rPr>
              <a:t>: Definir responsabilidades para Administrador y Encargado de sala.</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Gestión de Usuarios</a:t>
            </a:r>
            <a:r>
              <a:rPr lang="en" sz="1100">
                <a:solidFill>
                  <a:srgbClr val="000000"/>
                </a:solidFill>
              </a:rPr>
              <a:t>: Controlar el acceso de otros actores al sistema.</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Gestión de Materias Primas e Insumos</a:t>
            </a:r>
            <a:r>
              <a:rPr lang="en" sz="1100">
                <a:solidFill>
                  <a:srgbClr val="000000"/>
                </a:solidFill>
              </a:rPr>
              <a:t>: Controlar el ingreso y consumo de materiales.</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Gestión de Familias Productoras</a:t>
            </a:r>
            <a:r>
              <a:rPr lang="en" sz="1100">
                <a:solidFill>
                  <a:srgbClr val="000000"/>
                </a:solidFill>
              </a:rPr>
              <a:t>: Asociar las materias primas a los productores.</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Gestión de Recetas</a:t>
            </a:r>
            <a:r>
              <a:rPr lang="en" sz="1100">
                <a:solidFill>
                  <a:srgbClr val="000000"/>
                </a:solidFill>
              </a:rPr>
              <a:t>: Establecer plantillas para las elaboraciones.</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Gestión de Elaboraciones</a:t>
            </a:r>
            <a:r>
              <a:rPr lang="en" sz="1100">
                <a:solidFill>
                  <a:srgbClr val="000000"/>
                </a:solidFill>
              </a:rPr>
              <a:t>: Registrar y ajustar inventarios según las cantidades elaboradas.</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Gestión de Entregas</a:t>
            </a:r>
            <a:r>
              <a:rPr lang="en" sz="1100">
                <a:solidFill>
                  <a:srgbClr val="000000"/>
                </a:solidFill>
              </a:rPr>
              <a:t>: Registrar la transferencia de productos a los puntos de venta.</a:t>
            </a:r>
            <a:endParaRPr sz="1100">
              <a:solidFill>
                <a:srgbClr val="000000"/>
              </a:solidFill>
            </a:endParaRPr>
          </a:p>
          <a:p>
            <a:pPr indent="-298450" lvl="0" marL="457200" rtl="0" algn="l">
              <a:lnSpc>
                <a:spcPct val="95000"/>
              </a:lnSpc>
              <a:spcBef>
                <a:spcPts val="0"/>
              </a:spcBef>
              <a:spcAft>
                <a:spcPts val="0"/>
              </a:spcAft>
              <a:buClr>
                <a:srgbClr val="000000"/>
              </a:buClr>
              <a:buSzPts val="1100"/>
              <a:buFont typeface="Arial"/>
              <a:buChar char="●"/>
            </a:pPr>
            <a:r>
              <a:rPr b="1" lang="en" sz="1100">
                <a:solidFill>
                  <a:srgbClr val="000000"/>
                </a:solidFill>
              </a:rPr>
              <a:t>Gestión de Puntos de Venta</a:t>
            </a:r>
            <a:r>
              <a:rPr lang="en" sz="1100">
                <a:solidFill>
                  <a:srgbClr val="000000"/>
                </a:solidFill>
              </a:rPr>
              <a:t>: Asociar entregas con puntos de venta específicos.</a:t>
            </a:r>
            <a:endParaRPr sz="1100">
              <a:solidFill>
                <a:srgbClr val="000000"/>
              </a:solidFill>
            </a:endParaRPr>
          </a:p>
        </p:txBody>
      </p:sp>
      <p:sp>
        <p:nvSpPr>
          <p:cNvPr id="162" name="Google Shape;16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40"/>
              <a:t>Secciones de la aplicación</a:t>
            </a:r>
            <a:endParaRPr sz="1640"/>
          </a:p>
          <a:p>
            <a:pPr indent="0" lvl="0" marL="0" rtl="0" algn="l">
              <a:spcBef>
                <a:spcPts val="0"/>
              </a:spcBef>
              <a:spcAft>
                <a:spcPts val="0"/>
              </a:spcAft>
              <a:buNone/>
            </a:pPr>
            <a:r>
              <a:t/>
            </a:r>
            <a:endParaRPr sz="1640"/>
          </a:p>
          <a:p>
            <a:pPr indent="0" lvl="0" marL="0" rtl="0" algn="l">
              <a:spcBef>
                <a:spcPts val="0"/>
              </a:spcBef>
              <a:spcAft>
                <a:spcPts val="0"/>
              </a:spcAft>
              <a:buSzPct val="60365"/>
              <a:buNone/>
            </a:pPr>
            <a:r>
              <a:t/>
            </a:r>
            <a:endParaRPr sz="1640"/>
          </a:p>
        </p:txBody>
      </p:sp>
      <p:pic>
        <p:nvPicPr>
          <p:cNvPr id="163" name="Google Shape;163;p23" title="File:Infobox info icon.svg - Wikimedia Commons"/>
          <p:cNvPicPr preferRelativeResize="0"/>
          <p:nvPr/>
        </p:nvPicPr>
        <p:blipFill>
          <a:blip r:embed="rId3">
            <a:alphaModFix/>
          </a:blip>
          <a:stretch>
            <a:fillRect/>
          </a:stretch>
        </p:blipFill>
        <p:spPr>
          <a:xfrm>
            <a:off x="811425" y="4114950"/>
            <a:ext cx="334449" cy="334449"/>
          </a:xfrm>
          <a:prstGeom prst="rect">
            <a:avLst/>
          </a:prstGeom>
          <a:noFill/>
          <a:ln>
            <a:noFill/>
          </a:ln>
        </p:spPr>
      </p:pic>
      <p:sp>
        <p:nvSpPr>
          <p:cNvPr id="164" name="Google Shape;164;p23"/>
          <p:cNvSpPr txBox="1"/>
          <p:nvPr/>
        </p:nvSpPr>
        <p:spPr>
          <a:xfrm>
            <a:off x="1145875" y="4032025"/>
            <a:ext cx="6918300" cy="334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Clr>
                <a:srgbClr val="000000"/>
              </a:buClr>
              <a:buSzPts val="852"/>
              <a:buFont typeface="Arial"/>
              <a:buNone/>
            </a:pPr>
            <a:r>
              <a:rPr lang="en" sz="1100">
                <a:latin typeface="Lato"/>
                <a:ea typeface="Lato"/>
                <a:cs typeface="Lato"/>
                <a:sym typeface="Lato"/>
              </a:rPr>
              <a:t>Cada una de estas secciones está detallada en el documento original, formuladas como </a:t>
            </a:r>
            <a:r>
              <a:rPr b="1" lang="en" sz="1100">
                <a:latin typeface="Lato"/>
                <a:ea typeface="Lato"/>
                <a:cs typeface="Lato"/>
                <a:sym typeface="Lato"/>
              </a:rPr>
              <a:t>Historias de Usuario</a:t>
            </a:r>
            <a:r>
              <a:rPr lang="en" sz="1100">
                <a:latin typeface="Lato"/>
                <a:ea typeface="Lato"/>
                <a:cs typeface="Lato"/>
                <a:sym typeface="Lato"/>
              </a:rPr>
              <a:t>, que describen cómo debe interactuar el usuario con el sistema y los requisitos específicos para cada funcionalidad.</a:t>
            </a:r>
            <a:endParaRPr sz="1100">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
        <p:nvSpPr>
          <p:cNvPr id="165" name="Google Shape;165;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 type="body"/>
          </p:nvPr>
        </p:nvSpPr>
        <p:spPr>
          <a:xfrm>
            <a:off x="727650" y="1853850"/>
            <a:ext cx="7688700" cy="2837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1200"/>
              </a:spcBef>
              <a:spcAft>
                <a:spcPts val="0"/>
              </a:spcAft>
              <a:buNone/>
            </a:pPr>
            <a:r>
              <a:rPr lang="en" sz="1100">
                <a:solidFill>
                  <a:srgbClr val="000000"/>
                </a:solidFill>
              </a:rPr>
              <a:t>Una vez definidos los requisitos, procedemos a crear las </a:t>
            </a:r>
            <a:r>
              <a:rPr b="1" lang="en" sz="1100">
                <a:solidFill>
                  <a:srgbClr val="000000"/>
                </a:solidFill>
              </a:rPr>
              <a:t>historias de usuario</a:t>
            </a:r>
            <a:r>
              <a:rPr lang="en" sz="1100">
                <a:solidFill>
                  <a:srgbClr val="000000"/>
                </a:solidFill>
              </a:rPr>
              <a:t> que definen las necesidades y funcionalidades esperadas por cada sección desde el punto de vista del usuario. Adicionalmente realizamos </a:t>
            </a:r>
            <a:r>
              <a:rPr b="1" lang="en" sz="1100">
                <a:solidFill>
                  <a:srgbClr val="000000"/>
                </a:solidFill>
              </a:rPr>
              <a:t>maquetas </a:t>
            </a:r>
            <a:r>
              <a:rPr lang="en" sz="1100">
                <a:solidFill>
                  <a:srgbClr val="000000"/>
                </a:solidFill>
              </a:rPr>
              <a:t>que muestran cómo se verá cada sección de la aplicación una vez implementada. </a:t>
            </a:r>
            <a:endParaRPr sz="1100">
              <a:solidFill>
                <a:srgbClr val="000000"/>
              </a:solidFill>
            </a:endParaRPr>
          </a:p>
          <a:p>
            <a:pPr indent="0" lvl="0" marL="0" rtl="0" algn="l">
              <a:lnSpc>
                <a:spcPct val="100000"/>
              </a:lnSpc>
              <a:spcBef>
                <a:spcPts val="1200"/>
              </a:spcBef>
              <a:spcAft>
                <a:spcPts val="0"/>
              </a:spcAft>
              <a:buNone/>
            </a:pPr>
            <a:r>
              <a:rPr lang="en" sz="1100">
                <a:solidFill>
                  <a:srgbClr val="000000"/>
                </a:solidFill>
              </a:rPr>
              <a:t>Para el maquetado, utilizamos </a:t>
            </a:r>
            <a:r>
              <a:rPr b="1" lang="en" sz="1100">
                <a:solidFill>
                  <a:srgbClr val="000000"/>
                </a:solidFill>
              </a:rPr>
              <a:t>Figma</a:t>
            </a:r>
            <a:r>
              <a:rPr lang="en" sz="1100">
                <a:solidFill>
                  <a:srgbClr val="000000"/>
                </a:solidFill>
              </a:rPr>
              <a:t>, un potente software de diseño que facilita la creación de prototipos y maquetas visuales. Entre sus ventajas destacan la capacidad de </a:t>
            </a:r>
            <a:r>
              <a:rPr b="1" lang="en" sz="1100">
                <a:solidFill>
                  <a:srgbClr val="000000"/>
                </a:solidFill>
              </a:rPr>
              <a:t>colaborar en tiempo real</a:t>
            </a:r>
            <a:r>
              <a:rPr lang="en" sz="1100">
                <a:solidFill>
                  <a:srgbClr val="000000"/>
                </a:solidFill>
              </a:rPr>
              <a:t>, lo que mejora la comunicación y la retroalimentación, y la posibilidad de diseñar </a:t>
            </a:r>
            <a:r>
              <a:rPr b="1" lang="en" sz="1100">
                <a:solidFill>
                  <a:srgbClr val="000000"/>
                </a:solidFill>
              </a:rPr>
              <a:t>componentes reutilizables</a:t>
            </a:r>
            <a:r>
              <a:rPr lang="en" sz="1100">
                <a:solidFill>
                  <a:srgbClr val="000000"/>
                </a:solidFill>
              </a:rPr>
              <a:t> que aceleran el desarrollo y aseguran </a:t>
            </a:r>
            <a:r>
              <a:rPr b="1" lang="en" sz="1100">
                <a:solidFill>
                  <a:srgbClr val="000000"/>
                </a:solidFill>
              </a:rPr>
              <a:t>uniformidad</a:t>
            </a:r>
            <a:r>
              <a:rPr lang="en" sz="1100">
                <a:solidFill>
                  <a:srgbClr val="000000"/>
                </a:solidFill>
              </a:rPr>
              <a:t> en todos los diseños.</a:t>
            </a:r>
            <a:endParaRPr sz="1100">
              <a:solidFill>
                <a:srgbClr val="000000"/>
              </a:solidFill>
            </a:endParaRPr>
          </a:p>
          <a:p>
            <a:pPr indent="0" lvl="0" marL="0" rtl="0" algn="l">
              <a:lnSpc>
                <a:spcPct val="100000"/>
              </a:lnSpc>
              <a:spcBef>
                <a:spcPts val="1200"/>
              </a:spcBef>
              <a:spcAft>
                <a:spcPts val="0"/>
              </a:spcAft>
              <a:buNone/>
            </a:pPr>
            <a:r>
              <a:rPr lang="en" sz="1100">
                <a:solidFill>
                  <a:srgbClr val="000000"/>
                </a:solidFill>
                <a:latin typeface="Arial"/>
                <a:ea typeface="Arial"/>
                <a:cs typeface="Arial"/>
                <a:sym typeface="Arial"/>
              </a:rPr>
              <a:t>Al momento de realizar los diseños de interfaces, tratamos de prestar principal atención a los siguientes aspectos:</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Consistencia</a:t>
            </a:r>
            <a:r>
              <a:rPr lang="en" sz="1100">
                <a:solidFill>
                  <a:srgbClr val="000000"/>
                </a:solidFill>
                <a:latin typeface="Arial"/>
                <a:ea typeface="Arial"/>
                <a:cs typeface="Arial"/>
                <a:sym typeface="Arial"/>
              </a:rPr>
              <a:t>: lograr un diseño uniforme en todos los elemento. Esto incluye el uso coherente de colores, tipografías, iconos y estilos de botones, así como la disposición de los mismos.</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Simplicidad</a:t>
            </a:r>
            <a:r>
              <a:rPr lang="en" sz="1100">
                <a:solidFill>
                  <a:srgbClr val="000000"/>
                </a:solidFill>
                <a:latin typeface="Arial"/>
                <a:ea typeface="Arial"/>
                <a:cs typeface="Arial"/>
                <a:sym typeface="Arial"/>
              </a:rPr>
              <a:t>: mantener las interfaces limpias y sin desorden para que los usuarios puedan encontrar fácilmente la información y realizar acciones sin distracciones innecesarias.</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Retroalimentación</a:t>
            </a:r>
            <a:r>
              <a:rPr lang="en" sz="1100">
                <a:solidFill>
                  <a:srgbClr val="000000"/>
                </a:solidFill>
                <a:latin typeface="Arial"/>
                <a:ea typeface="Arial"/>
                <a:cs typeface="Arial"/>
                <a:sym typeface="Arial"/>
              </a:rPr>
              <a:t>: proporcionar respuestas claras a las acciones del usuario (mensajes de éxito, errores y estados de carga).</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Para esta entrega realizamos un total de </a:t>
            </a:r>
            <a:r>
              <a:rPr b="1" lang="en" sz="1100">
                <a:solidFill>
                  <a:srgbClr val="000000"/>
                </a:solidFill>
                <a:latin typeface="Arial"/>
                <a:ea typeface="Arial"/>
                <a:cs typeface="Arial"/>
                <a:sym typeface="Arial"/>
              </a:rPr>
              <a:t>18 maquetados</a:t>
            </a:r>
            <a:r>
              <a:rPr lang="en" sz="1100">
                <a:solidFill>
                  <a:srgbClr val="000000"/>
                </a:solidFill>
                <a:latin typeface="Arial"/>
                <a:ea typeface="Arial"/>
                <a:cs typeface="Arial"/>
                <a:sym typeface="Arial"/>
              </a:rPr>
              <a:t>, a continuación mostramos algunos de ellos:</a:t>
            </a:r>
            <a:endParaRPr sz="1100">
              <a:solidFill>
                <a:srgbClr val="000000"/>
              </a:solidFill>
              <a:latin typeface="Arial"/>
              <a:ea typeface="Arial"/>
              <a:cs typeface="Arial"/>
              <a:sym typeface="Arial"/>
            </a:endParaRPr>
          </a:p>
        </p:txBody>
      </p:sp>
      <p:sp>
        <p:nvSpPr>
          <p:cNvPr id="171" name="Google Shape;171;p24"/>
          <p:cNvSpPr txBox="1"/>
          <p:nvPr>
            <p:ph type="title"/>
          </p:nvPr>
        </p:nvSpPr>
        <p:spPr>
          <a:xfrm>
            <a:off x="729450" y="1318650"/>
            <a:ext cx="7688700" cy="32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40"/>
              <a:t>Historias de usuario y Maquetado preliminar</a:t>
            </a:r>
            <a:endParaRPr sz="1640"/>
          </a:p>
          <a:p>
            <a:pPr indent="0" lvl="0" marL="0" rtl="0" algn="l">
              <a:spcBef>
                <a:spcPts val="0"/>
              </a:spcBef>
              <a:spcAft>
                <a:spcPts val="0"/>
              </a:spcAft>
              <a:buSzPct val="60365"/>
              <a:buNone/>
            </a:pPr>
            <a:r>
              <a:t/>
            </a:r>
            <a:endParaRPr sz="1640"/>
          </a:p>
        </p:txBody>
      </p:sp>
      <p:sp>
        <p:nvSpPr>
          <p:cNvPr id="172" name="Google Shape;172;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5"/>
          <p:cNvSpPr txBox="1"/>
          <p:nvPr/>
        </p:nvSpPr>
        <p:spPr>
          <a:xfrm>
            <a:off x="335125" y="1172525"/>
            <a:ext cx="4196400" cy="3469500"/>
          </a:xfrm>
          <a:prstGeom prst="rect">
            <a:avLst/>
          </a:prstGeom>
          <a:solidFill>
            <a:schemeClr val="lt1"/>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Nunito"/>
              <a:buChar char="●"/>
            </a:pPr>
            <a:r>
              <a:rPr b="1" lang="en" sz="1100">
                <a:latin typeface="Nunito"/>
                <a:ea typeface="Nunito"/>
                <a:cs typeface="Nunito"/>
                <a:sym typeface="Nunito"/>
              </a:rPr>
              <a:t>Descripción</a:t>
            </a:r>
            <a:r>
              <a:rPr lang="en" sz="1100">
                <a:latin typeface="Nunito"/>
                <a:ea typeface="Nunito"/>
                <a:cs typeface="Nunito"/>
                <a:sym typeface="Nunito"/>
              </a:rPr>
              <a:t>: Como usuario administrador, quiero crear cuentas para que otros usuarios puedan ingresar al sistema, permitiéndoles visualizar/actualizar el stock, dependiendo de los roles que le sean otorgados.</a:t>
            </a:r>
            <a:endParaRPr sz="1100">
              <a:latin typeface="Nunito"/>
              <a:ea typeface="Nunito"/>
              <a:cs typeface="Nunito"/>
              <a:sym typeface="Nunito"/>
            </a:endParaRPr>
          </a:p>
          <a:p>
            <a:pPr indent="-298450" lvl="0" marL="457200" rtl="0" algn="l">
              <a:lnSpc>
                <a:spcPct val="115000"/>
              </a:lnSpc>
              <a:spcBef>
                <a:spcPts val="0"/>
              </a:spcBef>
              <a:spcAft>
                <a:spcPts val="0"/>
              </a:spcAft>
              <a:buSzPts val="1100"/>
              <a:buFont typeface="Nunito"/>
              <a:buChar char="●"/>
            </a:pPr>
            <a:r>
              <a:rPr b="1" lang="en" sz="1100">
                <a:latin typeface="Nunito"/>
                <a:ea typeface="Nunito"/>
                <a:cs typeface="Nunito"/>
                <a:sym typeface="Nunito"/>
              </a:rPr>
              <a:t>Criterios de aceptación</a:t>
            </a:r>
            <a:r>
              <a:rPr lang="en" sz="1100">
                <a:latin typeface="Nunito"/>
                <a:ea typeface="Nunito"/>
                <a:cs typeface="Nunito"/>
                <a:sym typeface="Nunito"/>
              </a:rPr>
              <a:t>:</a:t>
            </a:r>
            <a:endParaRPr sz="1100">
              <a:latin typeface="Nunito"/>
              <a:ea typeface="Nunito"/>
              <a:cs typeface="Nunito"/>
              <a:sym typeface="Nunito"/>
            </a:endParaRPr>
          </a:p>
          <a:p>
            <a:pPr indent="-298450" lvl="1" marL="914400" rtl="0" algn="l">
              <a:lnSpc>
                <a:spcPct val="115000"/>
              </a:lnSpc>
              <a:spcBef>
                <a:spcPts val="0"/>
              </a:spcBef>
              <a:spcAft>
                <a:spcPts val="0"/>
              </a:spcAft>
              <a:buSzPts val="1100"/>
              <a:buFont typeface="Nunito"/>
              <a:buChar char="○"/>
            </a:pPr>
            <a:r>
              <a:rPr lang="en" sz="1100">
                <a:latin typeface="Nunito"/>
                <a:ea typeface="Nunito"/>
                <a:cs typeface="Nunito"/>
                <a:sym typeface="Nunito"/>
              </a:rPr>
              <a:t> Debo poder crear cuentas de manera sencilla y asignarles un rol específico (administrador o encargado de sala). </a:t>
            </a:r>
            <a:endParaRPr sz="1100">
              <a:latin typeface="Nunito"/>
              <a:ea typeface="Nunito"/>
              <a:cs typeface="Nunito"/>
              <a:sym typeface="Nunito"/>
            </a:endParaRPr>
          </a:p>
          <a:p>
            <a:pPr indent="-298450" lvl="1" marL="914400" rtl="0" algn="l">
              <a:lnSpc>
                <a:spcPct val="115000"/>
              </a:lnSpc>
              <a:spcBef>
                <a:spcPts val="0"/>
              </a:spcBef>
              <a:spcAft>
                <a:spcPts val="0"/>
              </a:spcAft>
              <a:buSzPts val="1100"/>
              <a:buFont typeface="Nunito"/>
              <a:buChar char="○"/>
            </a:pPr>
            <a:r>
              <a:rPr lang="en" sz="1100">
                <a:latin typeface="Nunito"/>
                <a:ea typeface="Nunito"/>
                <a:cs typeface="Nunito"/>
                <a:sym typeface="Nunito"/>
              </a:rPr>
              <a:t>Al crear una cuenta de usuario invitado, debo poder ingresar los siguientes datos:</a:t>
            </a:r>
            <a:endParaRPr sz="1100">
              <a:latin typeface="Nunito"/>
              <a:ea typeface="Nunito"/>
              <a:cs typeface="Nunito"/>
              <a:sym typeface="Nunito"/>
            </a:endParaRPr>
          </a:p>
          <a:p>
            <a:pPr indent="-298450" lvl="2" marL="1371600" rtl="0" algn="l">
              <a:lnSpc>
                <a:spcPct val="115000"/>
              </a:lnSpc>
              <a:spcBef>
                <a:spcPts val="0"/>
              </a:spcBef>
              <a:spcAft>
                <a:spcPts val="0"/>
              </a:spcAft>
              <a:buSzPts val="1100"/>
              <a:buFont typeface="Nunito"/>
              <a:buChar char="■"/>
            </a:pPr>
            <a:r>
              <a:rPr lang="en" sz="1100">
                <a:latin typeface="Nunito"/>
                <a:ea typeface="Nunito"/>
                <a:cs typeface="Nunito"/>
                <a:sym typeface="Nunito"/>
              </a:rPr>
              <a:t>Email del usuario invitado</a:t>
            </a:r>
            <a:endParaRPr sz="1100">
              <a:latin typeface="Nunito"/>
              <a:ea typeface="Nunito"/>
              <a:cs typeface="Nunito"/>
              <a:sym typeface="Nunito"/>
            </a:endParaRPr>
          </a:p>
          <a:p>
            <a:pPr indent="-298450" lvl="2" marL="1371600" rtl="0" algn="l">
              <a:lnSpc>
                <a:spcPct val="115000"/>
              </a:lnSpc>
              <a:spcBef>
                <a:spcPts val="0"/>
              </a:spcBef>
              <a:spcAft>
                <a:spcPts val="0"/>
              </a:spcAft>
              <a:buSzPts val="1100"/>
              <a:buFont typeface="Nunito"/>
              <a:buChar char="■"/>
            </a:pPr>
            <a:r>
              <a:rPr lang="en" sz="1100">
                <a:latin typeface="Nunito"/>
                <a:ea typeface="Nunito"/>
                <a:cs typeface="Nunito"/>
                <a:sym typeface="Nunito"/>
              </a:rPr>
              <a:t>Nombre de usuario del usuario invitado.</a:t>
            </a:r>
            <a:endParaRPr sz="1100">
              <a:latin typeface="Nunito"/>
              <a:ea typeface="Nunito"/>
              <a:cs typeface="Nunito"/>
              <a:sym typeface="Nunito"/>
            </a:endParaRPr>
          </a:p>
          <a:p>
            <a:pPr indent="-298450" lvl="2" marL="1371600" rtl="0" algn="l">
              <a:lnSpc>
                <a:spcPct val="115000"/>
              </a:lnSpc>
              <a:spcBef>
                <a:spcPts val="0"/>
              </a:spcBef>
              <a:spcAft>
                <a:spcPts val="0"/>
              </a:spcAft>
              <a:buSzPts val="1100"/>
              <a:buFont typeface="Nunito"/>
              <a:buChar char="■"/>
            </a:pPr>
            <a:r>
              <a:rPr lang="en" sz="1100">
                <a:latin typeface="Nunito"/>
                <a:ea typeface="Nunito"/>
                <a:cs typeface="Nunito"/>
                <a:sym typeface="Nunito"/>
              </a:rPr>
              <a:t>Apellido del usuario invitado.</a:t>
            </a:r>
            <a:endParaRPr sz="1100">
              <a:latin typeface="Nunito"/>
              <a:ea typeface="Nunito"/>
              <a:cs typeface="Nunito"/>
              <a:sym typeface="Nunito"/>
            </a:endParaRPr>
          </a:p>
          <a:p>
            <a:pPr indent="-298450" lvl="2" marL="1371600" rtl="0" algn="l">
              <a:lnSpc>
                <a:spcPct val="115000"/>
              </a:lnSpc>
              <a:spcBef>
                <a:spcPts val="0"/>
              </a:spcBef>
              <a:spcAft>
                <a:spcPts val="0"/>
              </a:spcAft>
              <a:buSzPts val="1100"/>
              <a:buFont typeface="Nunito"/>
              <a:buChar char="■"/>
            </a:pPr>
            <a:r>
              <a:rPr lang="en" sz="1100">
                <a:latin typeface="Nunito"/>
                <a:ea typeface="Nunito"/>
                <a:cs typeface="Nunito"/>
                <a:sym typeface="Nunito"/>
              </a:rPr>
              <a:t>Nombre del usuario invitado.</a:t>
            </a:r>
            <a:endParaRPr sz="1100">
              <a:latin typeface="Nunito"/>
              <a:ea typeface="Nunito"/>
              <a:cs typeface="Nunito"/>
              <a:sym typeface="Nunito"/>
            </a:endParaRPr>
          </a:p>
          <a:p>
            <a:pPr indent="-298450" lvl="2" marL="1371600" rtl="0" algn="l">
              <a:lnSpc>
                <a:spcPct val="115000"/>
              </a:lnSpc>
              <a:spcBef>
                <a:spcPts val="0"/>
              </a:spcBef>
              <a:spcAft>
                <a:spcPts val="0"/>
              </a:spcAft>
              <a:buSzPts val="1100"/>
              <a:buFont typeface="Nunito"/>
              <a:buChar char="■"/>
            </a:pPr>
            <a:r>
              <a:rPr lang="en" sz="1100">
                <a:latin typeface="Nunito"/>
                <a:ea typeface="Nunito"/>
                <a:cs typeface="Nunito"/>
                <a:sym typeface="Nunito"/>
              </a:rPr>
              <a:t>Contraseña</a:t>
            </a:r>
            <a:endParaRPr sz="1100">
              <a:latin typeface="Nunito"/>
              <a:ea typeface="Nunito"/>
              <a:cs typeface="Nunito"/>
              <a:sym typeface="Nunito"/>
            </a:endParaRPr>
          </a:p>
          <a:p>
            <a:pPr indent="-298450" lvl="2" marL="1371600" rtl="0" algn="l">
              <a:lnSpc>
                <a:spcPct val="115000"/>
              </a:lnSpc>
              <a:spcBef>
                <a:spcPts val="0"/>
              </a:spcBef>
              <a:spcAft>
                <a:spcPts val="0"/>
              </a:spcAft>
              <a:buSzPts val="1100"/>
              <a:buFont typeface="Nunito"/>
              <a:buChar char="■"/>
            </a:pPr>
            <a:r>
              <a:rPr lang="en" sz="1100">
                <a:latin typeface="Nunito"/>
                <a:ea typeface="Nunito"/>
                <a:cs typeface="Nunito"/>
                <a:sym typeface="Nunito"/>
              </a:rPr>
              <a:t>Rol en la sala de producción (administrador, o encargado de sala).</a:t>
            </a:r>
            <a:endParaRPr sz="1100">
              <a:solidFill>
                <a:schemeClr val="accent1"/>
              </a:solidFill>
              <a:latin typeface="Lato"/>
              <a:ea typeface="Lato"/>
              <a:cs typeface="Lato"/>
              <a:sym typeface="Lato"/>
            </a:endParaRPr>
          </a:p>
        </p:txBody>
      </p:sp>
      <p:sp>
        <p:nvSpPr>
          <p:cNvPr id="179" name="Google Shape;179;p25"/>
          <p:cNvSpPr txBox="1"/>
          <p:nvPr/>
        </p:nvSpPr>
        <p:spPr>
          <a:xfrm>
            <a:off x="562500" y="795000"/>
            <a:ext cx="40695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Raleway"/>
                <a:ea typeface="Raleway"/>
                <a:cs typeface="Raleway"/>
                <a:sym typeface="Raleway"/>
              </a:rPr>
              <a:t>Alta de cuentas de usuarios</a:t>
            </a:r>
            <a:endParaRPr sz="1200">
              <a:solidFill>
                <a:schemeClr val="accent1"/>
              </a:solidFill>
              <a:latin typeface="Raleway"/>
              <a:ea typeface="Raleway"/>
              <a:cs typeface="Raleway"/>
              <a:sym typeface="Raleway"/>
            </a:endParaRPr>
          </a:p>
        </p:txBody>
      </p:sp>
      <p:pic>
        <p:nvPicPr>
          <p:cNvPr id="180" name="Google Shape;180;p25"/>
          <p:cNvPicPr preferRelativeResize="0"/>
          <p:nvPr/>
        </p:nvPicPr>
        <p:blipFill rotWithShape="1">
          <a:blip r:embed="rId3">
            <a:alphaModFix/>
          </a:blip>
          <a:srcRect b="0" l="-588" r="19904" t="0"/>
          <a:stretch/>
        </p:blipFill>
        <p:spPr>
          <a:xfrm>
            <a:off x="4531525" y="940025"/>
            <a:ext cx="4451475" cy="3583550"/>
          </a:xfrm>
          <a:prstGeom prst="rect">
            <a:avLst/>
          </a:prstGeom>
          <a:noFill/>
          <a:ln>
            <a:noFill/>
          </a:ln>
          <a:effectLst>
            <a:outerShdw blurRad="57150" rotWithShape="0" algn="bl" dir="5400000" dist="19050">
              <a:srgbClr val="000000">
                <a:alpha val="50000"/>
              </a:srgbClr>
            </a:outerShdw>
          </a:effectLst>
        </p:spPr>
      </p:pic>
      <p:sp>
        <p:nvSpPr>
          <p:cNvPr id="181" name="Google Shape;181;p25"/>
          <p:cNvSpPr txBox="1"/>
          <p:nvPr/>
        </p:nvSpPr>
        <p:spPr>
          <a:xfrm>
            <a:off x="562500" y="532500"/>
            <a:ext cx="406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Raleway"/>
                <a:ea typeface="Raleway"/>
                <a:cs typeface="Raleway"/>
                <a:sym typeface="Raleway"/>
              </a:rPr>
              <a:t>Historias de Usuario</a:t>
            </a:r>
            <a:endParaRPr sz="1300">
              <a:solidFill>
                <a:srgbClr val="666666"/>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6"/>
          <p:cNvSpPr txBox="1"/>
          <p:nvPr/>
        </p:nvSpPr>
        <p:spPr>
          <a:xfrm>
            <a:off x="128100" y="1050225"/>
            <a:ext cx="5511900" cy="3648000"/>
          </a:xfrm>
          <a:prstGeom prst="rect">
            <a:avLst/>
          </a:prstGeom>
          <a:solidFill>
            <a:schemeClr val="lt1"/>
          </a:solidFill>
          <a:ln>
            <a:noFill/>
          </a:ln>
        </p:spPr>
        <p:txBody>
          <a:bodyPr anchorCtr="0" anchor="t" bIns="91425" lIns="91425" spcFirstLastPara="1" rIns="91425" wrap="square" tIns="91425">
            <a:spAutoFit/>
          </a:bodyPr>
          <a:lstStyle/>
          <a:p>
            <a:pPr indent="-285750" lvl="0" marL="457200" rtl="0" algn="l">
              <a:spcBef>
                <a:spcPts val="1200"/>
              </a:spcBef>
              <a:spcAft>
                <a:spcPts val="0"/>
              </a:spcAft>
              <a:buSzPts val="900"/>
              <a:buFont typeface="Nunito"/>
              <a:buChar char="●"/>
            </a:pPr>
            <a:r>
              <a:rPr b="1" lang="en" sz="900">
                <a:latin typeface="Nunito"/>
                <a:ea typeface="Nunito"/>
                <a:cs typeface="Nunito"/>
                <a:sym typeface="Nunito"/>
              </a:rPr>
              <a:t>Descripción</a:t>
            </a:r>
            <a:r>
              <a:rPr lang="en" sz="900">
                <a:latin typeface="Nunito"/>
                <a:ea typeface="Nunito"/>
                <a:cs typeface="Nunito"/>
                <a:sym typeface="Nunito"/>
              </a:rPr>
              <a:t>: Como usuario administrador, necesito registrar el ingreso de nueva materia prima al almacén para mantener un seguimiento preciso de los recursos disponibles en la sala de producción.</a:t>
            </a:r>
            <a:endParaRPr sz="900">
              <a:latin typeface="Nunito"/>
              <a:ea typeface="Nunito"/>
              <a:cs typeface="Nunito"/>
              <a:sym typeface="Nunito"/>
            </a:endParaRPr>
          </a:p>
          <a:p>
            <a:pPr indent="-285750" lvl="0" marL="457200" rtl="0" algn="l">
              <a:spcBef>
                <a:spcPts val="0"/>
              </a:spcBef>
              <a:spcAft>
                <a:spcPts val="0"/>
              </a:spcAft>
              <a:buSzPts val="900"/>
              <a:buFont typeface="Nunito"/>
              <a:buChar char="●"/>
            </a:pPr>
            <a:r>
              <a:rPr b="1" lang="en" sz="900">
                <a:latin typeface="Nunito"/>
                <a:ea typeface="Nunito"/>
                <a:cs typeface="Nunito"/>
                <a:sym typeface="Nunito"/>
              </a:rPr>
              <a:t>Criterios de aceptación</a:t>
            </a:r>
            <a:r>
              <a:rPr lang="en" sz="900">
                <a:latin typeface="Nunito"/>
                <a:ea typeface="Nunito"/>
                <a:cs typeface="Nunito"/>
                <a:sym typeface="Nunito"/>
              </a:rPr>
              <a:t>: </a:t>
            </a:r>
            <a:endParaRPr sz="900">
              <a:latin typeface="Nunito"/>
              <a:ea typeface="Nunito"/>
              <a:cs typeface="Nunito"/>
              <a:sym typeface="Nunito"/>
            </a:endParaRPr>
          </a:p>
          <a:p>
            <a:pPr indent="-285750" lvl="1" marL="914400" rtl="0" algn="l">
              <a:spcBef>
                <a:spcPts val="0"/>
              </a:spcBef>
              <a:spcAft>
                <a:spcPts val="0"/>
              </a:spcAft>
              <a:buSzPts val="900"/>
              <a:buFont typeface="Nunito"/>
              <a:buChar char="○"/>
            </a:pPr>
            <a:r>
              <a:rPr lang="en" sz="900">
                <a:latin typeface="Nunito"/>
                <a:ea typeface="Nunito"/>
                <a:cs typeface="Nunito"/>
                <a:sym typeface="Nunito"/>
              </a:rPr>
              <a:t>El formulario debe incluir campos para ingresar la siguiente información:</a:t>
            </a:r>
            <a:endParaRPr sz="900">
              <a:latin typeface="Nunito"/>
              <a:ea typeface="Nunito"/>
              <a:cs typeface="Nunito"/>
              <a:sym typeface="Nunito"/>
            </a:endParaRPr>
          </a:p>
          <a:p>
            <a:pPr indent="-285750" lvl="2" marL="1371600" rtl="0" algn="l">
              <a:spcBef>
                <a:spcPts val="0"/>
              </a:spcBef>
              <a:spcAft>
                <a:spcPts val="0"/>
              </a:spcAft>
              <a:buSzPts val="900"/>
              <a:buFont typeface="Nunito"/>
              <a:buChar char="■"/>
            </a:pPr>
            <a:r>
              <a:rPr b="1" lang="en" sz="900">
                <a:latin typeface="Nunito"/>
                <a:ea typeface="Nunito"/>
                <a:cs typeface="Nunito"/>
                <a:sym typeface="Nunito"/>
              </a:rPr>
              <a:t>Seleccionar la materia prima</a:t>
            </a:r>
            <a:r>
              <a:rPr lang="en" sz="900">
                <a:latin typeface="Nunito"/>
                <a:ea typeface="Nunito"/>
                <a:cs typeface="Nunito"/>
                <a:sym typeface="Nunito"/>
              </a:rPr>
              <a:t>: Debe haber un menú desplegable para seleccionar la materia prima asociada al ingreso, dándose  a elegir entre todas las materias primas registradas en el sistema.</a:t>
            </a:r>
            <a:endParaRPr sz="900">
              <a:latin typeface="Nunito"/>
              <a:ea typeface="Nunito"/>
              <a:cs typeface="Nunito"/>
              <a:sym typeface="Nunito"/>
            </a:endParaRPr>
          </a:p>
          <a:p>
            <a:pPr indent="-285750" lvl="2" marL="1371600" rtl="0" algn="l">
              <a:spcBef>
                <a:spcPts val="0"/>
              </a:spcBef>
              <a:spcAft>
                <a:spcPts val="0"/>
              </a:spcAft>
              <a:buSzPts val="900"/>
              <a:buFont typeface="Nunito"/>
              <a:buChar char="■"/>
            </a:pPr>
            <a:r>
              <a:rPr b="1" lang="en" sz="900">
                <a:latin typeface="Nunito"/>
                <a:ea typeface="Nunito"/>
                <a:cs typeface="Nunito"/>
                <a:sym typeface="Nunito"/>
              </a:rPr>
              <a:t>Seleccionar familia productora</a:t>
            </a:r>
            <a:r>
              <a:rPr lang="en" sz="900">
                <a:latin typeface="Nunito"/>
                <a:ea typeface="Nunito"/>
                <a:cs typeface="Nunito"/>
                <a:sym typeface="Nunito"/>
              </a:rPr>
              <a:t>: Debe haber un campo para seleccionar la familia productora de quien proviene la materia prima. Debe darse a elegir entre todas las familias productoras registradas en el sistema.</a:t>
            </a:r>
            <a:endParaRPr sz="900">
              <a:latin typeface="Nunito"/>
              <a:ea typeface="Nunito"/>
              <a:cs typeface="Nunito"/>
              <a:sym typeface="Nunito"/>
            </a:endParaRPr>
          </a:p>
          <a:p>
            <a:pPr indent="-285750" lvl="2" marL="1371600" rtl="0" algn="l">
              <a:spcBef>
                <a:spcPts val="0"/>
              </a:spcBef>
              <a:spcAft>
                <a:spcPts val="0"/>
              </a:spcAft>
              <a:buSzPts val="900"/>
              <a:buFont typeface="Nunito"/>
              <a:buChar char="■"/>
            </a:pPr>
            <a:r>
              <a:rPr b="1" lang="en" sz="900">
                <a:latin typeface="Nunito"/>
                <a:ea typeface="Nunito"/>
                <a:cs typeface="Nunito"/>
                <a:sym typeface="Nunito"/>
              </a:rPr>
              <a:t>Cantidad total ingresada</a:t>
            </a:r>
            <a:r>
              <a:rPr lang="en" sz="900">
                <a:latin typeface="Nunito"/>
                <a:ea typeface="Nunito"/>
                <a:cs typeface="Nunito"/>
                <a:sym typeface="Nunito"/>
              </a:rPr>
              <a:t>: Debe haber un campo para ingresar la cantidad de materia prima recibida. </a:t>
            </a:r>
            <a:endParaRPr sz="900">
              <a:latin typeface="Nunito"/>
              <a:ea typeface="Nunito"/>
              <a:cs typeface="Nunito"/>
              <a:sym typeface="Nunito"/>
            </a:endParaRPr>
          </a:p>
          <a:p>
            <a:pPr indent="-285750" lvl="2" marL="1371600" rtl="0" algn="l">
              <a:spcBef>
                <a:spcPts val="0"/>
              </a:spcBef>
              <a:spcAft>
                <a:spcPts val="0"/>
              </a:spcAft>
              <a:buSzPts val="900"/>
              <a:buFont typeface="Nunito"/>
              <a:buChar char="■"/>
            </a:pPr>
            <a:r>
              <a:rPr b="1" lang="en" sz="900">
                <a:latin typeface="Nunito"/>
                <a:ea typeface="Nunito"/>
                <a:cs typeface="Nunito"/>
                <a:sym typeface="Nunito"/>
              </a:rPr>
              <a:t>Valor de compra: </a:t>
            </a:r>
            <a:r>
              <a:rPr lang="en" sz="900">
                <a:latin typeface="Nunito"/>
                <a:ea typeface="Nunito"/>
                <a:cs typeface="Nunito"/>
                <a:sym typeface="Nunito"/>
              </a:rPr>
              <a:t>valor al cual se adquirió la materia prima.</a:t>
            </a:r>
            <a:endParaRPr sz="900">
              <a:latin typeface="Nunito"/>
              <a:ea typeface="Nunito"/>
              <a:cs typeface="Nunito"/>
              <a:sym typeface="Nunito"/>
            </a:endParaRPr>
          </a:p>
          <a:p>
            <a:pPr indent="-285750" lvl="2" marL="1371600" rtl="0" algn="l">
              <a:spcBef>
                <a:spcPts val="0"/>
              </a:spcBef>
              <a:spcAft>
                <a:spcPts val="0"/>
              </a:spcAft>
              <a:buSzPts val="900"/>
              <a:buFont typeface="Nunito"/>
              <a:buChar char="■"/>
            </a:pPr>
            <a:r>
              <a:rPr b="1" lang="en" sz="900">
                <a:latin typeface="Nunito"/>
                <a:ea typeface="Nunito"/>
                <a:cs typeface="Nunito"/>
                <a:sym typeface="Nunito"/>
              </a:rPr>
              <a:t>Registrar la fecha de ingreso</a:t>
            </a:r>
            <a:r>
              <a:rPr lang="en" sz="900">
                <a:latin typeface="Nunito"/>
                <a:ea typeface="Nunito"/>
                <a:cs typeface="Nunito"/>
                <a:sym typeface="Nunito"/>
              </a:rPr>
              <a:t>: Debe haber un campo para seleccionar la fecha de ingreso.</a:t>
            </a:r>
            <a:endParaRPr sz="900">
              <a:latin typeface="Nunito"/>
              <a:ea typeface="Nunito"/>
              <a:cs typeface="Nunito"/>
              <a:sym typeface="Nunito"/>
            </a:endParaRPr>
          </a:p>
          <a:p>
            <a:pPr indent="-285750" lvl="2" marL="1371600" rtl="0" algn="l">
              <a:spcBef>
                <a:spcPts val="0"/>
              </a:spcBef>
              <a:spcAft>
                <a:spcPts val="0"/>
              </a:spcAft>
              <a:buSzPts val="900"/>
              <a:buFont typeface="Nunito"/>
              <a:buChar char="■"/>
            </a:pPr>
            <a:r>
              <a:rPr b="1" lang="en" sz="900">
                <a:latin typeface="Nunito"/>
                <a:ea typeface="Nunito"/>
                <a:cs typeface="Nunito"/>
                <a:sym typeface="Nunito"/>
              </a:rPr>
              <a:t>Estado inicial (opcional):</a:t>
            </a:r>
            <a:r>
              <a:rPr lang="en" sz="900">
                <a:latin typeface="Nunito"/>
                <a:ea typeface="Nunito"/>
                <a:cs typeface="Nunito"/>
                <a:sym typeface="Nunito"/>
              </a:rPr>
              <a:t> Debe poder especificarse la forma de almacenamiento (en freezer, camara de frio, estante, etc). Estas opciones deben estar predefinidas de antemano. Debe quedar registro de la fecha en la que se estableció el lugar de almacenamiento, para luego tener un historial.</a:t>
            </a:r>
            <a:endParaRPr sz="900">
              <a:latin typeface="Nunito"/>
              <a:ea typeface="Nunito"/>
              <a:cs typeface="Nunito"/>
              <a:sym typeface="Nunito"/>
            </a:endParaRPr>
          </a:p>
          <a:p>
            <a:pPr indent="-285750" lvl="2" marL="1371600" rtl="0" algn="l">
              <a:spcBef>
                <a:spcPts val="0"/>
              </a:spcBef>
              <a:spcAft>
                <a:spcPts val="0"/>
              </a:spcAft>
              <a:buSzPts val="900"/>
              <a:buFont typeface="Nunito"/>
              <a:buChar char="■"/>
            </a:pPr>
            <a:r>
              <a:rPr b="1" lang="en" sz="900">
                <a:latin typeface="Nunito"/>
                <a:ea typeface="Nunito"/>
                <a:cs typeface="Nunito"/>
                <a:sym typeface="Nunito"/>
              </a:rPr>
              <a:t>Descripción (opcional): </a:t>
            </a:r>
            <a:r>
              <a:rPr lang="en" sz="900">
                <a:latin typeface="Nunito"/>
                <a:ea typeface="Nunito"/>
                <a:cs typeface="Nunito"/>
                <a:sym typeface="Nunito"/>
              </a:rPr>
              <a:t>Debe poder introducir información adicional que describa algún detalle importante sobre el ingreso.</a:t>
            </a:r>
            <a:r>
              <a:rPr b="1" lang="en" sz="900">
                <a:latin typeface="Nunito"/>
                <a:ea typeface="Nunito"/>
                <a:cs typeface="Nunito"/>
                <a:sym typeface="Nunito"/>
              </a:rPr>
              <a:t> </a:t>
            </a:r>
            <a:endParaRPr b="1" sz="900">
              <a:latin typeface="Nunito"/>
              <a:ea typeface="Nunito"/>
              <a:cs typeface="Nunito"/>
              <a:sym typeface="Nunito"/>
            </a:endParaRPr>
          </a:p>
          <a:p>
            <a:pPr indent="-285750" lvl="1" marL="914400" rtl="0" algn="l">
              <a:spcBef>
                <a:spcPts val="0"/>
              </a:spcBef>
              <a:spcAft>
                <a:spcPts val="0"/>
              </a:spcAft>
              <a:buSzPts val="900"/>
              <a:buFont typeface="Nunito"/>
              <a:buChar char="○"/>
            </a:pPr>
            <a:r>
              <a:rPr lang="en" sz="900">
                <a:latin typeface="Nunito"/>
                <a:ea typeface="Nunito"/>
                <a:cs typeface="Nunito"/>
                <a:sym typeface="Nunito"/>
              </a:rPr>
              <a:t>Al agregarse debe auto-generarse un código de identificación legible, que luego sirva para reconocer dicho ingreso (ej: mp-09052024/1)</a:t>
            </a:r>
            <a:endParaRPr b="1" sz="900">
              <a:latin typeface="Nunito"/>
              <a:ea typeface="Nunito"/>
              <a:cs typeface="Nunito"/>
              <a:sym typeface="Nunito"/>
            </a:endParaRPr>
          </a:p>
        </p:txBody>
      </p:sp>
      <p:sp>
        <p:nvSpPr>
          <p:cNvPr id="188" name="Google Shape;188;p26"/>
          <p:cNvSpPr txBox="1"/>
          <p:nvPr/>
        </p:nvSpPr>
        <p:spPr>
          <a:xfrm>
            <a:off x="562500" y="795000"/>
            <a:ext cx="40695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200">
                <a:latin typeface="Nunito"/>
                <a:ea typeface="Nunito"/>
                <a:cs typeface="Nunito"/>
                <a:sym typeface="Nunito"/>
              </a:rPr>
              <a:t>Registrar ingreso de materia prima</a:t>
            </a:r>
            <a:endParaRPr sz="1200">
              <a:solidFill>
                <a:schemeClr val="accent1"/>
              </a:solidFill>
              <a:latin typeface="Raleway"/>
              <a:ea typeface="Raleway"/>
              <a:cs typeface="Raleway"/>
              <a:sym typeface="Raleway"/>
            </a:endParaRPr>
          </a:p>
        </p:txBody>
      </p:sp>
      <p:pic>
        <p:nvPicPr>
          <p:cNvPr id="189" name="Google Shape;189;p26"/>
          <p:cNvPicPr preferRelativeResize="0"/>
          <p:nvPr/>
        </p:nvPicPr>
        <p:blipFill rotWithShape="1">
          <a:blip r:embed="rId3">
            <a:alphaModFix/>
          </a:blip>
          <a:srcRect b="0" l="19592" r="19973" t="0"/>
          <a:stretch/>
        </p:blipFill>
        <p:spPr>
          <a:xfrm>
            <a:off x="5847000" y="1209300"/>
            <a:ext cx="2973000" cy="3195225"/>
          </a:xfrm>
          <a:prstGeom prst="rect">
            <a:avLst/>
          </a:prstGeom>
          <a:noFill/>
          <a:ln>
            <a:noFill/>
          </a:ln>
          <a:effectLst>
            <a:outerShdw blurRad="57150" rotWithShape="0" algn="bl" dir="5400000" dist="19050">
              <a:srgbClr val="000000">
                <a:alpha val="50000"/>
              </a:srgbClr>
            </a:outerShdw>
          </a:effectLst>
        </p:spPr>
      </p:pic>
      <p:sp>
        <p:nvSpPr>
          <p:cNvPr id="190" name="Google Shape;190;p26"/>
          <p:cNvSpPr txBox="1"/>
          <p:nvPr/>
        </p:nvSpPr>
        <p:spPr>
          <a:xfrm>
            <a:off x="562500" y="532500"/>
            <a:ext cx="406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Raleway"/>
                <a:ea typeface="Raleway"/>
                <a:cs typeface="Raleway"/>
                <a:sym typeface="Raleway"/>
              </a:rPr>
              <a:t>Historias de Usuario</a:t>
            </a:r>
            <a:endParaRPr sz="1300">
              <a:solidFill>
                <a:srgbClr val="666666"/>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p27"/>
          <p:cNvCxnSpPr>
            <a:endCxn id="196" idx="1"/>
          </p:cNvCxnSpPr>
          <p:nvPr/>
        </p:nvCxnSpPr>
        <p:spPr>
          <a:xfrm>
            <a:off x="5064350" y="526500"/>
            <a:ext cx="821100" cy="0"/>
          </a:xfrm>
          <a:prstGeom prst="straightConnector1">
            <a:avLst/>
          </a:prstGeom>
          <a:noFill/>
          <a:ln cap="flat" cmpd="sng" w="38100">
            <a:solidFill>
              <a:schemeClr val="lt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97" name="Google Shape;197;p27"/>
          <p:cNvCxnSpPr>
            <a:endCxn id="198" idx="3"/>
          </p:cNvCxnSpPr>
          <p:nvPr/>
        </p:nvCxnSpPr>
        <p:spPr>
          <a:xfrm rot="10800000">
            <a:off x="3607375" y="3244650"/>
            <a:ext cx="596100" cy="0"/>
          </a:xfrm>
          <a:prstGeom prst="straightConnector1">
            <a:avLst/>
          </a:prstGeom>
          <a:noFill/>
          <a:ln cap="flat" cmpd="sng" w="38100">
            <a:solidFill>
              <a:schemeClr val="lt1"/>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199" name="Google Shape;199;p27"/>
          <p:cNvPicPr preferRelativeResize="0"/>
          <p:nvPr/>
        </p:nvPicPr>
        <p:blipFill>
          <a:blip r:embed="rId3">
            <a:alphaModFix/>
          </a:blip>
          <a:stretch>
            <a:fillRect/>
          </a:stretch>
        </p:blipFill>
        <p:spPr>
          <a:xfrm>
            <a:off x="4178525" y="1715962"/>
            <a:ext cx="4807575" cy="3122525"/>
          </a:xfrm>
          <a:prstGeom prst="rect">
            <a:avLst/>
          </a:prstGeom>
          <a:noFill/>
          <a:ln>
            <a:noFill/>
          </a:ln>
          <a:effectLst>
            <a:outerShdw blurRad="57150" rotWithShape="0" algn="bl" dir="5400000" dist="19050">
              <a:srgbClr val="000000">
                <a:alpha val="50000"/>
              </a:srgbClr>
            </a:outerShdw>
          </a:effectLst>
        </p:spPr>
      </p:pic>
      <p:pic>
        <p:nvPicPr>
          <p:cNvPr id="200" name="Google Shape;200;p27"/>
          <p:cNvPicPr preferRelativeResize="0"/>
          <p:nvPr/>
        </p:nvPicPr>
        <p:blipFill rotWithShape="1">
          <a:blip r:embed="rId4">
            <a:alphaModFix/>
          </a:blip>
          <a:srcRect b="16881" l="0" r="0" t="0"/>
          <a:stretch/>
        </p:blipFill>
        <p:spPr>
          <a:xfrm>
            <a:off x="87925" y="87950"/>
            <a:ext cx="4976574" cy="2686700"/>
          </a:xfrm>
          <a:prstGeom prst="rect">
            <a:avLst/>
          </a:prstGeom>
          <a:noFill/>
          <a:ln>
            <a:noFill/>
          </a:ln>
          <a:effectLst>
            <a:outerShdw blurRad="57150" rotWithShape="0" algn="bl" dir="5400000" dist="19050">
              <a:srgbClr val="000000">
                <a:alpha val="50000"/>
              </a:srgbClr>
            </a:outerShdw>
          </a:effectLst>
        </p:spPr>
      </p:pic>
      <p:sp>
        <p:nvSpPr>
          <p:cNvPr id="196" name="Google Shape;196;p27"/>
          <p:cNvSpPr txBox="1"/>
          <p:nvPr/>
        </p:nvSpPr>
        <p:spPr>
          <a:xfrm>
            <a:off x="5885450" y="318750"/>
            <a:ext cx="37713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Listado de Materias Primas</a:t>
            </a:r>
            <a:endParaRPr b="1" sz="1500">
              <a:solidFill>
                <a:schemeClr val="lt1"/>
              </a:solidFill>
              <a:latin typeface="Lato"/>
              <a:ea typeface="Lato"/>
              <a:cs typeface="Lato"/>
              <a:sym typeface="Lato"/>
            </a:endParaRPr>
          </a:p>
        </p:txBody>
      </p:sp>
      <p:sp>
        <p:nvSpPr>
          <p:cNvPr id="198" name="Google Shape;198;p27"/>
          <p:cNvSpPr txBox="1"/>
          <p:nvPr/>
        </p:nvSpPr>
        <p:spPr>
          <a:xfrm>
            <a:off x="1250875" y="3036900"/>
            <a:ext cx="23565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Detalle de Materia Prima</a:t>
            </a:r>
            <a:endParaRPr b="1" sz="1500">
              <a:solidFill>
                <a:schemeClr val="lt1"/>
              </a:solidFill>
              <a:latin typeface="Lato"/>
              <a:ea typeface="Lato"/>
              <a:cs typeface="Lato"/>
              <a:sym typeface="Lato"/>
            </a:endParaRPr>
          </a:p>
        </p:txBody>
      </p:sp>
      <p:sp>
        <p:nvSpPr>
          <p:cNvPr id="201" name="Google Shape;201;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cxnSp>
        <p:nvCxnSpPr>
          <p:cNvPr id="206" name="Google Shape;206;p28"/>
          <p:cNvCxnSpPr>
            <a:endCxn id="207" idx="3"/>
          </p:cNvCxnSpPr>
          <p:nvPr/>
        </p:nvCxnSpPr>
        <p:spPr>
          <a:xfrm rot="10800000">
            <a:off x="3715225" y="3532163"/>
            <a:ext cx="770400" cy="1200"/>
          </a:xfrm>
          <a:prstGeom prst="straightConnector1">
            <a:avLst/>
          </a:prstGeom>
          <a:noFill/>
          <a:ln cap="flat" cmpd="sng" w="38100">
            <a:solidFill>
              <a:schemeClr val="lt1"/>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208" name="Google Shape;208;p28"/>
          <p:cNvSpPr txBox="1"/>
          <p:nvPr/>
        </p:nvSpPr>
        <p:spPr>
          <a:xfrm>
            <a:off x="6050088" y="410750"/>
            <a:ext cx="37713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Listado de Recetas</a:t>
            </a:r>
            <a:endParaRPr b="1" sz="1500">
              <a:solidFill>
                <a:schemeClr val="lt1"/>
              </a:solidFill>
              <a:latin typeface="Lato"/>
              <a:ea typeface="Lato"/>
              <a:cs typeface="Lato"/>
              <a:sym typeface="Lato"/>
            </a:endParaRPr>
          </a:p>
        </p:txBody>
      </p:sp>
      <p:cxnSp>
        <p:nvCxnSpPr>
          <p:cNvPr id="209" name="Google Shape;209;p28"/>
          <p:cNvCxnSpPr/>
          <p:nvPr/>
        </p:nvCxnSpPr>
        <p:spPr>
          <a:xfrm>
            <a:off x="5415250" y="618500"/>
            <a:ext cx="634800" cy="0"/>
          </a:xfrm>
          <a:prstGeom prst="straightConnector1">
            <a:avLst/>
          </a:prstGeom>
          <a:noFill/>
          <a:ln cap="flat" cmpd="sng" w="38100">
            <a:solidFill>
              <a:schemeClr val="lt1"/>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210" name="Google Shape;210;p28"/>
          <p:cNvPicPr preferRelativeResize="0"/>
          <p:nvPr/>
        </p:nvPicPr>
        <p:blipFill>
          <a:blip r:embed="rId3">
            <a:alphaModFix/>
          </a:blip>
          <a:stretch>
            <a:fillRect/>
          </a:stretch>
        </p:blipFill>
        <p:spPr>
          <a:xfrm>
            <a:off x="4448075" y="1860150"/>
            <a:ext cx="4512901" cy="2931125"/>
          </a:xfrm>
          <a:prstGeom prst="rect">
            <a:avLst/>
          </a:prstGeom>
          <a:noFill/>
          <a:ln>
            <a:noFill/>
          </a:ln>
          <a:effectLst>
            <a:outerShdw blurRad="57150" rotWithShape="0" algn="bl" dir="5400000" dist="19050">
              <a:srgbClr val="000000">
                <a:alpha val="50000"/>
              </a:srgbClr>
            </a:outerShdw>
          </a:effectLst>
        </p:spPr>
      </p:pic>
      <p:pic>
        <p:nvPicPr>
          <p:cNvPr id="211" name="Google Shape;211;p28"/>
          <p:cNvPicPr preferRelativeResize="0"/>
          <p:nvPr/>
        </p:nvPicPr>
        <p:blipFill rotWithShape="1">
          <a:blip r:embed="rId4">
            <a:alphaModFix/>
          </a:blip>
          <a:srcRect b="17321" l="0" r="0" t="0"/>
          <a:stretch/>
        </p:blipFill>
        <p:spPr>
          <a:xfrm>
            <a:off x="100675" y="165350"/>
            <a:ext cx="5375126" cy="2886550"/>
          </a:xfrm>
          <a:prstGeom prst="rect">
            <a:avLst/>
          </a:prstGeom>
          <a:noFill/>
          <a:ln>
            <a:noFill/>
          </a:ln>
          <a:effectLst>
            <a:outerShdw blurRad="57150" rotWithShape="0" algn="bl" dir="5400000" dist="19050">
              <a:srgbClr val="000000">
                <a:alpha val="50000"/>
              </a:srgbClr>
            </a:outerShdw>
          </a:effectLst>
        </p:spPr>
      </p:pic>
      <p:sp>
        <p:nvSpPr>
          <p:cNvPr id="207" name="Google Shape;207;p28"/>
          <p:cNvSpPr txBox="1"/>
          <p:nvPr/>
        </p:nvSpPr>
        <p:spPr>
          <a:xfrm>
            <a:off x="2187925" y="3324413"/>
            <a:ext cx="15273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Agregar Receta</a:t>
            </a:r>
            <a:endParaRPr b="1" sz="1500">
              <a:solidFill>
                <a:schemeClr val="lt1"/>
              </a:solidFill>
              <a:latin typeface="Lato"/>
              <a:ea typeface="Lato"/>
              <a:cs typeface="Lato"/>
              <a:sym typeface="Lato"/>
            </a:endParaRPr>
          </a:p>
        </p:txBody>
      </p:sp>
      <p:sp>
        <p:nvSpPr>
          <p:cNvPr id="212" name="Google Shape;212;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29"/>
          <p:cNvSpPr txBox="1"/>
          <p:nvPr/>
        </p:nvSpPr>
        <p:spPr>
          <a:xfrm>
            <a:off x="3644363" y="412150"/>
            <a:ext cx="20772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Registrar Elaboración</a:t>
            </a:r>
            <a:endParaRPr b="1" sz="1500">
              <a:solidFill>
                <a:schemeClr val="lt1"/>
              </a:solidFill>
              <a:latin typeface="Lato"/>
              <a:ea typeface="Lato"/>
              <a:cs typeface="Lato"/>
              <a:sym typeface="Lato"/>
            </a:endParaRPr>
          </a:p>
        </p:txBody>
      </p:sp>
      <p:cxnSp>
        <p:nvCxnSpPr>
          <p:cNvPr id="218" name="Google Shape;218;p29"/>
          <p:cNvCxnSpPr>
            <a:endCxn id="219" idx="3"/>
          </p:cNvCxnSpPr>
          <p:nvPr/>
        </p:nvCxnSpPr>
        <p:spPr>
          <a:xfrm rot="10800000">
            <a:off x="3683575" y="3244650"/>
            <a:ext cx="596100" cy="0"/>
          </a:xfrm>
          <a:prstGeom prst="straightConnector1">
            <a:avLst/>
          </a:prstGeom>
          <a:noFill/>
          <a:ln cap="flat" cmpd="sng" w="38100">
            <a:solidFill>
              <a:schemeClr val="lt1"/>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220" name="Google Shape;220;p29"/>
          <p:cNvPicPr preferRelativeResize="0"/>
          <p:nvPr/>
        </p:nvPicPr>
        <p:blipFill>
          <a:blip r:embed="rId3">
            <a:alphaModFix/>
          </a:blip>
          <a:stretch>
            <a:fillRect/>
          </a:stretch>
        </p:blipFill>
        <p:spPr>
          <a:xfrm>
            <a:off x="1704975" y="983500"/>
            <a:ext cx="5734050" cy="3724275"/>
          </a:xfrm>
          <a:prstGeom prst="rect">
            <a:avLst/>
          </a:prstGeom>
          <a:noFill/>
          <a:ln>
            <a:noFill/>
          </a:ln>
          <a:effectLst>
            <a:outerShdw blurRad="57150" rotWithShape="0" algn="bl" dir="5400000" dist="19050">
              <a:srgbClr val="000000">
                <a:alpha val="50000"/>
              </a:srgbClr>
            </a:outerShdw>
          </a:effectLst>
        </p:spPr>
      </p:pic>
      <p:sp>
        <p:nvSpPr>
          <p:cNvPr id="221" name="Google Shape;221;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idx="1" type="body"/>
          </p:nvPr>
        </p:nvSpPr>
        <p:spPr>
          <a:xfrm>
            <a:off x="727650" y="1853850"/>
            <a:ext cx="7688700" cy="283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rPr>
              <a:t>Algunos de los maquetados terminaron experimentando algunas modificaciones durante la implementación de la aplicación. Esto se realizó con el objetivo de </a:t>
            </a:r>
            <a:r>
              <a:rPr b="1" lang="en" sz="1200">
                <a:solidFill>
                  <a:srgbClr val="000000"/>
                </a:solidFill>
              </a:rPr>
              <a:t>mejorar la visibilidad y navegación</a:t>
            </a:r>
            <a:r>
              <a:rPr lang="en" sz="1200">
                <a:solidFill>
                  <a:srgbClr val="000000"/>
                </a:solidFill>
              </a:rPr>
              <a:t> entre las distintas secciones de la aplicación, </a:t>
            </a:r>
            <a:r>
              <a:rPr b="1" lang="en" sz="1200">
                <a:solidFill>
                  <a:srgbClr val="000000"/>
                </a:solidFill>
              </a:rPr>
              <a:t>reducir la complejidad y la cantidad de elementos en pantalla</a:t>
            </a:r>
            <a:r>
              <a:rPr lang="en" sz="1200">
                <a:solidFill>
                  <a:srgbClr val="000000"/>
                </a:solidFill>
              </a:rPr>
              <a:t>, y permitir que la aplicación se adapte a dispositivos </a:t>
            </a:r>
            <a:r>
              <a:rPr lang="en" sz="1200">
                <a:solidFill>
                  <a:srgbClr val="000000"/>
                </a:solidFill>
              </a:rPr>
              <a:t>móviles</a:t>
            </a: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Además, algunas modificaciones se llevaron a cabo porque los </a:t>
            </a:r>
            <a:r>
              <a:rPr b="1" lang="en" sz="1200">
                <a:solidFill>
                  <a:srgbClr val="000000"/>
                </a:solidFill>
              </a:rPr>
              <a:t>requerimientos cambiaron</a:t>
            </a:r>
            <a:r>
              <a:rPr lang="en" sz="1200">
                <a:solidFill>
                  <a:srgbClr val="000000"/>
                </a:solidFill>
              </a:rPr>
              <a:t> en algunos casos, con el fin de ajustar el alcance del proyecto para que sea factible completarlo dentro del tiempo disponible de la cursada. A pesar de esto, la etapa de maquetado fue fundamental para </a:t>
            </a:r>
            <a:r>
              <a:rPr b="1" lang="en" sz="1200">
                <a:solidFill>
                  <a:srgbClr val="000000"/>
                </a:solidFill>
              </a:rPr>
              <a:t>visualizar y planificar</a:t>
            </a:r>
            <a:r>
              <a:rPr lang="en" sz="1200">
                <a:solidFill>
                  <a:srgbClr val="000000"/>
                </a:solidFill>
              </a:rPr>
              <a:t> la estructura de la aplicación, además de </a:t>
            </a:r>
            <a:r>
              <a:rPr b="1" lang="en" sz="1200">
                <a:solidFill>
                  <a:srgbClr val="000000"/>
                </a:solidFill>
              </a:rPr>
              <a:t>identificar problemas</a:t>
            </a:r>
            <a:r>
              <a:rPr lang="en" sz="1200">
                <a:solidFill>
                  <a:srgbClr val="000000"/>
                </a:solidFill>
              </a:rPr>
              <a:t> antes de comenzar con la implementación.</a:t>
            </a:r>
            <a:endParaRPr sz="1200">
              <a:solidFill>
                <a:srgbClr val="000000"/>
              </a:solidFill>
            </a:endParaRPr>
          </a:p>
        </p:txBody>
      </p:sp>
      <p:sp>
        <p:nvSpPr>
          <p:cNvPr id="227" name="Google Shape;22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40"/>
              <a:t>Reflexiones sobre el maquetado</a:t>
            </a:r>
            <a:endParaRPr sz="1640"/>
          </a:p>
          <a:p>
            <a:pPr indent="0" lvl="0" marL="0" rtl="0" algn="l">
              <a:spcBef>
                <a:spcPts val="0"/>
              </a:spcBef>
              <a:spcAft>
                <a:spcPts val="0"/>
              </a:spcAft>
              <a:buNone/>
            </a:pPr>
            <a:r>
              <a:t/>
            </a:r>
            <a:endParaRPr sz="1640"/>
          </a:p>
          <a:p>
            <a:pPr indent="0" lvl="0" marL="0" rtl="0" algn="l">
              <a:spcBef>
                <a:spcPts val="0"/>
              </a:spcBef>
              <a:spcAft>
                <a:spcPts val="0"/>
              </a:spcAft>
              <a:buSzPct val="60365"/>
              <a:buNone/>
            </a:pPr>
            <a:r>
              <a:t/>
            </a:r>
            <a:endParaRPr sz="1640"/>
          </a:p>
        </p:txBody>
      </p:sp>
      <p:sp>
        <p:nvSpPr>
          <p:cNvPr id="228" name="Google Shape;228;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Desarrollo</a:t>
            </a:r>
            <a:endParaRPr/>
          </a:p>
        </p:txBody>
      </p:sp>
      <p:sp>
        <p:nvSpPr>
          <p:cNvPr id="234" name="Google Shape;234;p31"/>
          <p:cNvSpPr txBox="1"/>
          <p:nvPr>
            <p:ph idx="1" type="subTitle"/>
          </p:nvPr>
        </p:nvSpPr>
        <p:spPr>
          <a:xfrm>
            <a:off x="729450" y="2045100"/>
            <a:ext cx="1137300" cy="236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Etapa 2:</a:t>
            </a:r>
            <a:r>
              <a:rPr lang="en"/>
              <a:t> </a:t>
            </a:r>
            <a:endParaRPr/>
          </a:p>
          <a:p>
            <a:pPr indent="0" lvl="0" marL="0" rtl="0" algn="l">
              <a:spcBef>
                <a:spcPts val="0"/>
              </a:spcBef>
              <a:spcAft>
                <a:spcPts val="1200"/>
              </a:spcAft>
              <a:buNone/>
            </a:pPr>
            <a:r>
              <a:t/>
            </a:r>
            <a:endParaRPr/>
          </a:p>
        </p:txBody>
      </p:sp>
      <p:sp>
        <p:nvSpPr>
          <p:cNvPr id="235" name="Google Shape;235;p31"/>
          <p:cNvSpPr txBox="1"/>
          <p:nvPr/>
        </p:nvSpPr>
        <p:spPr>
          <a:xfrm>
            <a:off x="1738475" y="2013775"/>
            <a:ext cx="6083700" cy="2573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chemeClr val="accent6"/>
              </a:buClr>
              <a:buSzPts val="1800"/>
              <a:buFont typeface="Raleway"/>
              <a:buChar char="●"/>
            </a:pPr>
            <a:r>
              <a:rPr lang="en" sz="1800">
                <a:solidFill>
                  <a:schemeClr val="lt1"/>
                </a:solidFill>
                <a:latin typeface="Raleway"/>
                <a:ea typeface="Raleway"/>
                <a:cs typeface="Raleway"/>
                <a:sym typeface="Raleway"/>
              </a:rPr>
              <a:t>Definición de los objetos del modelo</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accent6"/>
              </a:buClr>
              <a:buSzPts val="1800"/>
              <a:buFont typeface="Raleway"/>
              <a:buChar char="●"/>
            </a:pPr>
            <a:r>
              <a:rPr lang="en" sz="1800">
                <a:solidFill>
                  <a:schemeClr val="lt1"/>
                </a:solidFill>
                <a:latin typeface="Raleway"/>
                <a:ea typeface="Raleway"/>
                <a:cs typeface="Raleway"/>
                <a:sym typeface="Raleway"/>
              </a:rPr>
              <a:t>Control de versiones</a:t>
            </a:r>
            <a:endParaRPr sz="1800">
              <a:solidFill>
                <a:schemeClr val="lt1"/>
              </a:solidFill>
              <a:latin typeface="Raleway"/>
              <a:ea typeface="Raleway"/>
              <a:cs typeface="Raleway"/>
              <a:sym typeface="Raleway"/>
            </a:endParaRPr>
          </a:p>
        </p:txBody>
      </p:sp>
      <p:sp>
        <p:nvSpPr>
          <p:cNvPr id="236" name="Google Shape;236;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2245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Introducción</a:t>
            </a:r>
            <a:endParaRPr/>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idx="1" type="body"/>
          </p:nvPr>
        </p:nvSpPr>
        <p:spPr>
          <a:xfrm>
            <a:off x="727650" y="1853850"/>
            <a:ext cx="7688700" cy="283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rPr>
              <a:t>En esta etapa, nos centramos en la </a:t>
            </a:r>
            <a:r>
              <a:rPr b="1" lang="en" sz="1200">
                <a:solidFill>
                  <a:srgbClr val="000000"/>
                </a:solidFill>
              </a:rPr>
              <a:t>modelización de los objetos</a:t>
            </a:r>
            <a:r>
              <a:rPr lang="en" sz="1200">
                <a:solidFill>
                  <a:srgbClr val="000000"/>
                </a:solidFill>
              </a:rPr>
              <a:t> para la capa de lógica de negocio del sistema, es decir, las reglas y procesos que definen cómo se manejan los datos y se toman decisiones dentro del software para cumplir con los objetivos del negocio.</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Partimos del análisis y los maquetados acordados en la primera etapa para desarrollar una representación detallada de los objetos necesarios para la funcionalidad completa del sistema, la cual incluyó:</a:t>
            </a:r>
            <a:endParaRPr sz="12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330200" lvl="0" marL="457200" rtl="0" algn="l">
              <a:lnSpc>
                <a:spcPct val="100000"/>
              </a:lnSpc>
              <a:spcBef>
                <a:spcPts val="1000"/>
              </a:spcBef>
              <a:spcAft>
                <a:spcPts val="0"/>
              </a:spcAft>
              <a:buSzPts val="1600"/>
              <a:buChar char="●"/>
            </a:pPr>
            <a:r>
              <a:rPr b="1" lang="en" sz="1600"/>
              <a:t>Diagrama de clases</a:t>
            </a:r>
            <a:endParaRPr b="1" sz="1600"/>
          </a:p>
          <a:p>
            <a:pPr indent="-330200" lvl="0" marL="457200" rtl="0" algn="l">
              <a:lnSpc>
                <a:spcPct val="100000"/>
              </a:lnSpc>
              <a:spcBef>
                <a:spcPts val="1000"/>
              </a:spcBef>
              <a:spcAft>
                <a:spcPts val="0"/>
              </a:spcAft>
              <a:buSzPts val="1600"/>
              <a:buChar char="●"/>
            </a:pPr>
            <a:r>
              <a:rPr b="1" lang="en" sz="1600"/>
              <a:t>Archivos fuentes</a:t>
            </a:r>
            <a:r>
              <a:rPr lang="en" sz="1600"/>
              <a:t> </a:t>
            </a:r>
            <a:r>
              <a:rPr b="1" lang="en" sz="1600"/>
              <a:t>de las clases modeladas</a:t>
            </a:r>
            <a:endParaRPr sz="1600"/>
          </a:p>
        </p:txBody>
      </p:sp>
      <p:sp>
        <p:nvSpPr>
          <p:cNvPr id="242" name="Google Shape;24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40"/>
              <a:t>Definiendo los objetos del modelo</a:t>
            </a:r>
            <a:endParaRPr sz="1640"/>
          </a:p>
          <a:p>
            <a:pPr indent="0" lvl="0" marL="0" rtl="0" algn="l">
              <a:spcBef>
                <a:spcPts val="0"/>
              </a:spcBef>
              <a:spcAft>
                <a:spcPts val="0"/>
              </a:spcAft>
              <a:buSzPct val="60365"/>
              <a:buNone/>
            </a:pPr>
            <a:r>
              <a:t/>
            </a:r>
            <a:endParaRPr sz="1640"/>
          </a:p>
        </p:txBody>
      </p:sp>
      <p:sp>
        <p:nvSpPr>
          <p:cNvPr id="243" name="Google Shape;243;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Diagrama de clases</a:t>
            </a:r>
            <a:endParaRPr sz="1640"/>
          </a:p>
        </p:txBody>
      </p:sp>
      <p:sp>
        <p:nvSpPr>
          <p:cNvPr id="249" name="Google Shape;249;p33"/>
          <p:cNvSpPr txBox="1"/>
          <p:nvPr>
            <p:ph idx="1" type="body"/>
          </p:nvPr>
        </p:nvSpPr>
        <p:spPr>
          <a:xfrm>
            <a:off x="727650" y="1853850"/>
            <a:ext cx="7688700" cy="1988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rgbClr val="000000"/>
                </a:solidFill>
                <a:latin typeface="Arial"/>
                <a:ea typeface="Arial"/>
                <a:cs typeface="Arial"/>
                <a:sym typeface="Arial"/>
              </a:rPr>
              <a:t>Es una herramienta visual que muestra cómo </a:t>
            </a:r>
            <a:r>
              <a:rPr lang="en" sz="1100">
                <a:solidFill>
                  <a:srgbClr val="000000"/>
                </a:solidFill>
              </a:rPr>
              <a:t> cómo se organizan y se interrelacionan</a:t>
            </a:r>
            <a:r>
              <a:rPr lang="en" sz="1100">
                <a:solidFill>
                  <a:srgbClr val="000000"/>
                </a:solidFill>
                <a:latin typeface="Arial"/>
                <a:ea typeface="Arial"/>
                <a:cs typeface="Arial"/>
                <a:sym typeface="Arial"/>
              </a:rPr>
              <a:t> las partes principales de un programa de software. Imagina que un diagrama de clases es como un plano para construir una casa, donde se indican las habitaciones, sus funciones y cómo se conectan entre sí.</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Clases</a:t>
            </a:r>
            <a:r>
              <a:rPr lang="en" sz="1100">
                <a:solidFill>
                  <a:srgbClr val="000000"/>
                </a:solidFill>
                <a:latin typeface="Arial"/>
                <a:ea typeface="Arial"/>
                <a:cs typeface="Arial"/>
                <a:sym typeface="Arial"/>
              </a:rPr>
              <a:t>: Son como los planos de las habitaciones, describiendo qué propiedades (como tamaño y color) y qué acciones (</a:t>
            </a:r>
            <a:r>
              <a:rPr lang="en" sz="1100">
                <a:solidFill>
                  <a:srgbClr val="000000"/>
                </a:solidFill>
                <a:latin typeface="Arial"/>
                <a:ea typeface="Arial"/>
                <a:cs typeface="Arial"/>
                <a:sym typeface="Arial"/>
              </a:rPr>
              <a:t>cómo</a:t>
            </a:r>
            <a:r>
              <a:rPr lang="en" sz="1100">
                <a:solidFill>
                  <a:srgbClr val="000000"/>
                </a:solidFill>
                <a:latin typeface="Arial"/>
                <a:ea typeface="Arial"/>
                <a:cs typeface="Arial"/>
                <a:sym typeface="Arial"/>
              </a:rPr>
              <a:t> abrir una puerta) tiene cada parte del software.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Relaciones</a:t>
            </a:r>
            <a:r>
              <a:rPr lang="en" sz="1100">
                <a:solidFill>
                  <a:srgbClr val="000000"/>
                </a:solidFill>
                <a:latin typeface="Arial"/>
                <a:ea typeface="Arial"/>
                <a:cs typeface="Arial"/>
                <a:sym typeface="Arial"/>
              </a:rPr>
              <a:t>: Muestran cómo las diferentes partes del software se conectan o se relacionan entre sí.</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El desarrollo del diagrama incluyó varias versiones y modificaciones a medida que recibimos </a:t>
            </a:r>
            <a:r>
              <a:rPr b="1" lang="en" sz="1100">
                <a:solidFill>
                  <a:srgbClr val="000000"/>
                </a:solidFill>
                <a:latin typeface="Arial"/>
                <a:ea typeface="Arial"/>
                <a:cs typeface="Arial"/>
                <a:sym typeface="Arial"/>
              </a:rPr>
              <a:t>retroalimentación</a:t>
            </a:r>
            <a:r>
              <a:rPr lang="en" sz="1100">
                <a:solidFill>
                  <a:srgbClr val="000000"/>
                </a:solidFill>
                <a:latin typeface="Arial"/>
                <a:ea typeface="Arial"/>
                <a:cs typeface="Arial"/>
                <a:sym typeface="Arial"/>
              </a:rPr>
              <a:t> de los profesores y detectamos </a:t>
            </a:r>
            <a:r>
              <a:rPr b="1" lang="en" sz="1100">
                <a:solidFill>
                  <a:srgbClr val="000000"/>
                </a:solidFill>
                <a:latin typeface="Arial"/>
                <a:ea typeface="Arial"/>
                <a:cs typeface="Arial"/>
                <a:sym typeface="Arial"/>
              </a:rPr>
              <a:t>posibles problemas y mejoras</a:t>
            </a:r>
            <a:r>
              <a:rPr lang="en" sz="1100">
                <a:solidFill>
                  <a:srgbClr val="000000"/>
                </a:solidFill>
                <a:latin typeface="Arial"/>
                <a:ea typeface="Arial"/>
                <a:cs typeface="Arial"/>
                <a:sym typeface="Arial"/>
              </a:rPr>
              <a:t> en cada diseño.</a:t>
            </a:r>
            <a:endParaRPr sz="1100">
              <a:solidFill>
                <a:srgbClr val="000000"/>
              </a:solidFill>
              <a:latin typeface="Arial"/>
              <a:ea typeface="Arial"/>
              <a:cs typeface="Arial"/>
              <a:sym typeface="Arial"/>
            </a:endParaRPr>
          </a:p>
        </p:txBody>
      </p:sp>
      <p:sp>
        <p:nvSpPr>
          <p:cNvPr id="250" name="Google Shape;250;p33"/>
          <p:cNvSpPr txBox="1"/>
          <p:nvPr>
            <p:ph idx="1" type="body"/>
          </p:nvPr>
        </p:nvSpPr>
        <p:spPr>
          <a:xfrm>
            <a:off x="1213675" y="4114950"/>
            <a:ext cx="3574500" cy="535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100">
                <a:solidFill>
                  <a:srgbClr val="000000"/>
                </a:solidFill>
              </a:rPr>
              <a:t>Software utilizado para la realización del diagrama: </a:t>
            </a:r>
            <a:endParaRPr sz="1100">
              <a:solidFill>
                <a:srgbClr val="000000"/>
              </a:solidFill>
            </a:endParaRPr>
          </a:p>
        </p:txBody>
      </p:sp>
      <p:pic>
        <p:nvPicPr>
          <p:cNvPr id="251" name="Google Shape;251;p33" title="File:Infobox info icon.svg - Wikimedia Commons"/>
          <p:cNvPicPr preferRelativeResize="0"/>
          <p:nvPr/>
        </p:nvPicPr>
        <p:blipFill>
          <a:blip r:embed="rId3">
            <a:alphaModFix/>
          </a:blip>
          <a:stretch>
            <a:fillRect/>
          </a:stretch>
        </p:blipFill>
        <p:spPr>
          <a:xfrm>
            <a:off x="811425" y="4114950"/>
            <a:ext cx="334449" cy="334449"/>
          </a:xfrm>
          <a:prstGeom prst="rect">
            <a:avLst/>
          </a:prstGeom>
          <a:noFill/>
          <a:ln>
            <a:noFill/>
          </a:ln>
        </p:spPr>
      </p:pic>
      <p:pic>
        <p:nvPicPr>
          <p:cNvPr id="252" name="Google Shape;252;p33"/>
          <p:cNvPicPr preferRelativeResize="0"/>
          <p:nvPr/>
        </p:nvPicPr>
        <p:blipFill>
          <a:blip r:embed="rId4">
            <a:alphaModFix/>
          </a:blip>
          <a:stretch>
            <a:fillRect/>
          </a:stretch>
        </p:blipFill>
        <p:spPr>
          <a:xfrm>
            <a:off x="4503975" y="3963547"/>
            <a:ext cx="1400979" cy="535200"/>
          </a:xfrm>
          <a:prstGeom prst="rect">
            <a:avLst/>
          </a:prstGeom>
          <a:noFill/>
          <a:ln>
            <a:noFill/>
          </a:ln>
        </p:spPr>
      </p:pic>
      <p:sp>
        <p:nvSpPr>
          <p:cNvPr id="253" name="Google Shape;253;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 name="Shape 257"/>
        <p:cNvGrpSpPr/>
        <p:nvPr/>
      </p:nvGrpSpPr>
      <p:grpSpPr>
        <a:xfrm>
          <a:off x="0" y="0"/>
          <a:ext cx="0" cy="0"/>
          <a:chOff x="0" y="0"/>
          <a:chExt cx="0" cy="0"/>
        </a:xfrm>
      </p:grpSpPr>
      <p:pic>
        <p:nvPicPr>
          <p:cNvPr id="258" name="Google Shape;258;p34"/>
          <p:cNvPicPr preferRelativeResize="0"/>
          <p:nvPr/>
        </p:nvPicPr>
        <p:blipFill rotWithShape="1">
          <a:blip r:embed="rId3">
            <a:alphaModFix/>
          </a:blip>
          <a:srcRect b="54808" l="0" r="0" t="3027"/>
          <a:stretch/>
        </p:blipFill>
        <p:spPr>
          <a:xfrm>
            <a:off x="173425" y="172287"/>
            <a:ext cx="8797150" cy="4798925"/>
          </a:xfrm>
          <a:prstGeom prst="rect">
            <a:avLst/>
          </a:prstGeom>
          <a:noFill/>
          <a:ln>
            <a:noFill/>
          </a:ln>
          <a:effectLst>
            <a:outerShdw blurRad="57150" rotWithShape="0" algn="bl" dir="5400000" dist="19050">
              <a:srgbClr val="000000">
                <a:alpha val="50000"/>
              </a:srgbClr>
            </a:outerShdw>
          </a:effectLst>
        </p:spPr>
      </p:pic>
      <p:sp>
        <p:nvSpPr>
          <p:cNvPr id="259" name="Google Shape;259;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idx="1" type="body"/>
          </p:nvPr>
        </p:nvSpPr>
        <p:spPr>
          <a:xfrm>
            <a:off x="727650" y="2311050"/>
            <a:ext cx="3844200" cy="3087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Char char="●"/>
            </a:pPr>
            <a:r>
              <a:rPr b="1" lang="en" sz="1100">
                <a:solidFill>
                  <a:srgbClr val="000000"/>
                </a:solidFill>
              </a:rPr>
              <a:t>Usuario</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Receta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Elaboracion</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Familia Productora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Materia Prima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Insumo</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Recurso</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Consumo Insumo</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Consumo Materia Prima</a:t>
            </a:r>
            <a:endParaRPr b="1" sz="1100">
              <a:solidFill>
                <a:srgbClr val="000000"/>
              </a:solidFill>
            </a:endParaRPr>
          </a:p>
        </p:txBody>
      </p:sp>
      <p:sp>
        <p:nvSpPr>
          <p:cNvPr id="265" name="Google Shape;265;p35"/>
          <p:cNvSpPr txBox="1"/>
          <p:nvPr>
            <p:ph type="title"/>
          </p:nvPr>
        </p:nvSpPr>
        <p:spPr>
          <a:xfrm>
            <a:off x="729450" y="1318650"/>
            <a:ext cx="7688700" cy="34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40"/>
              <a:t>Entidades del sistema</a:t>
            </a:r>
            <a:endParaRPr sz="1640"/>
          </a:p>
          <a:p>
            <a:pPr indent="0" lvl="0" marL="0" rtl="0" algn="l">
              <a:spcBef>
                <a:spcPts val="0"/>
              </a:spcBef>
              <a:spcAft>
                <a:spcPts val="0"/>
              </a:spcAft>
              <a:buSzPct val="60365"/>
              <a:buNone/>
            </a:pPr>
            <a:r>
              <a:t/>
            </a:r>
            <a:endParaRPr sz="1640"/>
          </a:p>
        </p:txBody>
      </p:sp>
      <p:sp>
        <p:nvSpPr>
          <p:cNvPr id="266" name="Google Shape;266;p35"/>
          <p:cNvSpPr txBox="1"/>
          <p:nvPr>
            <p:ph idx="1" type="body"/>
          </p:nvPr>
        </p:nvSpPr>
        <p:spPr>
          <a:xfrm>
            <a:off x="4227075" y="2302950"/>
            <a:ext cx="2271600" cy="30873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Char char="●"/>
            </a:pPr>
            <a:r>
              <a:rPr b="1" lang="en" sz="1100">
                <a:solidFill>
                  <a:srgbClr val="000000"/>
                </a:solidFill>
              </a:rPr>
              <a:t>Consumo Recurso</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Estado Elaboración</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Estado Materia Prima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Nota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Punto Venta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Ingrediente Receta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Ingreso Insumo</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Ingreso Materia Prima</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Entrega Producto</a:t>
            </a:r>
            <a:endParaRPr b="1" sz="1100">
              <a:solidFill>
                <a:srgbClr val="000000"/>
              </a:solidFill>
            </a:endParaRPr>
          </a:p>
          <a:p>
            <a:pPr indent="0" lvl="0" marL="457200" rtl="0" algn="l">
              <a:spcBef>
                <a:spcPts val="1200"/>
              </a:spcBef>
              <a:spcAft>
                <a:spcPts val="1200"/>
              </a:spcAft>
              <a:buNone/>
            </a:pPr>
            <a:r>
              <a:t/>
            </a:r>
            <a:endParaRPr b="1" sz="1100">
              <a:solidFill>
                <a:srgbClr val="000000"/>
              </a:solidFill>
            </a:endParaRPr>
          </a:p>
        </p:txBody>
      </p:sp>
      <p:sp>
        <p:nvSpPr>
          <p:cNvPr id="267" name="Google Shape;267;p35"/>
          <p:cNvSpPr txBox="1"/>
          <p:nvPr/>
        </p:nvSpPr>
        <p:spPr>
          <a:xfrm>
            <a:off x="853275" y="1804650"/>
            <a:ext cx="511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En limpio, los  modelos/entidades fundamentales del sistema son los siguientes:</a:t>
            </a:r>
            <a:endParaRPr sz="1100">
              <a:solidFill>
                <a:schemeClr val="accent1"/>
              </a:solidFill>
              <a:latin typeface="Lato"/>
              <a:ea typeface="Lato"/>
              <a:cs typeface="Lato"/>
              <a:sym typeface="Lato"/>
            </a:endParaRPr>
          </a:p>
        </p:txBody>
      </p:sp>
      <p:sp>
        <p:nvSpPr>
          <p:cNvPr id="268" name="Google Shape;268;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idx="1" type="body"/>
          </p:nvPr>
        </p:nvSpPr>
        <p:spPr>
          <a:xfrm>
            <a:off x="727650" y="1853850"/>
            <a:ext cx="7688700" cy="2055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rPr>
              <a:t>Los </a:t>
            </a:r>
            <a:r>
              <a:rPr b="1" lang="en" sz="1100">
                <a:solidFill>
                  <a:srgbClr val="000000"/>
                </a:solidFill>
              </a:rPr>
              <a:t>archivos fuentes de las clases </a:t>
            </a:r>
            <a:r>
              <a:rPr lang="en" sz="1100">
                <a:solidFill>
                  <a:srgbClr val="000000"/>
                </a:solidFill>
              </a:rPr>
              <a:t>son archivos de código que definen las clases que diagramamos y sus características en un lenguaje de programación específico, en este caso Java. Son esenciales para transformar el diseño en código funcional, proporcionando una guía clara y estructurada para la implementación del sistema. </a:t>
            </a:r>
            <a:endParaRPr sz="1100">
              <a:solidFill>
                <a:srgbClr val="000000"/>
              </a:solidFill>
            </a:endParaRPr>
          </a:p>
          <a:p>
            <a:pPr indent="0" lvl="0" marL="0" rtl="0" algn="l">
              <a:spcBef>
                <a:spcPts val="1200"/>
              </a:spcBef>
              <a:spcAft>
                <a:spcPts val="0"/>
              </a:spcAft>
              <a:buNone/>
            </a:pPr>
            <a:r>
              <a:rPr lang="en" sz="1100">
                <a:solidFill>
                  <a:srgbClr val="000000"/>
                </a:solidFill>
              </a:rPr>
              <a:t>Cada archivo fuente contiene:</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rPr>
              <a:t>Definición de Clases</a:t>
            </a:r>
            <a:r>
              <a:rPr lang="en" sz="1100">
                <a:solidFill>
                  <a:srgbClr val="000000"/>
                </a:solidFill>
              </a:rPr>
              <a:t>: Estructura básica de la clase, incluyendo su nombre y propiedades.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Atributos</a:t>
            </a:r>
            <a:r>
              <a:rPr lang="en" sz="1100">
                <a:solidFill>
                  <a:srgbClr val="000000"/>
                </a:solidFill>
              </a:rPr>
              <a:t>: Variables que almacenan datos relevantes para la clase.</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Métodos</a:t>
            </a:r>
            <a:r>
              <a:rPr lang="en" sz="1100">
                <a:solidFill>
                  <a:srgbClr val="000000"/>
                </a:solidFill>
              </a:rPr>
              <a:t>: Funciones que definen el comportamiento y las acciones que la clase puede realizar.</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Constructores</a:t>
            </a:r>
            <a:r>
              <a:rPr lang="en" sz="1100">
                <a:solidFill>
                  <a:srgbClr val="000000"/>
                </a:solidFill>
              </a:rPr>
              <a:t>: Métodos especiales para crear y configurar instancias de la clase.</a:t>
            </a:r>
            <a:endParaRPr sz="1100">
              <a:solidFill>
                <a:srgbClr val="000000"/>
              </a:solidFill>
            </a:endParaRPr>
          </a:p>
        </p:txBody>
      </p:sp>
      <p:sp>
        <p:nvSpPr>
          <p:cNvPr id="274" name="Google Shape;27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40"/>
              <a:t>Archivos fuentes de la clases modeladas</a:t>
            </a:r>
            <a:endParaRPr sz="1640"/>
          </a:p>
          <a:p>
            <a:pPr indent="0" lvl="0" marL="0" rtl="0" algn="l">
              <a:spcBef>
                <a:spcPts val="0"/>
              </a:spcBef>
              <a:spcAft>
                <a:spcPts val="0"/>
              </a:spcAft>
              <a:buSzPct val="60365"/>
              <a:buNone/>
            </a:pPr>
            <a:r>
              <a:t/>
            </a:r>
            <a:endParaRPr sz="1640"/>
          </a:p>
        </p:txBody>
      </p:sp>
      <p:sp>
        <p:nvSpPr>
          <p:cNvPr id="275" name="Google Shape;275;p36"/>
          <p:cNvSpPr txBox="1"/>
          <p:nvPr>
            <p:ph idx="1" type="body"/>
          </p:nvPr>
        </p:nvSpPr>
        <p:spPr>
          <a:xfrm>
            <a:off x="1213675" y="4114950"/>
            <a:ext cx="3574500" cy="535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100">
                <a:solidFill>
                  <a:srgbClr val="000000"/>
                </a:solidFill>
              </a:rPr>
              <a:t>Para esta entrega se realizaron 24 archivos fuente.</a:t>
            </a:r>
            <a:endParaRPr sz="1100">
              <a:solidFill>
                <a:srgbClr val="000000"/>
              </a:solidFill>
            </a:endParaRPr>
          </a:p>
        </p:txBody>
      </p:sp>
      <p:pic>
        <p:nvPicPr>
          <p:cNvPr id="276" name="Google Shape;276;p36" title="File:Infobox info icon.svg - Wikimedia Commons"/>
          <p:cNvPicPr preferRelativeResize="0"/>
          <p:nvPr/>
        </p:nvPicPr>
        <p:blipFill>
          <a:blip r:embed="rId3">
            <a:alphaModFix/>
          </a:blip>
          <a:stretch>
            <a:fillRect/>
          </a:stretch>
        </p:blipFill>
        <p:spPr>
          <a:xfrm>
            <a:off x="811425" y="4114950"/>
            <a:ext cx="334449" cy="334449"/>
          </a:xfrm>
          <a:prstGeom prst="rect">
            <a:avLst/>
          </a:prstGeom>
          <a:noFill/>
          <a:ln>
            <a:noFill/>
          </a:ln>
        </p:spPr>
      </p:pic>
      <p:sp>
        <p:nvSpPr>
          <p:cNvPr id="277" name="Google Shape;277;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idx="1" type="body"/>
          </p:nvPr>
        </p:nvSpPr>
        <p:spPr>
          <a:xfrm>
            <a:off x="727650" y="1853850"/>
            <a:ext cx="7688700" cy="2837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100">
                <a:solidFill>
                  <a:srgbClr val="000000"/>
                </a:solidFill>
              </a:rPr>
              <a:t>Es una práctica esencial en el desarrollo de software que permite </a:t>
            </a:r>
            <a:r>
              <a:rPr b="1" lang="en" sz="1100">
                <a:solidFill>
                  <a:srgbClr val="000000"/>
                </a:solidFill>
              </a:rPr>
              <a:t>gestionar y rastrear los cambios</a:t>
            </a:r>
            <a:r>
              <a:rPr lang="en" sz="1100">
                <a:solidFill>
                  <a:srgbClr val="000000"/>
                </a:solidFill>
              </a:rPr>
              <a:t> </a:t>
            </a:r>
            <a:r>
              <a:rPr b="1" lang="en" sz="1100">
                <a:solidFill>
                  <a:srgbClr val="000000"/>
                </a:solidFill>
              </a:rPr>
              <a:t>realizados en el código fuente a lo largo del tiempo.</a:t>
            </a:r>
            <a:endParaRPr b="1" sz="1100">
              <a:solidFill>
                <a:srgbClr val="000000"/>
              </a:solidFill>
            </a:endParaRPr>
          </a:p>
          <a:p>
            <a:pPr indent="0" lvl="0" marL="0" rtl="0" algn="l">
              <a:lnSpc>
                <a:spcPct val="100000"/>
              </a:lnSpc>
              <a:spcBef>
                <a:spcPts val="0"/>
              </a:spcBef>
              <a:spcAft>
                <a:spcPts val="0"/>
              </a:spcAft>
              <a:buNone/>
            </a:pPr>
            <a:r>
              <a:t/>
            </a:r>
            <a:endParaRPr b="1" sz="1100">
              <a:solidFill>
                <a:srgbClr val="000000"/>
              </a:solidFill>
            </a:endParaRPr>
          </a:p>
          <a:p>
            <a:pPr indent="0" lvl="0" marL="0" rtl="0" algn="l">
              <a:lnSpc>
                <a:spcPct val="100000"/>
              </a:lnSpc>
              <a:spcBef>
                <a:spcPts val="0"/>
              </a:spcBef>
              <a:spcAft>
                <a:spcPts val="0"/>
              </a:spcAft>
              <a:buNone/>
            </a:pPr>
            <a:r>
              <a:rPr b="1" lang="en" sz="1100">
                <a:solidFill>
                  <a:srgbClr val="000000"/>
                </a:solidFill>
              </a:rPr>
              <a:t>Ventajas:</a:t>
            </a:r>
            <a:endParaRPr b="1"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Seguridad y Recuperación</a:t>
            </a:r>
            <a:r>
              <a:rPr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 Permite registrar todas las modificaciones hechas al código, facilitando la revisión y recuperación de versiones anteriores en caso de errores.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Colaboración</a:t>
            </a:r>
            <a:r>
              <a:rPr lang="en" sz="1100">
                <a:solidFill>
                  <a:srgbClr val="000000"/>
                </a:solidFill>
                <a:latin typeface="Arial"/>
                <a:ea typeface="Arial"/>
                <a:cs typeface="Arial"/>
                <a:sym typeface="Arial"/>
              </a:rPr>
              <a:t>: Facilita el trabajo en equipo, permitiendo a varios desarrolladores trabajar en el mismo proyecto sin sobrescribir el trabajo de los demás.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Resolución de Conflictos</a:t>
            </a:r>
            <a:r>
              <a:rPr lang="en" sz="1100">
                <a:solidFill>
                  <a:srgbClr val="000000"/>
                </a:solidFill>
                <a:latin typeface="Arial"/>
                <a:ea typeface="Arial"/>
                <a:cs typeface="Arial"/>
                <a:sym typeface="Arial"/>
              </a:rPr>
              <a:t>: Ayuda a gestionar y resolver conflictos que surgen cuando múltiples desarrolladores modifican el mismo archivo.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Documentación</a:t>
            </a:r>
            <a:r>
              <a:rPr lang="en" sz="1100">
                <a:solidFill>
                  <a:srgbClr val="000000"/>
                </a:solidFill>
                <a:latin typeface="Arial"/>
                <a:ea typeface="Arial"/>
                <a:cs typeface="Arial"/>
                <a:sym typeface="Arial"/>
              </a:rPr>
              <a:t>: Proporciona un registro claro de por qué se hicieron ciertos cambios, lo que ayuda en la toma de decisiones.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En esta etapa de la cursada comenzamos a utilizar </a:t>
            </a:r>
            <a:r>
              <a:rPr b="1" lang="en" sz="1100">
                <a:solidFill>
                  <a:srgbClr val="000000"/>
                </a:solidFill>
                <a:latin typeface="Arial"/>
                <a:ea typeface="Arial"/>
                <a:cs typeface="Arial"/>
                <a:sym typeface="Arial"/>
              </a:rPr>
              <a:t>Git </a:t>
            </a:r>
            <a:r>
              <a:rPr lang="en" sz="1100">
                <a:solidFill>
                  <a:srgbClr val="000000"/>
                </a:solidFill>
                <a:latin typeface="Arial"/>
                <a:ea typeface="Arial"/>
                <a:cs typeface="Arial"/>
                <a:sym typeface="Arial"/>
              </a:rPr>
              <a:t>(sistema de control de versiones) y </a:t>
            </a:r>
            <a:r>
              <a:rPr b="1" lang="en" sz="1100">
                <a:solidFill>
                  <a:srgbClr val="000000"/>
                </a:solidFill>
                <a:latin typeface="Arial"/>
                <a:ea typeface="Arial"/>
                <a:cs typeface="Arial"/>
                <a:sym typeface="Arial"/>
              </a:rPr>
              <a:t>GitLab </a:t>
            </a:r>
            <a:r>
              <a:rPr lang="en" sz="1100">
                <a:solidFill>
                  <a:srgbClr val="000000"/>
                </a:solidFill>
                <a:latin typeface="Arial"/>
                <a:ea typeface="Arial"/>
                <a:cs typeface="Arial"/>
                <a:sym typeface="Arial"/>
              </a:rPr>
              <a:t>(plataforma de gestión de repositorios)</a:t>
            </a:r>
            <a:endParaRPr sz="1100">
              <a:solidFill>
                <a:srgbClr val="000000"/>
              </a:solidFill>
              <a:latin typeface="Arial"/>
              <a:ea typeface="Arial"/>
              <a:cs typeface="Arial"/>
              <a:sym typeface="Arial"/>
            </a:endParaRPr>
          </a:p>
        </p:txBody>
      </p:sp>
      <p:sp>
        <p:nvSpPr>
          <p:cNvPr id="283" name="Google Shape;283;p3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Control de versiones</a:t>
            </a:r>
            <a:endParaRPr sz="1640"/>
          </a:p>
        </p:txBody>
      </p:sp>
      <p:pic>
        <p:nvPicPr>
          <p:cNvPr id="284" name="Google Shape;284;p37" title="Archivo:Git-logo.svg - Wikipedia, la enciclopedia libre"/>
          <p:cNvPicPr preferRelativeResize="0"/>
          <p:nvPr/>
        </p:nvPicPr>
        <p:blipFill>
          <a:blip r:embed="rId3">
            <a:alphaModFix/>
          </a:blip>
          <a:stretch>
            <a:fillRect/>
          </a:stretch>
        </p:blipFill>
        <p:spPr>
          <a:xfrm>
            <a:off x="9289627" y="5932722"/>
            <a:ext cx="1143327" cy="477325"/>
          </a:xfrm>
          <a:prstGeom prst="rect">
            <a:avLst/>
          </a:prstGeom>
          <a:noFill/>
          <a:ln>
            <a:noFill/>
          </a:ln>
        </p:spPr>
      </p:pic>
      <p:pic>
        <p:nvPicPr>
          <p:cNvPr id="285" name="Google Shape;285;p37" title="Archivo:Git-logo.svg - Wikipedia, la enciclopedia libre"/>
          <p:cNvPicPr preferRelativeResize="0"/>
          <p:nvPr/>
        </p:nvPicPr>
        <p:blipFill>
          <a:blip r:embed="rId3">
            <a:alphaModFix/>
          </a:blip>
          <a:stretch>
            <a:fillRect/>
          </a:stretch>
        </p:blipFill>
        <p:spPr>
          <a:xfrm>
            <a:off x="5551152" y="4422097"/>
            <a:ext cx="1143327" cy="477325"/>
          </a:xfrm>
          <a:prstGeom prst="rect">
            <a:avLst/>
          </a:prstGeom>
          <a:noFill/>
          <a:ln>
            <a:noFill/>
          </a:ln>
        </p:spPr>
      </p:pic>
      <p:pic>
        <p:nvPicPr>
          <p:cNvPr id="286" name="Google Shape;286;p37" title="How to create presentations with emacs-reveal"/>
          <p:cNvPicPr preferRelativeResize="0"/>
          <p:nvPr/>
        </p:nvPicPr>
        <p:blipFill>
          <a:blip r:embed="rId4">
            <a:alphaModFix/>
          </a:blip>
          <a:stretch>
            <a:fillRect/>
          </a:stretch>
        </p:blipFill>
        <p:spPr>
          <a:xfrm>
            <a:off x="6957350" y="4422100"/>
            <a:ext cx="1260961" cy="477325"/>
          </a:xfrm>
          <a:prstGeom prst="rect">
            <a:avLst/>
          </a:prstGeom>
          <a:noFill/>
          <a:ln>
            <a:noFill/>
          </a:ln>
        </p:spPr>
      </p:pic>
      <p:sp>
        <p:nvSpPr>
          <p:cNvPr id="287" name="Google Shape;287;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Desarrollo</a:t>
            </a:r>
            <a:endParaRPr/>
          </a:p>
        </p:txBody>
      </p:sp>
      <p:sp>
        <p:nvSpPr>
          <p:cNvPr id="293" name="Google Shape;293;p38"/>
          <p:cNvSpPr txBox="1"/>
          <p:nvPr>
            <p:ph idx="1" type="subTitle"/>
          </p:nvPr>
        </p:nvSpPr>
        <p:spPr>
          <a:xfrm>
            <a:off x="729450" y="2045100"/>
            <a:ext cx="5898900" cy="236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Etapa 3:</a:t>
            </a:r>
            <a:r>
              <a:rPr lang="en"/>
              <a:t>  </a:t>
            </a:r>
            <a:r>
              <a:rPr lang="en"/>
              <a:t>Desarrollo de la capa de persistencia</a:t>
            </a:r>
            <a:endParaRPr/>
          </a:p>
          <a:p>
            <a:pPr indent="0" lvl="0" marL="0" rtl="0" algn="l">
              <a:spcBef>
                <a:spcPts val="0"/>
              </a:spcBef>
              <a:spcAft>
                <a:spcPts val="1200"/>
              </a:spcAft>
              <a:buNone/>
            </a:pPr>
            <a:r>
              <a:t/>
            </a:r>
            <a:endParaRPr/>
          </a:p>
        </p:txBody>
      </p:sp>
      <p:sp>
        <p:nvSpPr>
          <p:cNvPr id="294" name="Google Shape;294;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idx="1" type="body"/>
          </p:nvPr>
        </p:nvSpPr>
        <p:spPr>
          <a:xfrm>
            <a:off x="729450" y="1853850"/>
            <a:ext cx="7346400" cy="283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rPr>
              <a:t>La </a:t>
            </a:r>
            <a:r>
              <a:rPr b="1" lang="en" sz="1100">
                <a:solidFill>
                  <a:srgbClr val="000000"/>
                </a:solidFill>
              </a:rPr>
              <a:t>capa de persistencia</a:t>
            </a:r>
            <a:r>
              <a:rPr lang="en" sz="1100">
                <a:solidFill>
                  <a:srgbClr val="000000"/>
                </a:solidFill>
              </a:rPr>
              <a:t> es una parte fundamental de una aplicación que se encarga de </a:t>
            </a:r>
            <a:r>
              <a:rPr b="1" lang="en" sz="1100">
                <a:solidFill>
                  <a:srgbClr val="000000"/>
                </a:solidFill>
              </a:rPr>
              <a:t>gestionar cómo los datos son almacenados y recuperados</a:t>
            </a:r>
            <a:r>
              <a:rPr lang="en" sz="1100">
                <a:solidFill>
                  <a:srgbClr val="000000"/>
                </a:solidFill>
              </a:rPr>
              <a:t> en una</a:t>
            </a:r>
            <a:r>
              <a:rPr b="1" lang="en" sz="1100">
                <a:solidFill>
                  <a:srgbClr val="000000"/>
                </a:solidFill>
              </a:rPr>
              <a:t> base de datos</a:t>
            </a:r>
            <a:r>
              <a:rPr lang="en" sz="1100">
                <a:solidFill>
                  <a:srgbClr val="000000"/>
                </a:solidFill>
              </a:rPr>
              <a:t>, asegurando que la información que maneja la aplicación pueda ser guardada de forma permanente, y luego recuperada para su uso cuando sea necesario.</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b="1" lang="en" sz="1100">
                <a:solidFill>
                  <a:srgbClr val="000000"/>
                </a:solidFill>
              </a:rPr>
              <a:t>Tecnologías utilizadas:</a:t>
            </a:r>
            <a:br>
              <a:rPr b="1" lang="en" sz="1100">
                <a:solidFill>
                  <a:srgbClr val="000000"/>
                </a:solidFill>
              </a:rPr>
            </a:br>
            <a:endParaRPr b="1"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Hibernate: </a:t>
            </a:r>
            <a:r>
              <a:rPr lang="en" sz="1100">
                <a:solidFill>
                  <a:srgbClr val="000000"/>
                </a:solidFill>
              </a:rPr>
              <a:t>herramienta/framework de mapeo objeto-relacional (ORM) que simplifica la relación entre los objetos de la aplicación y las tablas de una base de datos. Permite mapear los atributos de las clases a columnas en la base de datos, facilitando la interacción, reduciendo la necesidad de escribir código repetitivo y mejorando el flujo de trabajo en el desarrollo.</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DAO (Data Access Object)</a:t>
            </a:r>
            <a:r>
              <a:rPr lang="en" sz="1100">
                <a:solidFill>
                  <a:srgbClr val="000000"/>
                </a:solidFill>
              </a:rPr>
              <a:t>: </a:t>
            </a:r>
            <a:r>
              <a:rPr lang="en" sz="1100">
                <a:solidFill>
                  <a:srgbClr val="000000"/>
                </a:solidFill>
              </a:rPr>
              <a:t>patrón</a:t>
            </a:r>
            <a:r>
              <a:rPr lang="en" sz="1100">
                <a:solidFill>
                  <a:srgbClr val="000000"/>
                </a:solidFill>
              </a:rPr>
              <a:t> de diseño utilizado para separar la lógica de acceso a datos de la lógica de negocio. Oculta los detalles específicos de implementación del almacenamiento de datos y proporciona una interfaz coherente para que la capa de negocio interactúe con los datos.</a:t>
            </a:r>
            <a:endParaRPr sz="1100">
              <a:solidFill>
                <a:srgbClr val="000000"/>
              </a:solidFill>
            </a:endParaRPr>
          </a:p>
        </p:txBody>
      </p:sp>
      <p:sp>
        <p:nvSpPr>
          <p:cNvPr id="300" name="Google Shape;300;p3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Importancia de la Capa de Persistencia</a:t>
            </a:r>
            <a:endParaRPr sz="1640"/>
          </a:p>
        </p:txBody>
      </p:sp>
      <p:sp>
        <p:nvSpPr>
          <p:cNvPr id="301" name="Google Shape;301;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2" name="Google Shape;302;p39"/>
          <p:cNvPicPr preferRelativeResize="0"/>
          <p:nvPr/>
        </p:nvPicPr>
        <p:blipFill>
          <a:blip r:embed="rId3">
            <a:alphaModFix/>
          </a:blip>
          <a:stretch>
            <a:fillRect/>
          </a:stretch>
        </p:blipFill>
        <p:spPr>
          <a:xfrm>
            <a:off x="802725" y="2986025"/>
            <a:ext cx="377859" cy="39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idx="1" type="body"/>
          </p:nvPr>
        </p:nvSpPr>
        <p:spPr>
          <a:xfrm>
            <a:off x="729450" y="1853850"/>
            <a:ext cx="7346400" cy="283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rPr>
              <a:t>En esta entrega, implementamos la capa de persistencia para</a:t>
            </a:r>
            <a:r>
              <a:rPr b="1" lang="en">
                <a:solidFill>
                  <a:srgbClr val="000000"/>
                </a:solidFill>
              </a:rPr>
              <a:t> todas las entidades desarrolladas en la segunda etapa.</a:t>
            </a:r>
            <a:endParaRPr b="1">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El desafío principal fue representar con precisión las relaciones entre las entidades y configurar adecuadamente Hibernate, para que se ajuste a nuestras necesidades y gestione la correcta inicialización de la base de datos.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Además, desarrollamos una serie de </a:t>
            </a:r>
            <a:r>
              <a:rPr b="1" lang="en">
                <a:solidFill>
                  <a:srgbClr val="000000"/>
                </a:solidFill>
              </a:rPr>
              <a:t>casos de prueba</a:t>
            </a:r>
            <a:r>
              <a:rPr lang="en">
                <a:solidFill>
                  <a:srgbClr val="000000"/>
                </a:solidFill>
              </a:rPr>
              <a:t> para garantizar el correcto funcionamiento de la capa de persistencia y la adecuada gestión de las relaciones entre las entidades, mostrando los resultados de cada prueba en una interfaz web sencilla, que permite seguir el progreso en tiempo real.</a:t>
            </a:r>
            <a:endParaRPr>
              <a:solidFill>
                <a:srgbClr val="000000"/>
              </a:solidFill>
            </a:endParaRPr>
          </a:p>
        </p:txBody>
      </p:sp>
      <p:sp>
        <p:nvSpPr>
          <p:cNvPr id="308" name="Google Shape;308;p4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Desarrollo de la capa de persistencia</a:t>
            </a:r>
            <a:endParaRPr sz="1640"/>
          </a:p>
        </p:txBody>
      </p:sp>
      <p:sp>
        <p:nvSpPr>
          <p:cNvPr id="309" name="Google Shape;309;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3" name="Shape 313"/>
        <p:cNvGrpSpPr/>
        <p:nvPr/>
      </p:nvGrpSpPr>
      <p:grpSpPr>
        <a:xfrm>
          <a:off x="0" y="0"/>
          <a:ext cx="0" cy="0"/>
          <a:chOff x="0" y="0"/>
          <a:chExt cx="0" cy="0"/>
        </a:xfrm>
      </p:grpSpPr>
      <p:sp>
        <p:nvSpPr>
          <p:cNvPr id="314" name="Google Shape;314;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5" name="Google Shape;315;p41"/>
          <p:cNvPicPr preferRelativeResize="0"/>
          <p:nvPr/>
        </p:nvPicPr>
        <p:blipFill>
          <a:blip r:embed="rId3">
            <a:alphaModFix/>
          </a:blip>
          <a:stretch>
            <a:fillRect/>
          </a:stretch>
        </p:blipFill>
        <p:spPr>
          <a:xfrm>
            <a:off x="1209375" y="181550"/>
            <a:ext cx="2914115" cy="4838702"/>
          </a:xfrm>
          <a:prstGeom prst="rect">
            <a:avLst/>
          </a:prstGeom>
          <a:noFill/>
          <a:ln>
            <a:noFill/>
          </a:ln>
          <a:effectLst>
            <a:outerShdw blurRad="57150" rotWithShape="0" algn="bl" dir="5400000" dist="19050">
              <a:srgbClr val="000000">
                <a:alpha val="50000"/>
              </a:srgbClr>
            </a:outerShdw>
          </a:effectLst>
        </p:spPr>
      </p:pic>
      <p:pic>
        <p:nvPicPr>
          <p:cNvPr id="316" name="Google Shape;316;p41"/>
          <p:cNvPicPr preferRelativeResize="0"/>
          <p:nvPr/>
        </p:nvPicPr>
        <p:blipFill rotWithShape="1">
          <a:blip r:embed="rId4">
            <a:alphaModFix/>
          </a:blip>
          <a:srcRect b="0" l="249" r="0" t="0"/>
          <a:stretch/>
        </p:blipFill>
        <p:spPr>
          <a:xfrm>
            <a:off x="4340350" y="181550"/>
            <a:ext cx="3543225" cy="48386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727650" y="1853850"/>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t>A lo largo de la cursada, se propone el desarrollo de </a:t>
            </a:r>
            <a:r>
              <a:rPr lang="en"/>
              <a:t>un</a:t>
            </a:r>
            <a:r>
              <a:rPr b="1" lang="en"/>
              <a:t> proyecto final </a:t>
            </a:r>
            <a:r>
              <a:rPr lang="en"/>
              <a:t>con el objetivo de </a:t>
            </a:r>
            <a:r>
              <a:rPr b="1" lang="en"/>
              <a:t>integrar los conocimientos adquiridos</a:t>
            </a:r>
            <a:r>
              <a:rPr lang="en"/>
              <a:t> en cada clase, en un </a:t>
            </a:r>
            <a:r>
              <a:rPr lang="en"/>
              <a:t>entorno de trabajo que puede asemejarse al real y cotidiano como desarrolladores profesionales.</a:t>
            </a:r>
            <a:endParaRPr/>
          </a:p>
          <a:p>
            <a:pPr indent="0" lvl="0" marL="0" rtl="0" algn="l">
              <a:spcBef>
                <a:spcPts val="1200"/>
              </a:spcBef>
              <a:spcAft>
                <a:spcPts val="0"/>
              </a:spcAft>
              <a:buNone/>
            </a:pPr>
            <a:r>
              <a:rPr lang="en"/>
              <a:t>La temática y el problema a resolver mediante el proyecto final se articula con la </a:t>
            </a:r>
            <a:r>
              <a:rPr b="1" lang="en"/>
              <a:t>Secretaría de Extensión de la Facultad</a:t>
            </a:r>
            <a:r>
              <a:rPr lang="en"/>
              <a:t> y busca </a:t>
            </a:r>
            <a:r>
              <a:rPr b="1" lang="en"/>
              <a:t>dar respuesta a problemáticas de organizaciones de la sociedad civil y/o instituciones de gestión pública</a:t>
            </a:r>
            <a:r>
              <a:rPr lang="en"/>
              <a:t>.</a:t>
            </a:r>
            <a:endParaRPr/>
          </a:p>
          <a:p>
            <a:pPr indent="0" lvl="0" marL="0" rtl="0" algn="l">
              <a:spcBef>
                <a:spcPts val="1200"/>
              </a:spcBef>
              <a:spcAft>
                <a:spcPts val="1200"/>
              </a:spcAft>
              <a:buNone/>
            </a:pPr>
            <a:r>
              <a:rPr lang="en"/>
              <a:t>Este año, la institución designada para la realización del proyecto fue la </a:t>
            </a:r>
            <a:r>
              <a:rPr b="1" lang="en" sz="1250">
                <a:solidFill>
                  <a:srgbClr val="000000"/>
                </a:solidFill>
              </a:rPr>
              <a:t>Sala comunitaria de elaboración de productos con agregado de valor de la Agricultura Familiar.</a:t>
            </a:r>
            <a:endParaRPr/>
          </a:p>
        </p:txBody>
      </p:sp>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Integración de Conocimientos en Contextos Reales</a:t>
            </a:r>
            <a:endParaRPr sz="1640"/>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Desarrollo</a:t>
            </a:r>
            <a:endParaRPr/>
          </a:p>
        </p:txBody>
      </p:sp>
      <p:sp>
        <p:nvSpPr>
          <p:cNvPr id="322" name="Google Shape;322;p42"/>
          <p:cNvSpPr txBox="1"/>
          <p:nvPr>
            <p:ph idx="1" type="subTitle"/>
          </p:nvPr>
        </p:nvSpPr>
        <p:spPr>
          <a:xfrm>
            <a:off x="729450" y="2045100"/>
            <a:ext cx="5898900" cy="236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Etapa 4:</a:t>
            </a:r>
            <a:r>
              <a:rPr lang="en"/>
              <a:t>  </a:t>
            </a:r>
            <a:r>
              <a:rPr lang="en"/>
              <a:t>Desarrollo de servicios REST</a:t>
            </a:r>
            <a:endParaRPr/>
          </a:p>
          <a:p>
            <a:pPr indent="0" lvl="0" marL="0" rtl="0" algn="l">
              <a:spcBef>
                <a:spcPts val="0"/>
              </a:spcBef>
              <a:spcAft>
                <a:spcPts val="1200"/>
              </a:spcAft>
              <a:buNone/>
            </a:pPr>
            <a:r>
              <a:t/>
            </a:r>
            <a:endParaRPr/>
          </a:p>
        </p:txBody>
      </p:sp>
      <p:sp>
        <p:nvSpPr>
          <p:cNvPr id="323" name="Google Shape;323;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idx="1" type="body"/>
          </p:nvPr>
        </p:nvSpPr>
        <p:spPr>
          <a:xfrm>
            <a:off x="729450" y="1853850"/>
            <a:ext cx="7568700" cy="283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rPr>
              <a:t>Es un estilo arquitectural para diseñar Servicios Web. Se basa en el uso del </a:t>
            </a:r>
            <a:r>
              <a:rPr lang="en" sz="1100">
                <a:solidFill>
                  <a:srgbClr val="000000"/>
                </a:solidFill>
              </a:rPr>
              <a:t>protocolo</a:t>
            </a:r>
            <a:r>
              <a:rPr lang="en" sz="1100">
                <a:solidFill>
                  <a:srgbClr val="000000"/>
                </a:solidFill>
              </a:rPr>
              <a:t> HTTP en conjunto con una serie de lineamientos de organización:</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Recursos direccionables</a:t>
            </a:r>
            <a:r>
              <a:rPr lang="en" sz="1100">
                <a:solidFill>
                  <a:srgbClr val="000000"/>
                </a:solidFill>
              </a:rPr>
              <a:t>: todo lo que se puede manipular o consultar se considera un recurso</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Interfaz uniforme y acotada</a:t>
            </a:r>
            <a:r>
              <a:rPr lang="en" sz="1100">
                <a:solidFill>
                  <a:srgbClr val="000000"/>
                </a:solidFill>
              </a:rPr>
              <a:t>: </a:t>
            </a:r>
            <a:r>
              <a:rPr lang="en" sz="1100">
                <a:solidFill>
                  <a:srgbClr val="000000"/>
                </a:solidFill>
                <a:latin typeface="Arial"/>
                <a:ea typeface="Arial"/>
                <a:cs typeface="Arial"/>
                <a:sym typeface="Arial"/>
              </a:rPr>
              <a:t>utiliza métodos HTTP estándar para realizar operaciones comunes sobre los recursos</a:t>
            </a:r>
            <a:r>
              <a:rPr lang="en" sz="1100">
                <a:solidFill>
                  <a:srgbClr val="000000"/>
                </a:solidFill>
                <a:latin typeface="Arial"/>
                <a:ea typeface="Arial"/>
                <a:cs typeface="Arial"/>
                <a:sym typeface="Arial"/>
              </a:rPr>
              <a:t>.</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Orientado a representación</a:t>
            </a:r>
            <a:r>
              <a:rPr lang="en" sz="1100">
                <a:solidFill>
                  <a:srgbClr val="000000"/>
                </a:solidFill>
              </a:rPr>
              <a:t>: </a:t>
            </a:r>
            <a:r>
              <a:rPr lang="en" sz="1100">
                <a:solidFill>
                  <a:srgbClr val="000000"/>
                </a:solidFill>
                <a:latin typeface="Arial"/>
                <a:ea typeface="Arial"/>
                <a:cs typeface="Arial"/>
                <a:sym typeface="Arial"/>
              </a:rPr>
              <a:t>trabaja con representaciones bien definidas de los recursos (</a:t>
            </a:r>
            <a:r>
              <a:rPr b="1" lang="en" sz="1100">
                <a:solidFill>
                  <a:srgbClr val="000000"/>
                </a:solidFill>
                <a:latin typeface="Arial"/>
                <a:ea typeface="Arial"/>
                <a:cs typeface="Arial"/>
                <a:sym typeface="Arial"/>
              </a:rPr>
              <a:t>JSON</a:t>
            </a:r>
            <a:r>
              <a:rPr lang="en" sz="1100">
                <a:solidFill>
                  <a:srgbClr val="000000"/>
                </a:solidFill>
                <a:latin typeface="Arial"/>
                <a:ea typeface="Arial"/>
                <a:cs typeface="Arial"/>
                <a:sym typeface="Arial"/>
              </a:rPr>
              <a:t>, XML, HTML)</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Protocolo de comunicación sin estado</a:t>
            </a:r>
            <a:r>
              <a:rPr lang="en" sz="1100">
                <a:solidFill>
                  <a:srgbClr val="000000"/>
                </a:solidFill>
              </a:rPr>
              <a:t>: cada solicitud es independiente y no depende de solicitudes anteriores. </a:t>
            </a:r>
            <a:endParaRPr sz="1100">
              <a:solidFill>
                <a:srgbClr val="000000"/>
              </a:solidFill>
            </a:endParaRPr>
          </a:p>
        </p:txBody>
      </p:sp>
      <p:sp>
        <p:nvSpPr>
          <p:cNvPr id="329" name="Google Shape;329;p43"/>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REST (Representational State Transfer)</a:t>
            </a:r>
            <a:endParaRPr sz="1640"/>
          </a:p>
          <a:p>
            <a:pPr indent="0" lvl="0" marL="0" rtl="0" algn="l">
              <a:spcBef>
                <a:spcPts val="0"/>
              </a:spcBef>
              <a:spcAft>
                <a:spcPts val="0"/>
              </a:spcAft>
              <a:buNone/>
            </a:pPr>
            <a:r>
              <a:t/>
            </a:r>
            <a:endParaRPr sz="1640"/>
          </a:p>
          <a:p>
            <a:pPr indent="0" lvl="0" marL="0" rtl="0" algn="l">
              <a:spcBef>
                <a:spcPts val="0"/>
              </a:spcBef>
              <a:spcAft>
                <a:spcPts val="0"/>
              </a:spcAft>
              <a:buSzPct val="60365"/>
              <a:buNone/>
            </a:pPr>
            <a:r>
              <a:t/>
            </a:r>
            <a:endParaRPr sz="1640"/>
          </a:p>
        </p:txBody>
      </p:sp>
      <p:sp>
        <p:nvSpPr>
          <p:cNvPr id="330" name="Google Shape;330;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1" name="Google Shape;331;p43"/>
          <p:cNvPicPr preferRelativeResize="0"/>
          <p:nvPr/>
        </p:nvPicPr>
        <p:blipFill rotWithShape="1">
          <a:blip r:embed="rId3">
            <a:alphaModFix/>
          </a:blip>
          <a:srcRect b="32154" l="0" r="0" t="36040"/>
          <a:stretch/>
        </p:blipFill>
        <p:spPr>
          <a:xfrm>
            <a:off x="1897913" y="3435000"/>
            <a:ext cx="5231775" cy="1255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idx="1" type="body"/>
          </p:nvPr>
        </p:nvSpPr>
        <p:spPr>
          <a:xfrm>
            <a:off x="729450" y="1853850"/>
            <a:ext cx="6381000" cy="2655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Nos apoyamos en algunas tecnologías: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JAX-RS</a:t>
            </a:r>
            <a:r>
              <a:rPr lang="en" sz="1100">
                <a:solidFill>
                  <a:srgbClr val="000000"/>
                </a:solidFill>
                <a:latin typeface="Arial"/>
                <a:ea typeface="Arial"/>
                <a:cs typeface="Arial"/>
                <a:sym typeface="Arial"/>
              </a:rPr>
              <a:t>: Framework que facilita la parte comunicacional en la implementación de servicios RESTful mediante el uso de anotaciones.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Jackson</a:t>
            </a:r>
            <a:r>
              <a:rPr lang="en" sz="1100">
                <a:solidFill>
                  <a:srgbClr val="000000"/>
                </a:solidFill>
                <a:latin typeface="Arial"/>
                <a:ea typeface="Arial"/>
                <a:cs typeface="Arial"/>
                <a:sym typeface="Arial"/>
              </a:rPr>
              <a:t>: Librería que provee conversión automática entre JSON y clases Java de manera directa.</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HK2</a:t>
            </a:r>
            <a:r>
              <a:rPr lang="en" sz="1100">
                <a:solidFill>
                  <a:srgbClr val="000000"/>
                </a:solidFill>
                <a:latin typeface="Arial"/>
                <a:ea typeface="Arial"/>
                <a:cs typeface="Arial"/>
                <a:sym typeface="Arial"/>
              </a:rPr>
              <a:t>: Framework para la inyección de dependencias, que ayuda a organizar mejor el código y mantener una separación clara entre la lógica de negocio y otras capas de la aplicación.</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sz="1100">
                <a:solidFill>
                  <a:srgbClr val="000000"/>
                </a:solidFill>
                <a:latin typeface="Arial"/>
                <a:ea typeface="Arial"/>
                <a:cs typeface="Arial"/>
                <a:sym typeface="Arial"/>
              </a:rPr>
              <a:t>Swagger y OpenAPI</a:t>
            </a:r>
            <a:r>
              <a:rPr lang="en" sz="1100">
                <a:solidFill>
                  <a:srgbClr val="000000"/>
                </a:solidFill>
                <a:latin typeface="Arial"/>
                <a:ea typeface="Arial"/>
                <a:cs typeface="Arial"/>
                <a:sym typeface="Arial"/>
              </a:rPr>
              <a:t>: Utilizadas en conjunto, permiten documentar y probar APIs RESTful de manera interactiva, proporcionando una interfaz gráfica para explorar y entender las rutas y modelos de datos.</a:t>
            </a:r>
            <a:endParaRPr sz="1100">
              <a:solidFill>
                <a:srgbClr val="000000"/>
              </a:solidFill>
            </a:endParaRPr>
          </a:p>
        </p:txBody>
      </p:sp>
      <p:sp>
        <p:nvSpPr>
          <p:cNvPr id="337" name="Google Shape;337;p44"/>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Adoptando REST en el proyecto</a:t>
            </a:r>
            <a:endParaRPr sz="1640"/>
          </a:p>
        </p:txBody>
      </p:sp>
      <p:sp>
        <p:nvSpPr>
          <p:cNvPr id="338" name="Google Shape;338;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44"/>
          <p:cNvPicPr preferRelativeResize="0"/>
          <p:nvPr/>
        </p:nvPicPr>
        <p:blipFill rotWithShape="1">
          <a:blip r:embed="rId3">
            <a:alphaModFix/>
          </a:blip>
          <a:srcRect b="18824" l="0" r="0" t="18156"/>
          <a:stretch/>
        </p:blipFill>
        <p:spPr>
          <a:xfrm>
            <a:off x="7452850" y="2914175"/>
            <a:ext cx="1050450" cy="619250"/>
          </a:xfrm>
          <a:prstGeom prst="rect">
            <a:avLst/>
          </a:prstGeom>
          <a:noFill/>
          <a:ln>
            <a:noFill/>
          </a:ln>
        </p:spPr>
      </p:pic>
      <p:pic>
        <p:nvPicPr>
          <p:cNvPr id="340" name="Google Shape;340;p44"/>
          <p:cNvPicPr preferRelativeResize="0"/>
          <p:nvPr/>
        </p:nvPicPr>
        <p:blipFill>
          <a:blip r:embed="rId4">
            <a:alphaModFix/>
          </a:blip>
          <a:stretch>
            <a:fillRect/>
          </a:stretch>
        </p:blipFill>
        <p:spPr>
          <a:xfrm>
            <a:off x="7314200" y="2109211"/>
            <a:ext cx="965527" cy="488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ctrTitle"/>
          </p:nvPr>
        </p:nvSpPr>
        <p:spPr>
          <a:xfrm>
            <a:off x="416125" y="692025"/>
            <a:ext cx="76881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1376"/>
              <a:t>Ejemplo: Controlador de Elaboraciones</a:t>
            </a:r>
            <a:endParaRPr sz="1376"/>
          </a:p>
        </p:txBody>
      </p:sp>
      <p:sp>
        <p:nvSpPr>
          <p:cNvPr id="346" name="Google Shape;346;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47" name="Google Shape;347;p45"/>
          <p:cNvGrpSpPr/>
          <p:nvPr/>
        </p:nvGrpSpPr>
        <p:grpSpPr>
          <a:xfrm>
            <a:off x="416134" y="1121973"/>
            <a:ext cx="8311732" cy="3730592"/>
            <a:chOff x="401775" y="809000"/>
            <a:chExt cx="8642750" cy="3950225"/>
          </a:xfrm>
        </p:grpSpPr>
        <p:pic>
          <p:nvPicPr>
            <p:cNvPr id="348" name="Google Shape;348;p45"/>
            <p:cNvPicPr preferRelativeResize="0"/>
            <p:nvPr/>
          </p:nvPicPr>
          <p:blipFill rotWithShape="1">
            <a:blip r:embed="rId3">
              <a:alphaModFix/>
            </a:blip>
            <a:srcRect b="22642" l="2703" r="21152" t="0"/>
            <a:stretch/>
          </p:blipFill>
          <p:spPr>
            <a:xfrm>
              <a:off x="4238225" y="910775"/>
              <a:ext cx="4806300" cy="3817551"/>
            </a:xfrm>
            <a:prstGeom prst="rect">
              <a:avLst/>
            </a:prstGeom>
            <a:noFill/>
            <a:ln>
              <a:noFill/>
            </a:ln>
            <a:effectLst>
              <a:outerShdw blurRad="57150" rotWithShape="0" algn="bl" dir="5400000" dist="19050">
                <a:srgbClr val="000000">
                  <a:alpha val="50000"/>
                </a:srgbClr>
              </a:outerShdw>
            </a:effectLst>
          </p:spPr>
        </p:pic>
        <p:cxnSp>
          <p:nvCxnSpPr>
            <p:cNvPr id="349" name="Google Shape;349;p45"/>
            <p:cNvCxnSpPr>
              <a:endCxn id="350" idx="3"/>
            </p:cNvCxnSpPr>
            <p:nvPr/>
          </p:nvCxnSpPr>
          <p:spPr>
            <a:xfrm flipH="1">
              <a:off x="3176300" y="1071350"/>
              <a:ext cx="990900" cy="14700"/>
            </a:xfrm>
            <a:prstGeom prst="straightConnector1">
              <a:avLst/>
            </a:prstGeom>
            <a:noFill/>
            <a:ln cap="flat" cmpd="sng" w="28575">
              <a:solidFill>
                <a:schemeClr val="dk1"/>
              </a:solidFill>
              <a:prstDash val="solid"/>
              <a:round/>
              <a:headEnd len="med" w="med" type="none"/>
              <a:tailEnd len="med" w="med" type="stealth"/>
            </a:ln>
          </p:spPr>
        </p:cxnSp>
        <p:sp>
          <p:nvSpPr>
            <p:cNvPr id="350" name="Google Shape;350;p45"/>
            <p:cNvSpPr txBox="1"/>
            <p:nvPr/>
          </p:nvSpPr>
          <p:spPr>
            <a:xfrm>
              <a:off x="451700" y="809000"/>
              <a:ext cx="2724600" cy="554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Define </a:t>
              </a:r>
              <a:r>
                <a:rPr b="1" lang="en" sz="1100">
                  <a:solidFill>
                    <a:schemeClr val="accent1"/>
                  </a:solidFill>
                  <a:latin typeface="Lato"/>
                  <a:ea typeface="Lato"/>
                  <a:cs typeface="Lato"/>
                  <a:sym typeface="Lato"/>
                </a:rPr>
                <a:t>/elaboraciones</a:t>
              </a:r>
              <a:r>
                <a:rPr lang="en" sz="1100">
                  <a:solidFill>
                    <a:schemeClr val="accent1"/>
                  </a:solidFill>
                  <a:latin typeface="Lato"/>
                  <a:ea typeface="Lato"/>
                  <a:cs typeface="Lato"/>
                  <a:sym typeface="Lato"/>
                </a:rPr>
                <a:t> como ruta base para operaciones de elaboraciones.</a:t>
              </a:r>
              <a:endParaRPr sz="1100">
                <a:solidFill>
                  <a:schemeClr val="accent1"/>
                </a:solidFill>
                <a:latin typeface="Lato"/>
                <a:ea typeface="Lato"/>
                <a:cs typeface="Lato"/>
                <a:sym typeface="Lato"/>
              </a:endParaRPr>
            </a:p>
          </p:txBody>
        </p:sp>
        <p:cxnSp>
          <p:nvCxnSpPr>
            <p:cNvPr id="351" name="Google Shape;351;p45"/>
            <p:cNvCxnSpPr>
              <a:endCxn id="352" idx="3"/>
            </p:cNvCxnSpPr>
            <p:nvPr/>
          </p:nvCxnSpPr>
          <p:spPr>
            <a:xfrm flipH="1">
              <a:off x="3152025" y="1253225"/>
              <a:ext cx="1022400" cy="298500"/>
            </a:xfrm>
            <a:prstGeom prst="straightConnector1">
              <a:avLst/>
            </a:prstGeom>
            <a:noFill/>
            <a:ln cap="flat" cmpd="sng" w="28575">
              <a:solidFill>
                <a:schemeClr val="dk1"/>
              </a:solidFill>
              <a:prstDash val="solid"/>
              <a:round/>
              <a:headEnd len="med" w="med" type="none"/>
              <a:tailEnd len="med" w="med" type="stealth"/>
            </a:ln>
          </p:spPr>
        </p:cxnSp>
        <p:sp>
          <p:nvSpPr>
            <p:cNvPr id="352" name="Google Shape;352;p45"/>
            <p:cNvSpPr txBox="1"/>
            <p:nvPr/>
          </p:nvSpPr>
          <p:spPr>
            <a:xfrm>
              <a:off x="427425" y="1274675"/>
              <a:ext cx="272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Define </a:t>
              </a:r>
              <a:r>
                <a:rPr lang="en" sz="1100">
                  <a:solidFill>
                    <a:schemeClr val="accent1"/>
                  </a:solidFill>
                  <a:latin typeface="Lato"/>
                  <a:ea typeface="Lato"/>
                  <a:cs typeface="Lato"/>
                  <a:sym typeface="Lato"/>
                </a:rPr>
                <a:t>el </a:t>
              </a:r>
              <a:r>
                <a:rPr b="1" lang="en" sz="1100">
                  <a:solidFill>
                    <a:schemeClr val="accent1"/>
                  </a:solidFill>
                  <a:latin typeface="Lato"/>
                  <a:ea typeface="Lato"/>
                  <a:cs typeface="Lato"/>
                  <a:sym typeface="Lato"/>
                </a:rPr>
                <a:t>título </a:t>
              </a:r>
              <a:r>
                <a:rPr lang="en" sz="1100">
                  <a:solidFill>
                    <a:schemeClr val="accent1"/>
                  </a:solidFill>
                  <a:latin typeface="Lato"/>
                  <a:ea typeface="Lato"/>
                  <a:cs typeface="Lato"/>
                  <a:sym typeface="Lato"/>
                </a:rPr>
                <a:t>que veremos en la interfaz de Swagger para esta sección</a:t>
              </a:r>
              <a:endParaRPr sz="1100">
                <a:solidFill>
                  <a:schemeClr val="accent1"/>
                </a:solidFill>
                <a:latin typeface="Lato"/>
                <a:ea typeface="Lato"/>
                <a:cs typeface="Lato"/>
                <a:sym typeface="Lato"/>
              </a:endParaRPr>
            </a:p>
          </p:txBody>
        </p:sp>
        <p:cxnSp>
          <p:nvCxnSpPr>
            <p:cNvPr id="353" name="Google Shape;353;p45"/>
            <p:cNvCxnSpPr>
              <a:endCxn id="354" idx="3"/>
            </p:cNvCxnSpPr>
            <p:nvPr/>
          </p:nvCxnSpPr>
          <p:spPr>
            <a:xfrm flipH="1">
              <a:off x="3126375" y="2072600"/>
              <a:ext cx="1080600" cy="21600"/>
            </a:xfrm>
            <a:prstGeom prst="straightConnector1">
              <a:avLst/>
            </a:prstGeom>
            <a:noFill/>
            <a:ln cap="flat" cmpd="sng" w="28575">
              <a:solidFill>
                <a:schemeClr val="dk1"/>
              </a:solidFill>
              <a:prstDash val="solid"/>
              <a:round/>
              <a:headEnd len="med" w="med" type="none"/>
              <a:tailEnd len="med" w="med" type="stealth"/>
            </a:ln>
          </p:spPr>
        </p:cxnSp>
        <p:sp>
          <p:nvSpPr>
            <p:cNvPr id="354" name="Google Shape;354;p45"/>
            <p:cNvSpPr txBox="1"/>
            <p:nvPr/>
          </p:nvSpPr>
          <p:spPr>
            <a:xfrm>
              <a:off x="401775" y="1817150"/>
              <a:ext cx="272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Inyectamos los </a:t>
              </a:r>
              <a:r>
                <a:rPr b="1" lang="en" sz="1100">
                  <a:solidFill>
                    <a:schemeClr val="accent1"/>
                  </a:solidFill>
                  <a:latin typeface="Lato"/>
                  <a:ea typeface="Lato"/>
                  <a:cs typeface="Lato"/>
                  <a:sym typeface="Lato"/>
                </a:rPr>
                <a:t>servicios </a:t>
              </a:r>
              <a:r>
                <a:rPr lang="en" sz="1100">
                  <a:solidFill>
                    <a:schemeClr val="accent1"/>
                  </a:solidFill>
                  <a:latin typeface="Lato"/>
                  <a:ea typeface="Lato"/>
                  <a:cs typeface="Lato"/>
                  <a:sym typeface="Lato"/>
                </a:rPr>
                <a:t>que contienen la </a:t>
              </a:r>
              <a:r>
                <a:rPr b="1" lang="en" sz="1100">
                  <a:solidFill>
                    <a:schemeClr val="accent1"/>
                  </a:solidFill>
                  <a:latin typeface="Lato"/>
                  <a:ea typeface="Lato"/>
                  <a:cs typeface="Lato"/>
                  <a:sym typeface="Lato"/>
                </a:rPr>
                <a:t>lógica de negocio</a:t>
              </a:r>
              <a:endParaRPr b="1" sz="1100">
                <a:solidFill>
                  <a:schemeClr val="accent1"/>
                </a:solidFill>
                <a:latin typeface="Lato"/>
                <a:ea typeface="Lato"/>
                <a:cs typeface="Lato"/>
                <a:sym typeface="Lato"/>
              </a:endParaRPr>
            </a:p>
          </p:txBody>
        </p:sp>
        <p:cxnSp>
          <p:nvCxnSpPr>
            <p:cNvPr id="355" name="Google Shape;355;p45"/>
            <p:cNvCxnSpPr>
              <a:endCxn id="356" idx="3"/>
            </p:cNvCxnSpPr>
            <p:nvPr/>
          </p:nvCxnSpPr>
          <p:spPr>
            <a:xfrm flipH="1">
              <a:off x="3142625" y="2692050"/>
              <a:ext cx="990900" cy="14700"/>
            </a:xfrm>
            <a:prstGeom prst="straightConnector1">
              <a:avLst/>
            </a:prstGeom>
            <a:noFill/>
            <a:ln cap="flat" cmpd="sng" w="28575">
              <a:solidFill>
                <a:schemeClr val="dk1"/>
              </a:solidFill>
              <a:prstDash val="solid"/>
              <a:round/>
              <a:headEnd len="med" w="med" type="none"/>
              <a:tailEnd len="med" w="med" type="stealth"/>
            </a:ln>
          </p:spPr>
        </p:cxnSp>
        <p:sp>
          <p:nvSpPr>
            <p:cNvPr id="356" name="Google Shape;356;p45"/>
            <p:cNvSpPr txBox="1"/>
            <p:nvPr/>
          </p:nvSpPr>
          <p:spPr>
            <a:xfrm>
              <a:off x="418025" y="2429700"/>
              <a:ext cx="272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Devuelve </a:t>
              </a:r>
              <a:r>
                <a:rPr b="1" lang="en" sz="1100">
                  <a:solidFill>
                    <a:schemeClr val="accent1"/>
                  </a:solidFill>
                  <a:latin typeface="Lato"/>
                  <a:ea typeface="Lato"/>
                  <a:cs typeface="Lato"/>
                  <a:sym typeface="Lato"/>
                </a:rPr>
                <a:t>todas las elaboraciones</a:t>
              </a:r>
              <a:r>
                <a:rPr lang="en" sz="1100">
                  <a:solidFill>
                    <a:schemeClr val="accent1"/>
                  </a:solidFill>
                  <a:latin typeface="Lato"/>
                  <a:ea typeface="Lato"/>
                  <a:cs typeface="Lato"/>
                  <a:sym typeface="Lato"/>
                </a:rPr>
                <a:t> para una receta.</a:t>
              </a:r>
              <a:endParaRPr sz="1100">
                <a:solidFill>
                  <a:schemeClr val="accent1"/>
                </a:solidFill>
                <a:latin typeface="Lato"/>
                <a:ea typeface="Lato"/>
                <a:cs typeface="Lato"/>
                <a:sym typeface="Lato"/>
              </a:endParaRPr>
            </a:p>
          </p:txBody>
        </p:sp>
        <p:cxnSp>
          <p:nvCxnSpPr>
            <p:cNvPr id="357" name="Google Shape;357;p45"/>
            <p:cNvCxnSpPr>
              <a:endCxn id="358" idx="3"/>
            </p:cNvCxnSpPr>
            <p:nvPr/>
          </p:nvCxnSpPr>
          <p:spPr>
            <a:xfrm flipH="1">
              <a:off x="3126375" y="3530600"/>
              <a:ext cx="990900" cy="14700"/>
            </a:xfrm>
            <a:prstGeom prst="straightConnector1">
              <a:avLst/>
            </a:prstGeom>
            <a:noFill/>
            <a:ln cap="flat" cmpd="sng" w="28575">
              <a:solidFill>
                <a:schemeClr val="dk1"/>
              </a:solidFill>
              <a:prstDash val="solid"/>
              <a:round/>
              <a:headEnd len="med" w="med" type="none"/>
              <a:tailEnd len="med" w="med" type="stealth"/>
            </a:ln>
          </p:spPr>
        </p:cxnSp>
        <p:sp>
          <p:nvSpPr>
            <p:cNvPr id="358" name="Google Shape;358;p45"/>
            <p:cNvSpPr txBox="1"/>
            <p:nvPr/>
          </p:nvSpPr>
          <p:spPr>
            <a:xfrm>
              <a:off x="401775" y="3268250"/>
              <a:ext cx="272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Devuelve el </a:t>
              </a:r>
              <a:r>
                <a:rPr b="1" lang="en" sz="1100">
                  <a:solidFill>
                    <a:schemeClr val="accent1"/>
                  </a:solidFill>
                  <a:latin typeface="Lato"/>
                  <a:ea typeface="Lato"/>
                  <a:cs typeface="Lato"/>
                  <a:sym typeface="Lato"/>
                </a:rPr>
                <a:t>detalle de una elaboración en concreto</a:t>
              </a:r>
              <a:r>
                <a:rPr lang="en" sz="1100">
                  <a:solidFill>
                    <a:schemeClr val="accent1"/>
                  </a:solidFill>
                  <a:latin typeface="Lato"/>
                  <a:ea typeface="Lato"/>
                  <a:cs typeface="Lato"/>
                  <a:sym typeface="Lato"/>
                </a:rPr>
                <a:t>.</a:t>
              </a:r>
              <a:endParaRPr sz="1100">
                <a:solidFill>
                  <a:schemeClr val="accent1"/>
                </a:solidFill>
                <a:latin typeface="Lato"/>
                <a:ea typeface="Lato"/>
                <a:cs typeface="Lato"/>
                <a:sym typeface="Lato"/>
              </a:endParaRPr>
            </a:p>
          </p:txBody>
        </p:sp>
        <p:cxnSp>
          <p:nvCxnSpPr>
            <p:cNvPr id="359" name="Google Shape;359;p45"/>
            <p:cNvCxnSpPr>
              <a:endCxn id="360" idx="3"/>
            </p:cNvCxnSpPr>
            <p:nvPr/>
          </p:nvCxnSpPr>
          <p:spPr>
            <a:xfrm flipH="1">
              <a:off x="3152025" y="4467475"/>
              <a:ext cx="990900" cy="14700"/>
            </a:xfrm>
            <a:prstGeom prst="straightConnector1">
              <a:avLst/>
            </a:prstGeom>
            <a:noFill/>
            <a:ln cap="flat" cmpd="sng" w="28575">
              <a:solidFill>
                <a:schemeClr val="dk1"/>
              </a:solidFill>
              <a:prstDash val="solid"/>
              <a:round/>
              <a:headEnd len="med" w="med" type="none"/>
              <a:tailEnd len="med" w="med" type="stealth"/>
            </a:ln>
          </p:spPr>
        </p:cxnSp>
        <p:sp>
          <p:nvSpPr>
            <p:cNvPr id="360" name="Google Shape;360;p45"/>
            <p:cNvSpPr txBox="1"/>
            <p:nvPr/>
          </p:nvSpPr>
          <p:spPr>
            <a:xfrm>
              <a:off x="427425" y="4205125"/>
              <a:ext cx="272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1"/>
                  </a:solidFill>
                  <a:latin typeface="Lato"/>
                  <a:ea typeface="Lato"/>
                  <a:cs typeface="Lato"/>
                  <a:sym typeface="Lato"/>
                </a:rPr>
                <a:t>Crea una nueva elaboración</a:t>
              </a:r>
              <a:r>
                <a:rPr lang="en" sz="1100">
                  <a:solidFill>
                    <a:schemeClr val="accent1"/>
                  </a:solidFill>
                  <a:latin typeface="Lato"/>
                  <a:ea typeface="Lato"/>
                  <a:cs typeface="Lato"/>
                  <a:sym typeface="Lato"/>
                </a:rPr>
                <a:t> en el sistema.</a:t>
              </a:r>
              <a:endParaRPr sz="1100">
                <a:solidFill>
                  <a:schemeClr val="accent1"/>
                </a:solidFill>
                <a:latin typeface="Lato"/>
                <a:ea typeface="Lato"/>
                <a:cs typeface="Lato"/>
                <a:sym typeface="Lato"/>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idx="1" type="body"/>
          </p:nvPr>
        </p:nvSpPr>
        <p:spPr>
          <a:xfrm>
            <a:off x="729450" y="1715425"/>
            <a:ext cx="7626900" cy="935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Son </a:t>
            </a:r>
            <a:r>
              <a:rPr b="1" lang="en" sz="1100">
                <a:solidFill>
                  <a:srgbClr val="000000"/>
                </a:solidFill>
                <a:latin typeface="Arial"/>
                <a:ea typeface="Arial"/>
                <a:cs typeface="Arial"/>
                <a:sym typeface="Arial"/>
              </a:rPr>
              <a:t>o</a:t>
            </a:r>
            <a:r>
              <a:rPr b="1" lang="en" sz="1100">
                <a:solidFill>
                  <a:srgbClr val="000000"/>
                </a:solidFill>
                <a:latin typeface="Arial"/>
                <a:ea typeface="Arial"/>
                <a:cs typeface="Arial"/>
                <a:sym typeface="Arial"/>
              </a:rPr>
              <a:t>bjetos de datos simples</a:t>
            </a:r>
            <a:r>
              <a:rPr lang="en" sz="1100">
                <a:solidFill>
                  <a:srgbClr val="000000"/>
                </a:solidFill>
                <a:latin typeface="Arial"/>
                <a:ea typeface="Arial"/>
                <a:cs typeface="Arial"/>
                <a:sym typeface="Arial"/>
              </a:rPr>
              <a:t> que representan la información que se va a enviar o recibir a través de la API.</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Se utilizan</a:t>
            </a: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p</a:t>
            </a:r>
            <a:r>
              <a:rPr lang="en" sz="1100">
                <a:solidFill>
                  <a:srgbClr val="000000"/>
                </a:solidFill>
                <a:latin typeface="Arial"/>
                <a:ea typeface="Arial"/>
                <a:cs typeface="Arial"/>
                <a:sym typeface="Arial"/>
              </a:rPr>
              <a:t>ara lograr un</a:t>
            </a:r>
            <a:r>
              <a:rPr b="1" lang="en" sz="1100">
                <a:solidFill>
                  <a:srgbClr val="000000"/>
                </a:solidFill>
                <a:latin typeface="Arial"/>
                <a:ea typeface="Arial"/>
                <a:cs typeface="Arial"/>
                <a:sym typeface="Arial"/>
              </a:rPr>
              <a:t> control más preciso</a:t>
            </a:r>
            <a:r>
              <a:rPr lang="en" sz="1100">
                <a:solidFill>
                  <a:srgbClr val="000000"/>
                </a:solidFill>
                <a:latin typeface="Arial"/>
                <a:ea typeface="Arial"/>
                <a:cs typeface="Arial"/>
                <a:sym typeface="Arial"/>
              </a:rPr>
              <a:t> sobre la información que queremos exponer, tanto a la hora de recibir o enviar solicitudes, en contraposición a manejar directamente las entidades del dominio.</a:t>
            </a:r>
            <a:endParaRPr sz="1100">
              <a:solidFill>
                <a:srgbClr val="000000"/>
              </a:solidFill>
              <a:latin typeface="Arial"/>
              <a:ea typeface="Arial"/>
              <a:cs typeface="Arial"/>
              <a:sym typeface="Arial"/>
            </a:endParaRPr>
          </a:p>
        </p:txBody>
      </p:sp>
      <p:sp>
        <p:nvSpPr>
          <p:cNvPr id="366" name="Google Shape;366;p46"/>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View Models</a:t>
            </a:r>
            <a:endParaRPr sz="1640"/>
          </a:p>
        </p:txBody>
      </p:sp>
      <p:sp>
        <p:nvSpPr>
          <p:cNvPr id="367" name="Google Shape;367;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46"/>
          <p:cNvSpPr txBox="1"/>
          <p:nvPr/>
        </p:nvSpPr>
        <p:spPr>
          <a:xfrm>
            <a:off x="729450" y="2556500"/>
            <a:ext cx="29559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Algunas ventajas:</a:t>
            </a:r>
            <a:endParaRPr sz="1100"/>
          </a:p>
          <a:p>
            <a:pPr indent="-298450" lvl="0" marL="457200" rtl="0" algn="l">
              <a:lnSpc>
                <a:spcPct val="115000"/>
              </a:lnSpc>
              <a:spcBef>
                <a:spcPts val="1200"/>
              </a:spcBef>
              <a:spcAft>
                <a:spcPts val="0"/>
              </a:spcAft>
              <a:buSzPts val="1100"/>
              <a:buChar char="●"/>
            </a:pPr>
            <a:r>
              <a:rPr b="1" lang="en" sz="1100"/>
              <a:t>Mayor control</a:t>
            </a:r>
            <a:endParaRPr b="1" sz="1100"/>
          </a:p>
          <a:p>
            <a:pPr indent="-298450" lvl="0" marL="457200" rtl="0" algn="l">
              <a:lnSpc>
                <a:spcPct val="115000"/>
              </a:lnSpc>
              <a:spcBef>
                <a:spcPts val="0"/>
              </a:spcBef>
              <a:spcAft>
                <a:spcPts val="0"/>
              </a:spcAft>
              <a:buSzPts val="1100"/>
              <a:buChar char="●"/>
            </a:pPr>
            <a:r>
              <a:rPr b="1" lang="en" sz="1100"/>
              <a:t>Mejora de la Seguridad</a:t>
            </a:r>
            <a:endParaRPr sz="1100"/>
          </a:p>
          <a:p>
            <a:pPr indent="-298450" lvl="0" marL="457200" rtl="0" algn="l">
              <a:lnSpc>
                <a:spcPct val="115000"/>
              </a:lnSpc>
              <a:spcBef>
                <a:spcPts val="0"/>
              </a:spcBef>
              <a:spcAft>
                <a:spcPts val="0"/>
              </a:spcAft>
              <a:buSzPts val="1100"/>
              <a:buChar char="●"/>
            </a:pPr>
            <a:r>
              <a:rPr b="1" lang="en" sz="1100"/>
              <a:t>Consistencia en la comunicación</a:t>
            </a:r>
            <a:endParaRPr b="1" sz="1100"/>
          </a:p>
          <a:p>
            <a:pPr indent="-298450" lvl="0" marL="457200" rtl="0" algn="l">
              <a:lnSpc>
                <a:spcPct val="115000"/>
              </a:lnSpc>
              <a:spcBef>
                <a:spcPts val="0"/>
              </a:spcBef>
              <a:spcAft>
                <a:spcPts val="0"/>
              </a:spcAft>
              <a:buSzPts val="1100"/>
              <a:buChar char="●"/>
            </a:pPr>
            <a:r>
              <a:rPr b="1" lang="en" sz="1100"/>
              <a:t>Adaptabilidad</a:t>
            </a:r>
            <a:endParaRPr b="1" sz="1100"/>
          </a:p>
          <a:p>
            <a:pPr indent="-298450" lvl="0" marL="457200" rtl="0" algn="l">
              <a:lnSpc>
                <a:spcPct val="115000"/>
              </a:lnSpc>
              <a:spcBef>
                <a:spcPts val="0"/>
              </a:spcBef>
              <a:spcAft>
                <a:spcPts val="0"/>
              </a:spcAft>
              <a:buSzPts val="1100"/>
              <a:buChar char="●"/>
            </a:pPr>
            <a:r>
              <a:rPr b="1" lang="en" sz="1100"/>
              <a:t>Mejor Comunicación con la UI</a:t>
            </a:r>
            <a:endParaRPr b="1" sz="1100"/>
          </a:p>
        </p:txBody>
      </p:sp>
      <p:pic>
        <p:nvPicPr>
          <p:cNvPr id="369" name="Google Shape;369;p46"/>
          <p:cNvPicPr preferRelativeResize="0"/>
          <p:nvPr/>
        </p:nvPicPr>
        <p:blipFill>
          <a:blip r:embed="rId3">
            <a:alphaModFix/>
          </a:blip>
          <a:stretch>
            <a:fillRect/>
          </a:stretch>
        </p:blipFill>
        <p:spPr>
          <a:xfrm>
            <a:off x="4341025" y="2749100"/>
            <a:ext cx="3094700" cy="1381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3" name="Shape 373"/>
        <p:cNvGrpSpPr/>
        <p:nvPr/>
      </p:nvGrpSpPr>
      <p:grpSpPr>
        <a:xfrm>
          <a:off x="0" y="0"/>
          <a:ext cx="0" cy="0"/>
          <a:chOff x="0" y="0"/>
          <a:chExt cx="0" cy="0"/>
        </a:xfrm>
      </p:grpSpPr>
      <p:sp>
        <p:nvSpPr>
          <p:cNvPr id="374" name="Google Shape;374;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375" name="Google Shape;375;p47"/>
          <p:cNvGrpSpPr/>
          <p:nvPr/>
        </p:nvGrpSpPr>
        <p:grpSpPr>
          <a:xfrm>
            <a:off x="1033041" y="582825"/>
            <a:ext cx="6888516" cy="4320961"/>
            <a:chOff x="152400" y="152400"/>
            <a:chExt cx="7986685" cy="4838702"/>
          </a:xfrm>
        </p:grpSpPr>
        <p:pic>
          <p:nvPicPr>
            <p:cNvPr id="376" name="Google Shape;376;p47"/>
            <p:cNvPicPr preferRelativeResize="0"/>
            <p:nvPr/>
          </p:nvPicPr>
          <p:blipFill>
            <a:blip r:embed="rId3">
              <a:alphaModFix/>
            </a:blip>
            <a:stretch>
              <a:fillRect/>
            </a:stretch>
          </p:blipFill>
          <p:spPr>
            <a:xfrm>
              <a:off x="152400" y="152400"/>
              <a:ext cx="2778251" cy="4838701"/>
            </a:xfrm>
            <a:prstGeom prst="rect">
              <a:avLst/>
            </a:prstGeom>
            <a:noFill/>
            <a:ln>
              <a:noFill/>
            </a:ln>
            <a:effectLst>
              <a:outerShdw blurRad="57150" rotWithShape="0" algn="bl" dir="5400000" dist="19050">
                <a:srgbClr val="000000">
                  <a:alpha val="50000"/>
                </a:srgbClr>
              </a:outerShdw>
            </a:effectLst>
          </p:spPr>
        </p:pic>
        <p:pic>
          <p:nvPicPr>
            <p:cNvPr id="377" name="Google Shape;377;p47"/>
            <p:cNvPicPr preferRelativeResize="0"/>
            <p:nvPr/>
          </p:nvPicPr>
          <p:blipFill>
            <a:blip r:embed="rId4">
              <a:alphaModFix/>
            </a:blip>
            <a:stretch>
              <a:fillRect/>
            </a:stretch>
          </p:blipFill>
          <p:spPr>
            <a:xfrm>
              <a:off x="3083051" y="152400"/>
              <a:ext cx="2103343" cy="4838700"/>
            </a:xfrm>
            <a:prstGeom prst="rect">
              <a:avLst/>
            </a:prstGeom>
            <a:noFill/>
            <a:ln>
              <a:noFill/>
            </a:ln>
            <a:effectLst>
              <a:outerShdw blurRad="57150" rotWithShape="0" algn="bl" dir="5400000" dist="19050">
                <a:srgbClr val="000000">
                  <a:alpha val="50000"/>
                </a:srgbClr>
              </a:outerShdw>
            </a:effectLst>
          </p:spPr>
        </p:pic>
        <p:pic>
          <p:nvPicPr>
            <p:cNvPr id="378" name="Google Shape;378;p47"/>
            <p:cNvPicPr preferRelativeResize="0"/>
            <p:nvPr/>
          </p:nvPicPr>
          <p:blipFill>
            <a:blip r:embed="rId5">
              <a:alphaModFix/>
            </a:blip>
            <a:stretch>
              <a:fillRect/>
            </a:stretch>
          </p:blipFill>
          <p:spPr>
            <a:xfrm>
              <a:off x="5338794" y="152400"/>
              <a:ext cx="2800291" cy="4838702"/>
            </a:xfrm>
            <a:prstGeom prst="rect">
              <a:avLst/>
            </a:prstGeom>
            <a:noFill/>
            <a:ln>
              <a:noFill/>
            </a:ln>
            <a:effectLst>
              <a:outerShdw blurRad="57150" rotWithShape="0" algn="bl" dir="5400000" dist="19050">
                <a:srgbClr val="000000">
                  <a:alpha val="50000"/>
                </a:srgbClr>
              </a:outerShdw>
            </a:effectLst>
          </p:spPr>
        </p:pic>
      </p:grpSp>
      <p:sp>
        <p:nvSpPr>
          <p:cNvPr id="379" name="Google Shape;379;p47"/>
          <p:cNvSpPr txBox="1"/>
          <p:nvPr/>
        </p:nvSpPr>
        <p:spPr>
          <a:xfrm>
            <a:off x="428375" y="197925"/>
            <a:ext cx="5472900" cy="384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Lato"/>
                <a:ea typeface="Lato"/>
                <a:cs typeface="Lato"/>
                <a:sym typeface="Lato"/>
              </a:rPr>
              <a:t>Swagger generado </a:t>
            </a:r>
            <a:r>
              <a:rPr b="1" lang="en" sz="1300">
                <a:solidFill>
                  <a:schemeClr val="lt1"/>
                </a:solidFill>
                <a:latin typeface="Lato"/>
                <a:ea typeface="Lato"/>
                <a:cs typeface="Lato"/>
                <a:sym typeface="Lato"/>
              </a:rPr>
              <a:t>automáticamente</a:t>
            </a:r>
            <a:r>
              <a:rPr b="1" lang="en" sz="1300">
                <a:solidFill>
                  <a:schemeClr val="lt1"/>
                </a:solidFill>
                <a:latin typeface="Lato"/>
                <a:ea typeface="Lato"/>
                <a:cs typeface="Lato"/>
                <a:sym typeface="Lato"/>
              </a:rPr>
              <a:t> en base al proyecto</a:t>
            </a:r>
            <a:endParaRPr b="1" sz="1300">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Desarrollo</a:t>
            </a:r>
            <a:endParaRPr/>
          </a:p>
        </p:txBody>
      </p:sp>
      <p:sp>
        <p:nvSpPr>
          <p:cNvPr id="385" name="Google Shape;385;p48"/>
          <p:cNvSpPr txBox="1"/>
          <p:nvPr>
            <p:ph idx="1" type="subTitle"/>
          </p:nvPr>
        </p:nvSpPr>
        <p:spPr>
          <a:xfrm>
            <a:off x="729450" y="2045100"/>
            <a:ext cx="8260800" cy="236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Etapa 5:</a:t>
            </a:r>
            <a:r>
              <a:rPr lang="en"/>
              <a:t>  </a:t>
            </a:r>
            <a:r>
              <a:rPr lang="en"/>
              <a:t>Desarrollo de la vista e integración con la capa de servicios</a:t>
            </a:r>
            <a:endParaRPr/>
          </a:p>
          <a:p>
            <a:pPr indent="0" lvl="0" marL="0" rtl="0" algn="l">
              <a:spcBef>
                <a:spcPts val="0"/>
              </a:spcBef>
              <a:spcAft>
                <a:spcPts val="1200"/>
              </a:spcAft>
              <a:buNone/>
            </a:pPr>
            <a:r>
              <a:t/>
            </a:r>
            <a:endParaRPr/>
          </a:p>
        </p:txBody>
      </p:sp>
      <p:sp>
        <p:nvSpPr>
          <p:cNvPr id="386" name="Google Shape;386;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9"/>
          <p:cNvSpPr txBox="1"/>
          <p:nvPr>
            <p:ph idx="1" type="body"/>
          </p:nvPr>
        </p:nvSpPr>
        <p:spPr>
          <a:xfrm>
            <a:off x="729450" y="1853850"/>
            <a:ext cx="7568700" cy="283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rPr>
              <a:t>En esta etapa desarrollamos la interfaz gráfica de la aplicación, para finalmente tener un primer prototipo funcional del proyecto que abarque todo lo desarrollado durante la cursada.</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La principal tecnología utilizada fue </a:t>
            </a:r>
            <a:r>
              <a:rPr b="1" lang="en" sz="1100">
                <a:solidFill>
                  <a:srgbClr val="000000"/>
                </a:solidFill>
              </a:rPr>
              <a:t>Angular</a:t>
            </a:r>
            <a:r>
              <a:rPr lang="en" sz="1100">
                <a:solidFill>
                  <a:srgbClr val="000000"/>
                </a:solidFill>
              </a:rPr>
              <a:t>, una plataforma muy robusta para la construcción de aplicaciones clientes, que combina </a:t>
            </a:r>
            <a:r>
              <a:rPr b="1" lang="en" sz="1100">
                <a:solidFill>
                  <a:srgbClr val="000000"/>
                </a:solidFill>
              </a:rPr>
              <a:t>HTML </a:t>
            </a:r>
            <a:r>
              <a:rPr lang="en" sz="1100">
                <a:solidFill>
                  <a:srgbClr val="000000"/>
                </a:solidFill>
              </a:rPr>
              <a:t>y </a:t>
            </a:r>
            <a:r>
              <a:rPr b="1" lang="en" sz="1100">
                <a:solidFill>
                  <a:srgbClr val="000000"/>
                </a:solidFill>
              </a:rPr>
              <a:t>TypeScript</a:t>
            </a:r>
            <a:r>
              <a:rPr lang="en" sz="1100">
                <a:solidFill>
                  <a:srgbClr val="000000"/>
                </a:solidFill>
              </a:rPr>
              <a:t>, permitiendo crear </a:t>
            </a:r>
            <a:r>
              <a:rPr b="1" lang="en" sz="1100">
                <a:solidFill>
                  <a:srgbClr val="000000"/>
                </a:solidFill>
              </a:rPr>
              <a:t>SPA</a:t>
            </a:r>
            <a:r>
              <a:rPr lang="en" sz="1100">
                <a:solidFill>
                  <a:srgbClr val="000000"/>
                </a:solidFill>
              </a:rPr>
              <a:t>s muy interactivas y mantenibles.</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HTML</a:t>
            </a:r>
            <a:r>
              <a:rPr lang="en" sz="1100">
                <a:solidFill>
                  <a:srgbClr val="000000"/>
                </a:solidFill>
              </a:rPr>
              <a:t>: componente básico que define el significado y la estructura del contenido de la web mediante un </a:t>
            </a:r>
            <a:r>
              <a:rPr lang="en" sz="1100">
                <a:solidFill>
                  <a:srgbClr val="000000"/>
                </a:solidFill>
              </a:rPr>
              <a:t>lenguaje</a:t>
            </a:r>
            <a:r>
              <a:rPr lang="en" sz="1100">
                <a:solidFill>
                  <a:srgbClr val="000000"/>
                </a:solidFill>
              </a:rPr>
              <a:t> de etiquetas.</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TypeScript</a:t>
            </a:r>
            <a:r>
              <a:rPr lang="en" sz="1100">
                <a:solidFill>
                  <a:srgbClr val="000000"/>
                </a:solidFill>
              </a:rPr>
              <a:t>: lenguaje de programación que extiende </a:t>
            </a:r>
            <a:r>
              <a:rPr b="1" lang="en" sz="1100">
                <a:solidFill>
                  <a:srgbClr val="000000"/>
                </a:solidFill>
              </a:rPr>
              <a:t>JavaScript </a:t>
            </a:r>
            <a:r>
              <a:rPr lang="en" sz="1100">
                <a:solidFill>
                  <a:srgbClr val="000000"/>
                </a:solidFill>
              </a:rPr>
              <a:t>al agregarle tipos estáticos, lo que ayuda a prevenir errores comunes durante el desarrollo.</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b="1" lang="en" sz="1100">
                <a:solidFill>
                  <a:srgbClr val="000000"/>
                </a:solidFill>
              </a:rPr>
              <a:t>SPA (Single Page Application)</a:t>
            </a:r>
            <a:r>
              <a:rPr lang="en" sz="1100">
                <a:solidFill>
                  <a:srgbClr val="000000"/>
                </a:solidFill>
              </a:rPr>
              <a:t>: tipo de aplicación web que carga una única página y actualiza dinámicamente el </a:t>
            </a:r>
            <a:endParaRPr sz="1100">
              <a:solidFill>
                <a:srgbClr val="000000"/>
              </a:solidFill>
            </a:endParaRPr>
          </a:p>
          <a:p>
            <a:pPr indent="0" lvl="0" marL="457200" rtl="0" algn="l">
              <a:lnSpc>
                <a:spcPct val="100000"/>
              </a:lnSpc>
              <a:spcBef>
                <a:spcPts val="0"/>
              </a:spcBef>
              <a:spcAft>
                <a:spcPts val="0"/>
              </a:spcAft>
              <a:buNone/>
            </a:pPr>
            <a:r>
              <a:rPr lang="en" sz="1100">
                <a:solidFill>
                  <a:srgbClr val="000000"/>
                </a:solidFill>
              </a:rPr>
              <a:t>contenido a medida que el usuario interactúa en lugar de cargar páginas nuevas desde el servidor para cada interacción, logrando una experiencia más fluida, similar a una aplicación de escritorio.</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p:txBody>
      </p:sp>
      <p:sp>
        <p:nvSpPr>
          <p:cNvPr id="392" name="Google Shape;392;p49"/>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Desarrollo de la vista (UI)</a:t>
            </a:r>
            <a:endParaRPr sz="1640"/>
          </a:p>
          <a:p>
            <a:pPr indent="0" lvl="0" marL="0" rtl="0" algn="l">
              <a:spcBef>
                <a:spcPts val="0"/>
              </a:spcBef>
              <a:spcAft>
                <a:spcPts val="0"/>
              </a:spcAft>
              <a:buNone/>
            </a:pPr>
            <a:r>
              <a:t/>
            </a:r>
            <a:endParaRPr sz="1640"/>
          </a:p>
          <a:p>
            <a:pPr indent="0" lvl="0" marL="0" rtl="0" algn="l">
              <a:spcBef>
                <a:spcPts val="0"/>
              </a:spcBef>
              <a:spcAft>
                <a:spcPts val="0"/>
              </a:spcAft>
              <a:buSzPct val="60365"/>
              <a:buNone/>
            </a:pPr>
            <a:r>
              <a:t/>
            </a:r>
            <a:endParaRPr sz="1640"/>
          </a:p>
        </p:txBody>
      </p:sp>
      <p:sp>
        <p:nvSpPr>
          <p:cNvPr id="393" name="Google Shape;393;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94" name="Google Shape;394;p49"/>
          <p:cNvGrpSpPr/>
          <p:nvPr/>
        </p:nvGrpSpPr>
        <p:grpSpPr>
          <a:xfrm>
            <a:off x="7872556" y="3394916"/>
            <a:ext cx="1059194" cy="983270"/>
            <a:chOff x="6685175" y="3136875"/>
            <a:chExt cx="1732975" cy="1612975"/>
          </a:xfrm>
        </p:grpSpPr>
        <p:pic>
          <p:nvPicPr>
            <p:cNvPr id="395" name="Google Shape;395;p49"/>
            <p:cNvPicPr preferRelativeResize="0"/>
            <p:nvPr/>
          </p:nvPicPr>
          <p:blipFill>
            <a:blip r:embed="rId3">
              <a:alphaModFix/>
            </a:blip>
            <a:stretch>
              <a:fillRect/>
            </a:stretch>
          </p:blipFill>
          <p:spPr>
            <a:xfrm>
              <a:off x="7553400" y="3826200"/>
              <a:ext cx="864750" cy="864750"/>
            </a:xfrm>
            <a:prstGeom prst="rect">
              <a:avLst/>
            </a:prstGeom>
            <a:noFill/>
            <a:ln>
              <a:noFill/>
            </a:ln>
          </p:spPr>
        </p:pic>
        <p:pic>
          <p:nvPicPr>
            <p:cNvPr id="396" name="Google Shape;396;p49"/>
            <p:cNvPicPr preferRelativeResize="0"/>
            <p:nvPr/>
          </p:nvPicPr>
          <p:blipFill>
            <a:blip r:embed="rId4">
              <a:alphaModFix/>
            </a:blip>
            <a:stretch>
              <a:fillRect/>
            </a:stretch>
          </p:blipFill>
          <p:spPr>
            <a:xfrm>
              <a:off x="6685175" y="3136875"/>
              <a:ext cx="1612975" cy="1612975"/>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0"/>
          <p:cNvPicPr preferRelativeResize="0"/>
          <p:nvPr/>
        </p:nvPicPr>
        <p:blipFill>
          <a:blip r:embed="rId3">
            <a:alphaModFix/>
          </a:blip>
          <a:stretch>
            <a:fillRect/>
          </a:stretch>
        </p:blipFill>
        <p:spPr>
          <a:xfrm>
            <a:off x="6342371" y="1426462"/>
            <a:ext cx="2713476" cy="3183126"/>
          </a:xfrm>
          <a:prstGeom prst="rect">
            <a:avLst/>
          </a:prstGeom>
          <a:noFill/>
          <a:ln>
            <a:noFill/>
          </a:ln>
        </p:spPr>
      </p:pic>
      <p:sp>
        <p:nvSpPr>
          <p:cNvPr id="402" name="Google Shape;402;p5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500"/>
              <a:t>Aprovechando el Potencial de las Librerías</a:t>
            </a:r>
            <a:endParaRPr sz="1500"/>
          </a:p>
        </p:txBody>
      </p:sp>
      <p:sp>
        <p:nvSpPr>
          <p:cNvPr id="403" name="Google Shape;403;p50"/>
          <p:cNvSpPr txBox="1"/>
          <p:nvPr>
            <p:ph idx="1" type="body"/>
          </p:nvPr>
        </p:nvSpPr>
        <p:spPr>
          <a:xfrm>
            <a:off x="729450" y="1730025"/>
            <a:ext cx="5783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rPr>
              <a:t>Una de las ventajas de la popularidad y trayectoria de Angular es su extenso </a:t>
            </a:r>
            <a:r>
              <a:rPr b="1" lang="en" sz="1100">
                <a:solidFill>
                  <a:srgbClr val="000000"/>
                </a:solidFill>
              </a:rPr>
              <a:t>ecosistema de </a:t>
            </a:r>
            <a:r>
              <a:rPr b="1" lang="en" sz="1100">
                <a:solidFill>
                  <a:srgbClr val="000000"/>
                </a:solidFill>
              </a:rPr>
              <a:t>librerías</a:t>
            </a:r>
            <a:r>
              <a:rPr lang="en" sz="1100">
                <a:solidFill>
                  <a:srgbClr val="000000"/>
                </a:solidFill>
              </a:rPr>
              <a:t>, muchas de las cuales son desarrolladas por organizaciones o individuos que buscan contribuir a la comunidad. </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Para acelerar el desarrollo de la interfaz de usuario en nuestro proyecto, utilizamos </a:t>
            </a:r>
            <a:r>
              <a:rPr b="1" lang="en" sz="1100">
                <a:solidFill>
                  <a:srgbClr val="000000"/>
                </a:solidFill>
              </a:rPr>
              <a:t>PrimeNG</a:t>
            </a:r>
            <a:r>
              <a:rPr lang="en" sz="1100">
                <a:solidFill>
                  <a:srgbClr val="000000"/>
                </a:solidFill>
              </a:rPr>
              <a:t>, una biblioteca que ofrece una amplia variedad de componentes visuales, como botones, tablas, formularios, calendarios, menús y gráficos, entre otros. Esto nos permitió </a:t>
            </a:r>
            <a:r>
              <a:rPr b="1" lang="en" sz="1100">
                <a:solidFill>
                  <a:srgbClr val="000000"/>
                </a:solidFill>
              </a:rPr>
              <a:t>enfocarnos más en la funcionalidad</a:t>
            </a:r>
            <a:r>
              <a:rPr lang="en" sz="1100">
                <a:solidFill>
                  <a:srgbClr val="000000"/>
                </a:solidFill>
              </a:rPr>
              <a:t>, ya que no tuvimos que implementar desde cero cada pequeña parte de la aplicación, y al mismo tiempo logramos mantener una consistencia visual a través de los componentes que provee la librería.</a:t>
            </a:r>
            <a:endParaRPr/>
          </a:p>
        </p:txBody>
      </p:sp>
      <p:sp>
        <p:nvSpPr>
          <p:cNvPr id="404" name="Google Shape;404;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50"/>
          <p:cNvPicPr preferRelativeResize="0"/>
          <p:nvPr/>
        </p:nvPicPr>
        <p:blipFill>
          <a:blip r:embed="rId4">
            <a:alphaModFix/>
          </a:blip>
          <a:stretch>
            <a:fillRect/>
          </a:stretch>
        </p:blipFill>
        <p:spPr>
          <a:xfrm>
            <a:off x="3722988" y="3566425"/>
            <a:ext cx="2619375" cy="952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1"/>
          <p:cNvSpPr txBox="1"/>
          <p:nvPr>
            <p:ph idx="1" type="body"/>
          </p:nvPr>
        </p:nvSpPr>
        <p:spPr>
          <a:xfrm>
            <a:off x="729450" y="1777650"/>
            <a:ext cx="5933100" cy="2837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rPr>
              <a:t>Para asegurar un desarrollo ordenado y evitar complicaciones a lo largo del proyecto, uno de los primeros pasos fue definir una</a:t>
            </a:r>
            <a:r>
              <a:rPr b="1" lang="en" sz="1100">
                <a:solidFill>
                  <a:srgbClr val="000000"/>
                </a:solidFill>
              </a:rPr>
              <a:t> estructura de carpetas clara y funcional</a:t>
            </a:r>
            <a:r>
              <a:rPr lang="en" sz="1100">
                <a:solidFill>
                  <a:srgbClr val="000000"/>
                </a:solidFill>
              </a:rPr>
              <a:t>. Esta organización permite mantener el código bien distribuido, minimizando la confusión, teniendo en cuenta que somos dos integrantes en el equipo. </a:t>
            </a:r>
            <a:endParaRPr sz="1100">
              <a:solidFill>
                <a:srgbClr val="000000"/>
              </a:solidFill>
            </a:endParaRPr>
          </a:p>
          <a:p>
            <a:pPr indent="0" lvl="0" marL="0" rtl="0" algn="l">
              <a:spcBef>
                <a:spcPts val="1200"/>
              </a:spcBef>
              <a:spcAft>
                <a:spcPts val="0"/>
              </a:spcAft>
              <a:buNone/>
            </a:pPr>
            <a:r>
              <a:rPr lang="en" sz="1100">
                <a:solidFill>
                  <a:srgbClr val="000000"/>
                </a:solidFill>
              </a:rPr>
              <a:t>Cada carpeta tiene una </a:t>
            </a:r>
            <a:r>
              <a:rPr b="1" lang="en" sz="1100">
                <a:solidFill>
                  <a:srgbClr val="000000"/>
                </a:solidFill>
              </a:rPr>
              <a:t>responsabilidad específica</a:t>
            </a:r>
            <a:r>
              <a:rPr lang="en" sz="1100">
                <a:solidFill>
                  <a:srgbClr val="000000"/>
                </a:solidFill>
              </a:rPr>
              <a:t>, separando los componentes </a:t>
            </a:r>
            <a:r>
              <a:rPr b="1" lang="en" sz="1100">
                <a:solidFill>
                  <a:srgbClr val="000000"/>
                </a:solidFill>
              </a:rPr>
              <a:t>reutilizables </a:t>
            </a:r>
            <a:r>
              <a:rPr lang="en" sz="1100">
                <a:solidFill>
                  <a:srgbClr val="000000"/>
                </a:solidFill>
              </a:rPr>
              <a:t>de aquellos diseñados para </a:t>
            </a:r>
            <a:r>
              <a:rPr b="1" lang="en" sz="1100">
                <a:solidFill>
                  <a:srgbClr val="000000"/>
                </a:solidFill>
              </a:rPr>
              <a:t>funcionalidades principales</a:t>
            </a:r>
            <a:r>
              <a:rPr lang="en" sz="1100">
                <a:solidFill>
                  <a:srgbClr val="000000"/>
                </a:solidFill>
              </a:rPr>
              <a:t> de la aplicación (features), </a:t>
            </a:r>
            <a:r>
              <a:rPr b="1" lang="en" sz="1100">
                <a:solidFill>
                  <a:srgbClr val="000000"/>
                </a:solidFill>
              </a:rPr>
              <a:t>rutas</a:t>
            </a:r>
            <a:r>
              <a:rPr lang="en" sz="1100">
                <a:solidFill>
                  <a:srgbClr val="000000"/>
                </a:solidFill>
              </a:rPr>
              <a:t>, </a:t>
            </a:r>
            <a:r>
              <a:rPr b="1" lang="en" sz="1100">
                <a:solidFill>
                  <a:srgbClr val="000000"/>
                </a:solidFill>
              </a:rPr>
              <a:t>objetos del modelo</a:t>
            </a:r>
            <a:r>
              <a:rPr lang="en" sz="1100">
                <a:solidFill>
                  <a:srgbClr val="000000"/>
                </a:solidFill>
              </a:rPr>
              <a:t> (interfaces), </a:t>
            </a:r>
            <a:r>
              <a:rPr b="1" lang="en" sz="1100">
                <a:solidFill>
                  <a:srgbClr val="000000"/>
                </a:solidFill>
              </a:rPr>
              <a:t>servicios</a:t>
            </a:r>
            <a:r>
              <a:rPr lang="en" sz="1100">
                <a:solidFill>
                  <a:srgbClr val="000000"/>
                </a:solidFill>
              </a:rPr>
              <a:t>, etc. Esto mejora mucho la experiencia al trabajar en equipo.</a:t>
            </a:r>
            <a:endParaRPr sz="1100">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p:txBody>
      </p:sp>
      <p:sp>
        <p:nvSpPr>
          <p:cNvPr id="411" name="Google Shape;411;p51"/>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40"/>
              <a:t>Estableciendo una Estructura de Carpetas</a:t>
            </a:r>
            <a:endParaRPr sz="1640"/>
          </a:p>
          <a:p>
            <a:pPr indent="0" lvl="0" marL="0" rtl="0" algn="l">
              <a:spcBef>
                <a:spcPts val="0"/>
              </a:spcBef>
              <a:spcAft>
                <a:spcPts val="0"/>
              </a:spcAft>
              <a:buSzPct val="60365"/>
              <a:buNone/>
            </a:pPr>
            <a:r>
              <a:t/>
            </a:r>
            <a:endParaRPr sz="1640"/>
          </a:p>
        </p:txBody>
      </p:sp>
      <p:sp>
        <p:nvSpPr>
          <p:cNvPr id="412" name="Google Shape;412;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13" name="Google Shape;413;p51"/>
          <p:cNvPicPr preferRelativeResize="0"/>
          <p:nvPr/>
        </p:nvPicPr>
        <p:blipFill>
          <a:blip r:embed="rId3">
            <a:alphaModFix/>
          </a:blip>
          <a:stretch>
            <a:fillRect/>
          </a:stretch>
        </p:blipFill>
        <p:spPr>
          <a:xfrm>
            <a:off x="6662548" y="722075"/>
            <a:ext cx="1755475" cy="4161725"/>
          </a:xfrm>
          <a:prstGeom prst="rect">
            <a:avLst/>
          </a:prstGeom>
          <a:noFill/>
          <a:ln>
            <a:noFill/>
          </a:ln>
          <a:effectLst>
            <a:outerShdw blurRad="57150" rotWithShape="0" algn="bl" dir="5400000" dist="19050">
              <a:srgbClr val="000000">
                <a:alpha val="50000"/>
              </a:srgbClr>
            </a:outerShdw>
          </a:effectLst>
        </p:spPr>
      </p:pic>
      <p:pic>
        <p:nvPicPr>
          <p:cNvPr id="414" name="Google Shape;414;p51"/>
          <p:cNvPicPr preferRelativeResize="0"/>
          <p:nvPr/>
        </p:nvPicPr>
        <p:blipFill>
          <a:blip r:embed="rId4">
            <a:alphaModFix/>
          </a:blip>
          <a:stretch>
            <a:fillRect/>
          </a:stretch>
        </p:blipFill>
        <p:spPr>
          <a:xfrm>
            <a:off x="3458975" y="3659550"/>
            <a:ext cx="2616843" cy="1224250"/>
          </a:xfrm>
          <a:prstGeom prst="rect">
            <a:avLst/>
          </a:prstGeom>
          <a:noFill/>
          <a:ln>
            <a:noFill/>
          </a:ln>
          <a:effectLst>
            <a:outerShdw blurRad="57150" rotWithShape="0" algn="bl" dir="5400000" dist="19050">
              <a:srgbClr val="000000">
                <a:alpha val="50000"/>
              </a:srgbClr>
            </a:outerShdw>
          </a:effectLst>
        </p:spPr>
      </p:pic>
      <p:pic>
        <p:nvPicPr>
          <p:cNvPr id="415" name="Google Shape;415;p51"/>
          <p:cNvPicPr preferRelativeResize="0"/>
          <p:nvPr/>
        </p:nvPicPr>
        <p:blipFill>
          <a:blip r:embed="rId5">
            <a:alphaModFix/>
          </a:blip>
          <a:stretch>
            <a:fillRect/>
          </a:stretch>
        </p:blipFill>
        <p:spPr>
          <a:xfrm>
            <a:off x="848450" y="3659546"/>
            <a:ext cx="2190100" cy="1224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Agregando Valor a la Agricultura Familiar</a:t>
            </a:r>
            <a:endParaRPr sz="1640"/>
          </a:p>
        </p:txBody>
      </p:sp>
      <p:sp>
        <p:nvSpPr>
          <p:cNvPr id="110" name="Google Shape;110;p16"/>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50">
                <a:solidFill>
                  <a:srgbClr val="000000"/>
                </a:solidFill>
              </a:rPr>
              <a:t>La "</a:t>
            </a:r>
            <a:r>
              <a:rPr b="1" lang="en" sz="1150">
                <a:solidFill>
                  <a:srgbClr val="000000"/>
                </a:solidFill>
              </a:rPr>
              <a:t>Sala comunitaria de elaboración de productos con agregado de valor de la Agricultura Familiar</a:t>
            </a:r>
            <a:r>
              <a:rPr lang="en" sz="1150">
                <a:solidFill>
                  <a:srgbClr val="000000"/>
                </a:solidFill>
              </a:rPr>
              <a:t>" es un área educativa y productiva ubicada en la </a:t>
            </a:r>
            <a:r>
              <a:rPr b="1" lang="en" sz="1150">
                <a:solidFill>
                  <a:srgbClr val="000000"/>
                </a:solidFill>
              </a:rPr>
              <a:t>Facultad de Ciencias Veterinarias de la UNLP</a:t>
            </a:r>
            <a:r>
              <a:rPr lang="en" sz="1150">
                <a:solidFill>
                  <a:srgbClr val="000000"/>
                </a:solidFill>
              </a:rPr>
              <a:t>, donde se elaboran principalmente </a:t>
            </a:r>
            <a:r>
              <a:rPr b="1" lang="en" sz="1150">
                <a:solidFill>
                  <a:srgbClr val="000000"/>
                </a:solidFill>
              </a:rPr>
              <a:t>dulces y conservas</a:t>
            </a:r>
            <a:r>
              <a:rPr lang="en" sz="1150">
                <a:solidFill>
                  <a:srgbClr val="000000"/>
                </a:solidFill>
              </a:rPr>
              <a:t> con el objetivo de </a:t>
            </a:r>
            <a:r>
              <a:rPr b="1" lang="en" sz="1150">
                <a:solidFill>
                  <a:srgbClr val="000000"/>
                </a:solidFill>
              </a:rPr>
              <a:t>agregar valor a los alimentos</a:t>
            </a:r>
            <a:r>
              <a:rPr lang="en" sz="1150">
                <a:solidFill>
                  <a:srgbClr val="000000"/>
                </a:solidFill>
              </a:rPr>
              <a:t> durante el proceso productivo y </a:t>
            </a:r>
            <a:r>
              <a:rPr b="1" lang="en" sz="1150">
                <a:solidFill>
                  <a:srgbClr val="000000"/>
                </a:solidFill>
              </a:rPr>
              <a:t>contribuir a la economía de los trabajadores rurales </a:t>
            </a:r>
            <a:r>
              <a:rPr lang="en" sz="1150">
                <a:solidFill>
                  <a:srgbClr val="000000"/>
                </a:solidFill>
              </a:rPr>
              <a:t>de la zona. </a:t>
            </a:r>
            <a:endParaRPr sz="1150">
              <a:solidFill>
                <a:srgbClr val="000000"/>
              </a:solidFill>
            </a:endParaRPr>
          </a:p>
          <a:p>
            <a:pPr indent="0" lvl="0" marL="0" rtl="0" algn="l">
              <a:spcBef>
                <a:spcPts val="1200"/>
              </a:spcBef>
              <a:spcAft>
                <a:spcPts val="1200"/>
              </a:spcAft>
              <a:buNone/>
            </a:pPr>
            <a:r>
              <a:rPr lang="en" sz="1150">
                <a:solidFill>
                  <a:srgbClr val="000000"/>
                </a:solidFill>
              </a:rPr>
              <a:t>Surgió como una </a:t>
            </a:r>
            <a:r>
              <a:rPr b="1" lang="en" sz="1150">
                <a:solidFill>
                  <a:srgbClr val="000000"/>
                </a:solidFill>
              </a:rPr>
              <a:t>iniciativa de la Universidad</a:t>
            </a:r>
            <a:r>
              <a:rPr lang="en" sz="1150">
                <a:solidFill>
                  <a:srgbClr val="000000"/>
                </a:solidFill>
              </a:rPr>
              <a:t> para los sectores productivos de la región, siendo un punto de encuentro para la </a:t>
            </a:r>
            <a:r>
              <a:rPr b="1" lang="en" sz="1150">
                <a:solidFill>
                  <a:srgbClr val="000000"/>
                </a:solidFill>
              </a:rPr>
              <a:t>colaboración y el intercambio de experiencias</a:t>
            </a:r>
            <a:r>
              <a:rPr lang="en" sz="1150">
                <a:solidFill>
                  <a:srgbClr val="000000"/>
                </a:solidFill>
              </a:rPr>
              <a:t>. Aquí también se imparten </a:t>
            </a:r>
            <a:r>
              <a:rPr b="1" lang="en" sz="1150">
                <a:solidFill>
                  <a:srgbClr val="000000"/>
                </a:solidFill>
              </a:rPr>
              <a:t>capacitaciones, charlas y talleres</a:t>
            </a:r>
            <a:r>
              <a:rPr lang="en" sz="1150">
                <a:solidFill>
                  <a:srgbClr val="000000"/>
                </a:solidFill>
              </a:rPr>
              <a:t>. Después del proceso de producción, los alimentos se comercializan en </a:t>
            </a:r>
            <a:r>
              <a:rPr b="1" lang="en" sz="1150">
                <a:solidFill>
                  <a:srgbClr val="000000"/>
                </a:solidFill>
              </a:rPr>
              <a:t>canales de venta locales</a:t>
            </a:r>
            <a:r>
              <a:rPr lang="en" sz="1150">
                <a:solidFill>
                  <a:srgbClr val="000000"/>
                </a:solidFill>
              </a:rPr>
              <a:t>, principalmente en </a:t>
            </a:r>
            <a:r>
              <a:rPr b="1" lang="en" sz="1150">
                <a:solidFill>
                  <a:srgbClr val="000000"/>
                </a:solidFill>
              </a:rPr>
              <a:t>ferias agroecológicas</a:t>
            </a:r>
            <a:r>
              <a:rPr lang="en" sz="1150">
                <a:solidFill>
                  <a:srgbClr val="000000"/>
                </a:solidFill>
              </a:rPr>
              <a:t>.</a:t>
            </a:r>
            <a:endParaRPr sz="1150">
              <a:solidFill>
                <a:srgbClr val="000000"/>
              </a:solidFill>
            </a:endParaRPr>
          </a:p>
        </p:txBody>
      </p:sp>
      <p:sp>
        <p:nvSpPr>
          <p:cNvPr id="111" name="Google Shape;111;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6"/>
          <p:cNvPicPr preferRelativeResize="0"/>
          <p:nvPr/>
        </p:nvPicPr>
        <p:blipFill rotWithShape="1">
          <a:blip r:embed="rId3">
            <a:alphaModFix/>
          </a:blip>
          <a:srcRect b="16301" l="0" r="0" t="8055"/>
          <a:stretch/>
        </p:blipFill>
        <p:spPr>
          <a:xfrm>
            <a:off x="800675" y="3814901"/>
            <a:ext cx="7542651" cy="8077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Comunicación con la API REST</a:t>
            </a:r>
            <a:endParaRPr sz="1640"/>
          </a:p>
        </p:txBody>
      </p:sp>
      <p:sp>
        <p:nvSpPr>
          <p:cNvPr id="421" name="Google Shape;421;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52"/>
          <p:cNvSpPr txBox="1"/>
          <p:nvPr>
            <p:ph idx="1" type="body"/>
          </p:nvPr>
        </p:nvSpPr>
        <p:spPr>
          <a:xfrm>
            <a:off x="729450" y="1853850"/>
            <a:ext cx="4013400" cy="283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rPr>
              <a:t>Para gestionar la comunicación con la API, creamos </a:t>
            </a:r>
            <a:r>
              <a:rPr b="1" lang="en" sz="1100">
                <a:solidFill>
                  <a:srgbClr val="000000"/>
                </a:solidFill>
              </a:rPr>
              <a:t>servicios dedicados</a:t>
            </a:r>
            <a:r>
              <a:rPr lang="en" sz="1100">
                <a:solidFill>
                  <a:srgbClr val="000000"/>
                </a:solidFill>
              </a:rPr>
              <a:t> para cada entidad del sistema. </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Estos servicios encapsulan la lógica necesaria para realizar </a:t>
            </a:r>
            <a:r>
              <a:rPr b="1" lang="en" sz="1100">
                <a:solidFill>
                  <a:srgbClr val="000000"/>
                </a:solidFill>
              </a:rPr>
              <a:t>solicitudes HTTP al servidor</a:t>
            </a:r>
            <a:r>
              <a:rPr lang="en" sz="1100">
                <a:solidFill>
                  <a:srgbClr val="000000"/>
                </a:solidFill>
              </a:rPr>
              <a:t>, utilizando </a:t>
            </a:r>
            <a:r>
              <a:rPr b="1" lang="en" sz="1100">
                <a:solidFill>
                  <a:srgbClr val="000000"/>
                </a:solidFill>
              </a:rPr>
              <a:t>HttpClient</a:t>
            </a:r>
            <a:r>
              <a:rPr lang="en" sz="1100">
                <a:solidFill>
                  <a:srgbClr val="000000"/>
                </a:solidFill>
              </a:rPr>
              <a:t>, un servicio propio de Angular diseñado para interactuar con servidores, el cual trabaja con </a:t>
            </a:r>
            <a:r>
              <a:rPr b="1" lang="en" sz="1100">
                <a:solidFill>
                  <a:srgbClr val="000000"/>
                </a:solidFill>
              </a:rPr>
              <a:t>Observables</a:t>
            </a:r>
            <a:r>
              <a:rPr lang="en" sz="1100">
                <a:solidFill>
                  <a:srgbClr val="000000"/>
                </a:solidFill>
              </a:rPr>
              <a:t>, lo que permite manejar las respuestas asíncronas de manera eficiente y alineada con la arquitectura reactiva de Angular.</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b="1" lang="en" sz="1100">
                <a:solidFill>
                  <a:srgbClr val="000000"/>
                </a:solidFill>
              </a:rPr>
              <a:t>Cada ruta</a:t>
            </a:r>
            <a:r>
              <a:rPr lang="en" sz="1100">
                <a:solidFill>
                  <a:srgbClr val="000000"/>
                </a:solidFill>
              </a:rPr>
              <a:t> definida en estos servicios </a:t>
            </a:r>
            <a:r>
              <a:rPr b="1" lang="en" sz="1100">
                <a:solidFill>
                  <a:srgbClr val="000000"/>
                </a:solidFill>
              </a:rPr>
              <a:t>corresponde a un endpoint</a:t>
            </a:r>
            <a:r>
              <a:rPr lang="en" sz="1100">
                <a:solidFill>
                  <a:srgbClr val="000000"/>
                </a:solidFill>
              </a:rPr>
              <a:t> definido en la API. Además, hemos creado </a:t>
            </a:r>
            <a:r>
              <a:rPr b="1" lang="en" sz="1100">
                <a:solidFill>
                  <a:srgbClr val="000000"/>
                </a:solidFill>
              </a:rPr>
              <a:t>interfaces </a:t>
            </a:r>
            <a:r>
              <a:rPr lang="en" sz="1100">
                <a:solidFill>
                  <a:srgbClr val="000000"/>
                </a:solidFill>
              </a:rPr>
              <a:t>que representan los </a:t>
            </a:r>
            <a:r>
              <a:rPr b="1" lang="en" sz="1100">
                <a:solidFill>
                  <a:srgbClr val="000000"/>
                </a:solidFill>
              </a:rPr>
              <a:t>ViewModels</a:t>
            </a:r>
            <a:r>
              <a:rPr lang="en" sz="1100">
                <a:solidFill>
                  <a:srgbClr val="000000"/>
                </a:solidFill>
              </a:rPr>
              <a:t>, lo que proporciona </a:t>
            </a:r>
            <a:r>
              <a:rPr b="1" lang="en" sz="1100">
                <a:solidFill>
                  <a:srgbClr val="000000"/>
                </a:solidFill>
              </a:rPr>
              <a:t>mayor seguridad tipográfica</a:t>
            </a:r>
            <a:r>
              <a:rPr lang="en" sz="1100">
                <a:solidFill>
                  <a:srgbClr val="000000"/>
                </a:solidFill>
              </a:rPr>
              <a:t> y simplifica el manejo de las respuestas de la API.</a:t>
            </a:r>
            <a:endParaRPr sz="1100">
              <a:solidFill>
                <a:srgbClr val="000000"/>
              </a:solidFill>
            </a:endParaRPr>
          </a:p>
        </p:txBody>
      </p:sp>
      <p:pic>
        <p:nvPicPr>
          <p:cNvPr id="423" name="Google Shape;423;p52"/>
          <p:cNvPicPr preferRelativeResize="0"/>
          <p:nvPr/>
        </p:nvPicPr>
        <p:blipFill rotWithShape="1">
          <a:blip r:embed="rId3">
            <a:alphaModFix/>
          </a:blip>
          <a:srcRect b="0" l="0" r="26895" t="0"/>
          <a:stretch/>
        </p:blipFill>
        <p:spPr>
          <a:xfrm>
            <a:off x="4688575" y="1743625"/>
            <a:ext cx="4133024" cy="2931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3"/>
          <p:cNvSpPr txBox="1"/>
          <p:nvPr>
            <p:ph idx="1" type="body"/>
          </p:nvPr>
        </p:nvSpPr>
        <p:spPr>
          <a:xfrm>
            <a:off x="729450" y="1853850"/>
            <a:ext cx="6745500" cy="2837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rPr>
              <a:t>Una vez definida la estructura básica del proyecto, procedimos a crear el </a:t>
            </a:r>
            <a:r>
              <a:rPr b="1" lang="en" sz="1100">
                <a:solidFill>
                  <a:srgbClr val="000000"/>
                </a:solidFill>
              </a:rPr>
              <a:t>layout </a:t>
            </a:r>
            <a:r>
              <a:rPr lang="en" sz="1100">
                <a:solidFill>
                  <a:srgbClr val="000000"/>
                </a:solidFill>
              </a:rPr>
              <a:t>que serviría como la plantilla base para la aplicación, junto con componentes, directivas y servicios adicionales esenciales para el desarrollo de las funcionalidades.</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rPr>
              <a:t>Sidebar</a:t>
            </a:r>
            <a:r>
              <a:rPr lang="en" sz="1100">
                <a:solidFill>
                  <a:srgbClr val="000000"/>
                </a:solidFill>
              </a:rPr>
              <a:t>: Facilita la navegación entre secciones de la aplicación, cargando el contenido de forma asíncrona para reducir el tamaño del bundle inicial y mejorar los tiempos de carga.</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Breadcrumbs (migas de pan)</a:t>
            </a:r>
            <a:r>
              <a:rPr lang="en" sz="1100">
                <a:solidFill>
                  <a:srgbClr val="000000"/>
                </a:solidFill>
              </a:rPr>
              <a:t>: Automáticos para mostrar la ubicación del usuario dentro de la estructura de navegación, facilitando la orientación y mejorando la experiencia de usuario.</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Toast de notificaciones</a:t>
            </a:r>
            <a:r>
              <a:rPr lang="en" sz="1100">
                <a:solidFill>
                  <a:srgbClr val="000000"/>
                </a:solidFill>
              </a:rPr>
              <a:t>: Permite mostrar notificaciones de éxito o error con solo llamar a una función desde cualquier parte de la aplicación.</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Diálogos de confirmación</a:t>
            </a:r>
            <a:r>
              <a:rPr lang="en" sz="1100">
                <a:solidFill>
                  <a:srgbClr val="000000"/>
                </a:solidFill>
              </a:rPr>
              <a:t>: Implementados para gestionar confirmaciones de acciones dentro de la app, </a:t>
            </a:r>
            <a:r>
              <a:rPr lang="en" sz="1100">
                <a:solidFill>
                  <a:srgbClr val="000000"/>
                </a:solidFill>
              </a:rPr>
              <a:t>también</a:t>
            </a:r>
            <a:r>
              <a:rPr lang="en" sz="1100">
                <a:solidFill>
                  <a:srgbClr val="000000"/>
                </a:solidFill>
              </a:rPr>
              <a:t> disponible llamando </a:t>
            </a:r>
            <a:r>
              <a:rPr lang="en" sz="1100">
                <a:solidFill>
                  <a:srgbClr val="000000"/>
                </a:solidFill>
              </a:rPr>
              <a:t>sólo</a:t>
            </a:r>
            <a:r>
              <a:rPr lang="en" sz="1100">
                <a:solidFill>
                  <a:srgbClr val="000000"/>
                </a:solidFill>
              </a:rPr>
              <a:t> a una función.</a:t>
            </a:r>
            <a:endParaRPr sz="1100">
              <a:solidFill>
                <a:srgbClr val="000000"/>
              </a:solidFill>
            </a:endParaRPr>
          </a:p>
          <a:p>
            <a:pPr indent="0" lvl="0" marL="0" rtl="0" algn="l">
              <a:lnSpc>
                <a:spcPct val="100000"/>
              </a:lnSpc>
              <a:spcBef>
                <a:spcPts val="1200"/>
              </a:spcBef>
              <a:spcAft>
                <a:spcPts val="0"/>
              </a:spcAft>
              <a:buNone/>
            </a:pPr>
            <a:r>
              <a:t/>
            </a:r>
            <a:endParaRPr sz="1100">
              <a:solidFill>
                <a:srgbClr val="000000"/>
              </a:solidFill>
            </a:endParaRPr>
          </a:p>
        </p:txBody>
      </p:sp>
      <p:sp>
        <p:nvSpPr>
          <p:cNvPr id="429" name="Google Shape;429;p53"/>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Layout y Navegación</a:t>
            </a:r>
            <a:endParaRPr sz="1640"/>
          </a:p>
        </p:txBody>
      </p:sp>
      <p:sp>
        <p:nvSpPr>
          <p:cNvPr id="430" name="Google Shape;430;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4" name="Shape 434"/>
        <p:cNvGrpSpPr/>
        <p:nvPr/>
      </p:nvGrpSpPr>
      <p:grpSpPr>
        <a:xfrm>
          <a:off x="0" y="0"/>
          <a:ext cx="0" cy="0"/>
          <a:chOff x="0" y="0"/>
          <a:chExt cx="0" cy="0"/>
        </a:xfrm>
      </p:grpSpPr>
      <p:sp>
        <p:nvSpPr>
          <p:cNvPr id="435" name="Google Shape;435;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36" name="Google Shape;436;p54"/>
          <p:cNvPicPr preferRelativeResize="0"/>
          <p:nvPr/>
        </p:nvPicPr>
        <p:blipFill>
          <a:blip r:embed="rId3">
            <a:alphaModFix/>
          </a:blip>
          <a:stretch>
            <a:fillRect/>
          </a:stretch>
        </p:blipFill>
        <p:spPr>
          <a:xfrm>
            <a:off x="407438" y="250575"/>
            <a:ext cx="8329125" cy="4071176"/>
          </a:xfrm>
          <a:prstGeom prst="rect">
            <a:avLst/>
          </a:prstGeom>
          <a:noFill/>
          <a:ln>
            <a:noFill/>
          </a:ln>
          <a:effectLst>
            <a:outerShdw blurRad="57150" rotWithShape="0" algn="bl" dir="5400000" dist="19050">
              <a:srgbClr val="000000">
                <a:alpha val="50000"/>
              </a:srgbClr>
            </a:outerShdw>
          </a:effectLst>
        </p:spPr>
      </p:pic>
      <p:pic>
        <p:nvPicPr>
          <p:cNvPr id="437" name="Google Shape;437;p54"/>
          <p:cNvPicPr preferRelativeResize="0"/>
          <p:nvPr/>
        </p:nvPicPr>
        <p:blipFill rotWithShape="1">
          <a:blip r:embed="rId4">
            <a:alphaModFix/>
          </a:blip>
          <a:srcRect b="4498" l="0" r="3016" t="0"/>
          <a:stretch/>
        </p:blipFill>
        <p:spPr>
          <a:xfrm>
            <a:off x="5337150" y="3122575"/>
            <a:ext cx="3199150" cy="1781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idx="1" type="body"/>
          </p:nvPr>
        </p:nvSpPr>
        <p:spPr>
          <a:xfrm>
            <a:off x="729450" y="1853850"/>
            <a:ext cx="6745500" cy="2801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rPr>
              <a:t>Una vez establecidas las bases del proyecto, nos enfocamos en implementar las </a:t>
            </a:r>
            <a:r>
              <a:rPr b="1" lang="en" sz="1100">
                <a:solidFill>
                  <a:srgbClr val="000000"/>
                </a:solidFill>
              </a:rPr>
              <a:t>funcionalidades específicas </a:t>
            </a:r>
            <a:r>
              <a:rPr lang="en" sz="1100">
                <a:solidFill>
                  <a:srgbClr val="000000"/>
                </a:solidFill>
              </a:rPr>
              <a:t>según las</a:t>
            </a:r>
            <a:r>
              <a:rPr b="1" lang="en" sz="1100">
                <a:solidFill>
                  <a:srgbClr val="000000"/>
                </a:solidFill>
              </a:rPr>
              <a:t> historias de usuario</a:t>
            </a:r>
            <a:r>
              <a:rPr lang="en" sz="1100">
                <a:solidFill>
                  <a:srgbClr val="000000"/>
                </a:solidFill>
              </a:rPr>
              <a:t>. </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Algunas de estas funcionalidades, como los procesos de alta, baja y modificación (ABM) de usuarios y familias productoras, fueron relativamente sencillas. </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Otras secciones, como el </a:t>
            </a:r>
            <a:r>
              <a:rPr b="1" lang="en" sz="1100">
                <a:solidFill>
                  <a:srgbClr val="000000"/>
                </a:solidFill>
              </a:rPr>
              <a:t>ingreso de materias primas</a:t>
            </a:r>
            <a:r>
              <a:rPr lang="en" sz="1100">
                <a:solidFill>
                  <a:srgbClr val="000000"/>
                </a:solidFill>
              </a:rPr>
              <a:t>, </a:t>
            </a:r>
            <a:r>
              <a:rPr b="1" lang="en" sz="1100">
                <a:solidFill>
                  <a:srgbClr val="000000"/>
                </a:solidFill>
              </a:rPr>
              <a:t>insumos </a:t>
            </a:r>
            <a:r>
              <a:rPr lang="en" sz="1100">
                <a:solidFill>
                  <a:srgbClr val="000000"/>
                </a:solidFill>
              </a:rPr>
              <a:t>y </a:t>
            </a:r>
            <a:r>
              <a:rPr b="1" lang="en" sz="1100">
                <a:solidFill>
                  <a:srgbClr val="000000"/>
                </a:solidFill>
              </a:rPr>
              <a:t>recetas</a:t>
            </a:r>
            <a:r>
              <a:rPr lang="en" sz="1100">
                <a:solidFill>
                  <a:srgbClr val="000000"/>
                </a:solidFill>
              </a:rPr>
              <a:t>, requirieron formularios más complejos</a:t>
            </a:r>
            <a:r>
              <a:rPr lang="en" sz="1100">
                <a:solidFill>
                  <a:srgbClr val="000000"/>
                </a:solidFill>
              </a:rPr>
              <a:t>. En estos casos, la tarea de realizar </a:t>
            </a:r>
            <a:r>
              <a:rPr lang="en" sz="1100">
                <a:solidFill>
                  <a:srgbClr val="000000"/>
                </a:solidFill>
              </a:rPr>
              <a:t>validaciones y gestionar los mensajes de error fue más demandante.</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p:txBody>
      </p:sp>
      <p:sp>
        <p:nvSpPr>
          <p:cNvPr id="443" name="Google Shape;443;p55"/>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Desarrollo de funcionalidades</a:t>
            </a:r>
            <a:endParaRPr sz="1640"/>
          </a:p>
        </p:txBody>
      </p:sp>
      <p:sp>
        <p:nvSpPr>
          <p:cNvPr id="444" name="Google Shape;444;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sp>
        <p:nvSpPr>
          <p:cNvPr id="449" name="Google Shape;449;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450" name="Google Shape;450;p56"/>
          <p:cNvGrpSpPr/>
          <p:nvPr/>
        </p:nvGrpSpPr>
        <p:grpSpPr>
          <a:xfrm>
            <a:off x="82533" y="672568"/>
            <a:ext cx="8978950" cy="3798380"/>
            <a:chOff x="797875" y="152400"/>
            <a:chExt cx="10833675" cy="4838701"/>
          </a:xfrm>
        </p:grpSpPr>
        <p:pic>
          <p:nvPicPr>
            <p:cNvPr id="451" name="Google Shape;451;p56"/>
            <p:cNvPicPr preferRelativeResize="0"/>
            <p:nvPr/>
          </p:nvPicPr>
          <p:blipFill>
            <a:blip r:embed="rId3">
              <a:alphaModFix/>
            </a:blip>
            <a:stretch>
              <a:fillRect/>
            </a:stretch>
          </p:blipFill>
          <p:spPr>
            <a:xfrm>
              <a:off x="797875" y="152400"/>
              <a:ext cx="2938410" cy="4838699"/>
            </a:xfrm>
            <a:prstGeom prst="rect">
              <a:avLst/>
            </a:prstGeom>
            <a:noFill/>
            <a:ln>
              <a:noFill/>
            </a:ln>
            <a:effectLst>
              <a:outerShdw blurRad="57150" rotWithShape="0" algn="bl" dir="5400000" dist="19050">
                <a:srgbClr val="000000">
                  <a:alpha val="50000"/>
                </a:srgbClr>
              </a:outerShdw>
            </a:effectLst>
          </p:spPr>
        </p:pic>
        <p:pic>
          <p:nvPicPr>
            <p:cNvPr id="452" name="Google Shape;452;p56"/>
            <p:cNvPicPr preferRelativeResize="0"/>
            <p:nvPr/>
          </p:nvPicPr>
          <p:blipFill>
            <a:blip r:embed="rId4">
              <a:alphaModFix/>
            </a:blip>
            <a:stretch>
              <a:fillRect/>
            </a:stretch>
          </p:blipFill>
          <p:spPr>
            <a:xfrm>
              <a:off x="3888685" y="152400"/>
              <a:ext cx="4209601" cy="4838699"/>
            </a:xfrm>
            <a:prstGeom prst="rect">
              <a:avLst/>
            </a:prstGeom>
            <a:noFill/>
            <a:ln>
              <a:noFill/>
            </a:ln>
            <a:effectLst>
              <a:outerShdw blurRad="57150" rotWithShape="0" algn="bl" dir="5400000" dist="19050">
                <a:srgbClr val="000000">
                  <a:alpha val="50000"/>
                </a:srgbClr>
              </a:outerShdw>
            </a:effectLst>
          </p:spPr>
        </p:pic>
        <p:pic>
          <p:nvPicPr>
            <p:cNvPr id="453" name="Google Shape;453;p56"/>
            <p:cNvPicPr preferRelativeResize="0"/>
            <p:nvPr/>
          </p:nvPicPr>
          <p:blipFill>
            <a:blip r:embed="rId5">
              <a:alphaModFix/>
            </a:blip>
            <a:stretch>
              <a:fillRect/>
            </a:stretch>
          </p:blipFill>
          <p:spPr>
            <a:xfrm>
              <a:off x="8250669" y="152400"/>
              <a:ext cx="3380881" cy="4838701"/>
            </a:xfrm>
            <a:prstGeom prst="rect">
              <a:avLst/>
            </a:prstGeom>
            <a:noFill/>
            <a:ln>
              <a:noFill/>
            </a:ln>
            <a:effectLst>
              <a:outerShdw blurRad="57150" rotWithShape="0" algn="bl" dir="5400000" dist="19050">
                <a:srgbClr val="000000">
                  <a:alpha val="50000"/>
                </a:srgbClr>
              </a:outerShdw>
            </a:effectLst>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Desarrollo</a:t>
            </a:r>
            <a:endParaRPr/>
          </a:p>
        </p:txBody>
      </p:sp>
      <p:sp>
        <p:nvSpPr>
          <p:cNvPr id="459" name="Google Shape;459;p57"/>
          <p:cNvSpPr txBox="1"/>
          <p:nvPr>
            <p:ph idx="1" type="subTitle"/>
          </p:nvPr>
        </p:nvSpPr>
        <p:spPr>
          <a:xfrm>
            <a:off x="729450" y="2045100"/>
            <a:ext cx="8260800" cy="236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Desarrollo final y conclusiones</a:t>
            </a:r>
            <a:endParaRPr/>
          </a:p>
          <a:p>
            <a:pPr indent="0" lvl="0" marL="0" rtl="0" algn="l">
              <a:spcBef>
                <a:spcPts val="0"/>
              </a:spcBef>
              <a:spcAft>
                <a:spcPts val="1200"/>
              </a:spcAft>
              <a:buNone/>
            </a:pPr>
            <a:r>
              <a:t/>
            </a:r>
            <a:endParaRPr/>
          </a:p>
        </p:txBody>
      </p:sp>
      <p:sp>
        <p:nvSpPr>
          <p:cNvPr id="460" name="Google Shape;460;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idx="1" type="body"/>
          </p:nvPr>
        </p:nvSpPr>
        <p:spPr>
          <a:xfrm>
            <a:off x="729450" y="1853850"/>
            <a:ext cx="6745500" cy="3096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rPr>
              <a:t>El trabajo en equipo fue fundamental para poder cumplir con los objetivos de cada entrega en tiempo y forma, tanto para realización de informes, historias de usuario, maquetados, e implementacion. Algunos de los aspectos que tratamos de cuidar como equipo fueron:   </a:t>
            </a:r>
            <a:endParaRPr sz="1100">
              <a:solidFill>
                <a:srgbClr val="000000"/>
              </a:solidFill>
            </a:endParaRPr>
          </a:p>
          <a:p>
            <a:pPr indent="0" lvl="0" marL="0" rtl="0" algn="l">
              <a:spcBef>
                <a:spcPts val="1200"/>
              </a:spcBef>
              <a:spcAft>
                <a:spcPts val="0"/>
              </a:spcAft>
              <a:buNone/>
            </a:pPr>
            <a:r>
              <a:rPr b="1" lang="en" sz="1100">
                <a:solidFill>
                  <a:srgbClr val="000000"/>
                </a:solidFill>
              </a:rPr>
              <a:t>Distribución de Tareas: </a:t>
            </a:r>
            <a:r>
              <a:rPr lang="en" sz="1100">
                <a:solidFill>
                  <a:srgbClr val="000000"/>
                </a:solidFill>
              </a:rPr>
              <a:t>nos pusimos de acuerdo en la asignación de tareas, definiendo claramente qué parte de cada entrega le  correspondía a cada uno, lo cual evitó solapamientos.</a:t>
            </a:r>
            <a:endParaRPr sz="1100">
              <a:solidFill>
                <a:srgbClr val="000000"/>
              </a:solidFill>
            </a:endParaRPr>
          </a:p>
          <a:p>
            <a:pPr indent="0" lvl="0" marL="0" rtl="0" algn="l">
              <a:spcBef>
                <a:spcPts val="1200"/>
              </a:spcBef>
              <a:spcAft>
                <a:spcPts val="0"/>
              </a:spcAft>
              <a:buNone/>
            </a:pPr>
            <a:r>
              <a:rPr b="1" lang="en" sz="1100">
                <a:solidFill>
                  <a:srgbClr val="000000"/>
                </a:solidFill>
              </a:rPr>
              <a:t>Manejo de Conflictos: </a:t>
            </a:r>
            <a:r>
              <a:rPr lang="en" sz="1100">
                <a:solidFill>
                  <a:srgbClr val="000000"/>
                </a:solidFill>
              </a:rPr>
              <a:t>Para minimizar conflictos en el código, tratamos de hacer commits frecuentes, y evitar tocar archivos con los que estaba trabajando el otro.</a:t>
            </a:r>
            <a:endParaRPr sz="1100">
              <a:solidFill>
                <a:srgbClr val="000000"/>
              </a:solidFill>
            </a:endParaRPr>
          </a:p>
          <a:p>
            <a:pPr indent="0" lvl="0" marL="0" rtl="0" algn="l">
              <a:spcBef>
                <a:spcPts val="1200"/>
              </a:spcBef>
              <a:spcAft>
                <a:spcPts val="1200"/>
              </a:spcAft>
              <a:buNone/>
            </a:pPr>
            <a:r>
              <a:rPr b="1" lang="en" sz="1100">
                <a:solidFill>
                  <a:srgbClr val="000000"/>
                </a:solidFill>
              </a:rPr>
              <a:t>Revisión y Pruebas Cruzadas</a:t>
            </a:r>
            <a:br>
              <a:rPr b="1" lang="en" sz="1100">
                <a:solidFill>
                  <a:srgbClr val="000000"/>
                </a:solidFill>
              </a:rPr>
            </a:br>
            <a:r>
              <a:rPr lang="en" sz="1100">
                <a:solidFill>
                  <a:srgbClr val="000000"/>
                </a:solidFill>
              </a:rPr>
              <a:t>Cada uno revisaba el trabajo del otro, lo cual </a:t>
            </a:r>
            <a:r>
              <a:rPr lang="en" sz="1100">
                <a:solidFill>
                  <a:srgbClr val="000000"/>
                </a:solidFill>
              </a:rPr>
              <a:t>ayudó</a:t>
            </a:r>
            <a:r>
              <a:rPr lang="en" sz="1100">
                <a:solidFill>
                  <a:srgbClr val="000000"/>
                </a:solidFill>
              </a:rPr>
              <a:t> a detectar errores, y mantener consistencia en algunas interfaces, navegación, y detalles que cada uno </a:t>
            </a:r>
            <a:r>
              <a:rPr lang="en" sz="1100">
                <a:solidFill>
                  <a:srgbClr val="000000"/>
                </a:solidFill>
              </a:rPr>
              <a:t>hacía</a:t>
            </a:r>
            <a:r>
              <a:rPr lang="en" sz="1100">
                <a:solidFill>
                  <a:srgbClr val="000000"/>
                </a:solidFill>
              </a:rPr>
              <a:t> como le parecía mejor, llegando a acuerdos.</a:t>
            </a:r>
            <a:endParaRPr sz="1100">
              <a:solidFill>
                <a:srgbClr val="000000"/>
              </a:solidFill>
            </a:endParaRPr>
          </a:p>
        </p:txBody>
      </p:sp>
      <p:sp>
        <p:nvSpPr>
          <p:cNvPr id="466" name="Google Shape;466;p58"/>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Trabajando en equipo</a:t>
            </a:r>
            <a:endParaRPr sz="1640"/>
          </a:p>
        </p:txBody>
      </p:sp>
      <p:sp>
        <p:nvSpPr>
          <p:cNvPr id="467" name="Google Shape;467;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type="title"/>
          </p:nvPr>
        </p:nvSpPr>
        <p:spPr>
          <a:xfrm>
            <a:off x="729450" y="1318650"/>
            <a:ext cx="7688700" cy="3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0365"/>
              <a:buNone/>
            </a:pPr>
            <a:r>
              <a:rPr lang="en" sz="1640"/>
              <a:t>Progreso Actual y Mejoras en Desarrollo</a:t>
            </a:r>
            <a:endParaRPr sz="1640"/>
          </a:p>
        </p:txBody>
      </p:sp>
      <p:sp>
        <p:nvSpPr>
          <p:cNvPr id="473" name="Google Shape;473;p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4" name="Google Shape;474;p59"/>
          <p:cNvSpPr txBox="1"/>
          <p:nvPr>
            <p:ph idx="1" type="body"/>
          </p:nvPr>
        </p:nvSpPr>
        <p:spPr>
          <a:xfrm>
            <a:off x="729450" y="1853850"/>
            <a:ext cx="6745500" cy="3096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rPr>
              <a:t>Hasta el momento de realizar esta presentación, nos encontramos trabajando en completar las funcionalidades restantes, aquellas que no estaban incluidas en las entregas anteriores, con el objetivo de lograr un prototipo funcional completo de la aplicación.</a:t>
            </a:r>
            <a:endParaRPr sz="1100">
              <a:solidFill>
                <a:srgbClr val="000000"/>
              </a:solidFill>
            </a:endParaRPr>
          </a:p>
          <a:p>
            <a:pPr indent="0" lvl="0" marL="0" rtl="0" algn="l">
              <a:spcBef>
                <a:spcPts val="1200"/>
              </a:spcBef>
              <a:spcAft>
                <a:spcPts val="0"/>
              </a:spcAft>
              <a:buNone/>
            </a:pPr>
            <a:r>
              <a:rPr lang="en" sz="1100">
                <a:solidFill>
                  <a:srgbClr val="000000"/>
                </a:solidFill>
              </a:rPr>
              <a:t>Algunas de las mejoras en las que estamos trabajando son:</a:t>
            </a:r>
            <a:endParaRPr sz="1100">
              <a:solidFill>
                <a:srgbClr val="000000"/>
              </a:solidFill>
            </a:endParaRPr>
          </a:p>
          <a:p>
            <a:pPr indent="-298450" lvl="0" marL="457200" rtl="0" algn="l">
              <a:spcBef>
                <a:spcPts val="1200"/>
              </a:spcBef>
              <a:spcAft>
                <a:spcPts val="0"/>
              </a:spcAft>
              <a:buClr>
                <a:srgbClr val="000000"/>
              </a:buClr>
              <a:buSzPts val="1100"/>
              <a:buChar char="●"/>
            </a:pPr>
            <a:r>
              <a:rPr b="1" lang="en" sz="1100">
                <a:solidFill>
                  <a:srgbClr val="000000"/>
                </a:solidFill>
              </a:rPr>
              <a:t>Autenticación </a:t>
            </a:r>
            <a:r>
              <a:rPr lang="en" sz="1100">
                <a:solidFill>
                  <a:srgbClr val="000000"/>
                </a:solidFill>
              </a:rPr>
              <a:t>mediante JWT tokens.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Implementación de </a:t>
            </a:r>
            <a:r>
              <a:rPr b="1" lang="en" sz="1100">
                <a:solidFill>
                  <a:srgbClr val="000000"/>
                </a:solidFill>
              </a:rPr>
              <a:t>tema claro/oscuro</a:t>
            </a:r>
            <a:r>
              <a:rPr lang="en" sz="1100">
                <a:solidFill>
                  <a:srgbClr val="000000"/>
                </a:solidFill>
              </a:rPr>
              <a:t>.</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Filtros</a:t>
            </a:r>
            <a:r>
              <a:rPr lang="en" sz="1100">
                <a:solidFill>
                  <a:srgbClr val="000000"/>
                </a:solidFill>
              </a:rPr>
              <a:t> de </a:t>
            </a:r>
            <a:r>
              <a:rPr lang="en" sz="1100">
                <a:solidFill>
                  <a:srgbClr val="000000"/>
                </a:solidFill>
              </a:rPr>
              <a:t>búsqueda</a:t>
            </a:r>
            <a:r>
              <a:rPr lang="en" sz="1100">
                <a:solidFill>
                  <a:srgbClr val="000000"/>
                </a:solidFill>
              </a:rPr>
              <a:t> y ordenamiento adicionales en los listados.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Enlaces adicionales</a:t>
            </a:r>
            <a:r>
              <a:rPr lang="en" sz="1100">
                <a:solidFill>
                  <a:srgbClr val="000000"/>
                </a:solidFill>
              </a:rPr>
              <a:t> para facilitar la navegación. Por ejemplo, desde el detalle de una receta se puede hacer clic en una materia prima y acceder directamente al detalle de la misma. Esto también se aplica a todas las otras entidades.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ABM de elaboraciones, puntos de venta, entregas a puntos de venta, y </a:t>
            </a:r>
            <a:r>
              <a:rPr lang="en" sz="1100">
                <a:solidFill>
                  <a:srgbClr val="000000"/>
                </a:solidFill>
              </a:rPr>
              <a:t>actualización</a:t>
            </a:r>
            <a:r>
              <a:rPr lang="en" sz="1100">
                <a:solidFill>
                  <a:srgbClr val="000000"/>
                </a:solidFill>
              </a:rPr>
              <a:t> de estados de elaboraciones automáticas.</a:t>
            </a:r>
            <a:endParaRPr sz="11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8" name="Shape 478"/>
        <p:cNvGrpSpPr/>
        <p:nvPr/>
      </p:nvGrpSpPr>
      <p:grpSpPr>
        <a:xfrm>
          <a:off x="0" y="0"/>
          <a:ext cx="0" cy="0"/>
          <a:chOff x="0" y="0"/>
          <a:chExt cx="0" cy="0"/>
        </a:xfrm>
      </p:grpSpPr>
      <p:grpSp>
        <p:nvGrpSpPr>
          <p:cNvPr id="479" name="Google Shape;479;p60"/>
          <p:cNvGrpSpPr/>
          <p:nvPr/>
        </p:nvGrpSpPr>
        <p:grpSpPr>
          <a:xfrm>
            <a:off x="2802301" y="2286225"/>
            <a:ext cx="3539382" cy="77400"/>
            <a:chOff x="2888500" y="1259625"/>
            <a:chExt cx="2701200" cy="77400"/>
          </a:xfrm>
        </p:grpSpPr>
        <p:sp>
          <p:nvSpPr>
            <p:cNvPr id="480" name="Google Shape;480;p60"/>
            <p:cNvSpPr/>
            <p:nvPr/>
          </p:nvSpPr>
          <p:spPr>
            <a:xfrm>
              <a:off x="2888500" y="1259625"/>
              <a:ext cx="1350600" cy="774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60"/>
            <p:cNvSpPr/>
            <p:nvPr/>
          </p:nvSpPr>
          <p:spPr>
            <a:xfrm>
              <a:off x="4239100" y="1259625"/>
              <a:ext cx="1350600" cy="77400"/>
            </a:xfrm>
            <a:prstGeom prst="rect">
              <a:avLst/>
            </a:pr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482" name="Google Shape;482;p60"/>
          <p:cNvSpPr txBox="1"/>
          <p:nvPr>
            <p:ph idx="4294967295" type="title"/>
          </p:nvPr>
        </p:nvSpPr>
        <p:spPr>
          <a:xfrm>
            <a:off x="727800" y="156562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sz="3500">
                <a:solidFill>
                  <a:schemeClr val="lt1"/>
                </a:solidFill>
              </a:rPr>
              <a:t>¡</a:t>
            </a:r>
            <a:r>
              <a:rPr lang="en" sz="3500">
                <a:solidFill>
                  <a:schemeClr val="lt1"/>
                </a:solidFill>
              </a:rPr>
              <a:t>Muchas gracias!</a:t>
            </a:r>
            <a:endParaRPr sz="3500">
              <a:solidFill>
                <a:schemeClr val="lt1"/>
              </a:solidFill>
            </a:endParaRPr>
          </a:p>
        </p:txBody>
      </p:sp>
      <p:sp>
        <p:nvSpPr>
          <p:cNvPr id="483" name="Google Shape;483;p60"/>
          <p:cNvSpPr txBox="1"/>
          <p:nvPr>
            <p:ph idx="4294967295" type="subTitle"/>
          </p:nvPr>
        </p:nvSpPr>
        <p:spPr>
          <a:xfrm>
            <a:off x="441600" y="2426675"/>
            <a:ext cx="8260800" cy="236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chemeClr val="lt1"/>
                </a:solidFill>
                <a:latin typeface="Raleway"/>
                <a:ea typeface="Raleway"/>
                <a:cs typeface="Raleway"/>
                <a:sym typeface="Raleway"/>
              </a:rPr>
              <a:t>Leandro Svetlich</a:t>
            </a:r>
            <a:endParaRPr sz="2100">
              <a:solidFill>
                <a:schemeClr val="lt1"/>
              </a:solidFill>
              <a:latin typeface="Raleway"/>
              <a:ea typeface="Raleway"/>
              <a:cs typeface="Raleway"/>
              <a:sym typeface="Raleway"/>
            </a:endParaRPr>
          </a:p>
          <a:p>
            <a:pPr indent="0" lvl="0" marL="0" rtl="0" algn="ctr">
              <a:spcBef>
                <a:spcPts val="0"/>
              </a:spcBef>
              <a:spcAft>
                <a:spcPts val="0"/>
              </a:spcAft>
              <a:buNone/>
            </a:pPr>
            <a:r>
              <a:rPr lang="en" sz="2100">
                <a:solidFill>
                  <a:schemeClr val="lt1"/>
                </a:solidFill>
                <a:latin typeface="Raleway"/>
                <a:ea typeface="Raleway"/>
                <a:cs typeface="Raleway"/>
                <a:sym typeface="Raleway"/>
              </a:rPr>
              <a:t>Ana Cossio</a:t>
            </a:r>
            <a:endParaRPr sz="2100">
              <a:solidFill>
                <a:schemeClr val="lt1"/>
              </a:solidFill>
              <a:latin typeface="Raleway"/>
              <a:ea typeface="Raleway"/>
              <a:cs typeface="Raleway"/>
              <a:sym typeface="Raleway"/>
            </a:endParaRPr>
          </a:p>
        </p:txBody>
      </p:sp>
      <p:sp>
        <p:nvSpPr>
          <p:cNvPr id="484" name="Google Shape;484;p60"/>
          <p:cNvSpPr txBox="1"/>
          <p:nvPr>
            <p:ph idx="12" type="sldNum"/>
          </p:nvPr>
        </p:nvSpPr>
        <p:spPr>
          <a:xfrm>
            <a:off x="8536302" y="49784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485" name="Google Shape;485;p60"/>
          <p:cNvGrpSpPr/>
          <p:nvPr/>
        </p:nvGrpSpPr>
        <p:grpSpPr>
          <a:xfrm>
            <a:off x="2802313" y="2286225"/>
            <a:ext cx="3539382" cy="77400"/>
            <a:chOff x="2888500" y="1259625"/>
            <a:chExt cx="2701200" cy="77400"/>
          </a:xfrm>
        </p:grpSpPr>
        <p:sp>
          <p:nvSpPr>
            <p:cNvPr id="486" name="Google Shape;486;p60"/>
            <p:cNvSpPr/>
            <p:nvPr/>
          </p:nvSpPr>
          <p:spPr>
            <a:xfrm>
              <a:off x="2888500" y="1259625"/>
              <a:ext cx="1350600" cy="7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60"/>
            <p:cNvSpPr/>
            <p:nvPr/>
          </p:nvSpPr>
          <p:spPr>
            <a:xfrm>
              <a:off x="4239100" y="1259625"/>
              <a:ext cx="1350600" cy="77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Presentación de la Sala Comunitaria</a:t>
            </a:r>
            <a:endParaRPr sz="164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7"/>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50">
                <a:solidFill>
                  <a:srgbClr val="000000"/>
                </a:solidFill>
              </a:rPr>
              <a:t>El día </a:t>
            </a:r>
            <a:r>
              <a:rPr b="1" lang="en" sz="1250">
                <a:solidFill>
                  <a:srgbClr val="000000"/>
                </a:solidFill>
              </a:rPr>
              <a:t>10/04/2024</a:t>
            </a:r>
            <a:r>
              <a:rPr lang="en" sz="1250">
                <a:solidFill>
                  <a:srgbClr val="000000"/>
                </a:solidFill>
              </a:rPr>
              <a:t> durante el horario de práctica, se realizó la presentación de parte del equipo de la sala comunitaria. </a:t>
            </a:r>
            <a:endParaRPr sz="1250">
              <a:solidFill>
                <a:srgbClr val="000000"/>
              </a:solidFill>
            </a:endParaRPr>
          </a:p>
          <a:p>
            <a:pPr indent="0" lvl="0" marL="0" rtl="0" algn="l">
              <a:spcBef>
                <a:spcPts val="1200"/>
              </a:spcBef>
              <a:spcAft>
                <a:spcPts val="0"/>
              </a:spcAft>
              <a:buNone/>
            </a:pPr>
            <a:r>
              <a:rPr lang="en" sz="1250">
                <a:solidFill>
                  <a:srgbClr val="000000"/>
                </a:solidFill>
              </a:rPr>
              <a:t>Aquí conocimos sobre su </a:t>
            </a:r>
            <a:r>
              <a:rPr b="1" lang="en" sz="1250">
                <a:solidFill>
                  <a:srgbClr val="000000"/>
                </a:solidFill>
              </a:rPr>
              <a:t>historia</a:t>
            </a:r>
            <a:r>
              <a:rPr lang="en" sz="1250">
                <a:solidFill>
                  <a:srgbClr val="000000"/>
                </a:solidFill>
              </a:rPr>
              <a:t>, las </a:t>
            </a:r>
            <a:r>
              <a:rPr b="1" lang="en" sz="1250">
                <a:solidFill>
                  <a:srgbClr val="000000"/>
                </a:solidFill>
              </a:rPr>
              <a:t>familias productoras</a:t>
            </a:r>
            <a:r>
              <a:rPr lang="en" sz="1250">
                <a:solidFill>
                  <a:srgbClr val="000000"/>
                </a:solidFill>
              </a:rPr>
              <a:t> que la integran, el </a:t>
            </a:r>
            <a:r>
              <a:rPr b="1" lang="en" sz="1250">
                <a:solidFill>
                  <a:srgbClr val="000000"/>
                </a:solidFill>
              </a:rPr>
              <a:t>personal </a:t>
            </a:r>
            <a:r>
              <a:rPr lang="en" sz="1250">
                <a:solidFill>
                  <a:srgbClr val="000000"/>
                </a:solidFill>
              </a:rPr>
              <a:t>que compone la sala, las </a:t>
            </a:r>
            <a:r>
              <a:rPr b="1" lang="en" sz="1250">
                <a:solidFill>
                  <a:srgbClr val="000000"/>
                </a:solidFill>
              </a:rPr>
              <a:t>actividades </a:t>
            </a:r>
            <a:r>
              <a:rPr lang="en" sz="1250">
                <a:solidFill>
                  <a:srgbClr val="000000"/>
                </a:solidFill>
              </a:rPr>
              <a:t>como </a:t>
            </a:r>
            <a:r>
              <a:rPr b="1" lang="en" sz="1250">
                <a:solidFill>
                  <a:srgbClr val="000000"/>
                </a:solidFill>
              </a:rPr>
              <a:t>cursos</a:t>
            </a:r>
            <a:r>
              <a:rPr lang="en" sz="1250">
                <a:solidFill>
                  <a:srgbClr val="000000"/>
                </a:solidFill>
              </a:rPr>
              <a:t>, </a:t>
            </a:r>
            <a:r>
              <a:rPr b="1" lang="en" sz="1250">
                <a:solidFill>
                  <a:srgbClr val="000000"/>
                </a:solidFill>
              </a:rPr>
              <a:t>talleres </a:t>
            </a:r>
            <a:r>
              <a:rPr lang="en" sz="1250">
                <a:solidFill>
                  <a:srgbClr val="000000"/>
                </a:solidFill>
              </a:rPr>
              <a:t>y </a:t>
            </a:r>
            <a:r>
              <a:rPr b="1" lang="en" sz="1250">
                <a:solidFill>
                  <a:srgbClr val="000000"/>
                </a:solidFill>
              </a:rPr>
              <a:t>capacitaciones </a:t>
            </a:r>
            <a:r>
              <a:rPr lang="en" sz="1250">
                <a:solidFill>
                  <a:srgbClr val="000000"/>
                </a:solidFill>
              </a:rPr>
              <a:t>que se llevan a cabo, además de sus </a:t>
            </a:r>
            <a:r>
              <a:rPr b="1" lang="en" sz="1250">
                <a:solidFill>
                  <a:srgbClr val="000000"/>
                </a:solidFill>
              </a:rPr>
              <a:t>objetivos </a:t>
            </a:r>
            <a:r>
              <a:rPr lang="en" sz="1250">
                <a:solidFill>
                  <a:srgbClr val="000000"/>
                </a:solidFill>
              </a:rPr>
              <a:t>y sus </a:t>
            </a:r>
            <a:r>
              <a:rPr b="1" lang="en" sz="1250">
                <a:solidFill>
                  <a:srgbClr val="000000"/>
                </a:solidFill>
              </a:rPr>
              <a:t>desafíos </a:t>
            </a:r>
            <a:r>
              <a:rPr lang="en" sz="1250">
                <a:solidFill>
                  <a:srgbClr val="000000"/>
                </a:solidFill>
              </a:rPr>
              <a:t>diarios.</a:t>
            </a:r>
            <a:endParaRPr sz="1250">
              <a:solidFill>
                <a:srgbClr val="000000"/>
              </a:solidFill>
            </a:endParaRPr>
          </a:p>
          <a:p>
            <a:pPr indent="0" lvl="0" marL="0" rtl="0" algn="l">
              <a:spcBef>
                <a:spcPts val="1200"/>
              </a:spcBef>
              <a:spcAft>
                <a:spcPts val="1200"/>
              </a:spcAft>
              <a:buNone/>
            </a:pPr>
            <a:r>
              <a:rPr lang="en" sz="1250">
                <a:solidFill>
                  <a:srgbClr val="000000"/>
                </a:solidFill>
              </a:rPr>
              <a:t>Una vez finalizada la presentación, tuvimos la oportunidad de hacer preguntas que nos ayuden a comprender mejor el problema, y conocer detalles </a:t>
            </a:r>
            <a:r>
              <a:rPr lang="en" sz="1250">
                <a:solidFill>
                  <a:srgbClr val="000000"/>
                </a:solidFill>
              </a:rPr>
              <a:t>más</a:t>
            </a:r>
            <a:r>
              <a:rPr lang="en" sz="1250">
                <a:solidFill>
                  <a:srgbClr val="000000"/>
                </a:solidFill>
              </a:rPr>
              <a:t> finos sobre el </a:t>
            </a:r>
            <a:r>
              <a:rPr lang="en" sz="1250">
                <a:solidFill>
                  <a:srgbClr val="000000"/>
                </a:solidFill>
              </a:rPr>
              <a:t>funcionamiento</a:t>
            </a:r>
            <a:r>
              <a:rPr lang="en" sz="1250">
                <a:solidFill>
                  <a:srgbClr val="000000"/>
                </a:solidFill>
              </a:rPr>
              <a:t> y lo que se </a:t>
            </a:r>
            <a:r>
              <a:rPr lang="en" sz="1250">
                <a:solidFill>
                  <a:srgbClr val="000000"/>
                </a:solidFill>
              </a:rPr>
              <a:t>esperaría</a:t>
            </a:r>
            <a:r>
              <a:rPr lang="en" sz="1250">
                <a:solidFill>
                  <a:srgbClr val="000000"/>
                </a:solidFill>
              </a:rPr>
              <a:t> de un posible software de gestión. </a:t>
            </a:r>
            <a:endParaRPr sz="125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Desarrollo</a:t>
            </a:r>
            <a:endParaRPr/>
          </a:p>
        </p:txBody>
      </p:sp>
      <p:sp>
        <p:nvSpPr>
          <p:cNvPr id="125" name="Google Shape;125;p18"/>
          <p:cNvSpPr txBox="1"/>
          <p:nvPr>
            <p:ph idx="1" type="subTitle"/>
          </p:nvPr>
        </p:nvSpPr>
        <p:spPr>
          <a:xfrm>
            <a:off x="729450" y="2045100"/>
            <a:ext cx="5898900" cy="236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Etapa 1:</a:t>
            </a:r>
            <a:r>
              <a:rPr lang="en"/>
              <a:t>  Análisis, diseño y bocetado</a:t>
            </a:r>
            <a:endParaRPr/>
          </a:p>
          <a:p>
            <a:pPr indent="0" lvl="0" marL="0" rtl="0" algn="l">
              <a:spcBef>
                <a:spcPts val="0"/>
              </a:spcBef>
              <a:spcAft>
                <a:spcPts val="1200"/>
              </a:spcAft>
              <a:buNone/>
            </a:pPr>
            <a:r>
              <a:t/>
            </a:r>
            <a:endParaRPr/>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727650" y="1853850"/>
            <a:ext cx="7688700" cy="2754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rgbClr val="000000"/>
                </a:solidFill>
              </a:rPr>
              <a:t>Hasta el momento, la administración se ha llevado a cabo mediante </a:t>
            </a:r>
            <a:r>
              <a:rPr b="1" lang="en" sz="1100">
                <a:solidFill>
                  <a:srgbClr val="000000"/>
                </a:solidFill>
              </a:rPr>
              <a:t>hojas de cálculo</a:t>
            </a:r>
            <a:r>
              <a:rPr lang="en" sz="1100">
                <a:solidFill>
                  <a:srgbClr val="000000"/>
                </a:solidFill>
              </a:rPr>
              <a:t>, pero esta metodología se está volviendo cada vez más laboriosa debido a la </a:t>
            </a:r>
            <a:r>
              <a:rPr b="1" lang="en" sz="1100">
                <a:solidFill>
                  <a:srgbClr val="000000"/>
                </a:solidFill>
              </a:rPr>
              <a:t>variabilidad semanal</a:t>
            </a:r>
            <a:r>
              <a:rPr lang="en" sz="1100">
                <a:solidFill>
                  <a:srgbClr val="000000"/>
                </a:solidFill>
              </a:rPr>
              <a:t> en los productos a elaborar y en la </a:t>
            </a:r>
            <a:r>
              <a:rPr b="1" lang="en" sz="1100">
                <a:solidFill>
                  <a:srgbClr val="000000"/>
                </a:solidFill>
              </a:rPr>
              <a:t>variabilidad de los proveedores</a:t>
            </a:r>
            <a:r>
              <a:rPr lang="en" sz="1100">
                <a:solidFill>
                  <a:srgbClr val="000000"/>
                </a:solidFill>
              </a:rPr>
              <a:t> de materias primas para cada lote de producción. Esta situación añade un nivel adicional de </a:t>
            </a:r>
            <a:r>
              <a:rPr b="1" lang="en" sz="1100">
                <a:solidFill>
                  <a:srgbClr val="000000"/>
                </a:solidFill>
              </a:rPr>
              <a:t>complejidad</a:t>
            </a:r>
            <a:r>
              <a:rPr lang="en" sz="1100">
                <a:solidFill>
                  <a:srgbClr val="000000"/>
                </a:solidFill>
              </a:rPr>
              <a:t> a la gestión de la sala, ya que se deben coordinar diversos aspectos, desde la </a:t>
            </a:r>
            <a:r>
              <a:rPr b="1" lang="en" sz="1100">
                <a:solidFill>
                  <a:srgbClr val="000000"/>
                </a:solidFill>
              </a:rPr>
              <a:t>planificación de la producción</a:t>
            </a:r>
            <a:r>
              <a:rPr lang="en" sz="1100">
                <a:solidFill>
                  <a:srgbClr val="000000"/>
                </a:solidFill>
              </a:rPr>
              <a:t> hasta la </a:t>
            </a:r>
            <a:r>
              <a:rPr b="1" lang="en" sz="1100">
                <a:solidFill>
                  <a:srgbClr val="000000"/>
                </a:solidFill>
              </a:rPr>
              <a:t>gestión de compras</a:t>
            </a:r>
            <a:r>
              <a:rPr lang="en" sz="1100">
                <a:solidFill>
                  <a:srgbClr val="000000"/>
                </a:solidFill>
              </a:rPr>
              <a:t> y </a:t>
            </a:r>
            <a:r>
              <a:rPr b="1" lang="en" sz="1100">
                <a:solidFill>
                  <a:srgbClr val="000000"/>
                </a:solidFill>
              </a:rPr>
              <a:t>almacenamiento</a:t>
            </a:r>
            <a:r>
              <a:rPr lang="en" sz="1100">
                <a:solidFill>
                  <a:srgbClr val="000000"/>
                </a:solidFill>
              </a:rPr>
              <a:t>.</a:t>
            </a:r>
            <a:endParaRPr sz="1100">
              <a:solidFill>
                <a:srgbClr val="000000"/>
              </a:solidFill>
            </a:endParaRPr>
          </a:p>
          <a:p>
            <a:pPr indent="0" lvl="0" marL="0" rtl="0" algn="l">
              <a:spcBef>
                <a:spcPts val="1200"/>
              </a:spcBef>
              <a:spcAft>
                <a:spcPts val="0"/>
              </a:spcAft>
              <a:buNone/>
            </a:pPr>
            <a:r>
              <a:rPr lang="en" sz="1100">
                <a:solidFill>
                  <a:srgbClr val="000000"/>
                </a:solidFill>
              </a:rPr>
              <a:t>Para abordar estos desafíos, se ha explorado la posibilidad de introducir nuevas </a:t>
            </a:r>
            <a:r>
              <a:rPr b="1" lang="en" sz="1100">
                <a:solidFill>
                  <a:srgbClr val="000000"/>
                </a:solidFill>
              </a:rPr>
              <a:t>estrategias y herramientas de gestión</a:t>
            </a:r>
            <a:r>
              <a:rPr lang="en" sz="1100">
                <a:solidFill>
                  <a:srgbClr val="000000"/>
                </a:solidFill>
              </a:rPr>
              <a:t>, incluyendo </a:t>
            </a:r>
            <a:r>
              <a:rPr b="1" lang="en" sz="1100">
                <a:solidFill>
                  <a:srgbClr val="000000"/>
                </a:solidFill>
              </a:rPr>
              <a:t>software especializado</a:t>
            </a:r>
            <a:r>
              <a:rPr lang="en" sz="1100">
                <a:solidFill>
                  <a:srgbClr val="000000"/>
                </a:solidFill>
              </a:rPr>
              <a:t> que permita un </a:t>
            </a:r>
            <a:r>
              <a:rPr b="1" lang="en" sz="1100">
                <a:solidFill>
                  <a:srgbClr val="000000"/>
                </a:solidFill>
              </a:rPr>
              <a:t>seguimiento más preciso y automatizado</a:t>
            </a:r>
            <a:r>
              <a:rPr lang="en" sz="1100">
                <a:solidFill>
                  <a:srgbClr val="000000"/>
                </a:solidFill>
              </a:rPr>
              <a:t> de los inventarios. </a:t>
            </a:r>
            <a:endParaRPr sz="1100">
              <a:solidFill>
                <a:srgbClr val="000000"/>
              </a:solidFill>
            </a:endParaRPr>
          </a:p>
          <a:p>
            <a:pPr indent="0" lvl="0" marL="0" rtl="0" algn="l">
              <a:spcBef>
                <a:spcPts val="1200"/>
              </a:spcBef>
              <a:spcAft>
                <a:spcPts val="0"/>
              </a:spcAft>
              <a:buNone/>
            </a:pPr>
            <a:r>
              <a:rPr lang="en" sz="1100">
                <a:solidFill>
                  <a:srgbClr val="000000"/>
                </a:solidFill>
              </a:rPr>
              <a:t>Esta tecnología podría facilitar la </a:t>
            </a:r>
            <a:r>
              <a:rPr b="1" lang="en" sz="1100">
                <a:solidFill>
                  <a:srgbClr val="000000"/>
                </a:solidFill>
              </a:rPr>
              <a:t>toma de decisiones informadas</a:t>
            </a:r>
            <a:r>
              <a:rPr lang="en" sz="1100">
                <a:solidFill>
                  <a:srgbClr val="000000"/>
                </a:solidFill>
              </a:rPr>
              <a:t> sobre la producción, la adquisición de materias primas y la </a:t>
            </a:r>
            <a:r>
              <a:rPr b="1" lang="en" sz="1100">
                <a:solidFill>
                  <a:srgbClr val="000000"/>
                </a:solidFill>
              </a:rPr>
              <a:t>administración general del centro</a:t>
            </a:r>
            <a:r>
              <a:rPr lang="en" sz="1100">
                <a:solidFill>
                  <a:srgbClr val="000000"/>
                </a:solidFill>
              </a:rPr>
              <a:t>, permitiendo anticiparse a posibles </a:t>
            </a:r>
            <a:r>
              <a:rPr b="1" lang="en" sz="1100">
                <a:solidFill>
                  <a:srgbClr val="000000"/>
                </a:solidFill>
              </a:rPr>
              <a:t>faltantes o excesos de inventario</a:t>
            </a:r>
            <a:r>
              <a:rPr lang="en" sz="1100">
                <a:solidFill>
                  <a:srgbClr val="000000"/>
                </a:solidFill>
              </a:rPr>
              <a:t>.</a:t>
            </a:r>
            <a:endParaRPr sz="1100">
              <a:solidFill>
                <a:srgbClr val="000000"/>
              </a:solidFill>
            </a:endParaRPr>
          </a:p>
          <a:p>
            <a:pPr indent="0" lvl="0" marL="0" rtl="0" algn="l">
              <a:spcBef>
                <a:spcPts val="1200"/>
              </a:spcBef>
              <a:spcAft>
                <a:spcPts val="1200"/>
              </a:spcAft>
              <a:buNone/>
            </a:pPr>
            <a:r>
              <a:t/>
            </a:r>
            <a:endParaRPr sz="1100">
              <a:solidFill>
                <a:srgbClr val="000000"/>
              </a:solidFill>
            </a:endParaRPr>
          </a:p>
        </p:txBody>
      </p:sp>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Conociendo los </a:t>
            </a:r>
            <a:r>
              <a:rPr lang="en" sz="1640"/>
              <a:t>desafíos…</a:t>
            </a:r>
            <a:endParaRPr sz="1640"/>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727650" y="1853850"/>
            <a:ext cx="47874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rgbClr val="000000"/>
                </a:solidFill>
              </a:rPr>
              <a:t>Durante la presentación realizada el </a:t>
            </a:r>
            <a:r>
              <a:rPr b="1" lang="en" sz="1100">
                <a:solidFill>
                  <a:srgbClr val="000000"/>
                </a:solidFill>
              </a:rPr>
              <a:t>10/04/2024</a:t>
            </a:r>
            <a:r>
              <a:rPr lang="en" sz="1100">
                <a:solidFill>
                  <a:srgbClr val="000000"/>
                </a:solidFill>
              </a:rPr>
              <a:t>, tomamos nota de diferentes aspectos que </a:t>
            </a:r>
            <a:r>
              <a:rPr lang="en" sz="1100">
                <a:solidFill>
                  <a:srgbClr val="000000"/>
                </a:solidFill>
              </a:rPr>
              <a:t>deberíamos</a:t>
            </a:r>
            <a:r>
              <a:rPr lang="en" sz="1100">
                <a:solidFill>
                  <a:srgbClr val="000000"/>
                </a:solidFill>
              </a:rPr>
              <a:t> tener en cuenta a la hora de pensar y diseñar una solución que realmente sea de utilidad. Adicionalmente, </a:t>
            </a:r>
            <a:r>
              <a:rPr lang="en" sz="1100">
                <a:solidFill>
                  <a:srgbClr val="000000"/>
                </a:solidFill>
              </a:rPr>
              <a:t>analizamos</a:t>
            </a:r>
            <a:r>
              <a:rPr lang="en" sz="1100">
                <a:solidFill>
                  <a:srgbClr val="000000"/>
                </a:solidFill>
              </a:rPr>
              <a:t> la </a:t>
            </a:r>
            <a:r>
              <a:rPr b="1" lang="en" sz="1100">
                <a:solidFill>
                  <a:srgbClr val="000000"/>
                </a:solidFill>
              </a:rPr>
              <a:t>Hoja de Cálculo </a:t>
            </a:r>
            <a:r>
              <a:rPr lang="en" sz="1100">
                <a:solidFill>
                  <a:srgbClr val="000000"/>
                </a:solidFill>
              </a:rPr>
              <a:t>que nos fue provista luego de la reunión, para conocer mejor </a:t>
            </a:r>
            <a:r>
              <a:rPr lang="en" sz="1100">
                <a:solidFill>
                  <a:srgbClr val="000000"/>
                </a:solidFill>
              </a:rPr>
              <a:t>cómo</a:t>
            </a:r>
            <a:r>
              <a:rPr lang="en" sz="1100">
                <a:solidFill>
                  <a:srgbClr val="000000"/>
                </a:solidFill>
              </a:rPr>
              <a:t> es el funcionamiento actual para la gestión.</a:t>
            </a:r>
            <a:endParaRPr sz="1100">
              <a:solidFill>
                <a:srgbClr val="000000"/>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1200"/>
              </a:spcAft>
              <a:buNone/>
            </a:pPr>
            <a:r>
              <a:t/>
            </a:r>
            <a:endParaRPr sz="1100">
              <a:solidFill>
                <a:srgbClr val="000000"/>
              </a:solidFill>
            </a:endParaRPr>
          </a:p>
        </p:txBody>
      </p:sp>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Análisis del problema</a:t>
            </a:r>
            <a:endParaRPr sz="1640"/>
          </a:p>
        </p:txBody>
      </p:sp>
      <p:sp>
        <p:nvSpPr>
          <p:cNvPr id="140" name="Google Shape;140;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0"/>
          <p:cNvPicPr preferRelativeResize="0"/>
          <p:nvPr/>
        </p:nvPicPr>
        <p:blipFill rotWithShape="1">
          <a:blip r:embed="rId3">
            <a:alphaModFix/>
          </a:blip>
          <a:srcRect b="0" l="0" r="2997" t="0"/>
          <a:stretch/>
        </p:blipFill>
        <p:spPr>
          <a:xfrm>
            <a:off x="5587875" y="830525"/>
            <a:ext cx="3256601" cy="4062250"/>
          </a:xfrm>
          <a:prstGeom prst="rect">
            <a:avLst/>
          </a:prstGeom>
          <a:noFill/>
          <a:ln>
            <a:noFill/>
          </a:ln>
          <a:effectLst>
            <a:outerShdw blurRad="57150" rotWithShape="0" algn="bl" dir="5400000" dist="19050">
              <a:srgbClr val="000000">
                <a:alpha val="50000"/>
              </a:srgbClr>
            </a:outerShdw>
          </a:effectLst>
        </p:spPr>
      </p:pic>
      <p:pic>
        <p:nvPicPr>
          <p:cNvPr id="142" name="Google Shape;142;p20"/>
          <p:cNvPicPr preferRelativeResize="0"/>
          <p:nvPr/>
        </p:nvPicPr>
        <p:blipFill>
          <a:blip r:embed="rId4">
            <a:alphaModFix/>
          </a:blip>
          <a:stretch>
            <a:fillRect/>
          </a:stretch>
        </p:blipFill>
        <p:spPr>
          <a:xfrm>
            <a:off x="1023049" y="3063774"/>
            <a:ext cx="3548949" cy="182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rgbClr val="000000"/>
                </a:solidFill>
              </a:rPr>
              <a:t>Si bien las </a:t>
            </a:r>
            <a:r>
              <a:rPr lang="en" sz="1100">
                <a:solidFill>
                  <a:srgbClr val="000000"/>
                </a:solidFill>
              </a:rPr>
              <a:t>hojas de cálculo </a:t>
            </a:r>
            <a:r>
              <a:rPr lang="en" sz="1100">
                <a:solidFill>
                  <a:srgbClr val="000000"/>
                </a:solidFill>
              </a:rPr>
              <a:t>son herramientas poderosas</a:t>
            </a:r>
            <a:r>
              <a:rPr lang="en" sz="1100">
                <a:solidFill>
                  <a:srgbClr val="000000"/>
                </a:solidFill>
              </a:rPr>
              <a:t>, presentan algunos problemas a medida que aumenta el tamaño y la complejidad del sistema:</a:t>
            </a:r>
            <a:endParaRPr sz="1100">
              <a:solidFill>
                <a:srgbClr val="000000"/>
              </a:solidFill>
            </a:endParaRPr>
          </a:p>
          <a:p>
            <a:pPr indent="-298450" lvl="0" marL="457200" rtl="0" algn="l">
              <a:spcBef>
                <a:spcPts val="1200"/>
              </a:spcBef>
              <a:spcAft>
                <a:spcPts val="0"/>
              </a:spcAft>
              <a:buClr>
                <a:srgbClr val="000000"/>
              </a:buClr>
              <a:buSzPts val="1100"/>
              <a:buChar char="●"/>
            </a:pPr>
            <a:r>
              <a:rPr b="1" lang="en" sz="1100">
                <a:solidFill>
                  <a:srgbClr val="000000"/>
                </a:solidFill>
              </a:rPr>
              <a:t>Escalabilidad Limitada</a:t>
            </a:r>
            <a:r>
              <a:rPr lang="en" sz="1100">
                <a:solidFill>
                  <a:srgbClr val="000000"/>
                </a:solidFill>
              </a:rPr>
              <a:t>: Difíciles de manejar con grandes volúmenes de datos.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Errores Humanos</a:t>
            </a:r>
            <a:r>
              <a:rPr lang="en" sz="1100">
                <a:solidFill>
                  <a:srgbClr val="000000"/>
                </a:solidFill>
              </a:rPr>
              <a:t>: Propensas a errores de entrada y fórmulas.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Falta de Automatización</a:t>
            </a:r>
            <a:r>
              <a:rPr lang="en" sz="1100">
                <a:solidFill>
                  <a:srgbClr val="000000"/>
                </a:solidFill>
              </a:rPr>
              <a:t>: No automatizan procesos repetitivos.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Seguridad Débil</a:t>
            </a:r>
            <a:r>
              <a:rPr lang="en" sz="1100">
                <a:solidFill>
                  <a:srgbClr val="000000"/>
                </a:solidFill>
              </a:rPr>
              <a:t>: Control limitado sobre el acceso a datos.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Capacidad de Análisis Reducida</a:t>
            </a:r>
            <a:r>
              <a:rPr lang="en" sz="1100">
                <a:solidFill>
                  <a:srgbClr val="000000"/>
                </a:solidFill>
              </a:rPr>
              <a:t>: Sin herramientas avanzadas para informes complejos.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Necesidad de Capacitación</a:t>
            </a:r>
            <a:r>
              <a:rPr lang="en" sz="1100">
                <a:solidFill>
                  <a:srgbClr val="000000"/>
                </a:solidFill>
              </a:rPr>
              <a:t>: Requieren formación extensa para su uso efectivo.</a:t>
            </a:r>
            <a:endParaRPr sz="1100">
              <a:solidFill>
                <a:srgbClr val="000000"/>
              </a:solidFill>
            </a:endParaRPr>
          </a:p>
          <a:p>
            <a:pPr indent="0" lvl="0" marL="0" rtl="0" algn="l">
              <a:spcBef>
                <a:spcPts val="1200"/>
              </a:spcBef>
              <a:spcAft>
                <a:spcPts val="1200"/>
              </a:spcAft>
              <a:buNone/>
            </a:pPr>
            <a:r>
              <a:rPr lang="en" sz="1100">
                <a:solidFill>
                  <a:srgbClr val="000000"/>
                </a:solidFill>
              </a:rPr>
              <a:t>El sistema de gestión personalizado debería </a:t>
            </a:r>
            <a:r>
              <a:rPr b="1" lang="en" sz="1100">
                <a:solidFill>
                  <a:srgbClr val="000000"/>
                </a:solidFill>
              </a:rPr>
              <a:t>facilitarle el trabajo a quien actualmente administra la sala</a:t>
            </a:r>
            <a:r>
              <a:rPr lang="en" sz="1100">
                <a:solidFill>
                  <a:srgbClr val="000000"/>
                </a:solidFill>
              </a:rPr>
              <a:t>, así como también dar posibilidad a que </a:t>
            </a:r>
            <a:r>
              <a:rPr b="1" lang="en" sz="1100">
                <a:solidFill>
                  <a:srgbClr val="000000"/>
                </a:solidFill>
              </a:rPr>
              <a:t>otros integrantes se involucren</a:t>
            </a:r>
            <a:r>
              <a:rPr lang="en" sz="1100">
                <a:solidFill>
                  <a:srgbClr val="000000"/>
                </a:solidFill>
              </a:rPr>
              <a:t> en el registro de información, </a:t>
            </a:r>
            <a:r>
              <a:rPr b="1" lang="en" sz="1100">
                <a:solidFill>
                  <a:srgbClr val="000000"/>
                </a:solidFill>
              </a:rPr>
              <a:t>sin comprometer la integridad de los datos. </a:t>
            </a:r>
            <a:endParaRPr b="1" sz="1100">
              <a:solidFill>
                <a:srgbClr val="000000"/>
              </a:solidFill>
            </a:endParaRPr>
          </a:p>
        </p:txBody>
      </p:sp>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Buscando una mejor herramienta</a:t>
            </a:r>
            <a:endParaRPr sz="1640"/>
          </a:p>
        </p:txBody>
      </p:sp>
      <p:sp>
        <p:nvSpPr>
          <p:cNvPr id="149" name="Google Shape;149;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64E2AD"/>
      </a:dk1>
      <a:lt1>
        <a:srgbClr val="FFFFFF"/>
      </a:lt1>
      <a:dk2>
        <a:srgbClr val="1A1A1A"/>
      </a:dk2>
      <a:lt2>
        <a:srgbClr val="DEFAEB"/>
      </a:lt2>
      <a:accent1>
        <a:srgbClr val="1F1F1F"/>
      </a:accent1>
      <a:accent2>
        <a:srgbClr val="6AA4C8"/>
      </a:accent2>
      <a:accent3>
        <a:srgbClr val="F08546"/>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