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9" r:id="rId5"/>
    <p:sldId id="265" r:id="rId6"/>
    <p:sldId id="258" r:id="rId7"/>
    <p:sldId id="275" r:id="rId8"/>
    <p:sldId id="262" r:id="rId9"/>
    <p:sldId id="261" r:id="rId10"/>
    <p:sldId id="264" r:id="rId11"/>
    <p:sldId id="267" r:id="rId12"/>
    <p:sldId id="266" r:id="rId13"/>
    <p:sldId id="268" r:id="rId14"/>
    <p:sldId id="269" r:id="rId15"/>
    <p:sldId id="273" r:id="rId16"/>
    <p:sldId id="277" r:id="rId17"/>
    <p:sldId id="274" r:id="rId18"/>
    <p:sldId id="260" r:id="rId19"/>
    <p:sldId id="276" r:id="rId20"/>
    <p:sldId id="278" r:id="rId21"/>
    <p:sldId id="279" r:id="rId22"/>
    <p:sldId id="282" r:id="rId23"/>
    <p:sldId id="280" r:id="rId24"/>
    <p:sldId id="281" r:id="rId25"/>
    <p:sldId id="271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0079-DA6F-4033-857A-8B1F0437C284}" type="datetimeFigureOut">
              <a:rPr lang="en-IN" smtClean="0"/>
              <a:t>08-05-2020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1B0F-4778-4365-B955-D4259053D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43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0079-DA6F-4033-857A-8B1F0437C284}" type="datetimeFigureOut">
              <a:rPr lang="en-IN" smtClean="0"/>
              <a:t>08-05-2020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1B0F-4778-4365-B955-D4259053D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13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0079-DA6F-4033-857A-8B1F0437C284}" type="datetimeFigureOut">
              <a:rPr lang="en-IN" smtClean="0"/>
              <a:t>08-05-2020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1B0F-4778-4365-B955-D4259053D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86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0079-DA6F-4033-857A-8B1F0437C284}" type="datetimeFigureOut">
              <a:rPr lang="en-IN" smtClean="0"/>
              <a:t>08-05-2020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1B0F-4778-4365-B955-D4259053D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0079-DA6F-4033-857A-8B1F0437C284}" type="datetimeFigureOut">
              <a:rPr lang="en-IN" smtClean="0"/>
              <a:t>08-05-2020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1B0F-4778-4365-B955-D4259053D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34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0079-DA6F-4033-857A-8B1F0437C284}" type="datetimeFigureOut">
              <a:rPr lang="en-IN" smtClean="0"/>
              <a:t>08-05-2020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1B0F-4778-4365-B955-D4259053D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36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0079-DA6F-4033-857A-8B1F0437C284}" type="datetimeFigureOut">
              <a:rPr lang="en-IN" smtClean="0"/>
              <a:t>08-05-2020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1B0F-4778-4365-B955-D4259053D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87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0079-DA6F-4033-857A-8B1F0437C284}" type="datetimeFigureOut">
              <a:rPr lang="en-IN" smtClean="0"/>
              <a:t>08-05-2020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1B0F-4778-4365-B955-D4259053D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87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0079-DA6F-4033-857A-8B1F0437C284}" type="datetimeFigureOut">
              <a:rPr lang="en-IN" smtClean="0"/>
              <a:t>08-05-2020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1B0F-4778-4365-B955-D4259053D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70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0079-DA6F-4033-857A-8B1F0437C284}" type="datetimeFigureOut">
              <a:rPr lang="en-IN" smtClean="0"/>
              <a:t>08-05-2020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1B0F-4778-4365-B955-D4259053D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6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0079-DA6F-4033-857A-8B1F0437C284}" type="datetimeFigureOut">
              <a:rPr lang="en-IN" smtClean="0"/>
              <a:t>08-05-2020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1B0F-4778-4365-B955-D4259053D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30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60079-DA6F-4033-857A-8B1F0437C284}" type="datetimeFigureOut">
              <a:rPr lang="en-IN" smtClean="0"/>
              <a:t>08-05-2020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F1B0F-4778-4365-B955-D4259053D7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01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wsluser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ubuntu.com/WSL" TargetMode="External"/><Relationship Id="rId2" Type="http://schemas.openxmlformats.org/officeDocument/2006/relationships/hyperlink" Target="https://docs.microsoft.com/en-us/windows/wsl/abou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ketplace.visualstudio.com/items?itemName=VisualCppDevLabs.VisualCforLinuxDevelopment" TargetMode="External"/><Relationship Id="rId4" Type="http://schemas.openxmlformats.org/officeDocument/2006/relationships/hyperlink" Target="https://github.com/DDoSolitary/LxRunOfflin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0259" y="1449908"/>
            <a:ext cx="10500213" cy="1525302"/>
          </a:xfrm>
        </p:spPr>
        <p:txBody>
          <a:bodyPr>
            <a:normAutofit/>
          </a:bodyPr>
          <a:lstStyle/>
          <a:p>
            <a:pPr algn="l"/>
            <a:r>
              <a:rPr lang="en-IN" sz="4800" dirty="0" smtClean="0"/>
              <a:t>Howto – Windows 10 Subsystem for </a:t>
            </a:r>
            <a:r>
              <a:rPr lang="en-IN" sz="4800" dirty="0" smtClean="0"/>
              <a:t>Linux</a:t>
            </a:r>
            <a:br>
              <a:rPr lang="en-IN" sz="4800" dirty="0" smtClean="0"/>
            </a:br>
            <a:r>
              <a:rPr lang="en-IN" sz="4800" dirty="0" smtClean="0"/>
              <a:t>Winver: 1607, 1703, 1709, 1803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0259" y="4821238"/>
            <a:ext cx="3703628" cy="487741"/>
          </a:xfrm>
        </p:spPr>
        <p:txBody>
          <a:bodyPr/>
          <a:lstStyle/>
          <a:p>
            <a:pPr algn="l"/>
            <a:r>
              <a:rPr lang="en-US" dirty="0" smtClean="0"/>
              <a:t>Sudhansu Sekhar Sutar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60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default </a:t>
            </a:r>
            <a:r>
              <a:rPr lang="en-US" dirty="0"/>
              <a:t>L</a:t>
            </a:r>
            <a:r>
              <a:rPr lang="en-US" dirty="0" smtClean="0"/>
              <a:t>inux distro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From Windows Terminal run below command</a:t>
            </a:r>
            <a:endParaRPr lang="en-IN" b="1" dirty="0" smtClean="0"/>
          </a:p>
          <a:p>
            <a:pPr marL="0" indent="0">
              <a:buNone/>
            </a:pPr>
            <a:r>
              <a:rPr lang="en-US" b="1" dirty="0" smtClean="0"/>
              <a:t>&gt;LxRun.exe  /install</a:t>
            </a:r>
            <a:endParaRPr lang="en-IN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LxRun.exe program download and install the following Ubuntu distro.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Winver: </a:t>
            </a:r>
            <a:r>
              <a:rPr lang="en-IN" dirty="0" smtClean="0"/>
              <a:t>1607 #Ubuntu 14.04</a:t>
            </a:r>
          </a:p>
          <a:p>
            <a:pPr marL="0" indent="0">
              <a:buNone/>
            </a:pPr>
            <a:r>
              <a:rPr lang="en-IN" dirty="0"/>
              <a:t>https://go.microsoft.com/fwlink/?</a:t>
            </a:r>
            <a:r>
              <a:rPr lang="en-IN" dirty="0" smtClean="0"/>
              <a:t>LinkID=730581</a:t>
            </a:r>
          </a:p>
          <a:p>
            <a:pPr marL="0" indent="0">
              <a:buNone/>
            </a:pPr>
            <a:r>
              <a:rPr lang="en-IN" dirty="0"/>
              <a:t>https://go.microsoft.com/fwlink/?LinkId=747853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US" dirty="0"/>
              <a:t>Winver: </a:t>
            </a:r>
            <a:r>
              <a:rPr lang="en-IN" dirty="0" smtClean="0"/>
              <a:t>1703</a:t>
            </a:r>
            <a:r>
              <a:rPr lang="en-IN" dirty="0"/>
              <a:t>, and </a:t>
            </a:r>
            <a:r>
              <a:rPr lang="en-IN" dirty="0" smtClean="0"/>
              <a:t>1709 #Ubuntu 16.04</a:t>
            </a:r>
          </a:p>
          <a:p>
            <a:pPr marL="0" indent="0">
              <a:buNone/>
            </a:pPr>
            <a:r>
              <a:rPr lang="en-IN" dirty="0"/>
              <a:t>https://go.microsoft.com/fwlink/?LinkID=827586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https://go.microsoft.com/fwlink/?LinkId=747853</a:t>
            </a: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1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bash and check version</a:t>
            </a:r>
            <a:br>
              <a:rPr lang="en-US" dirty="0" smtClean="0"/>
            </a:br>
            <a:r>
              <a:rPr lang="en-US" dirty="0" smtClean="0"/>
              <a:t>&gt;bash –c “</a:t>
            </a:r>
            <a:r>
              <a:rPr lang="en-IN" dirty="0" smtClean="0"/>
              <a:t>lsb_release –a”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971" y="1690687"/>
            <a:ext cx="9369707" cy="464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8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WSL Instance using LxRun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592118"/>
              </p:ext>
            </p:extLst>
          </p:nvPr>
        </p:nvGraphicFramePr>
        <p:xfrm>
          <a:off x="1050875" y="1690688"/>
          <a:ext cx="9647832" cy="4475612"/>
        </p:xfrm>
        <a:graphic>
          <a:graphicData uri="http://schemas.openxmlformats.org/drawingml/2006/table">
            <a:tbl>
              <a:tblPr/>
              <a:tblGrid>
                <a:gridCol w="1965281"/>
                <a:gridCol w="7682551"/>
              </a:tblGrid>
              <a:tr h="20006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Command</a:t>
                      </a:r>
                    </a:p>
                  </a:txBody>
                  <a:tcPr marL="50015" marR="50015" marT="25008" marB="25008">
                    <a:lnL w="12700" cap="flat" cmpd="sng" algn="ctr">
                      <a:solidFill>
                        <a:srgbClr val="9048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4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Description</a:t>
                      </a:r>
                    </a:p>
                  </a:txBody>
                  <a:tcPr marL="50015" marR="50015" marT="25008" marB="25008">
                    <a:lnL w="12700" cap="flat" cmpd="sng" algn="ctr">
                      <a:solidFill>
                        <a:srgbClr val="F84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4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0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lxrun</a:t>
                      </a:r>
                    </a:p>
                  </a:txBody>
                  <a:tcPr marL="50015" marR="50015" marT="25008" marB="250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The lxrun command is used to manage the WSL instance.</a:t>
                      </a:r>
                    </a:p>
                  </a:txBody>
                  <a:tcPr marL="50015" marR="50015" marT="25008" marB="250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5029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lxrun /install</a:t>
                      </a:r>
                    </a:p>
                  </a:txBody>
                  <a:tcPr marL="50015" marR="50015" marT="25008" marB="250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Starts the download and install process.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b="1" dirty="0">
                          <a:effectLst/>
                        </a:rPr>
                        <a:t>/y</a:t>
                      </a:r>
                      <a:r>
                        <a:rPr lang="en-IN" sz="1800" dirty="0">
                          <a:effectLst/>
                        </a:rPr>
                        <a:t> may be added to bypass all prompts. The confirmation prompt is automatically accepted and the default user is set to root.</a:t>
                      </a:r>
                    </a:p>
                  </a:txBody>
                  <a:tcPr marL="50015" marR="50015" marT="25008" marB="250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5038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lxrun /uninstall</a:t>
                      </a:r>
                    </a:p>
                  </a:txBody>
                  <a:tcPr marL="50015" marR="50015" marT="25008" marB="250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Uninstalls and deletes the Ubuntu image. By default this does not remove the user's Ubuntu home directory.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b="1" dirty="0">
                          <a:effectLst/>
                        </a:rPr>
                        <a:t>/y</a:t>
                      </a:r>
                      <a:r>
                        <a:rPr lang="en-IN" sz="1800" dirty="0">
                          <a:effectLst/>
                        </a:rPr>
                        <a:t> may be added to automatically accept the confirmation prompt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b="1" dirty="0">
                          <a:effectLst/>
                        </a:rPr>
                        <a:t>/full</a:t>
                      </a:r>
                      <a:r>
                        <a:rPr lang="en-IN" sz="1800" dirty="0">
                          <a:effectLst/>
                        </a:rPr>
                        <a:t> uninstalls and deletes the user's Ubuntu home directory</a:t>
                      </a:r>
                    </a:p>
                  </a:txBody>
                  <a:tcPr marL="50015" marR="50015" marT="25008" marB="250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5038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lxrun /setdefaultuser &lt;userName&gt;</a:t>
                      </a:r>
                    </a:p>
                  </a:txBody>
                  <a:tcPr marL="50015" marR="50015" marT="25008" marB="250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Sets the default Bash on Ubuntu user. Will prompt for a password if the specified user does not exist. For more information visit: </a:t>
                      </a:r>
                      <a:r>
                        <a:rPr lang="en-IN" sz="1800" u="none" strike="noStrike" dirty="0">
                          <a:effectLst/>
                          <a:hlinkClick r:id="rId2"/>
                        </a:rPr>
                        <a:t>https://aka.ms/wslusers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b="1" dirty="0">
                          <a:effectLst/>
                        </a:rPr>
                        <a:t>/y</a:t>
                      </a:r>
                      <a:r>
                        <a:rPr lang="en-IN" sz="1800" dirty="0">
                          <a:effectLst/>
                        </a:rPr>
                        <a:t> Bypasses </a:t>
                      </a:r>
                      <a:r>
                        <a:rPr lang="en-IN" sz="1800" dirty="0" smtClean="0">
                          <a:effectLst/>
                        </a:rPr>
                        <a:t>prompting </a:t>
                      </a:r>
                      <a:r>
                        <a:rPr lang="en-IN" sz="1800" dirty="0">
                          <a:effectLst/>
                        </a:rPr>
                        <a:t>for the password. The user will be created without a password.</a:t>
                      </a:r>
                    </a:p>
                  </a:txBody>
                  <a:tcPr marL="50015" marR="50015" marT="25008" marB="250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0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lxrun /update</a:t>
                      </a:r>
                    </a:p>
                  </a:txBody>
                  <a:tcPr marL="50015" marR="50015" marT="25008" marB="250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Updates the subsystem's package index</a:t>
                      </a:r>
                    </a:p>
                  </a:txBody>
                  <a:tcPr marL="50015" marR="50015" marT="25008" marB="25008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6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Linux </a:t>
            </a:r>
            <a:r>
              <a:rPr lang="en-IN" dirty="0" smtClean="0"/>
              <a:t>Distro offline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1. </a:t>
            </a:r>
            <a:r>
              <a:rPr lang="en-US" b="1" dirty="0"/>
              <a:t>Download Ubuntu Cloud </a:t>
            </a:r>
            <a:r>
              <a:rPr lang="en-US" b="1" dirty="0" smtClean="0"/>
              <a:t>Image</a:t>
            </a:r>
            <a:endParaRPr lang="en-IN" b="1" dirty="0" smtClean="0"/>
          </a:p>
          <a:p>
            <a:pPr marL="0" indent="0">
              <a:buNone/>
            </a:pPr>
            <a:r>
              <a:rPr lang="en-IN" dirty="0"/>
              <a:t>https://</a:t>
            </a:r>
            <a:r>
              <a:rPr lang="en-IN" dirty="0" smtClean="0"/>
              <a:t>wsldownload.azureedge.net/14.04.5.3-server-cloudimg-amd64-root.tar.gz</a:t>
            </a:r>
          </a:p>
          <a:p>
            <a:pPr marL="0" indent="0">
              <a:buNone/>
            </a:pPr>
            <a:r>
              <a:rPr lang="en-IN" dirty="0"/>
              <a:t>https://</a:t>
            </a:r>
            <a:r>
              <a:rPr lang="en-IN" dirty="0" smtClean="0"/>
              <a:t>wsldownload.azureedge.net/16.04.2-server-cloudimg-amd64-root.tar.gz</a:t>
            </a:r>
          </a:p>
          <a:p>
            <a:pPr marL="0" indent="0">
              <a:buNone/>
            </a:pPr>
            <a:r>
              <a:rPr lang="en-IN" dirty="0"/>
              <a:t>https://</a:t>
            </a:r>
            <a:r>
              <a:rPr lang="en-IN" dirty="0" smtClean="0"/>
              <a:t>wsldownload.azureedge.net/ubuntu.ico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Alternative Ubuntu Cloud </a:t>
            </a:r>
            <a:r>
              <a:rPr lang="en-US" dirty="0" smtClean="0"/>
              <a:t>Image Location:  http</a:t>
            </a:r>
            <a:r>
              <a:rPr lang="en-US" dirty="0"/>
              <a:t>://cloud-images.ubuntu.com</a:t>
            </a:r>
            <a:r>
              <a:rPr lang="en-US" dirty="0" smtClean="0"/>
              <a:t>/</a:t>
            </a:r>
          </a:p>
          <a:p>
            <a:pPr marL="0" indent="0">
              <a:buNone/>
            </a:pPr>
            <a:r>
              <a:rPr lang="en-US" dirty="0" smtClean="0"/>
              <a:t>More Distro Image Location: </a:t>
            </a:r>
            <a:r>
              <a:rPr lang="en-IN" dirty="0"/>
              <a:t>https://github.com/DDoSolitary/LxRunOffline/wiki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2. </a:t>
            </a:r>
            <a:r>
              <a:rPr lang="en-US" b="1" dirty="0"/>
              <a:t>Download </a:t>
            </a:r>
            <a:r>
              <a:rPr lang="en-IN" b="1" dirty="0"/>
              <a:t>LxRunOffline Tool</a:t>
            </a:r>
            <a:endParaRPr lang="en-US" b="1" dirty="0"/>
          </a:p>
          <a:p>
            <a:pPr marL="0" indent="0">
              <a:buNone/>
            </a:pPr>
            <a:r>
              <a:rPr lang="en-IN" dirty="0"/>
              <a:t>https://github.com/DDoSolitary/LxRunOffline/releases/download</a:t>
            </a:r>
            <a:r>
              <a:rPr lang="en-IN" dirty="0" smtClean="0"/>
              <a:t>/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3. Install from Windows </a:t>
            </a:r>
            <a:r>
              <a:rPr lang="en-US" b="1" dirty="0"/>
              <a:t>T</a:t>
            </a:r>
            <a:r>
              <a:rPr lang="en-US" b="1" dirty="0" smtClean="0"/>
              <a:t>erminal</a:t>
            </a:r>
            <a:endParaRPr lang="en-IN" b="1" dirty="0" smtClean="0"/>
          </a:p>
          <a:p>
            <a:pPr marL="0" indent="0">
              <a:buNone/>
            </a:pPr>
            <a:r>
              <a:rPr lang="en-IN" dirty="0"/>
              <a:t>&gt;</a:t>
            </a:r>
            <a:r>
              <a:rPr lang="en-IN" dirty="0" smtClean="0"/>
              <a:t>LxRunOffline i -n Ubuntu-14.04 </a:t>
            </a:r>
            <a:r>
              <a:rPr lang="en-IN" dirty="0"/>
              <a:t>-d C:\</a:t>
            </a:r>
            <a:r>
              <a:rPr lang="en-IN" dirty="0" smtClean="0"/>
              <a:t>Linux\Ubuntu-14.04 -</a:t>
            </a:r>
            <a:r>
              <a:rPr lang="en-IN" dirty="0"/>
              <a:t>f </a:t>
            </a:r>
            <a:r>
              <a:rPr lang="en-IN" dirty="0" smtClean="0"/>
              <a:t>14.04.5.3-server-cloudimg-amd64-root.tar.gz -s</a:t>
            </a:r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IN" dirty="0" smtClean="0"/>
              <a:t>LxRunOffline i </a:t>
            </a:r>
            <a:r>
              <a:rPr lang="en-IN" dirty="0"/>
              <a:t>-n </a:t>
            </a:r>
            <a:r>
              <a:rPr lang="en-IN" dirty="0" smtClean="0"/>
              <a:t>Ubuntu-16.04 </a:t>
            </a:r>
            <a:r>
              <a:rPr lang="en-IN" dirty="0"/>
              <a:t>-d C:\</a:t>
            </a:r>
            <a:r>
              <a:rPr lang="en-IN" dirty="0" smtClean="0"/>
              <a:t>Linux\Ubuntu-16.04 -f 16.04.2-server-cloudimg-amd64-root.tar.gz -s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95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WSL Instance using </a:t>
            </a:r>
            <a:r>
              <a:rPr lang="en-US" dirty="0" smtClean="0"/>
              <a:t>LxRunOffline Tool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54427"/>
              </p:ext>
            </p:extLst>
          </p:nvPr>
        </p:nvGraphicFramePr>
        <p:xfrm>
          <a:off x="1228298" y="1569498"/>
          <a:ext cx="8966579" cy="5076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7606"/>
                <a:gridCol w="7478973"/>
              </a:tblGrid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Option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Description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l, list     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List all installed distributions.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gd, get-default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Get the default distribution, which is used by bash.exe.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sd, set-default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Set the default distribution, which is used by bash.exe.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i, install  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Install a new distribution.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ui, uninstall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Uninstall a distribution.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rg, register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Register an existing installation directory.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ur, unregister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Unregister a distribution but not delete the installation directory.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m, move     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Move a distribution to a new directory.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d, duplicate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Duplicate an existing distribution in a new directory.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e, export   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Export a distribution's filesystem to a .tar.gz file, which can be imported by the "install" command.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r, run      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Run a command in a distribution.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di, get-dir 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Get the installation directory of a distribution.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gv, get-version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Get the filesystem version of a distribution.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ge, get-env 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Get the default environment variables of a distribution.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se, set-env 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Set the default environment variables of a distribution.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ae, add-env 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Add to the default environment variables of a distribution.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re, remove-env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Remove from the default environment variables of a distribution.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gu, get-uid 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Get the UID of the default user of a distribution.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su, set-uid 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Set the UID of the default user of a distribution.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gk, get-kernelcmd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Get the default kernel command line of a distribution.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sk, set-kernelcmd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Set the default kernel command line of a distribution.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32754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gf, get-flags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Get some flags of a distribution. See https://docs.microsoft.com/en-us/previous-versions/windows/desktop/api/wslapi/ne-wslapi-wsl_distribution_flags for details.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32754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sf, set-flags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Set some flags of a distribution. See https://docs.microsoft.com/en-us/previous-versions/windows/desktop/api/wslapi/ne-wslapi-wsl_distribution_flags for details.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s, shortcut 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Create a shortcut to launch a distribution.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ec, export-config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Export configuration of a distribution to an XML file.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ic, import-config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Import configuration of a distribution from an XML file.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sm, summary 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Get general information of a distribution.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version          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Get version information about this LxRunOffline.exe.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4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Install Linux distro from Windows </a:t>
            </a:r>
            <a:r>
              <a:rPr lang="en-US" dirty="0" smtClean="0">
                <a:solidFill>
                  <a:srgbClr val="FF0000"/>
                </a:solidFill>
              </a:rPr>
              <a:t>Store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View of Linux distros in the Microsoft Sto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73" y="1690687"/>
            <a:ext cx="7395834" cy="492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08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Download </a:t>
            </a:r>
            <a:r>
              <a:rPr lang="en-US" dirty="0"/>
              <a:t>Windows Store </a:t>
            </a:r>
            <a:r>
              <a:rPr lang="en-US" dirty="0" smtClean="0"/>
              <a:t>Distro APPX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If Widows Store access is not available, Distro APPX can be manually downloaded and installed from following path.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Store Distro Download Path:</a:t>
            </a:r>
          </a:p>
          <a:p>
            <a:pPr marL="0" indent="0">
              <a:buNone/>
            </a:pPr>
            <a:r>
              <a:rPr lang="pl-PL" dirty="0"/>
              <a:t>Ubuntu 16.04: https://aka.ms/wsl-ubuntu-1604</a:t>
            </a:r>
          </a:p>
          <a:p>
            <a:pPr marL="0" indent="0">
              <a:buNone/>
            </a:pPr>
            <a:r>
              <a:rPr lang="pl-PL" dirty="0"/>
              <a:t>Ubuntu 18.04: https://aka.ms/wsl-ubuntu-1804</a:t>
            </a:r>
          </a:p>
          <a:p>
            <a:pPr marL="0" indent="0">
              <a:buNone/>
            </a:pPr>
            <a:r>
              <a:rPr lang="pl-PL" dirty="0"/>
              <a:t>Debian: https://aka.ms/wsl-debian-gnulinux</a:t>
            </a:r>
          </a:p>
          <a:p>
            <a:pPr marL="0" indent="0">
              <a:buNone/>
            </a:pPr>
            <a:r>
              <a:rPr lang="pl-PL" dirty="0"/>
              <a:t>openSUSE: https://aka.ms/wsl-opensuse-42</a:t>
            </a:r>
          </a:p>
          <a:p>
            <a:pPr marL="0" indent="0">
              <a:buNone/>
            </a:pPr>
            <a:r>
              <a:rPr lang="pl-PL" dirty="0"/>
              <a:t>SLES: https://aka.ms/wsl-sles-12</a:t>
            </a:r>
          </a:p>
          <a:p>
            <a:pPr marL="0" indent="0">
              <a:buNone/>
            </a:pPr>
            <a:r>
              <a:rPr lang="pl-PL" dirty="0"/>
              <a:t>Kali: https://</a:t>
            </a:r>
            <a:r>
              <a:rPr lang="pl-PL" dirty="0" smtClean="0"/>
              <a:t>aka.ms/wsl-kali-linux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Command to Download from Windows Terminal: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cmd.Exe</a:t>
            </a:r>
          </a:p>
          <a:p>
            <a:pPr marL="0" indent="0">
              <a:buNone/>
            </a:pPr>
            <a:r>
              <a:rPr lang="en-US" dirty="0"/>
              <a:t>&gt;bitsadmin /transfer myDownloadJob /download /priority </a:t>
            </a:r>
            <a:r>
              <a:rPr lang="en-US" dirty="0" smtClean="0"/>
              <a:t>normal https</a:t>
            </a:r>
            <a:r>
              <a:rPr lang="en-US" dirty="0"/>
              <a:t>://aka.ms/wsl-ubuntu-1604 %USERPROFILE%\</a:t>
            </a:r>
            <a:r>
              <a:rPr lang="en-US" dirty="0" smtClean="0"/>
              <a:t>Downloads\Ubuntu_1604.appx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powershell.exe</a:t>
            </a:r>
          </a:p>
          <a:p>
            <a:pPr marL="0" indent="0">
              <a:buNone/>
            </a:pPr>
            <a:r>
              <a:rPr lang="en-IN" dirty="0"/>
              <a:t>&gt;Invoke-</a:t>
            </a:r>
            <a:r>
              <a:rPr lang="en-IN" dirty="0" err="1"/>
              <a:t>WebRequest</a:t>
            </a:r>
            <a:r>
              <a:rPr lang="en-IN" dirty="0"/>
              <a:t> -Uri https://aka.ms/wsl-ubuntu-1604 -OutFile $env:userprofile\Downloads\Ubuntu_1604.appx -UseBasicParsing</a:t>
            </a:r>
          </a:p>
        </p:txBody>
      </p:sp>
    </p:spTree>
    <p:extLst>
      <p:ext uri="{BB962C8B-B14F-4D97-AF65-F5344CB8AC3E}">
        <p14:creationId xmlns:p14="http://schemas.microsoft.com/office/powerpoint/2010/main" val="90773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WSL Instance using </a:t>
            </a:r>
            <a:r>
              <a:rPr lang="en-US" dirty="0" smtClean="0"/>
              <a:t>wslconfig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270835"/>
              </p:ext>
            </p:extLst>
          </p:nvPr>
        </p:nvGraphicFramePr>
        <p:xfrm>
          <a:off x="1073719" y="1690688"/>
          <a:ext cx="8902794" cy="43138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5517"/>
                <a:gridCol w="6537277"/>
              </a:tblGrid>
              <a:tr h="28472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Command</a:t>
                      </a:r>
                      <a:endParaRPr lang="en-IN" sz="1800" b="1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Description</a:t>
                      </a:r>
                      <a:endParaRPr lang="en-IN" sz="1800" b="1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</a:tr>
              <a:tr h="46849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WSLConfig</a:t>
                      </a:r>
                      <a:endParaRPr lang="en-IN" sz="1800" b="0" i="0" u="none" strike="noStrike">
                        <a:solidFill>
                          <a:srgbClr val="171717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Performs administrative operations on Windows Subsystem for Linux</a:t>
                      </a:r>
                      <a:endParaRPr lang="en-IN" sz="18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</a:tr>
              <a:tr h="284720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/l, /list [Option]</a:t>
                      </a:r>
                      <a:endParaRPr lang="en-IN" sz="1800" b="0" i="0" u="none" strike="noStrike" dirty="0">
                        <a:solidFill>
                          <a:srgbClr val="171717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Lists registered distributions.</a:t>
                      </a:r>
                      <a:endParaRPr lang="en-IN" sz="18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</a:tr>
              <a:tr h="5694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/all - Optionally list all distributions, including distributions that are currently being installed or uninstalled.</a:t>
                      </a:r>
                      <a:endParaRPr lang="en-IN" sz="18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</a:tr>
              <a:tr h="2847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/running - List only distributions that are currently running.</a:t>
                      </a:r>
                      <a:endParaRPr lang="en-IN" sz="18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</a:tr>
              <a:tr h="62120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/s, /setdefault &lt;DistributionName&gt;</a:t>
                      </a:r>
                      <a:endParaRPr lang="en-IN" sz="1800" b="0" i="0" u="none" strike="noStrike">
                        <a:solidFill>
                          <a:srgbClr val="171717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Sets the distribution as the default.</a:t>
                      </a:r>
                      <a:endParaRPr lang="en-IN" sz="18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</a:tr>
              <a:tr h="51767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/t, /terminate &lt;DistributionName&gt;</a:t>
                      </a:r>
                      <a:endParaRPr lang="en-IN" sz="1800" b="0" i="0" u="none" strike="noStrike">
                        <a:solidFill>
                          <a:srgbClr val="171717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Terminates the distribution.</a:t>
                      </a:r>
                      <a:endParaRPr lang="en-IN" sz="18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</a:tr>
              <a:tr h="62120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/u, /unregister &lt;DistributionName&gt;</a:t>
                      </a:r>
                      <a:endParaRPr lang="en-IN" sz="1800" b="0" i="0" u="none" strike="noStrike">
                        <a:solidFill>
                          <a:srgbClr val="171717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Unregisters the distribution.</a:t>
                      </a:r>
                      <a:endParaRPr lang="en-IN" sz="1800" b="0" i="0" u="none" strike="noStrike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</a:tr>
              <a:tr h="62120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/upgrade &lt;DistributionName&gt;</a:t>
                      </a:r>
                      <a:endParaRPr lang="en-IN" sz="1800" b="0" i="0" u="none" strike="noStrike">
                        <a:solidFill>
                          <a:srgbClr val="171717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Upgrades the distribution to the </a:t>
                      </a:r>
                      <a:r>
                        <a:rPr lang="en-IN" sz="1800" u="none" strike="noStrike" dirty="0" err="1">
                          <a:effectLst/>
                        </a:rPr>
                        <a:t>WslFs</a:t>
                      </a:r>
                      <a:r>
                        <a:rPr lang="en-IN" sz="1800" u="none" strike="noStrike" dirty="0">
                          <a:effectLst/>
                        </a:rPr>
                        <a:t> file system format.</a:t>
                      </a:r>
                      <a:endParaRPr lang="en-IN" sz="18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6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Install GCC on WSL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1. Start </a:t>
            </a:r>
            <a:r>
              <a:rPr lang="en-IN" dirty="0"/>
              <a:t>by updating the packages </a:t>
            </a:r>
            <a:r>
              <a:rPr lang="en-IN" dirty="0" smtClean="0"/>
              <a:t>list</a:t>
            </a:r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smtClean="0"/>
              <a:t>sudo </a:t>
            </a:r>
            <a:r>
              <a:rPr lang="en-IN" dirty="0"/>
              <a:t>apt </a:t>
            </a:r>
            <a:r>
              <a:rPr lang="en-IN" dirty="0" smtClean="0"/>
              <a:t>update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</a:t>
            </a:r>
            <a:r>
              <a:rPr lang="en-IN" dirty="0"/>
              <a:t>. Install the build-essential package by </a:t>
            </a:r>
            <a:r>
              <a:rPr lang="en-IN" dirty="0" smtClean="0"/>
              <a:t>typing</a:t>
            </a:r>
          </a:p>
          <a:p>
            <a:pPr marL="0" indent="0">
              <a:buNone/>
            </a:pPr>
            <a:r>
              <a:rPr lang="en-IN" dirty="0" smtClean="0"/>
              <a:t>$ </a:t>
            </a:r>
            <a:r>
              <a:rPr lang="en-IN" dirty="0"/>
              <a:t>sudo apt </a:t>
            </a:r>
            <a:r>
              <a:rPr lang="en-IN" dirty="0" smtClean="0"/>
              <a:t>install build-essential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IN" dirty="0"/>
              <a:t>V</a:t>
            </a:r>
            <a:r>
              <a:rPr lang="en-IN" dirty="0" smtClean="0"/>
              <a:t>alidate </a:t>
            </a:r>
            <a:r>
              <a:rPr lang="en-IN" dirty="0"/>
              <a:t>that the GCC compiler is successfully </a:t>
            </a:r>
            <a:r>
              <a:rPr lang="en-IN" dirty="0" smtClean="0"/>
              <a:t>installed</a:t>
            </a:r>
          </a:p>
          <a:p>
            <a:pPr marL="0" indent="0">
              <a:buNone/>
            </a:pPr>
            <a:r>
              <a:rPr lang="en-IN" dirty="0"/>
              <a:t>$ gcc </a:t>
            </a:r>
            <a:r>
              <a:rPr lang="en-IN" dirty="0" smtClean="0"/>
              <a:t>–version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4. Optionally </a:t>
            </a:r>
            <a:r>
              <a:rPr lang="en-IN" dirty="0" smtClean="0"/>
              <a:t>Install </a:t>
            </a:r>
            <a:r>
              <a:rPr lang="en-IN" dirty="0"/>
              <a:t>gdb package by typing</a:t>
            </a:r>
          </a:p>
          <a:p>
            <a:pPr marL="0" indent="0">
              <a:buNone/>
            </a:pPr>
            <a:r>
              <a:rPr lang="en-IN" dirty="0"/>
              <a:t>$ sudo apt install gdb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05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Compiling Hello World Sample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1. Open Text Editor and </a:t>
            </a:r>
            <a:r>
              <a:rPr lang="en-IN" dirty="0"/>
              <a:t>create the </a:t>
            </a:r>
            <a:r>
              <a:rPr lang="en-IN" dirty="0" smtClean="0"/>
              <a:t>source file</a:t>
            </a:r>
          </a:p>
          <a:p>
            <a:pPr marL="0" indent="0">
              <a:buNone/>
            </a:pPr>
            <a:r>
              <a:rPr lang="en-IN" dirty="0" smtClean="0"/>
              <a:t>$ nano hello.c</a:t>
            </a:r>
          </a:p>
          <a:p>
            <a:pPr marL="0" indent="0">
              <a:buNone/>
            </a:pPr>
            <a:r>
              <a:rPr lang="en-IN" dirty="0"/>
              <a:t>#include &lt;stdio.h&gt;</a:t>
            </a:r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printf ("Hello World!\n");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 smtClean="0"/>
              <a:t>} </a:t>
            </a:r>
          </a:p>
          <a:p>
            <a:pPr marL="0" indent="0">
              <a:buNone/>
            </a:pPr>
            <a:r>
              <a:rPr lang="en-IN" dirty="0" smtClean="0"/>
              <a:t>Write (^O ) then exit (^X).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IN" dirty="0" smtClean="0"/>
              <a:t>Compile using </a:t>
            </a:r>
            <a:r>
              <a:rPr lang="en-IN" dirty="0"/>
              <a:t>the following </a:t>
            </a:r>
            <a:r>
              <a:rPr lang="en-IN" dirty="0" smtClean="0"/>
              <a:t>command</a:t>
            </a:r>
          </a:p>
          <a:p>
            <a:pPr marL="0" indent="0">
              <a:buNone/>
            </a:pPr>
            <a:r>
              <a:rPr lang="en-IN" dirty="0"/>
              <a:t>$ gcc hello.c -o </a:t>
            </a:r>
            <a:r>
              <a:rPr lang="en-IN" dirty="0" smtClean="0"/>
              <a:t>hello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Execute the hello </a:t>
            </a:r>
            <a:r>
              <a:rPr lang="en-US" dirty="0" smtClean="0"/>
              <a:t>program</a:t>
            </a:r>
          </a:p>
          <a:p>
            <a:pPr marL="0" indent="0">
              <a:buNone/>
            </a:pPr>
            <a:r>
              <a:rPr lang="en-IN" dirty="0"/>
              <a:t>$ ./hello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4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0000" lnSpcReduction="20000"/>
          </a:bodyPr>
          <a:lstStyle/>
          <a:p>
            <a:r>
              <a:rPr lang="en-US" sz="4200" dirty="0" smtClean="0"/>
              <a:t>Windows Subsystems</a:t>
            </a:r>
          </a:p>
          <a:p>
            <a:pPr lvl="1"/>
            <a:r>
              <a:rPr lang="en-US" sz="4200" dirty="0"/>
              <a:t>Windows NT historical </a:t>
            </a:r>
            <a:r>
              <a:rPr lang="en-US" sz="4200" dirty="0" smtClean="0"/>
              <a:t>subsystems</a:t>
            </a:r>
          </a:p>
          <a:p>
            <a:pPr lvl="1"/>
            <a:r>
              <a:rPr lang="en-IN" sz="4200" dirty="0"/>
              <a:t>Windows Services for </a:t>
            </a:r>
            <a:r>
              <a:rPr lang="en-IN" sz="4200" dirty="0" smtClean="0"/>
              <a:t>UNIX (SFU)</a:t>
            </a:r>
          </a:p>
          <a:p>
            <a:pPr lvl="1"/>
            <a:r>
              <a:rPr lang="en-IN" sz="4200" dirty="0"/>
              <a:t>OSS Cygwin and MinGW</a:t>
            </a:r>
            <a:endParaRPr lang="en-IN" sz="4200" dirty="0" smtClean="0"/>
          </a:p>
          <a:p>
            <a:pPr lvl="1"/>
            <a:r>
              <a:rPr lang="en-US" sz="4200" dirty="0">
                <a:solidFill>
                  <a:srgbClr val="FF0000"/>
                </a:solidFill>
              </a:rPr>
              <a:t>Windows Subsystem for </a:t>
            </a:r>
            <a:r>
              <a:rPr lang="en-US" sz="4200" dirty="0" smtClean="0">
                <a:solidFill>
                  <a:srgbClr val="FF0000"/>
                </a:solidFill>
              </a:rPr>
              <a:t>Linux (WSL)</a:t>
            </a:r>
          </a:p>
          <a:p>
            <a:pPr lvl="1"/>
            <a:r>
              <a:rPr lang="en-US" sz="4200" dirty="0" smtClean="0"/>
              <a:t>WSL Command Line</a:t>
            </a:r>
          </a:p>
          <a:p>
            <a:r>
              <a:rPr lang="en-US" sz="4200" dirty="0" smtClean="0"/>
              <a:t>Enable Windows Subsystem for Linux</a:t>
            </a:r>
          </a:p>
          <a:p>
            <a:pPr lvl="1"/>
            <a:r>
              <a:rPr lang="en-IN" sz="4200" dirty="0"/>
              <a:t>Enable WSL from Windows </a:t>
            </a:r>
            <a:r>
              <a:rPr lang="en-IN" sz="4200" dirty="0" smtClean="0"/>
              <a:t>Terminal</a:t>
            </a:r>
          </a:p>
          <a:p>
            <a:pPr lvl="1"/>
            <a:r>
              <a:rPr lang="en-IN" sz="4200" dirty="0">
                <a:solidFill>
                  <a:srgbClr val="FF0000"/>
                </a:solidFill>
              </a:rPr>
              <a:t>Enable WSL from Windows </a:t>
            </a:r>
            <a:r>
              <a:rPr lang="en-IN" sz="4200" dirty="0" smtClean="0">
                <a:solidFill>
                  <a:srgbClr val="FF0000"/>
                </a:solidFill>
              </a:rPr>
              <a:t>Desktop</a:t>
            </a:r>
          </a:p>
          <a:p>
            <a:r>
              <a:rPr lang="en-US" sz="4200" dirty="0"/>
              <a:t>Install </a:t>
            </a:r>
            <a:r>
              <a:rPr lang="en-US" sz="4200" dirty="0" smtClean="0"/>
              <a:t>WSL Default Linux </a:t>
            </a:r>
            <a:r>
              <a:rPr lang="en-IN" sz="4200" dirty="0" smtClean="0"/>
              <a:t>distro</a:t>
            </a:r>
          </a:p>
          <a:p>
            <a:pPr lvl="1"/>
            <a:r>
              <a:rPr lang="en-US" sz="4200" dirty="0"/>
              <a:t>Install </a:t>
            </a:r>
            <a:r>
              <a:rPr lang="en-US" sz="4200" dirty="0" smtClean="0"/>
              <a:t>default Linux distro</a:t>
            </a:r>
            <a:endParaRPr lang="en-IN" sz="4200" dirty="0" smtClean="0"/>
          </a:p>
          <a:p>
            <a:pPr lvl="1"/>
            <a:r>
              <a:rPr lang="en-US" sz="4200" dirty="0"/>
              <a:t>Run bash and check </a:t>
            </a:r>
            <a:r>
              <a:rPr lang="en-US" sz="4200" dirty="0" smtClean="0"/>
              <a:t>version</a:t>
            </a:r>
            <a:endParaRPr lang="en-IN" sz="4200" dirty="0" smtClean="0"/>
          </a:p>
          <a:p>
            <a:pPr lvl="1"/>
            <a:r>
              <a:rPr lang="en-US" sz="4200" dirty="0"/>
              <a:t>Manage WSL Instance using </a:t>
            </a:r>
            <a:r>
              <a:rPr lang="en-US" sz="4200" dirty="0" smtClean="0"/>
              <a:t>LxRun</a:t>
            </a:r>
            <a:endParaRPr lang="en-IN" sz="4200" dirty="0" smtClean="0"/>
          </a:p>
          <a:p>
            <a:r>
              <a:rPr lang="en-US" sz="4200" dirty="0" smtClean="0"/>
              <a:t>Install WSL Linux </a:t>
            </a:r>
            <a:r>
              <a:rPr lang="en-IN" sz="4200" dirty="0"/>
              <a:t>distro </a:t>
            </a:r>
            <a:r>
              <a:rPr lang="en-US" sz="4200" dirty="0" smtClean="0"/>
              <a:t>Offline</a:t>
            </a:r>
          </a:p>
          <a:p>
            <a:pPr lvl="1"/>
            <a:r>
              <a:rPr lang="en-US" sz="4200" dirty="0"/>
              <a:t>Install Linux </a:t>
            </a:r>
            <a:r>
              <a:rPr lang="en-IN" sz="4200" dirty="0" smtClean="0"/>
              <a:t>distro offline</a:t>
            </a:r>
          </a:p>
          <a:p>
            <a:pPr lvl="1"/>
            <a:r>
              <a:rPr lang="en-US" sz="4200" dirty="0"/>
              <a:t>Manage WSL Instance using </a:t>
            </a:r>
            <a:r>
              <a:rPr lang="en-US" sz="4200" dirty="0" smtClean="0"/>
              <a:t>LxRunOffline Tool</a:t>
            </a:r>
          </a:p>
          <a:p>
            <a:r>
              <a:rPr lang="en-US" sz="4200" dirty="0" smtClean="0"/>
              <a:t>Install WSL Linux distro from Windows Store</a:t>
            </a:r>
          </a:p>
          <a:p>
            <a:pPr lvl="1"/>
            <a:r>
              <a:rPr lang="en-US" sz="4200" dirty="0">
                <a:solidFill>
                  <a:srgbClr val="FF0000"/>
                </a:solidFill>
              </a:rPr>
              <a:t>Install Linux distro from Windows </a:t>
            </a:r>
            <a:r>
              <a:rPr lang="en-US" sz="4200" dirty="0" smtClean="0">
                <a:solidFill>
                  <a:srgbClr val="FF0000"/>
                </a:solidFill>
              </a:rPr>
              <a:t>Store</a:t>
            </a:r>
          </a:p>
          <a:p>
            <a:pPr lvl="1"/>
            <a:r>
              <a:rPr lang="en-US" sz="4300" dirty="0" smtClean="0"/>
              <a:t>Manually Download </a:t>
            </a:r>
            <a:r>
              <a:rPr lang="en-US" sz="4300" dirty="0"/>
              <a:t>Windows Store Distro APPX</a:t>
            </a:r>
          </a:p>
          <a:p>
            <a:pPr lvl="1"/>
            <a:r>
              <a:rPr lang="en-US" sz="4300" dirty="0"/>
              <a:t>Manage WSL Instance using wslconfig</a:t>
            </a:r>
          </a:p>
          <a:p>
            <a:r>
              <a:rPr lang="en-US" sz="4200" dirty="0" smtClean="0"/>
              <a:t>Develop and Test Linux Application on WSL</a:t>
            </a:r>
          </a:p>
          <a:p>
            <a:pPr lvl="1"/>
            <a:r>
              <a:rPr lang="en-US" sz="4200" dirty="0">
                <a:solidFill>
                  <a:srgbClr val="FF0000"/>
                </a:solidFill>
              </a:rPr>
              <a:t>Install GCC on </a:t>
            </a:r>
            <a:r>
              <a:rPr lang="en-US" sz="4200" dirty="0" smtClean="0">
                <a:solidFill>
                  <a:srgbClr val="FF0000"/>
                </a:solidFill>
              </a:rPr>
              <a:t>WSL</a:t>
            </a:r>
          </a:p>
          <a:p>
            <a:pPr lvl="1"/>
            <a:r>
              <a:rPr lang="en-IN" sz="4200" dirty="0" smtClean="0"/>
              <a:t>Compiling  </a:t>
            </a:r>
            <a:r>
              <a:rPr lang="en-IN" sz="4200" dirty="0"/>
              <a:t>Hello </a:t>
            </a:r>
            <a:r>
              <a:rPr lang="en-IN" sz="4200" dirty="0" smtClean="0"/>
              <a:t>World Sample</a:t>
            </a:r>
          </a:p>
          <a:p>
            <a:r>
              <a:rPr lang="en-US" sz="4600" dirty="0" smtClean="0"/>
              <a:t>Develop Linux Application using Visual Studio</a:t>
            </a:r>
          </a:p>
          <a:p>
            <a:pPr lvl="1"/>
            <a:r>
              <a:rPr lang="en-IN" sz="4300" dirty="0" smtClean="0"/>
              <a:t>Install/Uninstall </a:t>
            </a:r>
            <a:r>
              <a:rPr lang="en-IN" sz="4300" dirty="0"/>
              <a:t>SSH on WSL</a:t>
            </a:r>
            <a:endParaRPr lang="en-US" sz="4300" dirty="0"/>
          </a:p>
          <a:p>
            <a:pPr lvl="1"/>
            <a:r>
              <a:rPr lang="en-IN" sz="4300" dirty="0"/>
              <a:t>Configuring </a:t>
            </a:r>
            <a:r>
              <a:rPr lang="en-IN" sz="4300" dirty="0" smtClean="0"/>
              <a:t>SSH</a:t>
            </a:r>
            <a:r>
              <a:rPr lang="en-IN" sz="4300" dirty="0"/>
              <a:t> </a:t>
            </a:r>
            <a:r>
              <a:rPr lang="en-IN" sz="4300" dirty="0" smtClean="0"/>
              <a:t>for Remote Debug</a:t>
            </a:r>
          </a:p>
          <a:p>
            <a:pPr lvl="1"/>
            <a:r>
              <a:rPr lang="en-IN" sz="4300" dirty="0"/>
              <a:t>Install Visual C++ for Linux Development </a:t>
            </a:r>
            <a:r>
              <a:rPr lang="en-IN" sz="4300" dirty="0" smtClean="0"/>
              <a:t>Extension</a:t>
            </a:r>
          </a:p>
          <a:p>
            <a:pPr lvl="1"/>
            <a:r>
              <a:rPr lang="en-IN" sz="4300" dirty="0"/>
              <a:t>Creating a Linux </a:t>
            </a:r>
            <a:r>
              <a:rPr lang="en-IN" sz="4300" dirty="0" smtClean="0"/>
              <a:t>Development Project</a:t>
            </a:r>
          </a:p>
          <a:p>
            <a:pPr lvl="1"/>
            <a:r>
              <a:rPr lang="en-IN" sz="4300" dirty="0"/>
              <a:t>Connecting to WSL for remote compilation and </a:t>
            </a:r>
            <a:r>
              <a:rPr lang="en-IN" sz="4300" dirty="0" smtClean="0"/>
              <a:t>debugging</a:t>
            </a:r>
          </a:p>
          <a:p>
            <a:r>
              <a:rPr lang="en-US" sz="4700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6390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Install/Uninstall SSH on WSL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1. Check </a:t>
            </a:r>
            <a:r>
              <a:rPr lang="en-IN" b="1" dirty="0"/>
              <a:t>the status of the ssh service</a:t>
            </a:r>
            <a:r>
              <a:rPr lang="en-IN" b="1" dirty="0" smtClean="0"/>
              <a:t>:</a:t>
            </a:r>
          </a:p>
          <a:p>
            <a:pPr marL="0" indent="0">
              <a:buNone/>
            </a:pPr>
            <a:r>
              <a:rPr lang="en-IN" dirty="0"/>
              <a:t>$ service ssh </a:t>
            </a:r>
            <a:r>
              <a:rPr lang="en-IN" dirty="0" smtClean="0"/>
              <a:t>status</a:t>
            </a:r>
          </a:p>
          <a:p>
            <a:r>
              <a:rPr lang="en-IN" dirty="0" smtClean="0"/>
              <a:t>sshd </a:t>
            </a:r>
            <a:r>
              <a:rPr lang="en-IN" dirty="0"/>
              <a:t>is running /  * sshd is not </a:t>
            </a:r>
            <a:r>
              <a:rPr lang="en-IN" dirty="0" smtClean="0"/>
              <a:t>running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US" b="1" dirty="0" smtClean="0"/>
              <a:t>2. Start ssh service:</a:t>
            </a:r>
            <a:endParaRPr lang="en-US" b="1" dirty="0"/>
          </a:p>
          <a:p>
            <a:pPr marL="0" indent="0">
              <a:buNone/>
            </a:pPr>
            <a:r>
              <a:rPr lang="en-IN" dirty="0" smtClean="0"/>
              <a:t>$ </a:t>
            </a:r>
            <a:r>
              <a:rPr lang="en-IN" dirty="0"/>
              <a:t>sudo service ssh start</a:t>
            </a:r>
          </a:p>
          <a:p>
            <a:pPr marL="0" indent="0">
              <a:buNone/>
            </a:pPr>
            <a:r>
              <a:rPr lang="en-IN" dirty="0"/>
              <a:t>[sudo] password for mitu:</a:t>
            </a:r>
          </a:p>
          <a:p>
            <a:pPr marL="0" indent="0">
              <a:buNone/>
            </a:pPr>
            <a:r>
              <a:rPr lang="en-IN" dirty="0"/>
              <a:t> * Starting OpenBSD Secure Shell server sshd                  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Could not load host key: /etc/ssh/</a:t>
            </a:r>
            <a:r>
              <a:rPr lang="en-IN" dirty="0" err="1"/>
              <a:t>ssh_host_rsa_key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Could not load host key: /etc/ssh/</a:t>
            </a:r>
            <a:r>
              <a:rPr lang="en-IN" dirty="0" err="1"/>
              <a:t>ssh_host_dsa_key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Could not load host key: /etc/ssh/</a:t>
            </a:r>
            <a:r>
              <a:rPr lang="en-IN" dirty="0" err="1"/>
              <a:t>ssh_host_ecdsa_key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Could not load host key: /</a:t>
            </a:r>
            <a:r>
              <a:rPr lang="en-IN" dirty="0" smtClean="0"/>
              <a:t>etc/ssh/ssh_host_ed25519_key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US" b="1" dirty="0" smtClean="0"/>
              <a:t>3. Stop ssh service:</a:t>
            </a:r>
          </a:p>
          <a:p>
            <a:pPr marL="0" indent="0">
              <a:buNone/>
            </a:pPr>
            <a:r>
              <a:rPr lang="en-IN" dirty="0"/>
              <a:t>$ sudo service ssh stop</a:t>
            </a:r>
          </a:p>
          <a:p>
            <a:pPr marL="0" indent="0">
              <a:buNone/>
            </a:pPr>
            <a:r>
              <a:rPr lang="en-IN" dirty="0"/>
              <a:t> * Stopping OpenBSD Secure Shell server sshd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US" b="1" dirty="0" smtClean="0"/>
              <a:t>4. Re</a:t>
            </a:r>
            <a:r>
              <a:rPr lang="en-IN" b="1" dirty="0" smtClean="0"/>
              <a:t>generate </a:t>
            </a:r>
            <a:r>
              <a:rPr lang="en-IN" b="1" dirty="0"/>
              <a:t>all the missing </a:t>
            </a:r>
            <a:r>
              <a:rPr lang="en-IN" b="1" dirty="0" smtClean="0"/>
              <a:t>keys:</a:t>
            </a:r>
          </a:p>
          <a:p>
            <a:pPr marL="0" indent="0">
              <a:buNone/>
            </a:pPr>
            <a:r>
              <a:rPr lang="en-US" dirty="0"/>
              <a:t>ssh-</a:t>
            </a:r>
            <a:r>
              <a:rPr lang="en-US" dirty="0" err="1"/>
              <a:t>keygen</a:t>
            </a:r>
            <a:r>
              <a:rPr lang="en-US" dirty="0"/>
              <a:t>: generating new host keys: RSA DSA ECDSA </a:t>
            </a:r>
            <a:r>
              <a:rPr lang="en-US" dirty="0" smtClean="0"/>
              <a:t>ED25519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5. Restart ssh service:</a:t>
            </a:r>
            <a:endParaRPr lang="en-US" b="1" dirty="0"/>
          </a:p>
          <a:p>
            <a:pPr marL="0" indent="0">
              <a:buNone/>
            </a:pPr>
            <a:r>
              <a:rPr lang="en-IN" dirty="0"/>
              <a:t>$ sudo service ssh --full-restart</a:t>
            </a:r>
          </a:p>
          <a:p>
            <a:pPr marL="0" indent="0">
              <a:buNone/>
            </a:pPr>
            <a:r>
              <a:rPr lang="en-IN" dirty="0"/>
              <a:t> * Stopping OpenBSD Secure Shell server sshd </a:t>
            </a:r>
          </a:p>
          <a:p>
            <a:pPr marL="0" indent="0">
              <a:buNone/>
            </a:pPr>
            <a:r>
              <a:rPr lang="en-IN" dirty="0"/>
              <a:t> * Starting OpenBSD Secure Shell server </a:t>
            </a:r>
            <a:r>
              <a:rPr lang="en-IN" dirty="0" smtClean="0"/>
              <a:t>sshd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6. Remove/Install SSH.</a:t>
            </a:r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smtClean="0"/>
              <a:t> sudo </a:t>
            </a:r>
            <a:r>
              <a:rPr lang="en-IN" dirty="0"/>
              <a:t>apt remove </a:t>
            </a:r>
            <a:r>
              <a:rPr lang="en-IN" dirty="0" smtClean="0"/>
              <a:t>openssh-server</a:t>
            </a:r>
          </a:p>
          <a:p>
            <a:pPr marL="0" indent="0">
              <a:buNone/>
            </a:pPr>
            <a:r>
              <a:rPr lang="en-IN" dirty="0" smtClean="0"/>
              <a:t>$  sudo apt update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smtClean="0"/>
              <a:t> sudo </a:t>
            </a:r>
            <a:r>
              <a:rPr lang="en-IN" dirty="0"/>
              <a:t>apt install openssh-server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28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Configuring SSH </a:t>
            </a:r>
            <a:r>
              <a:rPr lang="en-IN" b="1" dirty="0" smtClean="0"/>
              <a:t>for Remote Debug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s</a:t>
            </a:r>
            <a:r>
              <a:rPr lang="en-US" dirty="0" smtClean="0"/>
              <a:t>udo nano /etc/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sshd_config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Port 2225</a:t>
            </a:r>
          </a:p>
          <a:p>
            <a:pPr marL="0" indent="0">
              <a:buNone/>
            </a:pPr>
            <a:r>
              <a:rPr lang="en-US" dirty="0" smtClean="0"/>
              <a:t>PermitRootLogin no</a:t>
            </a:r>
          </a:p>
          <a:p>
            <a:pPr marL="0" indent="0">
              <a:buNone/>
            </a:pPr>
            <a:r>
              <a:rPr lang="en-US" dirty="0" smtClean="0"/>
              <a:t>AllowUsers &lt;UserName&gt;</a:t>
            </a:r>
          </a:p>
          <a:p>
            <a:pPr marL="0" indent="0">
              <a:buNone/>
            </a:pPr>
            <a:r>
              <a:rPr lang="en-US" dirty="0" smtClean="0"/>
              <a:t>UserPrivilegeSeparation no</a:t>
            </a:r>
          </a:p>
          <a:p>
            <a:pPr marL="0" indent="0">
              <a:buNone/>
            </a:pPr>
            <a:r>
              <a:rPr lang="en-US" dirty="0" smtClean="0"/>
              <a:t>PasswordAuthentication yes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Write (^O ) then exit (^X</a:t>
            </a:r>
            <a:r>
              <a:rPr lang="en-IN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Then restart ssh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21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 Visual </a:t>
            </a:r>
            <a:r>
              <a:rPr lang="en-IN" dirty="0"/>
              <a:t>C++ for Linux </a:t>
            </a:r>
            <a:r>
              <a:rPr lang="en-IN" dirty="0" smtClean="0"/>
              <a:t>Development Extension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441" y="1690688"/>
            <a:ext cx="8049590" cy="49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Creating a Linux Development Project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693" y="1690688"/>
            <a:ext cx="8087893" cy="494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9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Connecting to WSL 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for </a:t>
            </a:r>
            <a:r>
              <a:rPr lang="en-IN" b="1" dirty="0"/>
              <a:t>remote compilation and debugging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4226" y="1801729"/>
            <a:ext cx="5277135" cy="490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https://docs.microsoft.com/en-us/archive/blogs/wsl/</a:t>
            </a:r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docs.microsoft.com/en-us/windows/wsl/about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https://wiki.ubuntu.com/WSL</a:t>
            </a:r>
            <a:endParaRPr lang="en-US" dirty="0" smtClean="0"/>
          </a:p>
          <a:p>
            <a:r>
              <a:rPr lang="en-IN" dirty="0" smtClean="0">
                <a:hlinkClick r:id="rId4"/>
              </a:rPr>
              <a:t>https://github.com/DDoSolitary/LxRunOffline</a:t>
            </a:r>
            <a:endParaRPr lang="en-IN" dirty="0" smtClean="0"/>
          </a:p>
          <a:p>
            <a:r>
              <a:rPr lang="en-IN" dirty="0">
                <a:hlinkClick r:id="rId5"/>
              </a:rPr>
              <a:t>https://marketplace.visualstudio.com/items?itemName=VisualCppDevLabs.VisualCforLinuxDevelopment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22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32" y="287631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7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NT historical subsystems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3558"/>
            <a:ext cx="9906000" cy="41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2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Windows </a:t>
            </a:r>
            <a:r>
              <a:rPr lang="en-IN" dirty="0"/>
              <a:t>Services for </a:t>
            </a:r>
            <a:r>
              <a:rPr lang="en-IN" dirty="0" smtClean="0"/>
              <a:t>UNIX</a:t>
            </a:r>
            <a:endParaRPr lang="en-IN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778" y="1415115"/>
            <a:ext cx="9445668" cy="520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OSS </a:t>
            </a:r>
            <a:r>
              <a:rPr lang="en-IN" dirty="0"/>
              <a:t>Cygwin and </a:t>
            </a:r>
            <a:r>
              <a:rPr lang="en-IN" dirty="0" smtClean="0"/>
              <a:t>MinGW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8" y="1690688"/>
            <a:ext cx="8525917" cy="4713134"/>
          </a:xfrm>
        </p:spPr>
      </p:pic>
    </p:spTree>
    <p:extLst>
      <p:ext uri="{BB962C8B-B14F-4D97-AF65-F5344CB8AC3E}">
        <p14:creationId xmlns:p14="http://schemas.microsoft.com/office/powerpoint/2010/main" val="243362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Windows Subsystem for Linux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3076" name="Picture 4" descr="LXSS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905" y="1825625"/>
            <a:ext cx="944019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67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WSL Command Line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772142"/>
              </p:ext>
            </p:extLst>
          </p:nvPr>
        </p:nvGraphicFramePr>
        <p:xfrm>
          <a:off x="1088789" y="1513266"/>
          <a:ext cx="8955962" cy="4541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317"/>
                <a:gridCol w="3878129"/>
                <a:gridCol w="732379"/>
                <a:gridCol w="732379"/>
                <a:gridCol w="732379"/>
                <a:gridCol w="732379"/>
              </a:tblGrid>
              <a:tr h="48616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Command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Use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1607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1703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1709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1803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97232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bash.exe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smtClean="0">
                          <a:effectLst/>
                        </a:rPr>
                        <a:t>Used </a:t>
                      </a:r>
                      <a:r>
                        <a:rPr lang="en-IN" sz="2400" u="none" strike="noStrike" dirty="0">
                          <a:effectLst/>
                        </a:rPr>
                        <a:t>to start a bash shell.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Y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Y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Y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Y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16235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LxRun.exe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Used to install and manage </a:t>
                      </a:r>
                      <a:r>
                        <a:rPr lang="en-IN" sz="2400" u="none" strike="noStrike" dirty="0" smtClean="0">
                          <a:effectLst/>
                        </a:rPr>
                        <a:t>WSL</a:t>
                      </a:r>
                      <a:r>
                        <a:rPr lang="en-IN" sz="2400" u="none" strike="noStrike" baseline="0" dirty="0" smtClean="0">
                          <a:effectLst/>
                        </a:rPr>
                        <a:t> default distro (Ubuntu)</a:t>
                      </a:r>
                      <a:r>
                        <a:rPr lang="en-IN" sz="2400" u="none" strike="noStrike" dirty="0" smtClean="0">
                          <a:effectLst/>
                        </a:rPr>
                        <a:t>.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Y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Y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Y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 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180021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WslConfig.exe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smtClean="0">
                          <a:effectLst/>
                        </a:rPr>
                        <a:t>Used to administrate</a:t>
                      </a:r>
                      <a:r>
                        <a:rPr lang="en-IN" sz="2400" u="none" strike="noStrike" baseline="0" dirty="0" smtClean="0">
                          <a:effectLst/>
                        </a:rPr>
                        <a:t> multiple </a:t>
                      </a:r>
                      <a:r>
                        <a:rPr lang="en-IN" sz="2400" u="none" strike="noStrike" dirty="0" smtClean="0">
                          <a:effectLst/>
                        </a:rPr>
                        <a:t>WSL  distro. 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Y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Y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8616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wsl.exe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u="none" strike="noStrike" dirty="0" smtClean="0">
                          <a:effectLst/>
                        </a:rPr>
                        <a:t>LxRun.exe</a:t>
                      </a:r>
                      <a:r>
                        <a:rPr lang="en-IN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2400" u="none" strike="noStrike" dirty="0" smtClean="0">
                          <a:effectLst/>
                        </a:rPr>
                        <a:t>+ WslConfig.exe </a:t>
                      </a:r>
                      <a:r>
                        <a:rPr lang="en-IN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</a:t>
                      </a:r>
                      <a:r>
                        <a:rPr lang="en-IN" sz="2400" u="none" strike="noStrike" dirty="0" smtClean="0">
                          <a:effectLst/>
                        </a:rPr>
                        <a:t>bash.exe </a:t>
                      </a:r>
                      <a:endParaRPr lang="en-IN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Y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68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Enable WSL </a:t>
            </a:r>
            <a:r>
              <a:rPr lang="en-IN" dirty="0" smtClean="0"/>
              <a:t>from Windows Terminal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1. Enable Developer Mode</a:t>
            </a:r>
          </a:p>
          <a:p>
            <a:pPr marL="0" indent="0">
              <a:buNone/>
            </a:pPr>
            <a:r>
              <a:rPr lang="en-US" dirty="0"/>
              <a:t>This step required only for Winver </a:t>
            </a:r>
            <a:r>
              <a:rPr lang="en-IN" dirty="0"/>
              <a:t>1607, 1703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2. Enable WSL</a:t>
            </a:r>
          </a:p>
          <a:p>
            <a:pPr marL="0" indent="0">
              <a:buNone/>
            </a:pPr>
            <a:r>
              <a:rPr lang="en-US" b="1" dirty="0" smtClean="0"/>
              <a:t>cmd.exe</a:t>
            </a:r>
          </a:p>
          <a:p>
            <a:pPr marL="0" indent="0">
              <a:buNone/>
            </a:pPr>
            <a:r>
              <a:rPr lang="en-IN" dirty="0" smtClean="0"/>
              <a:t>&gt;DISM </a:t>
            </a:r>
            <a:r>
              <a:rPr lang="en-IN" dirty="0"/>
              <a:t>/online /disable-feature /</a:t>
            </a:r>
            <a:r>
              <a:rPr lang="en-IN" dirty="0" smtClean="0"/>
              <a:t>featurename:Microsoft-Windows-Subsystem-Linux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IN" b="1" dirty="0" smtClean="0"/>
              <a:t>powershell.exe</a:t>
            </a:r>
          </a:p>
          <a:p>
            <a:pPr marL="0" indent="0">
              <a:buNone/>
            </a:pPr>
            <a:r>
              <a:rPr lang="en-IN" dirty="0" smtClean="0"/>
              <a:t>&gt;Enable-WindowsOptionalFeature </a:t>
            </a:r>
            <a:r>
              <a:rPr lang="en-IN" dirty="0"/>
              <a:t>-Online -FeatureName Microsoft-Windows-Subsystem-Linux</a:t>
            </a:r>
          </a:p>
        </p:txBody>
      </p:sp>
    </p:spTree>
    <p:extLst>
      <p:ext uri="{BB962C8B-B14F-4D97-AF65-F5344CB8AC3E}">
        <p14:creationId xmlns:p14="http://schemas.microsoft.com/office/powerpoint/2010/main" val="212776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Enable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 smtClean="0">
                <a:solidFill>
                  <a:srgbClr val="FF0000"/>
                </a:solidFill>
              </a:rPr>
              <a:t>WSL from Windows Desktop 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 smtClean="0"/>
              <a:t>1. Enable </a:t>
            </a:r>
            <a:r>
              <a:rPr lang="en-IN" sz="2400" dirty="0"/>
              <a:t>Developer </a:t>
            </a:r>
            <a:r>
              <a:rPr lang="en-IN" sz="2400" dirty="0" smtClean="0"/>
              <a:t>Mode</a:t>
            </a:r>
          </a:p>
          <a:p>
            <a:pPr marL="0" indent="0">
              <a:buNone/>
            </a:pPr>
            <a:r>
              <a:rPr lang="en-US" sz="2400" dirty="0" smtClean="0"/>
              <a:t>This step required only for Winver </a:t>
            </a:r>
            <a:r>
              <a:rPr lang="en-IN" sz="2400" dirty="0" smtClean="0"/>
              <a:t>1607</a:t>
            </a:r>
            <a:r>
              <a:rPr lang="en-IN" sz="2400" dirty="0"/>
              <a:t>, 1703</a:t>
            </a:r>
            <a:endParaRPr lang="en-IN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2. Run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OptionalFeatures.exe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3. </a:t>
            </a:r>
            <a:r>
              <a:rPr lang="en-IN" sz="2400" dirty="0" smtClean="0"/>
              <a:t>Select</a:t>
            </a:r>
          </a:p>
          <a:p>
            <a:pPr marL="0" indent="0">
              <a:buNone/>
            </a:pPr>
            <a:r>
              <a:rPr lang="en-IN" sz="2400" dirty="0" smtClean="0"/>
              <a:t>Windows </a:t>
            </a:r>
            <a:r>
              <a:rPr lang="en-IN" sz="2400" dirty="0"/>
              <a:t>Subsystem for </a:t>
            </a:r>
            <a:r>
              <a:rPr lang="en-IN" sz="2400" dirty="0" smtClean="0"/>
              <a:t>Linux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525" y="1825625"/>
            <a:ext cx="2961563" cy="433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7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</TotalTime>
  <Words>1333</Words>
  <Application>Microsoft Office PowerPoint</Application>
  <PresentationFormat>Widescreen</PresentationFormat>
  <Paragraphs>309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Segoe UI</vt:lpstr>
      <vt:lpstr>Wingdings</vt:lpstr>
      <vt:lpstr>Office Theme</vt:lpstr>
      <vt:lpstr>Howto – Windows 10 Subsystem for Linux Winver: 1607, 1703, 1709, 1803</vt:lpstr>
      <vt:lpstr>Contents</vt:lpstr>
      <vt:lpstr>Windows NT historical subsystems</vt:lpstr>
      <vt:lpstr>Windows Services for UNIX</vt:lpstr>
      <vt:lpstr>OSS Cygwin and MinGW</vt:lpstr>
      <vt:lpstr>Windows Subsystem for Linux</vt:lpstr>
      <vt:lpstr>WSL Command Line</vt:lpstr>
      <vt:lpstr>Enable WSL from Windows Terminal</vt:lpstr>
      <vt:lpstr>Enable WSL from Windows Desktop </vt:lpstr>
      <vt:lpstr>Install default Linux distro</vt:lpstr>
      <vt:lpstr>Run bash and check version &gt;bash –c “lsb_release –a”</vt:lpstr>
      <vt:lpstr>Manage WSL Instance using LxRun</vt:lpstr>
      <vt:lpstr>Install Linux Distro offline</vt:lpstr>
      <vt:lpstr>Manage WSL Instance using LxRunOffline Tool</vt:lpstr>
      <vt:lpstr>Install Linux distro from Windows Store</vt:lpstr>
      <vt:lpstr>Manually Download Windows Store Distro APPX</vt:lpstr>
      <vt:lpstr>Manage WSL Instance using wslconfig</vt:lpstr>
      <vt:lpstr>Install GCC on WSL</vt:lpstr>
      <vt:lpstr>Compiling Hello World Sample</vt:lpstr>
      <vt:lpstr>Install/Uninstall SSH on WSL</vt:lpstr>
      <vt:lpstr>Configuring SSH for Remote Debug</vt:lpstr>
      <vt:lpstr>Install Visual C++ for Linux Development Extension</vt:lpstr>
      <vt:lpstr>Creating a Linux Development Project</vt:lpstr>
      <vt:lpstr>Connecting to WSL  for remote compilation and debugging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Howto - Windows Subsystem for Linux</dc:title>
  <dc:creator>Mitu</dc:creator>
  <cp:lastModifiedBy>Mitu</cp:lastModifiedBy>
  <cp:revision>219</cp:revision>
  <dcterms:created xsi:type="dcterms:W3CDTF">2020-04-22T17:05:30Z</dcterms:created>
  <dcterms:modified xsi:type="dcterms:W3CDTF">2020-05-08T05:41:25Z</dcterms:modified>
</cp:coreProperties>
</file>