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73" r:id="rId6"/>
    <p:sldId id="259" r:id="rId7"/>
    <p:sldId id="278" r:id="rId8"/>
    <p:sldId id="283" r:id="rId9"/>
    <p:sldId id="284" r:id="rId10"/>
    <p:sldId id="286" r:id="rId11"/>
    <p:sldId id="287"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148590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aniiketbarph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IN" sz="5400" dirty="0"/>
              <a:t>Cricket Code Champions Hackathon</a:t>
            </a:r>
            <a:endParaRPr lang="en-US" sz="5400"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lnSpcReduction="10000"/>
          </a:bodyPr>
          <a:lstStyle/>
          <a:p>
            <a:r>
              <a:rPr lang="en-US" b="1" dirty="0">
                <a:solidFill>
                  <a:schemeClr val="tx1"/>
                </a:solidFill>
              </a:rPr>
              <a:t>Aniket B. Barphe</a:t>
            </a:r>
          </a:p>
          <a:p>
            <a:r>
              <a:rPr lang="en-US" b="1" dirty="0">
                <a:solidFill>
                  <a:schemeClr val="tx1"/>
                </a:solidFill>
              </a:rPr>
              <a:t>Manager-Data Science, India First Life Insurance Company</a:t>
            </a:r>
          </a:p>
          <a:p>
            <a:r>
              <a:rPr lang="en-US" b="1" i="0" dirty="0">
                <a:solidFill>
                  <a:schemeClr val="tx1"/>
                </a:solidFill>
                <a:effectLst/>
                <a:latin typeface="proxima-nova"/>
              </a:rPr>
              <a:t>Player Performance </a:t>
            </a:r>
            <a:r>
              <a:rPr lang="en-US" b="1" dirty="0">
                <a:solidFill>
                  <a:schemeClr val="tx1"/>
                </a:solidFill>
                <a:latin typeface="proxima-nova"/>
              </a:rPr>
              <a:t>P</a:t>
            </a:r>
            <a:r>
              <a:rPr lang="en-US" b="1" i="0" dirty="0">
                <a:solidFill>
                  <a:schemeClr val="tx1"/>
                </a:solidFill>
                <a:effectLst/>
                <a:latin typeface="proxima-nova"/>
              </a:rPr>
              <a:t>rediction for World Cup Matches</a:t>
            </a:r>
            <a:endParaRPr lang="en-IN" b="1" i="0" dirty="0">
              <a:solidFill>
                <a:schemeClr val="tx1"/>
              </a:solidFill>
              <a:effectLst/>
              <a:latin typeface="proxima-nova"/>
            </a:endParaRPr>
          </a:p>
          <a:p>
            <a:r>
              <a:rPr lang="en-IN" b="1" i="0" dirty="0">
                <a:solidFill>
                  <a:srgbClr val="1155CC"/>
                </a:solidFill>
                <a:effectLst/>
                <a:latin typeface="Calibri" panose="020F0502020204030204" pitchFamily="34" charset="0"/>
                <a:hlinkClick r:id="rId2"/>
              </a:rPr>
              <a:t>https://www.linkedin.com/in/aniiketbarphe/</a:t>
            </a:r>
            <a:endParaRPr lang="en-IN" dirty="0"/>
          </a:p>
          <a:p>
            <a:endParaRPr lang="en-US" b="1" dirty="0">
              <a:solidFill>
                <a:schemeClr val="tx1"/>
              </a:solidFill>
            </a:endParaRPr>
          </a:p>
        </p:txBody>
      </p:sp>
      <p:pic>
        <p:nvPicPr>
          <p:cNvPr id="4" name="Google Shape;73;p2">
            <a:extLst>
              <a:ext uri="{FF2B5EF4-FFF2-40B4-BE49-F238E27FC236}">
                <a16:creationId xmlns:a16="http://schemas.microsoft.com/office/drawing/2014/main" id="{83875060-BAC3-5AB7-6A9A-C05A77B77D73}"/>
              </a:ext>
            </a:extLst>
          </p:cNvPr>
          <p:cNvPicPr preferRelativeResize="0"/>
          <p:nvPr/>
        </p:nvPicPr>
        <p:blipFill rotWithShape="1">
          <a:blip r:embed="rId3">
            <a:alphaModFix/>
          </a:blip>
          <a:srcRect/>
          <a:stretch/>
        </p:blipFill>
        <p:spPr>
          <a:xfrm>
            <a:off x="10768615" y="152267"/>
            <a:ext cx="1158028" cy="970096"/>
          </a:xfrm>
          <a:prstGeom prst="rect">
            <a:avLst/>
          </a:prstGeom>
          <a:noFill/>
          <a:ln>
            <a:noFill/>
          </a:ln>
        </p:spPr>
      </p:pic>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Outline</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913132285"/>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Problem Statement</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Solution</a:t>
                      </a:r>
                    </a:p>
                    <a:p>
                      <a:pPr marL="0" algn="r" defTabSz="914400" rtl="0" eaLnBrk="1" latinLnBrk="0" hangingPunct="1"/>
                      <a:r>
                        <a:rPr lang="en-US" sz="1800" kern="1200" dirty="0">
                          <a:solidFill>
                            <a:schemeClr val="tx1"/>
                          </a:solidFill>
                          <a:latin typeface="+mj-lt"/>
                          <a:ea typeface="+mn-ea"/>
                          <a:cs typeface="+mn-cs"/>
                        </a:rPr>
                        <a:t>5-6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Methodology</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Working Prototype</a:t>
                      </a:r>
                    </a:p>
                    <a:p>
                      <a:pPr marL="0" algn="r" defTabSz="914400" rtl="0" eaLnBrk="1" latinLnBrk="0" hangingPunct="1"/>
                      <a:r>
                        <a:rPr lang="en-US" sz="180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pic>
        <p:nvPicPr>
          <p:cNvPr id="3" name="Google Shape;73;p2">
            <a:extLst>
              <a:ext uri="{FF2B5EF4-FFF2-40B4-BE49-F238E27FC236}">
                <a16:creationId xmlns:a16="http://schemas.microsoft.com/office/drawing/2014/main" id="{F6433820-E49A-54D1-7760-F97AC5617FFC}"/>
              </a:ext>
            </a:extLst>
          </p:cNvPr>
          <p:cNvPicPr preferRelativeResize="0"/>
          <p:nvPr/>
        </p:nvPicPr>
        <p:blipFill rotWithShape="1">
          <a:blip r:embed="rId3">
            <a:alphaModFix/>
          </a:blip>
          <a:srcRect/>
          <a:stretch/>
        </p:blipFill>
        <p:spPr>
          <a:xfrm>
            <a:off x="10765685" y="115410"/>
            <a:ext cx="1158028" cy="970096"/>
          </a:xfrm>
          <a:prstGeom prst="rect">
            <a:avLst/>
          </a:prstGeom>
          <a:noFill/>
          <a:ln>
            <a:noFill/>
          </a:ln>
        </p:spPr>
      </p:pic>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idx="1"/>
          </p:nvPr>
        </p:nvSpPr>
        <p:spPr>
          <a:xfrm>
            <a:off x="576072" y="1901952"/>
            <a:ext cx="11615928" cy="3877056"/>
          </a:xfrm>
        </p:spPr>
        <p:txBody>
          <a:bodyPr>
            <a:normAutofit fontScale="77500" lnSpcReduction="20000"/>
          </a:bodyPr>
          <a:lstStyle/>
          <a:p>
            <a:pPr marL="342900" indent="-342900">
              <a:lnSpc>
                <a:spcPct val="150000"/>
              </a:lnSpc>
              <a:buAutoNum type="arabicParenR"/>
            </a:pPr>
            <a:r>
              <a:rPr lang="en-US" b="1" dirty="0"/>
              <a:t>Team Name :- </a:t>
            </a:r>
            <a:r>
              <a:rPr lang="en-IN" b="1" i="1" dirty="0" err="1"/>
              <a:t>aniiket_barphe</a:t>
            </a:r>
            <a:endParaRPr lang="en-US" b="1" dirty="0"/>
          </a:p>
          <a:p>
            <a:pPr marL="342900" indent="-342900">
              <a:lnSpc>
                <a:spcPct val="150000"/>
              </a:lnSpc>
              <a:buAutoNum type="arabicParenR"/>
            </a:pPr>
            <a:r>
              <a:rPr lang="en-US" b="1" dirty="0"/>
              <a:t>Member Name:- Aniket B. Barphe</a:t>
            </a:r>
          </a:p>
          <a:p>
            <a:pPr marL="342900" indent="-342900">
              <a:lnSpc>
                <a:spcPct val="150000"/>
              </a:lnSpc>
              <a:buAutoNum type="arabicParenR"/>
            </a:pPr>
            <a:r>
              <a:rPr lang="en-US" b="1" dirty="0"/>
              <a:t>About Member:- Dedicated and results-driven Data Scientist with a strong background in both the Insurance and Meteorology sectors. As a member of the Data Science team at </a:t>
            </a:r>
            <a:r>
              <a:rPr lang="en-US" b="1" dirty="0" err="1"/>
              <a:t>IndiaFirst</a:t>
            </a:r>
            <a:r>
              <a:rPr lang="en-US" b="1" dirty="0"/>
              <a:t> Life Insurance, I contribute my expertise to an organization backed by esteemed entities like Bank of Baroda, Union Bank of India, and Carmel Point Investments India Private Limited. </a:t>
            </a:r>
          </a:p>
          <a:p>
            <a:pPr marL="342900" indent="-342900">
              <a:lnSpc>
                <a:spcPct val="150000"/>
              </a:lnSpc>
              <a:buAutoNum type="arabicParenR"/>
            </a:pPr>
            <a:r>
              <a:rPr lang="en-US" b="1" dirty="0"/>
              <a:t>Theme:- Player performance prediction for World Cup matches.</a:t>
            </a:r>
          </a:p>
          <a:p>
            <a:pPr marL="342900" indent="-342900">
              <a:lnSpc>
                <a:spcPct val="150000"/>
              </a:lnSpc>
              <a:buAutoNum type="arabicParenR"/>
            </a:pPr>
            <a:endParaRPr lang="en-US" b="1" dirty="0"/>
          </a:p>
          <a:p>
            <a:pPr>
              <a:lnSpc>
                <a:spcPct val="150000"/>
              </a:lnSpc>
            </a:pPr>
            <a:endParaRPr lang="en-US" b="1" dirty="0"/>
          </a:p>
          <a:p>
            <a:pPr>
              <a:lnSpc>
                <a:spcPct val="150000"/>
              </a:lnSpc>
            </a:pPr>
            <a:endParaRPr lang="en-US" b="1"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b="1" dirty="0"/>
              <a:t>Prototype Submission Phase-Aniket Barphe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5" name="Google Shape;73;p2">
            <a:extLst>
              <a:ext uri="{FF2B5EF4-FFF2-40B4-BE49-F238E27FC236}">
                <a16:creationId xmlns:a16="http://schemas.microsoft.com/office/drawing/2014/main" id="{784A9BED-20FC-1A5B-093F-45A724777708}"/>
              </a:ext>
            </a:extLst>
          </p:cNvPr>
          <p:cNvPicPr preferRelativeResize="0"/>
          <p:nvPr/>
        </p:nvPicPr>
        <p:blipFill rotWithShape="1">
          <a:blip r:embed="rId2">
            <a:alphaModFix/>
          </a:blip>
          <a:srcRect/>
          <a:stretch/>
        </p:blipFill>
        <p:spPr>
          <a:xfrm>
            <a:off x="11027664" y="93776"/>
            <a:ext cx="1067451" cy="806392"/>
          </a:xfrm>
          <a:prstGeom prst="rect">
            <a:avLst/>
          </a:prstGeom>
          <a:noFill/>
          <a:ln>
            <a:noFill/>
          </a:ln>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1AACD2C-799A-F165-FC28-DA164EA84B14}"/>
              </a:ext>
            </a:extLst>
          </p:cNvPr>
          <p:cNvSpPr>
            <a:spLocks noGrp="1"/>
          </p:cNvSpPr>
          <p:nvPr>
            <p:ph type="body" sz="half" idx="2"/>
          </p:nvPr>
        </p:nvSpPr>
        <p:spPr>
          <a:xfrm>
            <a:off x="0" y="585927"/>
            <a:ext cx="5548544" cy="5734974"/>
          </a:xfrm>
        </p:spPr>
        <p:txBody>
          <a:bodyPr>
            <a:normAutofit/>
          </a:bodyPr>
          <a:lstStyle/>
          <a:p>
            <a:pPr algn="l">
              <a:lnSpc>
                <a:spcPct val="150000"/>
              </a:lnSpc>
            </a:pPr>
            <a:endParaRPr lang="en-IN" sz="1800" b="0" i="0" u="none" strike="noStrike" baseline="0" dirty="0">
              <a:solidFill>
                <a:srgbClr val="000000"/>
              </a:solidFill>
              <a:latin typeface="Calibri" panose="020F0502020204030204" pitchFamily="34" charset="0"/>
            </a:endParaRPr>
          </a:p>
          <a:p>
            <a:pPr marL="285750" indent="-285750">
              <a:lnSpc>
                <a:spcPct val="150000"/>
              </a:lnSpc>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The goal of hackathon is to create an advanced machine learning solution that leverages data science models and techniques. This solution aims to provide accurate predictions for individual player performances, specifically predicting the runs scored and wickets taken. </a:t>
            </a:r>
          </a:p>
          <a:p>
            <a:pPr marL="285750" indent="-285750">
              <a:lnSpc>
                <a:spcPct val="150000"/>
              </a:lnSpc>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This prediction will be based on a comprehensive historical dataset that covers both player statistics and team performance. The ultimate objective is to forecast how each player will perform in the highly anticipated ICC World Cup 2023 match scheduled for October 8, 2023. </a:t>
            </a:r>
            <a:endParaRPr lang="en-IN" dirty="0"/>
          </a:p>
        </p:txBody>
      </p:sp>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0" y="0"/>
            <a:ext cx="9144000" cy="676656"/>
          </a:xfrm>
        </p:spPr>
        <p:txBody>
          <a:bodyPr/>
          <a:lstStyle/>
          <a:p>
            <a:pPr algn="ctr"/>
            <a:r>
              <a:rPr lang="en-US" dirty="0">
                <a:solidFill>
                  <a:schemeClr val="tx1"/>
                </a:solidFill>
              </a:rPr>
              <a:t>Problem Statement</a:t>
            </a:r>
          </a:p>
        </p:txBody>
      </p:sp>
      <p:pic>
        <p:nvPicPr>
          <p:cNvPr id="7" name="Picture Placeholder 6">
            <a:extLst>
              <a:ext uri="{FF2B5EF4-FFF2-40B4-BE49-F238E27FC236}">
                <a16:creationId xmlns:a16="http://schemas.microsoft.com/office/drawing/2014/main" id="{4092B5A6-F127-8168-7160-D18263D90899}"/>
              </a:ext>
            </a:extLst>
          </p:cNvPr>
          <p:cNvPicPr>
            <a:picLocks noGrp="1" noChangeAspect="1"/>
          </p:cNvPicPr>
          <p:nvPr>
            <p:ph type="pic" idx="1"/>
          </p:nvPr>
        </p:nvPicPr>
        <p:blipFill>
          <a:blip r:embed="rId2"/>
          <a:srcRect l="4268" r="4268"/>
          <a:stretch>
            <a:fillRect/>
          </a:stretch>
        </p:blipFill>
        <p:spPr>
          <a:xfrm>
            <a:off x="5631278" y="0"/>
            <a:ext cx="5708465" cy="6241002"/>
          </a:xfrm>
        </p:spPr>
      </p:pic>
      <p:pic>
        <p:nvPicPr>
          <p:cNvPr id="2" name="Google Shape;73;p2">
            <a:extLst>
              <a:ext uri="{FF2B5EF4-FFF2-40B4-BE49-F238E27FC236}">
                <a16:creationId xmlns:a16="http://schemas.microsoft.com/office/drawing/2014/main" id="{BABEE8BC-55B0-3524-6D40-0683147994C8}"/>
              </a:ext>
            </a:extLst>
          </p:cNvPr>
          <p:cNvPicPr preferRelativeResize="0"/>
          <p:nvPr/>
        </p:nvPicPr>
        <p:blipFill rotWithShape="1">
          <a:blip r:embed="rId3">
            <a:alphaModFix/>
          </a:blip>
          <a:srcRect/>
          <a:stretch/>
        </p:blipFill>
        <p:spPr>
          <a:xfrm>
            <a:off x="11027664" y="93776"/>
            <a:ext cx="1067451" cy="806392"/>
          </a:xfrm>
          <a:prstGeom prst="rect">
            <a:avLst/>
          </a:prstGeom>
          <a:noFill/>
          <a:ln>
            <a:noFill/>
          </a:ln>
        </p:spPr>
      </p:pic>
      <p:sp>
        <p:nvSpPr>
          <p:cNvPr id="8" name="Date Placeholder 1">
            <a:extLst>
              <a:ext uri="{FF2B5EF4-FFF2-40B4-BE49-F238E27FC236}">
                <a16:creationId xmlns:a16="http://schemas.microsoft.com/office/drawing/2014/main" id="{D38586CD-0F94-59A8-A8B8-8D42DE668586}"/>
              </a:ext>
            </a:extLst>
          </p:cNvPr>
          <p:cNvSpPr>
            <a:spLocks noGrp="1"/>
          </p:cNvSpPr>
          <p:nvPr>
            <p:ph type="dt" sz="half" idx="10"/>
          </p:nvPr>
        </p:nvSpPr>
        <p:spPr>
          <a:xfrm>
            <a:off x="365760" y="6464808"/>
            <a:ext cx="987552" cy="310896"/>
          </a:xfrm>
        </p:spPr>
        <p:txBody>
          <a:bodyPr/>
          <a:lstStyle/>
          <a:p>
            <a:r>
              <a:rPr lang="en-US" dirty="0"/>
              <a:t>2023</a:t>
            </a:r>
          </a:p>
        </p:txBody>
      </p:sp>
      <p:sp>
        <p:nvSpPr>
          <p:cNvPr id="9" name="Footer Placeholder 2">
            <a:extLst>
              <a:ext uri="{FF2B5EF4-FFF2-40B4-BE49-F238E27FC236}">
                <a16:creationId xmlns:a16="http://schemas.microsoft.com/office/drawing/2014/main" id="{6A893EAF-2E30-3111-541B-48AC030CA7E5}"/>
              </a:ext>
            </a:extLst>
          </p:cNvPr>
          <p:cNvSpPr>
            <a:spLocks noGrp="1"/>
          </p:cNvSpPr>
          <p:nvPr>
            <p:ph type="ftr" sz="quarter" idx="11"/>
          </p:nvPr>
        </p:nvSpPr>
        <p:spPr>
          <a:xfrm>
            <a:off x="4379976" y="6464808"/>
            <a:ext cx="3438144" cy="310896"/>
          </a:xfrm>
        </p:spPr>
        <p:txBody>
          <a:bodyPr/>
          <a:lstStyle/>
          <a:p>
            <a:r>
              <a:rPr lang="en-US" b="1" dirty="0"/>
              <a:t>Prototype Submission Phase-Aniket Barphe</a:t>
            </a:r>
          </a:p>
        </p:txBody>
      </p:sp>
      <p:sp>
        <p:nvSpPr>
          <p:cNvPr id="10" name="Slide Number Placeholder 3">
            <a:extLst>
              <a:ext uri="{FF2B5EF4-FFF2-40B4-BE49-F238E27FC236}">
                <a16:creationId xmlns:a16="http://schemas.microsoft.com/office/drawing/2014/main" id="{26041F4D-A85F-008B-CFD8-80F7E7B8F95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4</a:t>
            </a:fld>
            <a:endParaRPr lang="en-US" dirty="0"/>
          </a:p>
        </p:txBody>
      </p:sp>
      <p:sp>
        <p:nvSpPr>
          <p:cNvPr id="11" name="TextBox 10">
            <a:extLst>
              <a:ext uri="{FF2B5EF4-FFF2-40B4-BE49-F238E27FC236}">
                <a16:creationId xmlns:a16="http://schemas.microsoft.com/office/drawing/2014/main" id="{15F7E0AD-92E2-0341-F1D9-DE18A8824900}"/>
              </a:ext>
            </a:extLst>
          </p:cNvPr>
          <p:cNvSpPr txBox="1"/>
          <p:nvPr/>
        </p:nvSpPr>
        <p:spPr>
          <a:xfrm>
            <a:off x="10022889" y="5706574"/>
            <a:ext cx="2169111" cy="646331"/>
          </a:xfrm>
          <a:prstGeom prst="rect">
            <a:avLst/>
          </a:prstGeom>
          <a:noFill/>
        </p:spPr>
        <p:txBody>
          <a:bodyPr wrap="square" rtlCol="0">
            <a:spAutoFit/>
          </a:bodyPr>
          <a:lstStyle/>
          <a:p>
            <a:r>
              <a:rPr lang="en-US" dirty="0">
                <a:solidFill>
                  <a:schemeClr val="bg1"/>
                </a:solidFill>
              </a:rPr>
              <a:t>Image Credit:- Bing, DALL E3</a:t>
            </a:r>
            <a:endParaRPr lang="en-IN" dirty="0">
              <a:solidFill>
                <a:schemeClr val="bg1"/>
              </a:solidFill>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FA779E5-F32C-C575-A3FC-1537681E451E}"/>
              </a:ext>
            </a:extLst>
          </p:cNvPr>
          <p:cNvSpPr>
            <a:spLocks noGrp="1"/>
          </p:cNvSpPr>
          <p:nvPr>
            <p:ph type="title"/>
          </p:nvPr>
        </p:nvSpPr>
        <p:spPr>
          <a:xfrm>
            <a:off x="70044" y="62143"/>
            <a:ext cx="12121955" cy="932155"/>
          </a:xfrm>
        </p:spPr>
        <p:txBody>
          <a:bodyPr/>
          <a:lstStyle/>
          <a:p>
            <a:r>
              <a:rPr lang="en-US" dirty="0"/>
              <a:t>Solution</a:t>
            </a:r>
            <a:endParaRPr lang="en-IN" dirty="0"/>
          </a:p>
        </p:txBody>
      </p:sp>
      <p:sp>
        <p:nvSpPr>
          <p:cNvPr id="9" name="Content Placeholder 8">
            <a:extLst>
              <a:ext uri="{FF2B5EF4-FFF2-40B4-BE49-F238E27FC236}">
                <a16:creationId xmlns:a16="http://schemas.microsoft.com/office/drawing/2014/main" id="{2C8CFB64-6734-61D1-A993-CFB66A4EE9C9}"/>
              </a:ext>
            </a:extLst>
          </p:cNvPr>
          <p:cNvSpPr>
            <a:spLocks noGrp="1"/>
          </p:cNvSpPr>
          <p:nvPr>
            <p:ph idx="1"/>
          </p:nvPr>
        </p:nvSpPr>
        <p:spPr>
          <a:xfrm>
            <a:off x="70044" y="792243"/>
            <a:ext cx="12121956" cy="5537536"/>
          </a:xfrm>
        </p:spPr>
        <p:txBody>
          <a:bodyPr>
            <a:noAutofit/>
          </a:bodyPr>
          <a:lstStyle/>
          <a:p>
            <a:pPr marL="0" indent="0" algn="l">
              <a:lnSpc>
                <a:spcPct val="200000"/>
              </a:lnSpc>
              <a:buNone/>
            </a:pPr>
            <a:endParaRPr lang="en-US" sz="1600" dirty="0"/>
          </a:p>
          <a:p>
            <a:pPr algn="l">
              <a:lnSpc>
                <a:spcPct val="200000"/>
              </a:lnSpc>
              <a:buFont typeface="Wingdings" panose="05000000000000000000" pitchFamily="2" charset="2"/>
              <a:buChar char="v"/>
            </a:pPr>
            <a:r>
              <a:rPr lang="en-US" sz="1600" dirty="0">
                <a:latin typeface="+mj-lt"/>
                <a:ea typeface="+mj-ea"/>
                <a:cs typeface="+mj-cs"/>
              </a:rPr>
              <a:t> The problem-solving process comprises two main phases: Data Preprocessing and Modeling. </a:t>
            </a:r>
          </a:p>
          <a:p>
            <a:pPr algn="l">
              <a:lnSpc>
                <a:spcPct val="200000"/>
              </a:lnSpc>
              <a:buFont typeface="Wingdings" panose="05000000000000000000" pitchFamily="2" charset="2"/>
              <a:buChar char="v"/>
            </a:pPr>
            <a:r>
              <a:rPr lang="en-US" sz="1600" dirty="0">
                <a:latin typeface="+mj-lt"/>
                <a:ea typeface="+mj-ea"/>
                <a:cs typeface="+mj-cs"/>
              </a:rPr>
              <a:t> Data preprocessing involves optimizing the dataset for machine learning by conducting statistical analyses, examining data shape, addressing missing values, and assessing unique value counts. </a:t>
            </a:r>
          </a:p>
          <a:p>
            <a:pPr algn="l">
              <a:lnSpc>
                <a:spcPct val="200000"/>
              </a:lnSpc>
              <a:buFont typeface="Wingdings" panose="05000000000000000000" pitchFamily="2" charset="2"/>
              <a:buChar char="v"/>
            </a:pPr>
            <a:r>
              <a:rPr lang="en-US" sz="1600" dirty="0">
                <a:latin typeface="+mj-lt"/>
                <a:ea typeface="+mj-ea"/>
                <a:cs typeface="+mj-cs"/>
              </a:rPr>
              <a:t> In the modeling phase, the Seasonal Autoregressive Integrated Moving Average (SARIMA) model is employed, particularly effective for time series data. This model ensures accurate predictions for individual player performances, enhancing the overall effectiveness of the approach.</a:t>
            </a:r>
          </a:p>
          <a:p>
            <a:pPr algn="l">
              <a:lnSpc>
                <a:spcPct val="200000"/>
              </a:lnSpc>
              <a:buFont typeface="Wingdings" panose="05000000000000000000" pitchFamily="2" charset="2"/>
              <a:buChar char="v"/>
            </a:pPr>
            <a:r>
              <a:rPr lang="en-US" sz="1600" dirty="0">
                <a:latin typeface="+mj-lt"/>
                <a:ea typeface="+mj-ea"/>
                <a:cs typeface="+mj-cs"/>
              </a:rPr>
              <a:t>The solution provides accurate predictions for player performances, offering strategic insights to teams. Evaluation metrics like prediction accuracy and correctness will assess its impact on ICC World Cup 2023 matches.</a:t>
            </a:r>
            <a:endParaRPr lang="en-IN" sz="1600" dirty="0">
              <a:latin typeface="+mj-lt"/>
              <a:ea typeface="+mj-ea"/>
              <a:cs typeface="+mj-cs"/>
            </a:endParaRPr>
          </a:p>
        </p:txBody>
      </p:sp>
      <p:sp>
        <p:nvSpPr>
          <p:cNvPr id="3" name="Date Placeholder 2">
            <a:extLst>
              <a:ext uri="{FF2B5EF4-FFF2-40B4-BE49-F238E27FC236}">
                <a16:creationId xmlns:a16="http://schemas.microsoft.com/office/drawing/2014/main" id="{779B775C-838C-E6E4-5A2E-0A8AC377C848}"/>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1BF50AEA-F966-9A68-6542-A4E3512668BD}"/>
              </a:ext>
            </a:extLst>
          </p:cNvPr>
          <p:cNvSpPr>
            <a:spLocks noGrp="1"/>
          </p:cNvSpPr>
          <p:nvPr>
            <p:ph type="ftr" sz="quarter" idx="11"/>
          </p:nvPr>
        </p:nvSpPr>
        <p:spPr/>
        <p:txBody>
          <a:bodyPr/>
          <a:lstStyle/>
          <a:p>
            <a:r>
              <a:rPr lang="en-US" b="1" dirty="0"/>
              <a:t>Prototype Submission Phase-Aniket Barphe</a:t>
            </a:r>
          </a:p>
          <a:p>
            <a:endParaRPr lang="en-US" dirty="0"/>
          </a:p>
        </p:txBody>
      </p:sp>
      <p:sp>
        <p:nvSpPr>
          <p:cNvPr id="5" name="Slide Number Placeholder 4">
            <a:extLst>
              <a:ext uri="{FF2B5EF4-FFF2-40B4-BE49-F238E27FC236}">
                <a16:creationId xmlns:a16="http://schemas.microsoft.com/office/drawing/2014/main" id="{6E03EAFA-34DF-CA8E-4196-4382B3347D8D}"/>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10" name="Google Shape;73;p2">
            <a:extLst>
              <a:ext uri="{FF2B5EF4-FFF2-40B4-BE49-F238E27FC236}">
                <a16:creationId xmlns:a16="http://schemas.microsoft.com/office/drawing/2014/main" id="{24CA954D-040A-3C92-4299-5CAACD2ADBDF}"/>
              </a:ext>
            </a:extLst>
          </p:cNvPr>
          <p:cNvPicPr preferRelativeResize="0"/>
          <p:nvPr/>
        </p:nvPicPr>
        <p:blipFill rotWithShape="1">
          <a:blip r:embed="rId2">
            <a:alphaModFix/>
          </a:blip>
          <a:srcRect/>
          <a:stretch/>
        </p:blipFill>
        <p:spPr>
          <a:xfrm>
            <a:off x="11027664" y="93776"/>
            <a:ext cx="1067451" cy="806392"/>
          </a:xfrm>
          <a:prstGeom prst="rect">
            <a:avLst/>
          </a:prstGeom>
          <a:noFill/>
          <a:ln>
            <a:noFill/>
          </a:ln>
        </p:spPr>
      </p:pic>
    </p:spTree>
    <p:extLst>
      <p:ext uri="{BB962C8B-B14F-4D97-AF65-F5344CB8AC3E}">
        <p14:creationId xmlns:p14="http://schemas.microsoft.com/office/powerpoint/2010/main" val="400005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FA779E5-F32C-C575-A3FC-1537681E451E}"/>
              </a:ext>
            </a:extLst>
          </p:cNvPr>
          <p:cNvSpPr>
            <a:spLocks noGrp="1"/>
          </p:cNvSpPr>
          <p:nvPr>
            <p:ph type="title"/>
          </p:nvPr>
        </p:nvSpPr>
        <p:spPr>
          <a:xfrm>
            <a:off x="70044" y="62143"/>
            <a:ext cx="12121955" cy="932155"/>
          </a:xfrm>
        </p:spPr>
        <p:txBody>
          <a:bodyPr/>
          <a:lstStyle/>
          <a:p>
            <a:r>
              <a:rPr lang="en-US" dirty="0"/>
              <a:t>Cont.</a:t>
            </a:r>
            <a:endParaRPr lang="en-IN" dirty="0"/>
          </a:p>
        </p:txBody>
      </p:sp>
      <p:sp>
        <p:nvSpPr>
          <p:cNvPr id="9" name="Content Placeholder 8">
            <a:extLst>
              <a:ext uri="{FF2B5EF4-FFF2-40B4-BE49-F238E27FC236}">
                <a16:creationId xmlns:a16="http://schemas.microsoft.com/office/drawing/2014/main" id="{2C8CFB64-6734-61D1-A993-CFB66A4EE9C9}"/>
              </a:ext>
            </a:extLst>
          </p:cNvPr>
          <p:cNvSpPr>
            <a:spLocks noGrp="1"/>
          </p:cNvSpPr>
          <p:nvPr>
            <p:ph idx="1"/>
          </p:nvPr>
        </p:nvSpPr>
        <p:spPr>
          <a:xfrm>
            <a:off x="70044" y="792243"/>
            <a:ext cx="12121956" cy="5537536"/>
          </a:xfrm>
        </p:spPr>
        <p:txBody>
          <a:bodyPr>
            <a:noAutofit/>
          </a:bodyPr>
          <a:lstStyle/>
          <a:p>
            <a:pPr marL="0" indent="0" algn="l">
              <a:lnSpc>
                <a:spcPct val="200000"/>
              </a:lnSpc>
              <a:buNone/>
            </a:pPr>
            <a:endParaRPr lang="en-US" sz="1600" dirty="0"/>
          </a:p>
          <a:p>
            <a:pPr algn="l">
              <a:lnSpc>
                <a:spcPct val="200000"/>
              </a:lnSpc>
              <a:buFont typeface="Wingdings" panose="05000000000000000000" pitchFamily="2" charset="2"/>
              <a:buChar char="v"/>
            </a:pPr>
            <a:r>
              <a:rPr lang="en-US" sz="1600" dirty="0">
                <a:latin typeface="+mj-lt"/>
                <a:ea typeface="+mj-ea"/>
                <a:cs typeface="+mj-cs"/>
              </a:rPr>
              <a:t> Python, along with data science and machine learning libraries like Pandas, NumPy, Scikit-learn, and Matplotlib, will be employed for an effective and efficient solution implementation.</a:t>
            </a:r>
          </a:p>
          <a:p>
            <a:pPr algn="l">
              <a:lnSpc>
                <a:spcPct val="200000"/>
              </a:lnSpc>
              <a:buFont typeface="Wingdings" panose="05000000000000000000" pitchFamily="2" charset="2"/>
              <a:buChar char="v"/>
            </a:pPr>
            <a:r>
              <a:rPr lang="en-US" sz="1600" dirty="0">
                <a:latin typeface="+mj-lt"/>
                <a:ea typeface="+mj-ea"/>
                <a:cs typeface="+mj-cs"/>
              </a:rPr>
              <a:t> Key considerations for the project involve the quality and availability of historical datasets, prediction accuracy, and the teams' capacity to execute the recommended strategies. Assumptions, constraints, and decision points play crucial roles in shaping the overall effectiveness of the proposed solution.</a:t>
            </a:r>
          </a:p>
          <a:p>
            <a:pPr algn="l">
              <a:lnSpc>
                <a:spcPct val="200000"/>
              </a:lnSpc>
              <a:buFont typeface="Wingdings" panose="05000000000000000000" pitchFamily="2" charset="2"/>
              <a:buChar char="v"/>
            </a:pPr>
            <a:r>
              <a:rPr lang="en-US" sz="1600" dirty="0">
                <a:latin typeface="+mj-lt"/>
                <a:ea typeface="+mj-ea"/>
                <a:cs typeface="+mj-cs"/>
              </a:rPr>
              <a:t>The proposed solution, utilizing mentioned frameworks and tools, is anticipated to deliver accurate player performance predictions, aiding teams in strategic decisions. With scalability, it can be applied to various similar applications, ensuring effectiveness and adaptability for future use.</a:t>
            </a:r>
            <a:endParaRPr lang="en-IN" sz="1600" dirty="0">
              <a:latin typeface="+mj-lt"/>
              <a:ea typeface="+mj-ea"/>
              <a:cs typeface="+mj-cs"/>
            </a:endParaRPr>
          </a:p>
        </p:txBody>
      </p:sp>
      <p:sp>
        <p:nvSpPr>
          <p:cNvPr id="3" name="Date Placeholder 2">
            <a:extLst>
              <a:ext uri="{FF2B5EF4-FFF2-40B4-BE49-F238E27FC236}">
                <a16:creationId xmlns:a16="http://schemas.microsoft.com/office/drawing/2014/main" id="{779B775C-838C-E6E4-5A2E-0A8AC377C848}"/>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1BF50AEA-F966-9A68-6542-A4E3512668BD}"/>
              </a:ext>
            </a:extLst>
          </p:cNvPr>
          <p:cNvSpPr>
            <a:spLocks noGrp="1"/>
          </p:cNvSpPr>
          <p:nvPr>
            <p:ph type="ftr" sz="quarter" idx="11"/>
          </p:nvPr>
        </p:nvSpPr>
        <p:spPr/>
        <p:txBody>
          <a:bodyPr/>
          <a:lstStyle/>
          <a:p>
            <a:r>
              <a:rPr lang="en-US" b="1" dirty="0"/>
              <a:t>Prototype Submission Phase-Aniket Barphe</a:t>
            </a:r>
          </a:p>
          <a:p>
            <a:endParaRPr lang="en-US" dirty="0"/>
          </a:p>
        </p:txBody>
      </p:sp>
      <p:sp>
        <p:nvSpPr>
          <p:cNvPr id="5" name="Slide Number Placeholder 4">
            <a:extLst>
              <a:ext uri="{FF2B5EF4-FFF2-40B4-BE49-F238E27FC236}">
                <a16:creationId xmlns:a16="http://schemas.microsoft.com/office/drawing/2014/main" id="{6E03EAFA-34DF-CA8E-4196-4382B3347D8D}"/>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0" name="Google Shape;73;p2">
            <a:extLst>
              <a:ext uri="{FF2B5EF4-FFF2-40B4-BE49-F238E27FC236}">
                <a16:creationId xmlns:a16="http://schemas.microsoft.com/office/drawing/2014/main" id="{24CA954D-040A-3C92-4299-5CAACD2ADBDF}"/>
              </a:ext>
            </a:extLst>
          </p:cNvPr>
          <p:cNvPicPr preferRelativeResize="0"/>
          <p:nvPr/>
        </p:nvPicPr>
        <p:blipFill rotWithShape="1">
          <a:blip r:embed="rId2">
            <a:alphaModFix/>
          </a:blip>
          <a:srcRect/>
          <a:stretch/>
        </p:blipFill>
        <p:spPr>
          <a:xfrm>
            <a:off x="11027664" y="93776"/>
            <a:ext cx="1067451" cy="806392"/>
          </a:xfrm>
          <a:prstGeom prst="rect">
            <a:avLst/>
          </a:prstGeom>
          <a:noFill/>
          <a:ln>
            <a:noFill/>
          </a:ln>
        </p:spPr>
      </p:pic>
    </p:spTree>
    <p:extLst>
      <p:ext uri="{BB962C8B-B14F-4D97-AF65-F5344CB8AC3E}">
        <p14:creationId xmlns:p14="http://schemas.microsoft.com/office/powerpoint/2010/main" val="170720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42346" y="73256"/>
            <a:ext cx="10957087" cy="522163"/>
          </a:xfrm>
        </p:spPr>
        <p:txBody>
          <a:bodyPr/>
          <a:lstStyle/>
          <a:p>
            <a:r>
              <a:rPr lang="en-US" dirty="0"/>
              <a:t>Methodology</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716422" y="2036362"/>
            <a:ext cx="3551111" cy="2231330"/>
          </a:xfrm>
        </p:spPr>
        <p:txBody>
          <a:bodyPr/>
          <a:lstStyle/>
          <a:p>
            <a:endParaRPr lang="en-US" b="1" dirty="0"/>
          </a:p>
          <a:p>
            <a:pPr lvl="1"/>
            <a:r>
              <a:rPr lang="en-US" b="1" dirty="0"/>
              <a:t>1) Definition</a:t>
            </a:r>
          </a:p>
          <a:p>
            <a:endParaRPr lang="en-US" b="1"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340026" y="1152263"/>
            <a:ext cx="3551111" cy="2231330"/>
          </a:xfrm>
        </p:spPr>
        <p:txBody>
          <a:bodyPr/>
          <a:lstStyle/>
          <a:p>
            <a:endParaRPr lang="en-US" b="1" dirty="0"/>
          </a:p>
          <a:p>
            <a:pPr lvl="1"/>
            <a:r>
              <a:rPr lang="en-US" b="1" dirty="0"/>
              <a:t>2) ML Problem Formulation</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4731286" y="2757764"/>
            <a:ext cx="3551111" cy="2231330"/>
          </a:xfrm>
        </p:spPr>
        <p:txBody>
          <a:bodyPr/>
          <a:lstStyle/>
          <a:p>
            <a:endParaRPr lang="en-US" b="1" dirty="0"/>
          </a:p>
          <a:p>
            <a:pPr lvl="1"/>
            <a:r>
              <a:rPr lang="en-US" b="1" dirty="0"/>
              <a:t>3) Data Collection</a:t>
            </a:r>
          </a:p>
          <a:p>
            <a:pPr lvl="1"/>
            <a:endParaRPr lang="en-US" b="1"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endParaRPr lang="en-US" b="1" dirty="0"/>
          </a:p>
          <a:p>
            <a:pPr lvl="1"/>
            <a:r>
              <a:rPr lang="en-US" b="1" dirty="0"/>
              <a:t>4) Data Preprocessing &amp; Modeling</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endParaRPr lang="en-US" b="1" dirty="0"/>
          </a:p>
          <a:p>
            <a:pPr lvl="1"/>
            <a:r>
              <a:rPr lang="en-US" b="1" dirty="0"/>
              <a:t>5) Model Performance Evaluation &amp; Final Prediction</a:t>
            </a:r>
          </a:p>
        </p:txBody>
      </p:sp>
      <p:pic>
        <p:nvPicPr>
          <p:cNvPr id="3" name="Google Shape;73;p2">
            <a:extLst>
              <a:ext uri="{FF2B5EF4-FFF2-40B4-BE49-F238E27FC236}">
                <a16:creationId xmlns:a16="http://schemas.microsoft.com/office/drawing/2014/main" id="{8B979A50-5E80-DA7B-3167-CDB60B2DFA24}"/>
              </a:ext>
            </a:extLst>
          </p:cNvPr>
          <p:cNvPicPr preferRelativeResize="0"/>
          <p:nvPr/>
        </p:nvPicPr>
        <p:blipFill rotWithShape="1">
          <a:blip r:embed="rId3">
            <a:alphaModFix/>
          </a:blip>
          <a:srcRect/>
          <a:stretch/>
        </p:blipFill>
        <p:spPr>
          <a:xfrm>
            <a:off x="11082203" y="124288"/>
            <a:ext cx="1067451" cy="806392"/>
          </a:xfrm>
          <a:prstGeom prst="rect">
            <a:avLst/>
          </a:prstGeom>
          <a:noFill/>
          <a:ln>
            <a:noFill/>
          </a:ln>
        </p:spPr>
      </p:pic>
      <p:sp>
        <p:nvSpPr>
          <p:cNvPr id="4" name="Date Placeholder 2">
            <a:extLst>
              <a:ext uri="{FF2B5EF4-FFF2-40B4-BE49-F238E27FC236}">
                <a16:creationId xmlns:a16="http://schemas.microsoft.com/office/drawing/2014/main" id="{01F20365-A412-E423-06CD-4BB9FFA421FF}"/>
              </a:ext>
            </a:extLst>
          </p:cNvPr>
          <p:cNvSpPr txBox="1">
            <a:spLocks/>
          </p:cNvSpPr>
          <p:nvPr/>
        </p:nvSpPr>
        <p:spPr>
          <a:xfrm>
            <a:off x="80077" y="6464808"/>
            <a:ext cx="1450019"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2023</a:t>
            </a:r>
            <a:endParaRPr lang="en-US" dirty="0"/>
          </a:p>
        </p:txBody>
      </p:sp>
      <p:sp>
        <p:nvSpPr>
          <p:cNvPr id="5" name="Footer Placeholder 3">
            <a:extLst>
              <a:ext uri="{FF2B5EF4-FFF2-40B4-BE49-F238E27FC236}">
                <a16:creationId xmlns:a16="http://schemas.microsoft.com/office/drawing/2014/main" id="{E48C5508-49FF-14F8-4174-6B7B50EB33CB}"/>
              </a:ext>
            </a:extLst>
          </p:cNvPr>
          <p:cNvSpPr txBox="1">
            <a:spLocks/>
          </p:cNvSpPr>
          <p:nvPr/>
        </p:nvSpPr>
        <p:spPr>
          <a:xfrm>
            <a:off x="3385376" y="6464808"/>
            <a:ext cx="5048214"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t>Prototype Submission Phase-Aniket Barphe</a:t>
            </a:r>
          </a:p>
          <a:p>
            <a:endParaRPr lang="en-US" dirty="0"/>
          </a:p>
        </p:txBody>
      </p:sp>
      <p:sp>
        <p:nvSpPr>
          <p:cNvPr id="6" name="Slide Number Placeholder 4">
            <a:extLst>
              <a:ext uri="{FF2B5EF4-FFF2-40B4-BE49-F238E27FC236}">
                <a16:creationId xmlns:a16="http://schemas.microsoft.com/office/drawing/2014/main" id="{8C6B0B69-E19F-C049-3835-9B864178D2D2}"/>
              </a:ext>
            </a:extLst>
          </p:cNvPr>
          <p:cNvSpPr txBox="1">
            <a:spLocks/>
          </p:cNvSpPr>
          <p:nvPr/>
        </p:nvSpPr>
        <p:spPr>
          <a:xfrm>
            <a:off x="10741981" y="6464808"/>
            <a:ext cx="1450019"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7</a:t>
            </a:fld>
            <a:endParaRPr lang="en-US" dirty="0"/>
          </a:p>
        </p:txBody>
      </p:sp>
      <p:sp>
        <p:nvSpPr>
          <p:cNvPr id="7" name="TextBox 6">
            <a:extLst>
              <a:ext uri="{FF2B5EF4-FFF2-40B4-BE49-F238E27FC236}">
                <a16:creationId xmlns:a16="http://schemas.microsoft.com/office/drawing/2014/main" id="{A3A44663-A779-D6FB-28B2-BE3F1E5FA02D}"/>
              </a:ext>
            </a:extLst>
          </p:cNvPr>
          <p:cNvSpPr txBox="1"/>
          <p:nvPr/>
        </p:nvSpPr>
        <p:spPr>
          <a:xfrm>
            <a:off x="0" y="771569"/>
            <a:ext cx="10111666" cy="492443"/>
          </a:xfrm>
          <a:prstGeom prst="rect">
            <a:avLst/>
          </a:prstGeom>
          <a:noFill/>
        </p:spPr>
        <p:txBody>
          <a:bodyPr wrap="square" rtlCol="0">
            <a:spAutoFit/>
          </a:bodyPr>
          <a:lstStyle/>
          <a:p>
            <a:r>
              <a:rPr lang="en-US" sz="1400" b="1" dirty="0">
                <a:solidFill>
                  <a:srgbClr val="FF0000"/>
                </a:solidFill>
              </a:rPr>
              <a:t>Comprehensive methodology details can be found on the following page:</a:t>
            </a:r>
          </a:p>
          <a:p>
            <a:r>
              <a:rPr lang="en-IN" sz="1200" dirty="0">
                <a:solidFill>
                  <a:srgbClr val="00B050"/>
                </a:solidFill>
              </a:rPr>
              <a:t>https://github.com/aniiketbarphe/Cricket_Code_Champions_Hack-HackerEarth-Nov2023/blob/main/Aniket-Barphe-Approach.pdf</a:t>
            </a:r>
          </a:p>
        </p:txBody>
      </p:sp>
    </p:spTree>
    <p:extLst>
      <p:ext uri="{BB962C8B-B14F-4D97-AF65-F5344CB8AC3E}">
        <p14:creationId xmlns:p14="http://schemas.microsoft.com/office/powerpoint/2010/main" val="221990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12A1E4-7AD3-14B7-283A-B6436D64A84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ext Placeholder 4">
            <a:extLst>
              <a:ext uri="{FF2B5EF4-FFF2-40B4-BE49-F238E27FC236}">
                <a16:creationId xmlns:a16="http://schemas.microsoft.com/office/drawing/2014/main" id="{893C10E5-590E-3F10-4095-437099C6617D}"/>
              </a:ext>
            </a:extLst>
          </p:cNvPr>
          <p:cNvSpPr>
            <a:spLocks noGrp="1"/>
          </p:cNvSpPr>
          <p:nvPr>
            <p:ph type="body" sz="quarter" idx="13"/>
          </p:nvPr>
        </p:nvSpPr>
        <p:spPr>
          <a:xfrm>
            <a:off x="2114365" y="2409900"/>
            <a:ext cx="7963270" cy="2718108"/>
          </a:xfrm>
        </p:spPr>
        <p:txBody>
          <a:bodyPr/>
          <a:lstStyle/>
          <a:p>
            <a:r>
              <a:rPr lang="en-US" sz="2000" b="1" dirty="0">
                <a:solidFill>
                  <a:srgbClr val="00B050"/>
                </a:solidFill>
              </a:rPr>
              <a:t>Explore the detailed Python script for making predictions with the Machine Learning Model located at the following path:</a:t>
            </a:r>
          </a:p>
          <a:p>
            <a:endParaRPr lang="en-US" b="1" dirty="0">
              <a:solidFill>
                <a:srgbClr val="00B050"/>
              </a:solidFill>
            </a:endParaRPr>
          </a:p>
          <a:p>
            <a:r>
              <a:rPr lang="en-IN" sz="1900" b="1" dirty="0"/>
              <a:t>https://github.com/aniiketbarphe/Cricket_Code_Champions_Hack-HackerEarth-Nov2023/blob/main/Player_Performance_Prediction_Fr_World-Cup_Matches.ipynb</a:t>
            </a:r>
          </a:p>
        </p:txBody>
      </p:sp>
      <p:sp>
        <p:nvSpPr>
          <p:cNvPr id="9" name="TextBox 8">
            <a:extLst>
              <a:ext uri="{FF2B5EF4-FFF2-40B4-BE49-F238E27FC236}">
                <a16:creationId xmlns:a16="http://schemas.microsoft.com/office/drawing/2014/main" id="{0F196979-4F06-FC5F-1A10-FF6789CBACB9}"/>
              </a:ext>
            </a:extLst>
          </p:cNvPr>
          <p:cNvSpPr txBox="1"/>
          <p:nvPr/>
        </p:nvSpPr>
        <p:spPr>
          <a:xfrm>
            <a:off x="1065321" y="1145218"/>
            <a:ext cx="9650027" cy="584775"/>
          </a:xfrm>
          <a:prstGeom prst="rect">
            <a:avLst/>
          </a:prstGeom>
          <a:noFill/>
        </p:spPr>
        <p:txBody>
          <a:bodyPr wrap="square" rtlCol="0">
            <a:spAutoFit/>
          </a:bodyPr>
          <a:lstStyle/>
          <a:p>
            <a:pPr algn="ctr"/>
            <a:r>
              <a:rPr lang="en-US" sz="3200" b="1" dirty="0"/>
              <a:t>Working Prototype</a:t>
            </a:r>
            <a:endParaRPr lang="en-IN" sz="3200" b="1" dirty="0"/>
          </a:p>
        </p:txBody>
      </p:sp>
      <p:sp>
        <p:nvSpPr>
          <p:cNvPr id="10" name="Date Placeholder 2">
            <a:extLst>
              <a:ext uri="{FF2B5EF4-FFF2-40B4-BE49-F238E27FC236}">
                <a16:creationId xmlns:a16="http://schemas.microsoft.com/office/drawing/2014/main" id="{08E994D6-6329-4C18-57D7-0736DC634E8E}"/>
              </a:ext>
            </a:extLst>
          </p:cNvPr>
          <p:cNvSpPr>
            <a:spLocks noGrp="1"/>
          </p:cNvSpPr>
          <p:nvPr>
            <p:ph type="dt" sz="half" idx="10"/>
          </p:nvPr>
        </p:nvSpPr>
        <p:spPr>
          <a:xfrm>
            <a:off x="365760" y="6464808"/>
            <a:ext cx="987552" cy="310896"/>
          </a:xfrm>
        </p:spPr>
        <p:txBody>
          <a:bodyPr/>
          <a:lstStyle/>
          <a:p>
            <a:r>
              <a:rPr lang="en-US" dirty="0"/>
              <a:t>2023</a:t>
            </a:r>
          </a:p>
        </p:txBody>
      </p:sp>
      <p:sp>
        <p:nvSpPr>
          <p:cNvPr id="11" name="Footer Placeholder 3">
            <a:extLst>
              <a:ext uri="{FF2B5EF4-FFF2-40B4-BE49-F238E27FC236}">
                <a16:creationId xmlns:a16="http://schemas.microsoft.com/office/drawing/2014/main" id="{8ECF6C16-D2CE-F57C-C5E7-2BAECC0E4BFC}"/>
              </a:ext>
            </a:extLst>
          </p:cNvPr>
          <p:cNvSpPr>
            <a:spLocks noGrp="1"/>
          </p:cNvSpPr>
          <p:nvPr>
            <p:ph type="ftr" sz="quarter" idx="11"/>
          </p:nvPr>
        </p:nvSpPr>
        <p:spPr>
          <a:xfrm>
            <a:off x="4379976" y="6464808"/>
            <a:ext cx="3438144" cy="310896"/>
          </a:xfrm>
        </p:spPr>
        <p:txBody>
          <a:bodyPr/>
          <a:lstStyle/>
          <a:p>
            <a:r>
              <a:rPr lang="en-US" b="1" dirty="0"/>
              <a:t>Prototype Submission Phase-Aniket Barphe</a:t>
            </a:r>
          </a:p>
          <a:p>
            <a:endParaRPr lang="en-US" dirty="0"/>
          </a:p>
        </p:txBody>
      </p:sp>
    </p:spTree>
    <p:extLst>
      <p:ext uri="{BB962C8B-B14F-4D97-AF65-F5344CB8AC3E}">
        <p14:creationId xmlns:p14="http://schemas.microsoft.com/office/powerpoint/2010/main" val="410199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461856" y="2084832"/>
            <a:ext cx="9144000" cy="2387600"/>
          </a:xfrm>
        </p:spPr>
        <p:txBody>
          <a:bodyPr/>
          <a:lstStyle/>
          <a:p>
            <a:r>
              <a:rPr lang="en-US" dirty="0"/>
              <a:t>Thank You </a:t>
            </a:r>
          </a:p>
        </p:txBody>
      </p:sp>
    </p:spTree>
    <p:extLst>
      <p:ext uri="{BB962C8B-B14F-4D97-AF65-F5344CB8AC3E}">
        <p14:creationId xmlns:p14="http://schemas.microsoft.com/office/powerpoint/2010/main" val="345120304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{E290E128-DFEB-4B58-ABBC-4549D11AF108}tf11964407_win32</Template>
  <TotalTime>263</TotalTime>
  <Words>634</Words>
  <Application>Microsoft Office PowerPoint</Application>
  <PresentationFormat>Widescreen</PresentationFormat>
  <Paragraphs>76</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Gill Sans Nova</vt:lpstr>
      <vt:lpstr>Gill Sans Nova Light</vt:lpstr>
      <vt:lpstr>proxima-nova</vt:lpstr>
      <vt:lpstr>Sagona Book</vt:lpstr>
      <vt:lpstr>Wingdings</vt:lpstr>
      <vt:lpstr>Office Theme</vt:lpstr>
      <vt:lpstr>Cricket Code Champions Hackathon</vt:lpstr>
      <vt:lpstr>Outline</vt:lpstr>
      <vt:lpstr>Introduction</vt:lpstr>
      <vt:lpstr>Problem Statement</vt:lpstr>
      <vt:lpstr>Solution</vt:lpstr>
      <vt:lpstr>Cont.</vt:lpstr>
      <vt:lpstr>Methodology</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Submission Phase</dc:title>
  <dc:creator>Barphe Home Laptop</dc:creator>
  <cp:lastModifiedBy>Barphe Home Laptop</cp:lastModifiedBy>
  <cp:revision>35</cp:revision>
  <dcterms:created xsi:type="dcterms:W3CDTF">2023-11-12T13:43:08Z</dcterms:created>
  <dcterms:modified xsi:type="dcterms:W3CDTF">2023-11-13T04:55:23Z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