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85" r:id="rId2"/>
    <p:sldId id="437" r:id="rId3"/>
    <p:sldId id="438" r:id="rId4"/>
    <p:sldId id="436" r:id="rId5"/>
    <p:sldId id="435" r:id="rId6"/>
    <p:sldId id="439" r:id="rId7"/>
    <p:sldId id="417" r:id="rId8"/>
    <p:sldId id="418" r:id="rId9"/>
    <p:sldId id="420" r:id="rId10"/>
    <p:sldId id="422" r:id="rId11"/>
    <p:sldId id="423" r:id="rId12"/>
    <p:sldId id="445" r:id="rId13"/>
    <p:sldId id="474" r:id="rId14"/>
    <p:sldId id="446" r:id="rId15"/>
    <p:sldId id="444" r:id="rId16"/>
    <p:sldId id="449" r:id="rId17"/>
    <p:sldId id="448" r:id="rId18"/>
    <p:sldId id="461" r:id="rId19"/>
    <p:sldId id="452" r:id="rId20"/>
    <p:sldId id="451" r:id="rId21"/>
    <p:sldId id="454" r:id="rId22"/>
    <p:sldId id="453" r:id="rId23"/>
    <p:sldId id="450" r:id="rId24"/>
    <p:sldId id="457" r:id="rId25"/>
    <p:sldId id="456" r:id="rId26"/>
    <p:sldId id="469" r:id="rId27"/>
    <p:sldId id="470" r:id="rId28"/>
    <p:sldId id="467" r:id="rId29"/>
    <p:sldId id="466" r:id="rId30"/>
    <p:sldId id="465" r:id="rId31"/>
    <p:sldId id="464" r:id="rId32"/>
    <p:sldId id="471" r:id="rId33"/>
    <p:sldId id="472" r:id="rId34"/>
    <p:sldId id="473" r:id="rId35"/>
    <p:sldId id="462" r:id="rId36"/>
    <p:sldId id="475" r:id="rId37"/>
    <p:sldId id="478" r:id="rId38"/>
    <p:sldId id="476" r:id="rId39"/>
    <p:sldId id="477" r:id="rId40"/>
    <p:sldId id="41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935" autoAdjust="0"/>
  </p:normalViewPr>
  <p:slideViewPr>
    <p:cSldViewPr>
      <p:cViewPr varScale="1">
        <p:scale>
          <a:sx n="63" d="100"/>
          <a:sy n="63" d="100"/>
        </p:scale>
        <p:origin x="-15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FF45D09C-53C1-466A-9970-5CC2D91EA862}" type="slidenum">
              <a:rPr lang="ar-SA"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175DCA7-243B-479F-9FA2-EB758333A7B5}" type="slidenum">
              <a:rPr lang="ar-SA"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smtClean="0"/>
              <a:t>Click to edit Master text styles</a:t>
            </a:r>
          </a:p>
        </p:txBody>
      </p:sp>
      <p:sp>
        <p:nvSpPr>
          <p:cNvPr id="6"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smtClean="0"/>
              <a:t>Click to edit Master text style</a:t>
            </a:r>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
        <p:nvSpPr>
          <p:cNvPr id="8"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smtClean="0">
                <a:solidFill>
                  <a:schemeClr val="tx1"/>
                </a:solidFill>
                <a:latin typeface="Calibri" pitchFamily="34" charset="0"/>
              </a:rPr>
              <a:t>University Institute of Engineering</a:t>
            </a:r>
            <a:r>
              <a:rPr lang="en-US" sz="2000" b="1" baseline="0" dirty="0" smtClean="0">
                <a:solidFill>
                  <a:schemeClr val="tx1"/>
                </a:solidFill>
                <a:latin typeface="Calibri" pitchFamily="34" charset="0"/>
              </a:rPr>
              <a:t> (</a:t>
            </a:r>
            <a:r>
              <a:rPr lang="en-US" sz="2000" b="1" baseline="0" dirty="0" err="1" smtClean="0">
                <a:solidFill>
                  <a:schemeClr val="tx1"/>
                </a:solidFill>
                <a:latin typeface="Calibri" pitchFamily="34" charset="0"/>
              </a:rPr>
              <a:t>UIE</a:t>
            </a:r>
            <a:r>
              <a:rPr lang="en-US" sz="2000" b="1" baseline="0" dirty="0" smtClean="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4"/>
          </p:cNvPr>
          <p:cNvPicPr>
            <a:picLocks noChangeAspect="1" noChangeArrowheads="1"/>
          </p:cNvPicPr>
          <p:nvPr userDrawn="1"/>
        </p:nvPicPr>
        <p:blipFill>
          <a:blip r:embed="rId15"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5"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4"/>
          <p:cNvSpPr txBox="1">
            <a:spLocks/>
          </p:cNvSpPr>
          <p:nvPr/>
        </p:nvSpPr>
        <p:spPr>
          <a:xfrm>
            <a:off x="1828800" y="2743200"/>
            <a:ext cx="6172200" cy="1371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7" name="TextBox 6"/>
          <p:cNvSpPr txBox="1"/>
          <p:nvPr/>
        </p:nvSpPr>
        <p:spPr>
          <a:xfrm>
            <a:off x="1447800" y="762000"/>
            <a:ext cx="6324600" cy="523220"/>
          </a:xfrm>
          <a:prstGeom prst="rect">
            <a:avLst/>
          </a:prstGeom>
          <a:noFill/>
        </p:spPr>
        <p:txBody>
          <a:bodyPr wrap="square" rtlCol="0">
            <a:spAutoFit/>
          </a:bodyPr>
          <a:lstStyle/>
          <a:p>
            <a:pPr algn="ctr"/>
            <a:r>
              <a:rPr lang="en-US" sz="2800" b="1" dirty="0" smtClean="0"/>
              <a:t>Advanced JAVA</a:t>
            </a:r>
            <a:endParaRPr lang="en-US" sz="2800" b="1" dirty="0">
              <a:solidFill>
                <a:srgbClr val="C00000"/>
              </a:solidFill>
              <a:latin typeface="Century" pitchFamily="18" charset="0"/>
            </a:endParaRPr>
          </a:p>
        </p:txBody>
      </p:sp>
      <p:sp>
        <p:nvSpPr>
          <p:cNvPr id="10" name="Rectangle 9"/>
          <p:cNvSpPr/>
          <p:nvPr/>
        </p:nvSpPr>
        <p:spPr>
          <a:xfrm>
            <a:off x="1143000" y="2514600"/>
            <a:ext cx="6858000" cy="769441"/>
          </a:xfrm>
          <a:prstGeom prst="rect">
            <a:avLst/>
          </a:prstGeom>
        </p:spPr>
        <p:txBody>
          <a:bodyPr wrap="square">
            <a:spAutoFit/>
          </a:bodyPr>
          <a:lstStyle/>
          <a:p>
            <a:pPr algn="ctr"/>
            <a:r>
              <a:rPr lang="en-US" sz="4400" b="1" dirty="0" smtClean="0">
                <a:solidFill>
                  <a:srgbClr val="FF0000"/>
                </a:solidFill>
              </a:rPr>
              <a:t>Database Connectivity</a:t>
            </a:r>
            <a:endParaRPr lang="en-US" sz="4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304800" y="1295400"/>
            <a:ext cx="8534400" cy="4495800"/>
          </a:xfrm>
        </p:spPr>
        <p:txBody>
          <a:bodyPr>
            <a:normAutofit/>
          </a:bodyPr>
          <a:lstStyle/>
          <a:p>
            <a:pPr algn="just"/>
            <a:r>
              <a:rPr lang="en-US" sz="2000" b="1" dirty="0" smtClean="0">
                <a:solidFill>
                  <a:prstClr val="black"/>
                </a:solidFill>
                <a:latin typeface="Times New Roman" pitchFamily="18" charset="0"/>
                <a:cs typeface="Times New Roman" pitchFamily="18" charset="0"/>
              </a:rPr>
              <a:t>Type 3 Driver: </a:t>
            </a:r>
            <a:r>
              <a:rPr lang="en-US" sz="2000" dirty="0" smtClean="0">
                <a:solidFill>
                  <a:prstClr val="black"/>
                </a:solidFill>
                <a:latin typeface="Times New Roman" pitchFamily="18" charset="0"/>
                <a:cs typeface="Times New Roman" pitchFamily="18" charset="0"/>
              </a:rPr>
              <a:t>JDBC-Net pure Java</a:t>
            </a:r>
          </a:p>
          <a:p>
            <a:pPr algn="just"/>
            <a:r>
              <a:rPr lang="en-US" sz="1800" dirty="0" smtClean="0">
                <a:latin typeface="Times New Roman" pitchFamily="18" charset="0"/>
                <a:cs typeface="Times New Roman" pitchFamily="18" charset="0"/>
              </a:rPr>
              <a:t>three-tier approach is used to access databases. The JDBC clients use standard network sockets to communicate with a middleware application server. </a:t>
            </a:r>
          </a:p>
          <a:p>
            <a:pPr algn="just"/>
            <a:r>
              <a:rPr lang="en-US" sz="1800" dirty="0" smtClean="0">
                <a:solidFill>
                  <a:prstClr val="black"/>
                </a:solidFill>
                <a:latin typeface="Times New Roman" pitchFamily="18" charset="0"/>
                <a:cs typeface="Times New Roman" pitchFamily="18" charset="0"/>
              </a:rPr>
              <a:t>The middleware connects its pure Java clients to many different databases. The type of protocol in this middleware depends on the vendor.</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Most flexible driver type</a:t>
            </a:r>
          </a:p>
        </p:txBody>
      </p:sp>
      <p:pic>
        <p:nvPicPr>
          <p:cNvPr id="4" name="Picture 2"/>
          <p:cNvPicPr>
            <a:picLocks noChangeAspect="1" noChangeArrowheads="1"/>
          </p:cNvPicPr>
          <p:nvPr/>
        </p:nvPicPr>
        <p:blipFill>
          <a:blip r:embed="rId2"/>
          <a:srcRect/>
          <a:stretch>
            <a:fillRect/>
          </a:stretch>
        </p:blipFill>
        <p:spPr bwMode="auto">
          <a:xfrm>
            <a:off x="3810000" y="2804448"/>
            <a:ext cx="4562475" cy="33868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533400" y="1524000"/>
            <a:ext cx="8305800" cy="4495800"/>
          </a:xfrm>
        </p:spPr>
        <p:txBody>
          <a:bodyPr>
            <a:normAutofit/>
          </a:bodyPr>
          <a:lstStyle/>
          <a:p>
            <a:pPr lvl="0" algn="just"/>
            <a:r>
              <a:rPr lang="fr-FR" sz="2000" b="1" dirty="0" smtClean="0">
                <a:solidFill>
                  <a:prstClr val="black"/>
                </a:solidFill>
                <a:latin typeface="Calibri"/>
              </a:rPr>
              <a:t>Type 4: </a:t>
            </a:r>
            <a:r>
              <a:rPr lang="fr-FR" sz="2000" dirty="0" smtClean="0">
                <a:solidFill>
                  <a:prstClr val="black"/>
                </a:solidFill>
                <a:latin typeface="Calibri"/>
              </a:rPr>
              <a:t>100% Pure Java</a:t>
            </a:r>
          </a:p>
          <a:p>
            <a:pPr algn="just"/>
            <a:r>
              <a:rPr lang="en-US" sz="1800" dirty="0" smtClean="0">
                <a:latin typeface="+mn-lt"/>
              </a:rPr>
              <a:t>Converts JDBC directly to native API used by the RDBMS</a:t>
            </a:r>
          </a:p>
          <a:p>
            <a:pPr algn="just"/>
            <a:r>
              <a:rPr lang="en-US" sz="1800" dirty="0" smtClean="0">
                <a:solidFill>
                  <a:prstClr val="black"/>
                </a:solidFill>
                <a:latin typeface="+mn-lt"/>
              </a:rPr>
              <a:t>Requests from client machines are made directly to the DBMS server. </a:t>
            </a:r>
            <a:endParaRPr lang="en-US" sz="1800" dirty="0" smtClean="0">
              <a:latin typeface="+mn-lt"/>
            </a:endParaRPr>
          </a:p>
          <a:p>
            <a:pPr algn="just"/>
            <a:r>
              <a:rPr lang="en-US" sz="1800" dirty="0" smtClean="0">
                <a:latin typeface="+mn-lt"/>
              </a:rPr>
              <a:t>Compiles into the application, applet &amp; does not require anything to be installed on client machine, except JVM</a:t>
            </a:r>
          </a:p>
          <a:p>
            <a:pPr algn="just"/>
            <a:r>
              <a:rPr lang="en-US" sz="1800" dirty="0" smtClean="0">
                <a:solidFill>
                  <a:prstClr val="black"/>
                </a:solidFill>
                <a:latin typeface="+mn-lt"/>
              </a:rPr>
              <a:t>They are also written in 100% Java and are the most efficient among all driver types.</a:t>
            </a:r>
            <a:endParaRPr lang="en-US" sz="2000" dirty="0">
              <a:latin typeface="+mn-lt"/>
            </a:endParaRPr>
          </a:p>
        </p:txBody>
      </p:sp>
      <p:sp>
        <p:nvSpPr>
          <p:cNvPr id="5" name="Rectangle 4"/>
          <p:cNvSpPr/>
          <p:nvPr/>
        </p:nvSpPr>
        <p:spPr>
          <a:xfrm>
            <a:off x="228600" y="5486400"/>
            <a:ext cx="4572000" cy="646331"/>
          </a:xfrm>
          <a:prstGeom prst="rect">
            <a:avLst/>
          </a:prstGeom>
        </p:spPr>
        <p:txBody>
          <a:bodyPr>
            <a:spAutoFit/>
          </a:bodyPr>
          <a:lstStyle/>
          <a:p>
            <a:pPr algn="ctr"/>
            <a:r>
              <a:rPr lang="en-US" b="1" dirty="0" err="1" smtClean="0"/>
              <a:t>Eg</a:t>
            </a:r>
            <a:r>
              <a:rPr lang="en-US" b="1" dirty="0" smtClean="0"/>
              <a:t>: </a:t>
            </a:r>
            <a:r>
              <a:rPr lang="en-US" dirty="0" err="1" smtClean="0"/>
              <a:t>MySQL's</a:t>
            </a:r>
            <a:r>
              <a:rPr lang="en-US" dirty="0" smtClean="0"/>
              <a:t> Connector/J driver is a Type 4 driver. </a:t>
            </a:r>
            <a:endParaRPr lang="en-US" dirty="0"/>
          </a:p>
        </p:txBody>
      </p:sp>
      <p:pic>
        <p:nvPicPr>
          <p:cNvPr id="4099" name="Picture 3"/>
          <p:cNvPicPr>
            <a:picLocks noChangeAspect="1" noChangeArrowheads="1"/>
          </p:cNvPicPr>
          <p:nvPr/>
        </p:nvPicPr>
        <p:blipFill>
          <a:blip r:embed="rId2"/>
          <a:srcRect/>
          <a:stretch>
            <a:fillRect/>
          </a:stretch>
        </p:blipFill>
        <p:spPr bwMode="auto">
          <a:xfrm>
            <a:off x="5105400" y="3412179"/>
            <a:ext cx="3429000" cy="2836221"/>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dirty="0" smtClean="0">
                <a:solidFill>
                  <a:srgbClr val="FF0000"/>
                </a:solidFill>
                <a:latin typeface="Calibri"/>
              </a:rPr>
              <a:t>JDBC ARCHITECTURE/JDBC Driver Types</a:t>
            </a:r>
            <a:endParaRPr lang="en-US" dirty="0"/>
          </a:p>
        </p:txBody>
      </p:sp>
      <p:sp>
        <p:nvSpPr>
          <p:cNvPr id="3" name="Content Placeholder 2"/>
          <p:cNvSpPr>
            <a:spLocks noGrp="1"/>
          </p:cNvSpPr>
          <p:nvPr>
            <p:ph idx="1"/>
          </p:nvPr>
        </p:nvSpPr>
        <p:spPr>
          <a:xfrm>
            <a:off x="152400" y="1524000"/>
            <a:ext cx="8686800" cy="4267200"/>
          </a:xfrm>
        </p:spPr>
        <p:txBody>
          <a:bodyPr>
            <a:normAutofit/>
          </a:bodyPr>
          <a:lstStyle/>
          <a:p>
            <a:pPr algn="just"/>
            <a:r>
              <a:rPr lang="en-US" sz="2000" dirty="0" smtClean="0">
                <a:latin typeface="+mn-lt"/>
              </a:rPr>
              <a:t>A </a:t>
            </a:r>
            <a:r>
              <a:rPr lang="en-US" sz="2000" b="1" dirty="0" smtClean="0">
                <a:solidFill>
                  <a:srgbClr val="FF0000"/>
                </a:solidFill>
                <a:latin typeface="+mn-lt"/>
              </a:rPr>
              <a:t>Type 4 driver </a:t>
            </a:r>
            <a:r>
              <a:rPr lang="en-US" sz="2000" dirty="0" smtClean="0">
                <a:latin typeface="+mn-lt"/>
              </a:rPr>
              <a:t>is a pure Java driver, which usually comes as a .jar file and performs direct calls to the database server. It does not need any configuration on the client’s machine, other than including the name of the main driver’s class in your Java code. That’s why it’s also known as the </a:t>
            </a:r>
            <a:r>
              <a:rPr lang="en-US" sz="2000" i="1" dirty="0" smtClean="0">
                <a:latin typeface="+mn-lt"/>
              </a:rPr>
              <a:t>thin driver.</a:t>
            </a:r>
          </a:p>
          <a:p>
            <a:pPr algn="just"/>
            <a:r>
              <a:rPr lang="en-US" sz="2000" dirty="0" smtClean="0">
                <a:latin typeface="+mn-lt"/>
              </a:rPr>
              <a:t>For example, Java applets can be packaged with this type of driver, which can be automatically downloaded to the user’s machine along with the applets themselves.</a:t>
            </a:r>
            <a:endParaRPr lang="en-US" sz="2000" dirty="0">
              <a:latin typeface="+mn-lt"/>
            </a:endParaRPr>
          </a:p>
        </p:txBody>
      </p:sp>
      <p:pic>
        <p:nvPicPr>
          <p:cNvPr id="1026" name="Picture 2"/>
          <p:cNvPicPr>
            <a:picLocks noChangeAspect="1" noChangeArrowheads="1"/>
          </p:cNvPicPr>
          <p:nvPr/>
        </p:nvPicPr>
        <p:blipFill>
          <a:blip r:embed="rId2" cstate="print"/>
          <a:srcRect/>
          <a:stretch>
            <a:fillRect/>
          </a:stretch>
        </p:blipFill>
        <p:spPr bwMode="auto">
          <a:xfrm>
            <a:off x="3886200" y="3657599"/>
            <a:ext cx="3600450" cy="2569335"/>
          </a:xfrm>
          <a:prstGeom prst="rect">
            <a:avLst/>
          </a:prstGeom>
          <a:ln w="28575"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4267200"/>
          </a:xfrm>
        </p:spPr>
        <p:txBody>
          <a:bodyPr>
            <a:normAutofit lnSpcReduction="10000"/>
          </a:bodyPr>
          <a:lstStyle/>
          <a:p>
            <a:pPr>
              <a:buNone/>
            </a:pPr>
            <a:r>
              <a:rPr lang="en-US" sz="2000" b="1" dirty="0" smtClean="0"/>
              <a:t>Which Driver should be Used?</a:t>
            </a:r>
          </a:p>
          <a:p>
            <a:pPr>
              <a:buNone/>
            </a:pPr>
            <a:endParaRPr lang="en-US" sz="2000" b="1" dirty="0" smtClean="0"/>
          </a:p>
          <a:p>
            <a:r>
              <a:rPr lang="en-US" sz="2000" dirty="0" smtClean="0"/>
              <a:t>If you are accessing one type of database, such as Oracle, Sybase, or IBM, the preferred driver type is 4.</a:t>
            </a:r>
          </a:p>
          <a:p>
            <a:endParaRPr lang="en-US" sz="2000" dirty="0" smtClean="0"/>
          </a:p>
          <a:p>
            <a:r>
              <a:rPr lang="en-US" sz="2000" dirty="0" smtClean="0"/>
              <a:t>If your Java application is accessing multiple types of databases at the same time, type 3 is the preferred driver.</a:t>
            </a:r>
          </a:p>
          <a:p>
            <a:endParaRPr lang="en-US" sz="2000" dirty="0" smtClean="0"/>
          </a:p>
          <a:p>
            <a:r>
              <a:rPr lang="en-US" sz="2000" dirty="0" smtClean="0"/>
              <a:t>Type 2 drivers are useful in situations, where a type 3 or type 4 driver is not available yet for your database.</a:t>
            </a:r>
          </a:p>
          <a:p>
            <a:endParaRPr lang="en-US" sz="2000" dirty="0" smtClean="0"/>
          </a:p>
          <a:p>
            <a:r>
              <a:rPr lang="en-US" sz="2000" dirty="0" smtClean="0"/>
              <a:t>The type 1 driver is not considered a deployment-level driver, and is typically used for development and testing purposes only.</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457200" y="1524000"/>
            <a:ext cx="8001000" cy="4495800"/>
          </a:xfrm>
        </p:spPr>
        <p:txBody>
          <a:bodyPr>
            <a:normAutofit lnSpcReduction="10000"/>
          </a:bodyPr>
          <a:lstStyle/>
          <a:p>
            <a:r>
              <a:rPr lang="en-US" dirty="0" smtClean="0">
                <a:latin typeface="+mn-lt"/>
              </a:rPr>
              <a:t>A connection can be open with the help of following steps:</a:t>
            </a:r>
          </a:p>
          <a:p>
            <a:pPr marL="919163" indent="-461963" defTabSz="1150938">
              <a:lnSpc>
                <a:spcPct val="150000"/>
              </a:lnSpc>
              <a:buNone/>
            </a:pPr>
            <a:r>
              <a:rPr lang="en-US" sz="2000" b="1" dirty="0" smtClean="0">
                <a:latin typeface="+mn-lt"/>
              </a:rPr>
              <a:t>1. 	Importing Packages</a:t>
            </a:r>
          </a:p>
          <a:p>
            <a:pPr marL="919163" indent="-461963" defTabSz="1150938">
              <a:lnSpc>
                <a:spcPct val="150000"/>
              </a:lnSpc>
              <a:buNone/>
            </a:pPr>
            <a:r>
              <a:rPr lang="en-US" sz="2000" b="1" dirty="0" smtClean="0">
                <a:latin typeface="+mn-lt"/>
              </a:rPr>
              <a:t>2. 	Loading JDBC Drivers</a:t>
            </a:r>
          </a:p>
          <a:p>
            <a:pPr marL="919163" indent="-461963" defTabSz="1150938">
              <a:lnSpc>
                <a:spcPct val="150000"/>
              </a:lnSpc>
              <a:buNone/>
            </a:pPr>
            <a:r>
              <a:rPr lang="en-US" sz="2000" b="1" dirty="0" smtClean="0">
                <a:latin typeface="+mn-lt"/>
              </a:rPr>
              <a:t>3. 	Opening a Connection to a Database</a:t>
            </a:r>
          </a:p>
          <a:p>
            <a:pPr marL="919163" indent="-461963" defTabSz="1150938">
              <a:lnSpc>
                <a:spcPct val="150000"/>
              </a:lnSpc>
              <a:buNone/>
            </a:pPr>
            <a:r>
              <a:rPr lang="en-US" sz="2000" b="1" dirty="0" smtClean="0">
                <a:latin typeface="+mn-lt"/>
              </a:rPr>
              <a:t>4. 	Creating a Statement Object</a:t>
            </a:r>
          </a:p>
          <a:p>
            <a:pPr marL="919163" indent="-461963" defTabSz="1150938">
              <a:lnSpc>
                <a:spcPct val="150000"/>
              </a:lnSpc>
              <a:buNone/>
            </a:pPr>
            <a:r>
              <a:rPr lang="en-US" sz="2000" b="1" dirty="0" smtClean="0">
                <a:latin typeface="+mn-lt"/>
              </a:rPr>
              <a:t>5. 	Executing a Query and Returning a Result Set Object</a:t>
            </a:r>
          </a:p>
          <a:p>
            <a:pPr marL="919163" indent="-461963" defTabSz="1150938">
              <a:lnSpc>
                <a:spcPct val="150000"/>
              </a:lnSpc>
              <a:buNone/>
            </a:pPr>
            <a:r>
              <a:rPr lang="en-US" sz="2000" b="1" dirty="0" smtClean="0">
                <a:latin typeface="+mn-lt"/>
              </a:rPr>
              <a:t>6. 	Processing the Result Set</a:t>
            </a:r>
          </a:p>
          <a:p>
            <a:pPr marL="919163" indent="-461963" defTabSz="1150938">
              <a:lnSpc>
                <a:spcPct val="150000"/>
              </a:lnSpc>
              <a:buNone/>
            </a:pPr>
            <a:r>
              <a:rPr lang="en-US" sz="2000" b="1" dirty="0" smtClean="0">
                <a:latin typeface="+mn-lt"/>
              </a:rPr>
              <a:t>7. 	Closing the Result Set and Statement Objects</a:t>
            </a:r>
          </a:p>
          <a:p>
            <a:pPr marL="919163" indent="-461963" defTabSz="1150938">
              <a:lnSpc>
                <a:spcPct val="150000"/>
              </a:lnSpc>
              <a:buNone/>
            </a:pPr>
            <a:r>
              <a:rPr lang="en-US" sz="2000" b="1" dirty="0" smtClean="0">
                <a:latin typeface="+mn-lt"/>
              </a:rPr>
              <a:t>8. 	Closing the Connection</a:t>
            </a:r>
            <a:endParaRPr lang="en-US" sz="20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524000"/>
            <a:ext cx="8458200" cy="4572000"/>
          </a:xfrm>
        </p:spPr>
        <p:txBody>
          <a:bodyPr>
            <a:normAutofit/>
          </a:bodyPr>
          <a:lstStyle/>
          <a:p>
            <a:pPr algn="just"/>
            <a:r>
              <a:rPr lang="en-US" sz="2000" b="1" dirty="0" smtClean="0">
                <a:solidFill>
                  <a:srgbClr val="FF0000"/>
                </a:solidFill>
                <a:latin typeface="+mn-lt"/>
              </a:rPr>
              <a:t>Importing Packages</a:t>
            </a:r>
          </a:p>
          <a:p>
            <a:pPr algn="just"/>
            <a:r>
              <a:rPr lang="en-US" sz="2000" dirty="0" smtClean="0">
                <a:latin typeface="+mn-lt"/>
              </a:rPr>
              <a:t>import     java.sql.* ; 		// for standard JDBC programs</a:t>
            </a:r>
          </a:p>
          <a:p>
            <a:pPr algn="just"/>
            <a:r>
              <a:rPr lang="en-US" sz="2000" dirty="0" smtClean="0">
                <a:latin typeface="+mn-lt"/>
              </a:rPr>
              <a:t>import     </a:t>
            </a:r>
            <a:r>
              <a:rPr lang="en-US" sz="2000" dirty="0" err="1" smtClean="0">
                <a:latin typeface="+mn-lt"/>
              </a:rPr>
              <a:t>java.math</a:t>
            </a:r>
            <a:r>
              <a:rPr lang="en-US" sz="2000" dirty="0" smtClean="0">
                <a:latin typeface="+mn-lt"/>
              </a:rPr>
              <a:t>.* ; 		// for Decimal and Integer support</a:t>
            </a:r>
          </a:p>
          <a:p>
            <a:pPr algn="just"/>
            <a:r>
              <a:rPr lang="en-US" sz="2000" dirty="0" smtClean="0">
                <a:latin typeface="+mn-lt"/>
              </a:rPr>
              <a:t>JDBC  API is in the package java.sql </a:t>
            </a:r>
          </a:p>
          <a:p>
            <a:pPr algn="just">
              <a:buNone/>
            </a:pPr>
            <a:r>
              <a:rPr lang="en-US" sz="2000" dirty="0" smtClean="0">
                <a:latin typeface="+mn-lt"/>
              </a:rPr>
              <a:t>It consists of  interfaces, classes and exceptions .</a:t>
            </a:r>
          </a:p>
          <a:p>
            <a:pPr algn="just">
              <a:buNone/>
            </a:pPr>
            <a:r>
              <a:rPr lang="en-US" sz="2000" b="1" dirty="0" smtClean="0">
                <a:latin typeface="+mn-lt"/>
              </a:rPr>
              <a:t>Interfaces: </a:t>
            </a:r>
          </a:p>
          <a:p>
            <a:pPr algn="just">
              <a:tabLst>
                <a:tab pos="7891463" algn="l"/>
              </a:tabLst>
            </a:pPr>
            <a:r>
              <a:rPr lang="en-US" sz="2000" dirty="0" err="1" smtClean="0">
                <a:latin typeface="+mn-lt"/>
              </a:rPr>
              <a:t>CallableStatement</a:t>
            </a:r>
            <a:r>
              <a:rPr lang="en-US" sz="2000" dirty="0" smtClean="0">
                <a:latin typeface="+mn-lt"/>
              </a:rPr>
              <a:t>, </a:t>
            </a:r>
            <a:r>
              <a:rPr lang="en-US" sz="2000" dirty="0" smtClean="0">
                <a:solidFill>
                  <a:srgbClr val="FF0000"/>
                </a:solidFill>
                <a:latin typeface="+mn-lt"/>
              </a:rPr>
              <a:t>Connection, </a:t>
            </a:r>
            <a:r>
              <a:rPr lang="en-US" sz="2000" dirty="0" err="1" smtClean="0">
                <a:latin typeface="+mn-lt"/>
              </a:rPr>
              <a:t>DatabaseMetaData</a:t>
            </a:r>
            <a:r>
              <a:rPr lang="en-US" sz="2000" dirty="0" smtClean="0">
                <a:latin typeface="+mn-lt"/>
              </a:rPr>
              <a:t>, </a:t>
            </a:r>
            <a:r>
              <a:rPr lang="en-US" sz="2000" dirty="0" smtClean="0">
                <a:solidFill>
                  <a:srgbClr val="FF0000"/>
                </a:solidFill>
                <a:latin typeface="+mn-lt"/>
              </a:rPr>
              <a:t>Statement, </a:t>
            </a:r>
            <a:r>
              <a:rPr lang="en-US" sz="2000" dirty="0" smtClean="0">
                <a:latin typeface="+mn-lt"/>
              </a:rPr>
              <a:t>Driver,</a:t>
            </a:r>
          </a:p>
          <a:p>
            <a:pPr algn="just">
              <a:buNone/>
              <a:tabLst>
                <a:tab pos="7891463" algn="l"/>
              </a:tabLst>
            </a:pPr>
            <a:r>
              <a:rPr lang="en-US" sz="2000" dirty="0" smtClean="0">
                <a:latin typeface="+mn-lt"/>
              </a:rPr>
              <a:t>	</a:t>
            </a:r>
            <a:r>
              <a:rPr lang="en-US" sz="2000" dirty="0" err="1" smtClean="0">
                <a:latin typeface="+mn-lt"/>
              </a:rPr>
              <a:t>PreparedStatement</a:t>
            </a:r>
            <a:r>
              <a:rPr lang="en-US" sz="2000" dirty="0" smtClean="0">
                <a:latin typeface="+mn-lt"/>
              </a:rPr>
              <a:t>, </a:t>
            </a:r>
            <a:r>
              <a:rPr lang="en-US" sz="2000" dirty="0" err="1" smtClean="0">
                <a:solidFill>
                  <a:srgbClr val="FF0000"/>
                </a:solidFill>
                <a:latin typeface="+mn-lt"/>
              </a:rPr>
              <a:t>ResultSet</a:t>
            </a:r>
            <a:r>
              <a:rPr lang="en-US" sz="2000" dirty="0" smtClean="0">
                <a:latin typeface="+mn-lt"/>
              </a:rPr>
              <a:t>, </a:t>
            </a:r>
            <a:r>
              <a:rPr lang="en-US" sz="2000" dirty="0" err="1" smtClean="0">
                <a:latin typeface="+mn-lt"/>
              </a:rPr>
              <a:t>ResultSetMetaData</a:t>
            </a:r>
            <a:r>
              <a:rPr lang="en-US" sz="2000" dirty="0" smtClean="0">
                <a:latin typeface="+mn-lt"/>
              </a:rPr>
              <a:t> etc.</a:t>
            </a:r>
          </a:p>
          <a:p>
            <a:pPr algn="just">
              <a:buNone/>
            </a:pPr>
            <a:r>
              <a:rPr lang="en-US" sz="2000" b="1" dirty="0" smtClean="0">
                <a:latin typeface="+mn-lt"/>
              </a:rPr>
              <a:t>Classes:</a:t>
            </a:r>
          </a:p>
          <a:p>
            <a:pPr algn="just"/>
            <a:r>
              <a:rPr lang="en-US" sz="2000" dirty="0" smtClean="0">
                <a:latin typeface="+mn-lt"/>
              </a:rPr>
              <a:t>Date, </a:t>
            </a:r>
            <a:r>
              <a:rPr lang="en-US" sz="2000" dirty="0" err="1" smtClean="0">
                <a:solidFill>
                  <a:srgbClr val="FF0000"/>
                </a:solidFill>
                <a:latin typeface="+mn-lt"/>
              </a:rPr>
              <a:t>DriverManager</a:t>
            </a:r>
            <a:r>
              <a:rPr lang="en-US" sz="2000" dirty="0" smtClean="0">
                <a:latin typeface="+mn-lt"/>
              </a:rPr>
              <a:t>, </a:t>
            </a:r>
            <a:r>
              <a:rPr lang="en-US" sz="2000" dirty="0" err="1" smtClean="0">
                <a:latin typeface="+mn-lt"/>
              </a:rPr>
              <a:t>DriverPropertyInfo</a:t>
            </a:r>
            <a:r>
              <a:rPr lang="en-US" sz="2000" dirty="0" smtClean="0">
                <a:latin typeface="+mn-lt"/>
              </a:rPr>
              <a:t>, Time, Timestamp, Types</a:t>
            </a:r>
          </a:p>
          <a:p>
            <a:pPr algn="just">
              <a:buNone/>
            </a:pPr>
            <a:r>
              <a:rPr lang="en-US" sz="2000" b="1" dirty="0" smtClean="0">
                <a:latin typeface="+mn-lt"/>
              </a:rPr>
              <a:t>Exceptions:</a:t>
            </a:r>
          </a:p>
          <a:p>
            <a:pPr algn="just"/>
            <a:r>
              <a:rPr lang="en-US" sz="2000" dirty="0" smtClean="0">
                <a:latin typeface="+mn-lt"/>
              </a:rPr>
              <a:t>DataTruncation, </a:t>
            </a:r>
            <a:r>
              <a:rPr lang="en-US" sz="2000" dirty="0" err="1" smtClean="0">
                <a:latin typeface="+mn-lt"/>
              </a:rPr>
              <a:t>SQLException</a:t>
            </a:r>
            <a:r>
              <a:rPr lang="en-US" sz="2000" dirty="0" smtClean="0">
                <a:latin typeface="+mn-lt"/>
              </a:rPr>
              <a:t>, </a:t>
            </a:r>
            <a:r>
              <a:rPr lang="en-US" sz="2000" dirty="0" err="1" smtClean="0">
                <a:latin typeface="+mn-lt"/>
              </a:rPr>
              <a:t>SQLWarning</a:t>
            </a:r>
            <a:endParaRPr lang="en-US" sz="20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458200" cy="4724400"/>
          </a:xfrm>
        </p:spPr>
        <p:txBody>
          <a:bodyPr>
            <a:normAutofit/>
          </a:bodyPr>
          <a:lstStyle/>
          <a:p>
            <a:r>
              <a:rPr lang="en-US" sz="2000" b="1" dirty="0" smtClean="0">
                <a:solidFill>
                  <a:srgbClr val="FF0000"/>
                </a:solidFill>
                <a:latin typeface="+mn-lt"/>
              </a:rPr>
              <a:t>Loading JDBC Drivers</a:t>
            </a:r>
          </a:p>
          <a:p>
            <a:pPr algn="just"/>
            <a:r>
              <a:rPr lang="en-US" sz="2000" dirty="0" smtClean="0">
                <a:latin typeface="+mn-lt"/>
              </a:rPr>
              <a:t>Load the JDBC driver using the method </a:t>
            </a:r>
            <a:r>
              <a:rPr lang="en-US" sz="2000" dirty="0" err="1" smtClean="0">
                <a:latin typeface="+mn-lt"/>
              </a:rPr>
              <a:t>forName</a:t>
            </a:r>
            <a:r>
              <a:rPr lang="en-US" sz="2000" dirty="0" smtClean="0">
                <a:latin typeface="+mn-lt"/>
              </a:rPr>
              <a:t>() of the Java class </a:t>
            </a:r>
            <a:r>
              <a:rPr lang="en-US" sz="2000" dirty="0" err="1" smtClean="0">
                <a:latin typeface="+mn-lt"/>
              </a:rPr>
              <a:t>Class</a:t>
            </a:r>
            <a:r>
              <a:rPr lang="en-US" sz="2000" dirty="0" smtClean="0">
                <a:latin typeface="+mn-lt"/>
              </a:rPr>
              <a:t>. </a:t>
            </a:r>
          </a:p>
          <a:p>
            <a:pPr algn="just"/>
            <a:r>
              <a:rPr lang="en-US" sz="2000" dirty="0" smtClean="0">
                <a:latin typeface="+mn-lt"/>
              </a:rPr>
              <a:t>If you work with Oracle DBMS, load a Type 4 JDBC driver with the following command:	</a:t>
            </a:r>
            <a:r>
              <a:rPr lang="en-US" sz="2000" b="1" dirty="0" err="1" smtClean="0">
                <a:latin typeface="+mn-lt"/>
              </a:rPr>
              <a:t>Class.forName</a:t>
            </a:r>
            <a:r>
              <a:rPr lang="en-US" sz="2000" b="1" dirty="0" smtClean="0">
                <a:latin typeface="+mn-lt"/>
              </a:rPr>
              <a:t>(“</a:t>
            </a:r>
            <a:r>
              <a:rPr lang="en-US" sz="2000" b="1" dirty="0" err="1" smtClean="0">
                <a:latin typeface="+mn-lt"/>
              </a:rPr>
              <a:t>oracle.jdbc.driver.OracleDriver</a:t>
            </a:r>
            <a:r>
              <a:rPr lang="en-US" sz="2000" b="1" dirty="0" smtClean="0">
                <a:latin typeface="+mn-lt"/>
              </a:rPr>
              <a:t>”);</a:t>
            </a:r>
          </a:p>
          <a:p>
            <a:pPr indent="-4763">
              <a:buNone/>
            </a:pPr>
            <a:r>
              <a:rPr lang="en-US" sz="2000" dirty="0" smtClean="0">
                <a:latin typeface="+mn-lt"/>
              </a:rPr>
              <a:t>The return type of the </a:t>
            </a:r>
            <a:r>
              <a:rPr lang="en-US" sz="2000" dirty="0" err="1" smtClean="0">
                <a:latin typeface="+mn-lt"/>
              </a:rPr>
              <a:t>Class.forName</a:t>
            </a:r>
            <a:r>
              <a:rPr lang="en-US" sz="2000" dirty="0" smtClean="0">
                <a:latin typeface="+mn-lt"/>
              </a:rPr>
              <a:t> (String </a:t>
            </a:r>
            <a:r>
              <a:rPr lang="en-US" sz="2000" dirty="0" err="1" smtClean="0">
                <a:latin typeface="+mn-lt"/>
              </a:rPr>
              <a:t>ClassName</a:t>
            </a:r>
            <a:r>
              <a:rPr lang="en-US" sz="2000" dirty="0" smtClean="0">
                <a:latin typeface="+mn-lt"/>
              </a:rPr>
              <a:t>) method is “Class”. Class is a class in </a:t>
            </a:r>
            <a:r>
              <a:rPr lang="en-US" sz="2000" dirty="0" err="1" smtClean="0">
                <a:latin typeface="+mn-lt"/>
              </a:rPr>
              <a:t>java.lang</a:t>
            </a:r>
            <a:r>
              <a:rPr lang="en-US" sz="2000" dirty="0" smtClean="0">
                <a:latin typeface="+mn-lt"/>
              </a:rPr>
              <a:t> package. </a:t>
            </a:r>
          </a:p>
          <a:p>
            <a:pPr>
              <a:buNone/>
            </a:pPr>
            <a:endParaRPr lang="en-US" sz="2000" b="1" dirty="0">
              <a:solidFill>
                <a:srgbClr val="FF0000"/>
              </a:solidFill>
              <a:latin typeface="+mn-lt"/>
            </a:endParaRPr>
          </a:p>
        </p:txBody>
      </p:sp>
      <p:graphicFrame>
        <p:nvGraphicFramePr>
          <p:cNvPr id="4" name="Group 215"/>
          <p:cNvGraphicFramePr>
            <a:graphicFrameLocks/>
          </p:cNvGraphicFramePr>
          <p:nvPr/>
        </p:nvGraphicFramePr>
        <p:xfrm>
          <a:off x="609600" y="3886199"/>
          <a:ext cx="8077200" cy="2362201"/>
        </p:xfrm>
        <a:graphic>
          <a:graphicData uri="http://schemas.openxmlformats.org/drawingml/2006/table">
            <a:tbl>
              <a:tblPr>
                <a:tableStyleId>{5940675A-B579-460E-94D1-54222C63F5DA}</a:tableStyleId>
              </a:tblPr>
              <a:tblGrid>
                <a:gridCol w="2472612"/>
                <a:gridCol w="5604588"/>
              </a:tblGrid>
              <a:tr h="403789">
                <a:tc gridSpan="2">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JDBC DRIVER</a:t>
                      </a:r>
                      <a:endParaRPr kumimoji="0" lang="en-US" sz="1800" b="1" i="0" u="none" strike="noStrike" cap="none" normalizeH="0" baseline="0" dirty="0" smtClean="0">
                        <a:ln>
                          <a:noFill/>
                        </a:ln>
                        <a:solidFill>
                          <a:schemeClr val="tx1"/>
                        </a:solidFill>
                        <a:effectLst/>
                        <a:latin typeface="Arial" charset="0"/>
                      </a:endParaRPr>
                    </a:p>
                  </a:txBody>
                  <a:tcPr marT="45711" marB="45711" anchor="b" horzOverflow="overflow"/>
                </a:tc>
                <a:tc hMerge="1">
                  <a:txBody>
                    <a:bodyPr/>
                    <a:lstStyle/>
                    <a:p>
                      <a:endParaRPr lang="en-US"/>
                    </a:p>
                  </a:txBody>
                  <a:tcPr/>
                </a:tc>
              </a:tr>
              <a:tr h="422445">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solidFill>
                            <a:srgbClr val="C00000"/>
                          </a:solidFill>
                          <a:effectLst/>
                        </a:rPr>
                        <a:t>Data base </a:t>
                      </a:r>
                      <a:endParaRPr kumimoji="0" lang="en-US" sz="1800" b="1" i="0" u="none" strike="noStrike" cap="none" normalizeH="0" baseline="0" dirty="0" smtClean="0">
                        <a:ln>
                          <a:noFill/>
                        </a:ln>
                        <a:solidFill>
                          <a:srgbClr val="C00000"/>
                        </a:solidFill>
                        <a:effectLst/>
                        <a:latin typeface="Arial" charset="0"/>
                      </a:endParaRPr>
                    </a:p>
                  </a:txBody>
                  <a:tcPr marT="45711" marB="45711" anchor="b"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solidFill>
                            <a:srgbClr val="C00000"/>
                          </a:solidFill>
                          <a:effectLst/>
                        </a:rPr>
                        <a:t>Driver class</a:t>
                      </a:r>
                      <a:endParaRPr kumimoji="0" lang="en-US" sz="1800" b="1" i="0" u="none" strike="noStrike" cap="none" normalizeH="0" baseline="0" dirty="0" smtClean="0">
                        <a:ln>
                          <a:noFill/>
                        </a:ln>
                        <a:solidFill>
                          <a:srgbClr val="C00000"/>
                        </a:solidFill>
                        <a:effectLst/>
                        <a:latin typeface="Arial" charset="0"/>
                      </a:endParaRPr>
                    </a:p>
                  </a:txBody>
                  <a:tcPr marT="45711" marB="45711" anchor="b" horzOverflow="overflow"/>
                </a:tc>
              </a:tr>
              <a:tr h="575987">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Access</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sun.jdbc.odbc.JdbcOdbcDriver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r h="45799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MySql</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com.mysql.jdbc.Driver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r h="50199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Oracle</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oracle.jdbc.driver.OracleDriver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447800"/>
            <a:ext cx="8458200" cy="4876800"/>
          </a:xfrm>
        </p:spPr>
        <p:txBody>
          <a:bodyPr>
            <a:normAutofit/>
          </a:bodyPr>
          <a:lstStyle/>
          <a:p>
            <a:r>
              <a:rPr lang="en-US" sz="2000" b="1" dirty="0" smtClean="0">
                <a:solidFill>
                  <a:srgbClr val="FF0000"/>
                </a:solidFill>
              </a:rPr>
              <a:t>Opening a Connection to a Database</a:t>
            </a:r>
          </a:p>
          <a:p>
            <a:pPr algn="just"/>
            <a:r>
              <a:rPr lang="en-US" sz="2000" dirty="0" smtClean="0">
                <a:latin typeface="+mn-lt"/>
              </a:rPr>
              <a:t>The </a:t>
            </a:r>
            <a:r>
              <a:rPr lang="en-US" sz="2000" b="1" dirty="0" smtClean="0">
                <a:solidFill>
                  <a:srgbClr val="000066"/>
                </a:solidFill>
                <a:latin typeface="+mn-lt"/>
              </a:rPr>
              <a:t>JDBC </a:t>
            </a:r>
            <a:r>
              <a:rPr lang="en-US" sz="2000" b="1" dirty="0" err="1" smtClean="0">
                <a:solidFill>
                  <a:srgbClr val="000066"/>
                </a:solidFill>
                <a:latin typeface="+mn-lt"/>
              </a:rPr>
              <a:t>DriverManager</a:t>
            </a:r>
            <a:r>
              <a:rPr lang="en-US" sz="2000" dirty="0" smtClean="0">
                <a:latin typeface="+mn-lt"/>
              </a:rPr>
              <a:t> class defines objects which can connect Java applications to a JDBC driver. </a:t>
            </a:r>
            <a:r>
              <a:rPr lang="en-US" sz="2000" dirty="0" err="1" smtClean="0">
                <a:latin typeface="+mn-lt"/>
              </a:rPr>
              <a:t>DriverManager</a:t>
            </a:r>
            <a:r>
              <a:rPr lang="en-US" sz="2000" dirty="0" smtClean="0">
                <a:latin typeface="+mn-lt"/>
              </a:rPr>
              <a:t> class manages the JDBC drivers that are installed on the system. </a:t>
            </a:r>
          </a:p>
          <a:p>
            <a:pPr algn="just"/>
            <a:r>
              <a:rPr lang="en-US" sz="2000" dirty="0" smtClean="0">
                <a:latin typeface="+mn-lt"/>
              </a:rPr>
              <a:t>Its </a:t>
            </a:r>
            <a:r>
              <a:rPr lang="en-US" sz="2000" b="1" dirty="0" err="1" smtClean="0">
                <a:solidFill>
                  <a:srgbClr val="000066"/>
                </a:solidFill>
                <a:latin typeface="+mn-lt"/>
              </a:rPr>
              <a:t>getConnection</a:t>
            </a:r>
            <a:r>
              <a:rPr lang="en-US" sz="2000" b="1" dirty="0" smtClean="0">
                <a:solidFill>
                  <a:srgbClr val="000066"/>
                </a:solidFill>
                <a:latin typeface="+mn-lt"/>
              </a:rPr>
              <a:t>()</a:t>
            </a:r>
            <a:r>
              <a:rPr lang="en-US" sz="2000" dirty="0" smtClean="0">
                <a:latin typeface="+mn-lt"/>
              </a:rPr>
              <a:t> method is used to establish a connection to a database. It uses a username, password, and a </a:t>
            </a:r>
            <a:r>
              <a:rPr lang="en-US" sz="2000" dirty="0" err="1" smtClean="0">
                <a:latin typeface="+mn-lt"/>
              </a:rPr>
              <a:t>jdbc</a:t>
            </a:r>
            <a:r>
              <a:rPr lang="en-US" sz="2000" dirty="0" smtClean="0">
                <a:latin typeface="+mn-lt"/>
              </a:rPr>
              <a:t> </a:t>
            </a:r>
            <a:r>
              <a:rPr lang="en-US" sz="2000" dirty="0" err="1" smtClean="0">
                <a:latin typeface="+mn-lt"/>
              </a:rPr>
              <a:t>url</a:t>
            </a:r>
            <a:r>
              <a:rPr lang="en-US" sz="2000" dirty="0" smtClean="0">
                <a:latin typeface="+mn-lt"/>
              </a:rPr>
              <a:t> to establish a connection to the database and returns a </a:t>
            </a:r>
            <a:r>
              <a:rPr lang="en-US" sz="2000" b="1" dirty="0" smtClean="0">
                <a:solidFill>
                  <a:srgbClr val="000066"/>
                </a:solidFill>
                <a:latin typeface="+mn-lt"/>
              </a:rPr>
              <a:t>connection object</a:t>
            </a:r>
            <a:r>
              <a:rPr lang="en-US" sz="2000" dirty="0" smtClean="0">
                <a:latin typeface="+mn-lt"/>
              </a:rPr>
              <a:t>.</a:t>
            </a:r>
          </a:p>
          <a:p>
            <a:pPr algn="just"/>
            <a:r>
              <a:rPr lang="en-US" sz="2000" dirty="0" smtClean="0">
                <a:latin typeface="+mn-lt"/>
              </a:rPr>
              <a:t>Obtain the database connection to the database by calling</a:t>
            </a:r>
          </a:p>
          <a:p>
            <a:pPr algn="just">
              <a:buNone/>
            </a:pPr>
            <a:r>
              <a:rPr lang="en-US" sz="2000" dirty="0" smtClean="0">
                <a:latin typeface="+mn-lt"/>
              </a:rPr>
              <a:t>		</a:t>
            </a:r>
            <a:r>
              <a:rPr lang="en-US" sz="2000" b="1" dirty="0" err="1" smtClean="0">
                <a:latin typeface="+mn-lt"/>
              </a:rPr>
              <a:t>DriverManager.getConnection</a:t>
            </a:r>
            <a:r>
              <a:rPr lang="en-US" sz="2000" b="1" dirty="0" smtClean="0">
                <a:latin typeface="+mn-lt"/>
              </a:rPr>
              <a:t>(</a:t>
            </a:r>
            <a:r>
              <a:rPr lang="en-US" sz="2000" b="1" dirty="0" err="1" smtClean="0">
                <a:latin typeface="+mn-lt"/>
              </a:rPr>
              <a:t>url</a:t>
            </a:r>
            <a:r>
              <a:rPr lang="en-US" sz="2000" b="1" dirty="0" smtClean="0">
                <a:latin typeface="+mn-lt"/>
              </a:rPr>
              <a:t>, user, password);</a:t>
            </a:r>
          </a:p>
          <a:p>
            <a:endParaRPr lang="en-US" sz="2000" b="1" dirty="0" smtClean="0">
              <a:solidFill>
                <a:srgbClr val="FF0000"/>
              </a:solidFill>
            </a:endParaRPr>
          </a:p>
          <a:p>
            <a:endParaRPr lang="en-US" sz="2000" b="1" dirty="0" smtClean="0">
              <a:solidFill>
                <a:srgbClr val="FF0000"/>
              </a:solidFill>
            </a:endParaRPr>
          </a:p>
          <a:p>
            <a:endParaRPr lang="en-US" sz="2000" b="1" dirty="0" smtClean="0">
              <a:solidFill>
                <a:srgbClr val="FF0000"/>
              </a:solidFill>
            </a:endParaRPr>
          </a:p>
          <a:p>
            <a:pPr algn="just"/>
            <a:r>
              <a:rPr lang="en-US" sz="1800" b="1" dirty="0" smtClean="0">
                <a:solidFill>
                  <a:srgbClr val="FF0000"/>
                </a:solidFill>
                <a:latin typeface="+mn-lt"/>
              </a:rPr>
              <a:t>Driver: </a:t>
            </a:r>
            <a:r>
              <a:rPr lang="en-US" sz="1800" dirty="0" smtClean="0">
                <a:solidFill>
                  <a:srgbClr val="FF0000"/>
                </a:solidFill>
                <a:latin typeface="+mn-lt"/>
              </a:rPr>
              <a:t>thin, If the database is on the same computer, then for the Host Name parameter, enter </a:t>
            </a:r>
            <a:r>
              <a:rPr lang="en-US" sz="1800" b="1" dirty="0" err="1" smtClean="0">
                <a:solidFill>
                  <a:srgbClr val="FF0000"/>
                </a:solidFill>
                <a:latin typeface="+mn-lt"/>
              </a:rPr>
              <a:t>localhost</a:t>
            </a:r>
            <a:r>
              <a:rPr lang="en-US" sz="1800" dirty="0" smtClean="0">
                <a:solidFill>
                  <a:srgbClr val="FF0000"/>
                </a:solidFill>
                <a:latin typeface="+mn-lt"/>
              </a:rPr>
              <a:t>, </a:t>
            </a:r>
            <a:r>
              <a:rPr lang="en-US" sz="1800" b="1" dirty="0" smtClean="0">
                <a:solidFill>
                  <a:srgbClr val="FF0000"/>
                </a:solidFill>
                <a:latin typeface="+mn-lt"/>
              </a:rPr>
              <a:t>JDBC Port</a:t>
            </a:r>
            <a:r>
              <a:rPr lang="en-US" sz="1800" dirty="0" smtClean="0">
                <a:solidFill>
                  <a:srgbClr val="FF0000"/>
                </a:solidFill>
                <a:latin typeface="+mn-lt"/>
              </a:rPr>
              <a:t>: 1521, </a:t>
            </a:r>
            <a:r>
              <a:rPr lang="en-US" sz="1800" b="1" dirty="0" smtClean="0">
                <a:solidFill>
                  <a:srgbClr val="FF0000"/>
                </a:solidFill>
                <a:latin typeface="+mn-lt"/>
              </a:rPr>
              <a:t>SID</a:t>
            </a:r>
            <a:r>
              <a:rPr lang="en-US" sz="1800" dirty="0" smtClean="0">
                <a:solidFill>
                  <a:srgbClr val="FF0000"/>
                </a:solidFill>
                <a:latin typeface="+mn-lt"/>
              </a:rPr>
              <a:t>: </a:t>
            </a:r>
            <a:r>
              <a:rPr lang="en-US" sz="1800" dirty="0" err="1" smtClean="0">
                <a:solidFill>
                  <a:srgbClr val="FF0000"/>
                </a:solidFill>
                <a:latin typeface="+mn-lt"/>
              </a:rPr>
              <a:t>xe</a:t>
            </a:r>
            <a:endParaRPr lang="en-US" sz="1800" b="1" dirty="0">
              <a:solidFill>
                <a:srgbClr val="FF0000"/>
              </a:solidFill>
              <a:latin typeface="+mn-lt"/>
            </a:endParaRPr>
          </a:p>
        </p:txBody>
      </p:sp>
      <p:graphicFrame>
        <p:nvGraphicFramePr>
          <p:cNvPr id="4" name="Table 3"/>
          <p:cNvGraphicFramePr>
            <a:graphicFrameLocks noGrp="1"/>
          </p:cNvGraphicFramePr>
          <p:nvPr/>
        </p:nvGraphicFramePr>
        <p:xfrm>
          <a:off x="304800" y="4648201"/>
          <a:ext cx="8610600" cy="914400"/>
        </p:xfrm>
        <a:graphic>
          <a:graphicData uri="http://schemas.openxmlformats.org/drawingml/2006/table">
            <a:tbl>
              <a:tblPr firstRow="1" bandRow="1">
                <a:tableStyleId>{5940675A-B579-460E-94D1-54222C63F5DA}</a:tableStyleId>
              </a:tblPr>
              <a:tblGrid>
                <a:gridCol w="8610600"/>
              </a:tblGrid>
              <a:tr h="914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rPr>
                        <a:t>Connection  con=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C00000"/>
                          </a:solidFill>
                        </a:rPr>
                        <a:t>DriverManager.getConnection</a:t>
                      </a:r>
                      <a:r>
                        <a:rPr lang="en-US" sz="1800" b="1" dirty="0" smtClean="0">
                          <a:solidFill>
                            <a:srgbClr val="C00000"/>
                          </a:solidFill>
                        </a:rPr>
                        <a:t>("</a:t>
                      </a:r>
                      <a:r>
                        <a:rPr lang="en-US" sz="1800" b="1" dirty="0" err="1" smtClean="0">
                          <a:solidFill>
                            <a:srgbClr val="C00000"/>
                          </a:solidFill>
                        </a:rPr>
                        <a:t>jdbc:oracle:thin</a:t>
                      </a:r>
                      <a:r>
                        <a:rPr lang="en-US" sz="1800" b="1" dirty="0" smtClean="0">
                          <a:solidFill>
                            <a:srgbClr val="C00000"/>
                          </a:solidFill>
                        </a:rPr>
                        <a:t>:@localhost:1521:xe","system","oracle"); </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228600" y="1524000"/>
            <a:ext cx="8763000" cy="4572000"/>
          </a:xfrm>
        </p:spPr>
        <p:txBody>
          <a:bodyPr>
            <a:normAutofit/>
          </a:bodyPr>
          <a:lstStyle/>
          <a:p>
            <a:r>
              <a:rPr lang="en-US" sz="2000" dirty="0" smtClean="0">
                <a:latin typeface="+mn-lt"/>
              </a:rPr>
              <a:t>Following table lists down the popular JDBC driver names and database URL.</a:t>
            </a:r>
          </a:p>
          <a:p>
            <a:endParaRPr lang="en-US" sz="2000" dirty="0">
              <a:latin typeface="+mn-lt"/>
            </a:endParaRPr>
          </a:p>
        </p:txBody>
      </p:sp>
      <p:graphicFrame>
        <p:nvGraphicFramePr>
          <p:cNvPr id="4" name="Table 3"/>
          <p:cNvGraphicFramePr>
            <a:graphicFrameLocks noGrp="1"/>
          </p:cNvGraphicFramePr>
          <p:nvPr/>
        </p:nvGraphicFramePr>
        <p:xfrm>
          <a:off x="381000" y="2067359"/>
          <a:ext cx="8458200" cy="3309971"/>
        </p:xfrm>
        <a:graphic>
          <a:graphicData uri="http://schemas.openxmlformats.org/drawingml/2006/table">
            <a:tbl>
              <a:tblPr firstRow="1" bandRow="1">
                <a:tableStyleId>{5940675A-B579-460E-94D1-54222C63F5DA}</a:tableStyleId>
              </a:tblPr>
              <a:tblGrid>
                <a:gridCol w="990600"/>
                <a:gridCol w="2971800"/>
                <a:gridCol w="4495800"/>
              </a:tblGrid>
              <a:tr h="546236">
                <a:tc>
                  <a:txBody>
                    <a:bodyPr/>
                    <a:lstStyle/>
                    <a:p>
                      <a:r>
                        <a:rPr lang="en-US" sz="2000" b="1" kern="1200" baseline="0" dirty="0" smtClean="0">
                          <a:solidFill>
                            <a:schemeClr val="tx1"/>
                          </a:solidFill>
                          <a:latin typeface="+mn-lt"/>
                          <a:ea typeface="+mn-ea"/>
                          <a:cs typeface="+mn-cs"/>
                        </a:rPr>
                        <a:t>RDBMS</a:t>
                      </a:r>
                      <a:endParaRPr lang="en-US" sz="2000" dirty="0"/>
                    </a:p>
                  </a:txBody>
                  <a:tcPr/>
                </a:tc>
                <a:tc>
                  <a:txBody>
                    <a:bodyPr/>
                    <a:lstStyle/>
                    <a:p>
                      <a:r>
                        <a:rPr lang="en-US" sz="2000" b="1" kern="1200" baseline="0" dirty="0" smtClean="0">
                          <a:solidFill>
                            <a:schemeClr val="tx1"/>
                          </a:solidFill>
                          <a:latin typeface="+mn-lt"/>
                          <a:ea typeface="+mn-ea"/>
                          <a:cs typeface="+mn-cs"/>
                        </a:rPr>
                        <a:t>JDBC driver name</a:t>
                      </a:r>
                      <a:endParaRPr lang="en-US" sz="2000" dirty="0"/>
                    </a:p>
                  </a:txBody>
                  <a:tcPr/>
                </a:tc>
                <a:tc>
                  <a:txBody>
                    <a:bodyPr/>
                    <a:lstStyle/>
                    <a:p>
                      <a:r>
                        <a:rPr lang="en-US" sz="2000" b="1" kern="1200" baseline="0" dirty="0" smtClean="0">
                          <a:solidFill>
                            <a:schemeClr val="tx1"/>
                          </a:solidFill>
                          <a:latin typeface="+mn-lt"/>
                          <a:ea typeface="+mn-ea"/>
                          <a:cs typeface="+mn-cs"/>
                        </a:rPr>
                        <a:t>URL format</a:t>
                      </a:r>
                      <a:endParaRPr lang="en-US" sz="200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ORACLE</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oracle.jdbc.driver.OracleDriver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jdbc:oracle:thin</a:t>
                      </a:r>
                      <a:r>
                        <a:rPr lang="en-US" sz="1600" b="0" kern="1200" baseline="0" dirty="0" smtClean="0">
                          <a:solidFill>
                            <a:srgbClr val="FF0000"/>
                          </a:solidFill>
                          <a:latin typeface="+mn-lt"/>
                          <a:ea typeface="+mn-ea"/>
                          <a:cs typeface="+mn-cs"/>
                        </a:rPr>
                        <a:t>:</a:t>
                      </a:r>
                      <a:r>
                        <a:rPr lang="en-US" sz="1600" b="0" kern="1200" baseline="0" dirty="0" smtClean="0">
                          <a:solidFill>
                            <a:schemeClr val="tx1"/>
                          </a:solidFill>
                          <a:latin typeface="+mn-lt"/>
                          <a:ea typeface="+mn-ea"/>
                          <a:cs typeface="+mn-cs"/>
                        </a:rPr>
                        <a:t>@</a:t>
                      </a:r>
                      <a:r>
                        <a:rPr lang="en-US" sz="1600" b="0" kern="1200" baseline="0" dirty="0" err="1" smtClean="0">
                          <a:solidFill>
                            <a:schemeClr val="tx1"/>
                          </a:solidFill>
                          <a:latin typeface="+mn-lt"/>
                          <a:ea typeface="+mn-ea"/>
                          <a:cs typeface="+mn-cs"/>
                        </a:rPr>
                        <a:t>hostname:portno:databaseName</a:t>
                      </a:r>
                      <a:endParaRPr lang="en-US" sz="1600" b="0" dirty="0"/>
                    </a:p>
                  </a:txBody>
                  <a:tcPr/>
                </a:tc>
              </a:tr>
              <a:tr h="535790">
                <a:tc>
                  <a:txBody>
                    <a:bodyPr/>
                    <a:lstStyle/>
                    <a:p>
                      <a:pPr>
                        <a:lnSpc>
                          <a:spcPct val="200000"/>
                        </a:lnSpc>
                      </a:pPr>
                      <a:r>
                        <a:rPr lang="en-US" sz="1600" kern="1200" baseline="0" dirty="0" err="1" smtClean="0">
                          <a:solidFill>
                            <a:schemeClr val="tx1"/>
                          </a:solidFill>
                          <a:latin typeface="+mn-lt"/>
                          <a:ea typeface="+mn-ea"/>
                          <a:cs typeface="+mn-cs"/>
                        </a:rPr>
                        <a:t>MySQL</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com.mysql.jdbc.Driver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jdbc:mysql</a:t>
                      </a:r>
                      <a:r>
                        <a:rPr lang="en-US" sz="1600" b="0" kern="1200" baseline="0" dirty="0" smtClean="0">
                          <a:solidFill>
                            <a:srgbClr val="FF0000"/>
                          </a:solidFill>
                          <a:latin typeface="+mn-lt"/>
                          <a:ea typeface="+mn-ea"/>
                          <a:cs typeface="+mn-cs"/>
                        </a:rPr>
                        <a:t>:</a:t>
                      </a:r>
                      <a:r>
                        <a:rPr lang="en-US" sz="1600" b="0" kern="1200" baseline="0" dirty="0" smtClean="0">
                          <a:solidFill>
                            <a:schemeClr val="tx1"/>
                          </a:solidFill>
                          <a:latin typeface="+mn-lt"/>
                          <a:ea typeface="+mn-ea"/>
                          <a:cs typeface="+mn-cs"/>
                        </a:rPr>
                        <a:t>//hostname/ </a:t>
                      </a:r>
                      <a:r>
                        <a:rPr lang="en-US" sz="1600" b="0" kern="1200" baseline="0" dirty="0" err="1" smtClean="0">
                          <a:solidFill>
                            <a:schemeClr val="tx1"/>
                          </a:solidFill>
                          <a:latin typeface="+mn-lt"/>
                          <a:ea typeface="+mn-ea"/>
                          <a:cs typeface="+mn-cs"/>
                        </a:rPr>
                        <a:t>databaseName</a:t>
                      </a:r>
                      <a:endParaRPr lang="en-US" sz="1600" b="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DB2</a:t>
                      </a:r>
                      <a:endParaRPr lang="en-US" sz="1600" dirty="0"/>
                    </a:p>
                  </a:txBody>
                  <a:tcPr/>
                </a:tc>
                <a:tc>
                  <a:txBody>
                    <a:bodyPr/>
                    <a:lstStyle/>
                    <a:p>
                      <a:pPr>
                        <a:lnSpc>
                          <a:spcPct val="200000"/>
                        </a:lnSpc>
                      </a:pPr>
                      <a:r>
                        <a:rPr lang="en-US" sz="1600" kern="1200" baseline="0" dirty="0" smtClean="0">
                          <a:solidFill>
                            <a:schemeClr val="tx1"/>
                          </a:solidFill>
                          <a:latin typeface="+mn-lt"/>
                          <a:ea typeface="+mn-ea"/>
                          <a:cs typeface="+mn-cs"/>
                        </a:rPr>
                        <a:t>COM.ibm.db2.jdbc.net.DB2Driver</a:t>
                      </a:r>
                      <a:endParaRPr lang="en-US" sz="1600" dirty="0"/>
                    </a:p>
                  </a:txBody>
                  <a:tcPr/>
                </a:tc>
                <a:tc>
                  <a:txBody>
                    <a:bodyPr/>
                    <a:lstStyle/>
                    <a:p>
                      <a:pPr>
                        <a:lnSpc>
                          <a:spcPct val="200000"/>
                        </a:lnSpc>
                      </a:pPr>
                      <a:r>
                        <a:rPr lang="en-US" sz="1600" b="0" kern="1200" baseline="0" dirty="0" smtClean="0">
                          <a:solidFill>
                            <a:srgbClr val="FF0000"/>
                          </a:solidFill>
                          <a:latin typeface="+mn-lt"/>
                          <a:ea typeface="+mn-ea"/>
                          <a:cs typeface="+mn-cs"/>
                        </a:rPr>
                        <a:t>jdbc:db2:</a:t>
                      </a:r>
                      <a:r>
                        <a:rPr lang="en-US" sz="1600" b="0" kern="1200" baseline="0" dirty="0" smtClean="0">
                          <a:solidFill>
                            <a:schemeClr val="tx1"/>
                          </a:solidFill>
                          <a:latin typeface="+mn-lt"/>
                          <a:ea typeface="+mn-ea"/>
                          <a:cs typeface="+mn-cs"/>
                        </a:rPr>
                        <a:t>hostname:port Number/</a:t>
                      </a:r>
                      <a:r>
                        <a:rPr lang="en-US" sz="1600" b="0" kern="1200" baseline="0" dirty="0" err="1" smtClean="0">
                          <a:solidFill>
                            <a:schemeClr val="tx1"/>
                          </a:solidFill>
                          <a:latin typeface="+mn-lt"/>
                          <a:ea typeface="+mn-ea"/>
                          <a:cs typeface="+mn-cs"/>
                        </a:rPr>
                        <a:t>databaseName</a:t>
                      </a:r>
                      <a:endParaRPr lang="en-US" sz="1600" b="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Sybase</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com.sybase.jdbc.SybDriver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jdbc:sybase:Tds</a:t>
                      </a:r>
                      <a:r>
                        <a:rPr lang="en-US" sz="1600" b="0" kern="1200" baseline="0" dirty="0" err="1" smtClean="0">
                          <a:solidFill>
                            <a:schemeClr val="tx1"/>
                          </a:solidFill>
                          <a:latin typeface="+mn-lt"/>
                          <a:ea typeface="+mn-ea"/>
                          <a:cs typeface="+mn-cs"/>
                        </a:rPr>
                        <a:t>:hostname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portno</a:t>
                      </a:r>
                      <a:r>
                        <a:rPr lang="en-US" sz="1600" b="0" kern="1200" baseline="0" dirty="0" smtClean="0">
                          <a:solidFill>
                            <a:schemeClr val="tx1"/>
                          </a:solidFill>
                          <a:latin typeface="+mn-lt"/>
                          <a:ea typeface="+mn-ea"/>
                          <a:cs typeface="+mn-cs"/>
                        </a:rPr>
                        <a:t>/</a:t>
                      </a:r>
                      <a:r>
                        <a:rPr lang="en-US" sz="1600" b="0" kern="1200" baseline="0" dirty="0" err="1" smtClean="0">
                          <a:solidFill>
                            <a:schemeClr val="tx1"/>
                          </a:solidFill>
                          <a:latin typeface="+mn-lt"/>
                          <a:ea typeface="+mn-ea"/>
                          <a:cs typeface="+mn-cs"/>
                        </a:rPr>
                        <a:t>databaseName</a:t>
                      </a:r>
                      <a:endParaRPr lang="en-US" sz="1600" b="0" dirty="0"/>
                    </a:p>
                  </a:txBody>
                  <a:tcPr/>
                </a:tc>
              </a:tr>
            </a:tbl>
          </a:graphicData>
        </a:graphic>
      </p:graphicFrame>
      <p:sp>
        <p:nvSpPr>
          <p:cNvPr id="5" name="Rectangle 4"/>
          <p:cNvSpPr/>
          <p:nvPr/>
        </p:nvSpPr>
        <p:spPr>
          <a:xfrm>
            <a:off x="304800" y="5486400"/>
            <a:ext cx="8534400" cy="646331"/>
          </a:xfrm>
          <a:prstGeom prst="rect">
            <a:avLst/>
          </a:prstGeom>
        </p:spPr>
        <p:txBody>
          <a:bodyPr wrap="square">
            <a:spAutoFit/>
          </a:bodyPr>
          <a:lstStyle/>
          <a:p>
            <a:pPr algn="just"/>
            <a:r>
              <a:rPr lang="en-US" dirty="0" smtClean="0">
                <a:solidFill>
                  <a:srgbClr val="FF0000"/>
                </a:solidFill>
              </a:rPr>
              <a:t>All the highlighted part in URL format is static and you need to change only the remaining part as per your database setup.</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66800" y="685800"/>
            <a:ext cx="7620000" cy="731838"/>
          </a:xfrm>
        </p:spPr>
        <p:txBody>
          <a:bodyPr/>
          <a:lstStyle/>
          <a:p>
            <a:r>
              <a:rPr lang="en-US" sz="3600" dirty="0" smtClean="0">
                <a:solidFill>
                  <a:srgbClr val="FF0000"/>
                </a:solidFill>
                <a:latin typeface="Calibri"/>
              </a:rPr>
              <a:t>Working with Databases using JDBC</a:t>
            </a:r>
            <a:endParaRPr lang="en-US" sz="3600" b="1" dirty="0" smtClean="0">
              <a:solidFill>
                <a:srgbClr val="FF0000"/>
              </a:solidFill>
            </a:endParaRPr>
          </a:p>
        </p:txBody>
      </p:sp>
      <p:graphicFrame>
        <p:nvGraphicFramePr>
          <p:cNvPr id="30954" name="Group 234"/>
          <p:cNvGraphicFramePr>
            <a:graphicFrameLocks noGrp="1"/>
          </p:cNvGraphicFramePr>
          <p:nvPr>
            <p:ph sz="half" idx="2"/>
          </p:nvPr>
        </p:nvGraphicFramePr>
        <p:xfrm>
          <a:off x="457200" y="1524002"/>
          <a:ext cx="8077200" cy="3581397"/>
        </p:xfrm>
        <a:graphic>
          <a:graphicData uri="http://schemas.openxmlformats.org/drawingml/2006/table">
            <a:tbl>
              <a:tblPr>
                <a:tableStyleId>{5940675A-B579-460E-94D1-54222C63F5DA}</a:tableStyleId>
              </a:tblPr>
              <a:tblGrid>
                <a:gridCol w="1111541"/>
                <a:gridCol w="6965659"/>
              </a:tblGrid>
              <a:tr h="475228">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JDBC URLs Examples</a:t>
                      </a:r>
                      <a:endParaRPr kumimoji="0" lang="en-US" sz="1800" b="1" i="0" u="none" strike="noStrike" cap="none" normalizeH="0" baseline="0" dirty="0" smtClean="0">
                        <a:ln>
                          <a:noFill/>
                        </a:ln>
                        <a:solidFill>
                          <a:schemeClr val="tx1"/>
                        </a:solidFill>
                        <a:effectLst/>
                        <a:latin typeface="+mn-lt"/>
                      </a:endParaRPr>
                    </a:p>
                  </a:txBody>
                  <a:tcPr anchor="b" horzOverflow="overflow"/>
                </a:tc>
                <a:tc hMerge="1">
                  <a:txBody>
                    <a:bodyPr/>
                    <a:lstStyle/>
                    <a:p>
                      <a:endParaRPr lang="en-US"/>
                    </a:p>
                  </a:txBody>
                  <a:tcPr/>
                </a:tc>
              </a:tr>
              <a:tr h="50365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Database </a:t>
                      </a:r>
                      <a:endParaRPr kumimoji="0" lang="en-US" sz="1800" b="1" i="0" u="none" strike="noStrike" cap="none" normalizeH="0" baseline="0" dirty="0" smtClean="0">
                        <a:ln>
                          <a:noFill/>
                        </a:ln>
                        <a:solidFill>
                          <a:srgbClr val="FF0000"/>
                        </a:solidFill>
                        <a:effectLst/>
                        <a:latin typeface="+mn-lt"/>
                      </a:endParaRPr>
                    </a:p>
                  </a:txBody>
                  <a:tcPr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Examples</a:t>
                      </a:r>
                      <a:endParaRPr kumimoji="0" lang="en-US" sz="1800" b="1" i="0" u="none" strike="noStrike" cap="none" normalizeH="0" baseline="0" dirty="0" smtClean="0">
                        <a:ln>
                          <a:noFill/>
                        </a:ln>
                        <a:solidFill>
                          <a:srgbClr val="FF0000"/>
                        </a:solidFill>
                        <a:effectLst/>
                        <a:latin typeface="+mn-lt"/>
                      </a:endParaRPr>
                    </a:p>
                  </a:txBody>
                  <a:tcPr anchor="b" horzOverflow="overflow"/>
                </a:tc>
              </a:tr>
              <a:tr h="647154">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smtClean="0">
                          <a:ln>
                            <a:noFill/>
                          </a:ln>
                          <a:effectLst/>
                        </a:rPr>
                        <a:t>Access</a:t>
                      </a:r>
                      <a:endParaRPr kumimoji="0" lang="en-US" sz="1600" b="1"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400" b="1" u="none" strike="noStrike" cap="none" normalizeH="0" baseline="0" dirty="0" smtClean="0">
                          <a:ln>
                            <a:noFill/>
                          </a:ln>
                          <a:effectLst/>
                        </a:rPr>
                        <a:t>Connection con = </a:t>
                      </a:r>
                      <a:r>
                        <a:rPr kumimoji="0" lang="en-US" sz="1400" b="1" u="none" strike="noStrike" cap="none" normalizeH="0" baseline="0" dirty="0" err="1" smtClean="0">
                          <a:ln>
                            <a:noFill/>
                          </a:ln>
                          <a:effectLst/>
                        </a:rPr>
                        <a:t>DriverManager.getConnenction</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jdbc:odbc:ExampleMDBDataSource</a:t>
                      </a:r>
                      <a:r>
                        <a:rPr kumimoji="0" lang="en-US" sz="1400" b="1"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mn-lt"/>
                      </a:endParaRPr>
                    </a:p>
                  </a:txBody>
                  <a:tcPr anchor="ctr" horzOverflow="overflow"/>
                </a:tc>
              </a:tr>
              <a:tr h="845541">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err="1" smtClean="0">
                          <a:ln>
                            <a:noFill/>
                          </a:ln>
                          <a:effectLst/>
                        </a:rPr>
                        <a:t>MySql</a:t>
                      </a:r>
                      <a:endParaRPr kumimoji="0" lang="en-US" sz="1600" b="1"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Connection con = </a:t>
                      </a:r>
                      <a:r>
                        <a:rPr kumimoji="0" lang="en-US" sz="1400" b="1" u="none" strike="noStrike" cap="none" normalizeH="0" baseline="0" dirty="0" err="1" smtClean="0">
                          <a:ln>
                            <a:noFill/>
                          </a:ln>
                          <a:effectLst/>
                        </a:rPr>
                        <a:t>DriverManager.getConnenction</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jdbc:mysql</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localhost</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javabook","scott","tiger</a:t>
                      </a:r>
                      <a:r>
                        <a:rPr kumimoji="0" lang="en-US" sz="1400" b="1"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mn-lt"/>
                      </a:endParaRPr>
                    </a:p>
                  </a:txBody>
                  <a:tcPr anchor="ctr" horzOverflow="overflow"/>
                </a:tc>
              </a:tr>
              <a:tr h="1109815">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smtClean="0">
                          <a:ln>
                            <a:noFill/>
                          </a:ln>
                          <a:solidFill>
                            <a:srgbClr val="FF0000"/>
                          </a:solidFill>
                          <a:effectLst/>
                        </a:rPr>
                        <a:t>Oracle</a:t>
                      </a:r>
                      <a:endParaRPr kumimoji="0" lang="en-US" sz="1600" b="1" i="0" u="none" strike="noStrike" cap="none" normalizeH="0" baseline="0" dirty="0" smtClean="0">
                        <a:ln>
                          <a:noFill/>
                        </a:ln>
                        <a:solidFill>
                          <a:srgbClr val="FF0000"/>
                        </a:solidFill>
                        <a:effectLst/>
                        <a:latin typeface="+mn-lt"/>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Connection  con=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solidFill>
                            <a:srgbClr val="FF0000"/>
                          </a:solidFill>
                        </a:rPr>
                        <a:t>DriverManager.getConnection</a:t>
                      </a:r>
                      <a:r>
                        <a:rPr lang="en-US" sz="1400" b="1" dirty="0" smtClean="0">
                          <a:solidFill>
                            <a:srgbClr val="FF0000"/>
                          </a:solidFill>
                        </a:rPr>
                        <a:t>("</a:t>
                      </a:r>
                      <a:r>
                        <a:rPr lang="en-US" sz="1400" b="1" dirty="0" err="1" smtClean="0">
                          <a:solidFill>
                            <a:srgbClr val="FF0000"/>
                          </a:solidFill>
                        </a:rPr>
                        <a:t>jdbc:oracle:thin</a:t>
                      </a:r>
                      <a:r>
                        <a:rPr lang="en-US" sz="1400" b="1" dirty="0" smtClean="0">
                          <a:solidFill>
                            <a:srgbClr val="FF0000"/>
                          </a:solidFill>
                        </a:rPr>
                        <a:t>:@localhost:1521:xe","system","oracle");</a:t>
                      </a:r>
                      <a:endParaRPr kumimoji="0" lang="en-US" sz="1400" b="1" i="0" u="none" strike="noStrike" cap="none" normalizeH="0" baseline="0" dirty="0" smtClean="0">
                        <a:ln>
                          <a:noFill/>
                        </a:ln>
                        <a:solidFill>
                          <a:srgbClr val="FF0000"/>
                        </a:solidFill>
                        <a:effectLst/>
                        <a:latin typeface="+mn-lt"/>
                      </a:endParaRPr>
                    </a:p>
                  </a:txBody>
                  <a:tcPr anchor="ctr" horzOverflow="overflow"/>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sz="3600" dirty="0" smtClean="0">
                <a:solidFill>
                  <a:srgbClr val="FF0000"/>
                </a:solidFill>
                <a:latin typeface="+mn-lt"/>
              </a:rPr>
              <a:t>Introduction</a:t>
            </a:r>
            <a:endParaRPr lang="en-US" sz="3600" dirty="0">
              <a:solidFill>
                <a:srgbClr val="FF0000"/>
              </a:solidFill>
              <a:latin typeface="+mn-lt"/>
            </a:endParaRPr>
          </a:p>
        </p:txBody>
      </p:sp>
      <p:sp>
        <p:nvSpPr>
          <p:cNvPr id="3" name="Content Placeholder 2"/>
          <p:cNvSpPr>
            <a:spLocks noGrp="1"/>
          </p:cNvSpPr>
          <p:nvPr>
            <p:ph idx="1"/>
          </p:nvPr>
        </p:nvSpPr>
        <p:spPr>
          <a:xfrm>
            <a:off x="381000" y="1524000"/>
            <a:ext cx="8382000" cy="4724400"/>
          </a:xfrm>
        </p:spPr>
        <p:txBody>
          <a:bodyPr>
            <a:normAutofit/>
          </a:bodyPr>
          <a:lstStyle/>
          <a:p>
            <a:pPr algn="just"/>
            <a:r>
              <a:rPr lang="en-US" sz="2000" dirty="0" smtClean="0">
                <a:latin typeface="+mn-lt"/>
              </a:rPr>
              <a:t>Business applications usually store data in the databases. </a:t>
            </a:r>
          </a:p>
          <a:p>
            <a:pPr algn="just"/>
            <a:r>
              <a:rPr lang="en-US" sz="2000" dirty="0" smtClean="0">
                <a:latin typeface="+mn-lt"/>
              </a:rPr>
              <a:t>In most of the enterprise applications, Relational Database Management Systems (RDBMS) are used as data storage. They store the data records in tables. Each record (such as that of an employee) is represented by a table row, which consists of one or more columns or record fields (e.g., name, address, hire date). RDBMS understand the SQL language.</a:t>
            </a:r>
          </a:p>
          <a:p>
            <a:pPr algn="just"/>
            <a:r>
              <a:rPr lang="en-US" sz="2000" dirty="0" smtClean="0">
                <a:latin typeface="+mn-lt"/>
              </a:rPr>
              <a:t>The most popular RDBMS are Oracle, DB2, Sybase, Microsoft SQL Server, and </a:t>
            </a:r>
            <a:r>
              <a:rPr lang="en-US" sz="2000" dirty="0" err="1" smtClean="0">
                <a:latin typeface="+mn-lt"/>
              </a:rPr>
              <a:t>MySQL</a:t>
            </a:r>
            <a:r>
              <a:rPr lang="en-US" sz="2000" dirty="0" smtClean="0">
                <a:latin typeface="+mn-lt"/>
              </a:rPr>
              <a:t> Server.</a:t>
            </a:r>
          </a:p>
          <a:p>
            <a:pPr algn="just"/>
            <a:r>
              <a:rPr lang="en-US" sz="2000" dirty="0" smtClean="0">
                <a:latin typeface="+mn-lt"/>
              </a:rPr>
              <a:t>JDBC API is not DBMS-specific — if you write a program that uses JDBC classes to retrieve/update data in Oracle, you’ll be using the same classes to work with </a:t>
            </a:r>
            <a:r>
              <a:rPr lang="en-US" sz="2000" dirty="0" err="1" smtClean="0">
                <a:latin typeface="+mn-lt"/>
              </a:rPr>
              <a:t>MySQL</a:t>
            </a:r>
            <a:r>
              <a:rPr lang="en-US" sz="2000" dirty="0" smtClean="0">
                <a:latin typeface="+mn-lt"/>
              </a:rPr>
              <a:t> Server or DB2. You just need the JDBC drivers from the corresponding DBMS vendor — the drivers hide their database specification behind the same public JDBC API.</a:t>
            </a:r>
            <a:endParaRPr lang="en-US" sz="200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228600" y="1371600"/>
            <a:ext cx="8686800" cy="4876800"/>
          </a:xfrm>
        </p:spPr>
        <p:txBody>
          <a:bodyPr>
            <a:normAutofit/>
          </a:bodyPr>
          <a:lstStyle/>
          <a:p>
            <a:r>
              <a:rPr lang="en-US" sz="2000" b="1" dirty="0" smtClean="0">
                <a:solidFill>
                  <a:srgbClr val="FF0000"/>
                </a:solidFill>
                <a:latin typeface="+mn-lt"/>
              </a:rPr>
              <a:t>Creating a Statement Object</a:t>
            </a:r>
          </a:p>
          <a:p>
            <a:pPr algn="just"/>
            <a:r>
              <a:rPr lang="en-US" sz="2000" dirty="0" smtClean="0">
                <a:latin typeface="+mn-lt"/>
              </a:rPr>
              <a:t>Once a connection is established, It is used to pass SQL statements to its underlying database. </a:t>
            </a:r>
          </a:p>
          <a:p>
            <a:pPr algn="just"/>
            <a:r>
              <a:rPr lang="en-US" sz="2000" dirty="0" smtClean="0">
                <a:latin typeface="+mn-lt"/>
              </a:rPr>
              <a:t>JDBC provides three classes for sending SQL Statements to the database, where </a:t>
            </a:r>
            <a:r>
              <a:rPr lang="en-US" sz="2000" dirty="0" err="1" smtClean="0">
                <a:latin typeface="+mn-lt"/>
              </a:rPr>
              <a:t>PreparedStatement</a:t>
            </a:r>
            <a:r>
              <a:rPr lang="en-US" sz="2000" dirty="0" smtClean="0">
                <a:latin typeface="+mn-lt"/>
              </a:rPr>
              <a:t> extends from Statement and </a:t>
            </a:r>
            <a:r>
              <a:rPr lang="en-US" sz="2000" dirty="0" err="1" smtClean="0">
                <a:latin typeface="+mn-lt"/>
              </a:rPr>
              <a:t>CallableStatement</a:t>
            </a:r>
            <a:r>
              <a:rPr lang="en-US" sz="2000" dirty="0" smtClean="0">
                <a:latin typeface="+mn-lt"/>
              </a:rPr>
              <a:t> extends from </a:t>
            </a:r>
            <a:r>
              <a:rPr lang="en-US" sz="2000" dirty="0" err="1" smtClean="0">
                <a:latin typeface="+mn-lt"/>
              </a:rPr>
              <a:t>PreparedStatement</a:t>
            </a:r>
            <a:endParaRPr lang="en-US" sz="2000" dirty="0" smtClean="0">
              <a:latin typeface="+mn-lt"/>
            </a:endParaRPr>
          </a:p>
          <a:p>
            <a:pPr algn="just"/>
            <a:r>
              <a:rPr lang="en-US" sz="2000" dirty="0" smtClean="0">
                <a:latin typeface="+mn-lt"/>
              </a:rPr>
              <a:t>Statement : 		</a:t>
            </a:r>
          </a:p>
          <a:p>
            <a:pPr algn="just">
              <a:buNone/>
            </a:pPr>
            <a:r>
              <a:rPr lang="en-US" sz="2000" dirty="0" smtClean="0">
                <a:latin typeface="+mn-lt"/>
              </a:rPr>
              <a:t>	For simple SQL statements ( no parameter )</a:t>
            </a:r>
          </a:p>
          <a:p>
            <a:pPr algn="just"/>
            <a:r>
              <a:rPr lang="en-US" sz="2000" dirty="0" err="1" smtClean="0">
                <a:latin typeface="+mn-lt"/>
              </a:rPr>
              <a:t>PreparedStatement</a:t>
            </a:r>
            <a:r>
              <a:rPr lang="en-US" sz="2000" dirty="0" smtClean="0">
                <a:latin typeface="+mn-lt"/>
              </a:rPr>
              <a:t> :</a:t>
            </a:r>
          </a:p>
          <a:p>
            <a:pPr algn="just">
              <a:buNone/>
            </a:pPr>
            <a:r>
              <a:rPr lang="en-US" sz="2000" dirty="0" smtClean="0">
                <a:latin typeface="+mn-lt"/>
              </a:rPr>
              <a:t>	For SQL statements with one or more IN parameters, or simple SQL statements that are executed frequently.</a:t>
            </a:r>
          </a:p>
          <a:p>
            <a:pPr algn="just"/>
            <a:r>
              <a:rPr lang="en-US" sz="2000" dirty="0" err="1" smtClean="0">
                <a:latin typeface="+mn-lt"/>
              </a:rPr>
              <a:t>CallableStatement</a:t>
            </a:r>
            <a:r>
              <a:rPr lang="en-US" sz="2000" dirty="0" smtClean="0">
                <a:latin typeface="+mn-lt"/>
              </a:rPr>
              <a:t> : </a:t>
            </a:r>
          </a:p>
          <a:p>
            <a:pPr algn="just">
              <a:buNone/>
            </a:pPr>
            <a:r>
              <a:rPr lang="en-US" sz="2000" dirty="0" smtClean="0">
                <a:latin typeface="+mn-lt"/>
              </a:rPr>
              <a:t>	For executing SQL stored procedures.</a:t>
            </a:r>
            <a:endParaRPr lang="en-US" sz="2000" dirty="0">
              <a:solidFill>
                <a:srgbClr val="FF0000"/>
              </a:solidFill>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382000" cy="4495800"/>
          </a:xfrm>
        </p:spPr>
        <p:txBody>
          <a:bodyPr/>
          <a:lstStyle/>
          <a:p>
            <a:pPr lvl="0"/>
            <a:r>
              <a:rPr lang="en-US" sz="2000" b="1" dirty="0" smtClean="0">
                <a:solidFill>
                  <a:srgbClr val="FF0000"/>
                </a:solidFill>
                <a:latin typeface="Calibri"/>
              </a:rPr>
              <a:t>Creating a Statement Object</a:t>
            </a:r>
          </a:p>
          <a:p>
            <a:pPr algn="just"/>
            <a:r>
              <a:rPr lang="en-US" sz="2000" dirty="0" smtClean="0">
                <a:latin typeface="+mn-lt"/>
              </a:rPr>
              <a:t>Create an instance of the Java class Statement:</a:t>
            </a:r>
          </a:p>
          <a:p>
            <a:pPr algn="just">
              <a:buNone/>
            </a:pPr>
            <a:r>
              <a:rPr lang="en-US" sz="2000" dirty="0" smtClean="0">
                <a:latin typeface="+mn-lt"/>
              </a:rPr>
              <a:t>		</a:t>
            </a:r>
            <a:r>
              <a:rPr lang="en-US" sz="2000" dirty="0" err="1" smtClean="0">
                <a:latin typeface="+mn-lt"/>
              </a:rPr>
              <a:t>Connection.createStatement</a:t>
            </a:r>
            <a:r>
              <a:rPr lang="en-US" sz="2000" dirty="0" smtClean="0">
                <a:latin typeface="+mn-lt"/>
              </a:rPr>
              <a:t>();</a:t>
            </a:r>
          </a:p>
          <a:p>
            <a:pPr algn="just">
              <a:buFont typeface="Wingdings" pitchFamily="2" charset="2"/>
              <a:buChar char="§"/>
            </a:pPr>
            <a:r>
              <a:rPr lang="en-US" sz="2000" dirty="0" smtClean="0">
                <a:latin typeface="+mn-lt"/>
              </a:rPr>
              <a:t>When an SQL statement is to be issued against the database, a Statement object must be created through the Connection.</a:t>
            </a:r>
            <a:r>
              <a:rPr lang="en-US" sz="2000" dirty="0" smtClean="0">
                <a:solidFill>
                  <a:prstClr val="black"/>
                </a:solidFill>
                <a:latin typeface="+mn-lt"/>
              </a:rPr>
              <a:t> To execute SQL statements, you need to instantiate a Statement object from your connection object by using the </a:t>
            </a:r>
            <a:r>
              <a:rPr lang="en-US" sz="2000" dirty="0" err="1" smtClean="0">
                <a:solidFill>
                  <a:prstClr val="black"/>
                </a:solidFill>
                <a:latin typeface="+mn-lt"/>
              </a:rPr>
              <a:t>createStatement</a:t>
            </a:r>
            <a:r>
              <a:rPr lang="en-US" sz="2000" dirty="0" smtClean="0">
                <a:solidFill>
                  <a:prstClr val="black"/>
                </a:solidFill>
                <a:latin typeface="+mn-lt"/>
              </a:rPr>
              <a:t>() method.</a:t>
            </a:r>
            <a:r>
              <a:rPr lang="en-US" sz="2000" dirty="0" smtClean="0">
                <a:latin typeface="+mn-lt"/>
              </a:rPr>
              <a:t> A statement object is used to send and execute SQL statements to a database.</a:t>
            </a:r>
          </a:p>
          <a:p>
            <a:pPr algn="just">
              <a:buNone/>
            </a:pPr>
            <a:r>
              <a:rPr lang="en-US" sz="2000" dirty="0" smtClean="0">
                <a:latin typeface="+mn-lt"/>
              </a:rPr>
              <a:t>		</a:t>
            </a:r>
            <a:r>
              <a:rPr lang="en-US" sz="2000" b="1" dirty="0" smtClean="0">
                <a:latin typeface="+mn-lt"/>
              </a:rPr>
              <a:t>Statement   stmt= </a:t>
            </a:r>
            <a:r>
              <a:rPr lang="en-US" sz="2000" b="1" dirty="0" err="1" smtClean="0">
                <a:latin typeface="+mn-lt"/>
              </a:rPr>
              <a:t>con.createStatement</a:t>
            </a:r>
            <a:r>
              <a:rPr lang="en-US" sz="2000" b="1" dirty="0" smtClean="0">
                <a:latin typeface="+mn-lt"/>
              </a:rPr>
              <a:t>();</a:t>
            </a:r>
          </a:p>
          <a:p>
            <a:pPr algn="just">
              <a:buNone/>
            </a:pPr>
            <a:r>
              <a:rPr lang="en-US" sz="2000" b="1" dirty="0" smtClean="0">
                <a:latin typeface="+mn-lt"/>
              </a:rPr>
              <a:t>	</a:t>
            </a:r>
            <a:r>
              <a:rPr lang="en-US" sz="2000" dirty="0" smtClean="0">
                <a:latin typeface="+mn-lt"/>
              </a:rPr>
              <a:t>	wh</a:t>
            </a:r>
            <a:r>
              <a:rPr lang="en-US" sz="2000" i="1" dirty="0" smtClean="0">
                <a:latin typeface="+mn-lt"/>
              </a:rPr>
              <a:t>ere con in connection object.</a:t>
            </a:r>
          </a:p>
          <a:p>
            <a:pPr algn="just">
              <a:buNone/>
            </a:pPr>
            <a:endParaRPr lang="en-US" sz="200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382000" cy="4724400"/>
          </a:xfrm>
        </p:spPr>
        <p:txBody>
          <a:bodyPr>
            <a:normAutofit/>
          </a:bodyPr>
          <a:lstStyle/>
          <a:p>
            <a:r>
              <a:rPr lang="en-US" sz="2000" b="1" dirty="0" smtClean="0">
                <a:solidFill>
                  <a:srgbClr val="FF0000"/>
                </a:solidFill>
                <a:latin typeface="+mn-lt"/>
              </a:rPr>
              <a:t>Executing a Query and Returning a Result Set Object</a:t>
            </a:r>
          </a:p>
          <a:p>
            <a:pPr algn="just"/>
            <a:r>
              <a:rPr lang="en-US" sz="2000" dirty="0" smtClean="0">
                <a:solidFill>
                  <a:srgbClr val="000000"/>
                </a:solidFill>
                <a:latin typeface="+mn-lt"/>
              </a:rPr>
              <a:t>A Statement is an interface that represents a SQL statement. You execute Statement objects, and they generate </a:t>
            </a:r>
            <a:r>
              <a:rPr lang="en-US" sz="2000" dirty="0" err="1" smtClean="0">
                <a:solidFill>
                  <a:srgbClr val="000000"/>
                </a:solidFill>
                <a:latin typeface="+mn-lt"/>
              </a:rPr>
              <a:t>ResultSet</a:t>
            </a:r>
            <a:r>
              <a:rPr lang="en-US" sz="2000" dirty="0" smtClean="0">
                <a:solidFill>
                  <a:srgbClr val="000000"/>
                </a:solidFill>
                <a:latin typeface="+mn-lt"/>
              </a:rPr>
              <a:t> objects, which is a table of data representing a database result set. </a:t>
            </a:r>
          </a:p>
          <a:p>
            <a:pPr algn="ctr"/>
            <a:r>
              <a:rPr lang="en-US" sz="2000" b="1" dirty="0" err="1" smtClean="0">
                <a:solidFill>
                  <a:srgbClr val="000000"/>
                </a:solidFill>
                <a:latin typeface="+mn-lt"/>
              </a:rPr>
              <a:t>ResultSet</a:t>
            </a:r>
            <a:r>
              <a:rPr lang="en-US" sz="2000" b="1" dirty="0" smtClean="0">
                <a:solidFill>
                  <a:srgbClr val="000000"/>
                </a:solidFill>
                <a:latin typeface="+mn-lt"/>
              </a:rPr>
              <a:t>   </a:t>
            </a:r>
            <a:r>
              <a:rPr lang="en-US" sz="2000" b="1" dirty="0" err="1" smtClean="0">
                <a:solidFill>
                  <a:srgbClr val="000000"/>
                </a:solidFill>
                <a:latin typeface="+mn-lt"/>
              </a:rPr>
              <a:t>rs</a:t>
            </a:r>
            <a:r>
              <a:rPr lang="en-US" sz="2000" b="1" dirty="0" smtClean="0">
                <a:solidFill>
                  <a:srgbClr val="000000"/>
                </a:solidFill>
                <a:latin typeface="+mn-lt"/>
              </a:rPr>
              <a:t>=</a:t>
            </a:r>
            <a:r>
              <a:rPr lang="en-US" sz="2000" b="1" dirty="0" err="1" smtClean="0">
                <a:solidFill>
                  <a:srgbClr val="000000"/>
                </a:solidFill>
                <a:latin typeface="+mn-lt"/>
              </a:rPr>
              <a:t>stmt.executeQuery</a:t>
            </a:r>
            <a:r>
              <a:rPr lang="en-US" sz="2000" b="1" dirty="0" smtClean="0">
                <a:solidFill>
                  <a:srgbClr val="000000"/>
                </a:solidFill>
                <a:latin typeface="+mn-lt"/>
              </a:rPr>
              <a:t>("select * from </a:t>
            </a:r>
            <a:r>
              <a:rPr lang="en-US" sz="2000" b="1" dirty="0" err="1" smtClean="0">
                <a:solidFill>
                  <a:srgbClr val="000000"/>
                </a:solidFill>
                <a:latin typeface="+mn-lt"/>
              </a:rPr>
              <a:t>emp</a:t>
            </a:r>
            <a:r>
              <a:rPr lang="en-US" sz="2000" b="1" dirty="0" smtClean="0">
                <a:solidFill>
                  <a:srgbClr val="000000"/>
                </a:solidFill>
                <a:latin typeface="+mn-lt"/>
              </a:rPr>
              <a:t>"); </a:t>
            </a:r>
          </a:p>
          <a:p>
            <a:pPr algn="just"/>
            <a:r>
              <a:rPr lang="en-US" sz="2000" dirty="0" smtClean="0">
                <a:solidFill>
                  <a:srgbClr val="000000"/>
                </a:solidFill>
                <a:latin typeface="+mn-lt"/>
              </a:rPr>
              <a:t>The statement interface provides three different methods for  executing SQL statements :</a:t>
            </a:r>
            <a:r>
              <a:rPr lang="en-US" sz="2000" dirty="0" smtClean="0"/>
              <a:t>	</a:t>
            </a:r>
            <a:endParaRPr lang="en-US" sz="2000" dirty="0">
              <a:solidFill>
                <a:srgbClr val="FF0000"/>
              </a:solidFill>
              <a:latin typeface="+mn-lt"/>
            </a:endParaRPr>
          </a:p>
        </p:txBody>
      </p:sp>
      <p:graphicFrame>
        <p:nvGraphicFramePr>
          <p:cNvPr id="4" name="Table 3"/>
          <p:cNvGraphicFramePr>
            <a:graphicFrameLocks noGrp="1"/>
          </p:cNvGraphicFramePr>
          <p:nvPr/>
        </p:nvGraphicFramePr>
        <p:xfrm>
          <a:off x="914400" y="4191000"/>
          <a:ext cx="7162800" cy="1788986"/>
        </p:xfrm>
        <a:graphic>
          <a:graphicData uri="http://schemas.openxmlformats.org/drawingml/2006/table">
            <a:tbl>
              <a:tblPr firstRow="1" bandRow="1">
                <a:tableStyleId>{616DA210-FB5B-4158-B5E0-FEB733F419BA}</a:tableStyleId>
              </a:tblPr>
              <a:tblGrid>
                <a:gridCol w="4061381"/>
                <a:gridCol w="3101419"/>
              </a:tblGrid>
              <a:tr h="609600">
                <a:tc>
                  <a:txBody>
                    <a:bodyPr/>
                    <a:lstStyle/>
                    <a:p>
                      <a:pPr>
                        <a:buFontTx/>
                        <a:buChar char="-"/>
                      </a:pPr>
                      <a:r>
                        <a:rPr lang="en-US" sz="1800" b="1" dirty="0" smtClean="0"/>
                        <a:t>SELECT</a:t>
                      </a:r>
                      <a:endParaRPr lang="en-US" b="1" dirty="0"/>
                    </a:p>
                  </a:txBody>
                  <a:tcPr/>
                </a:tc>
                <a:tc>
                  <a:txBody>
                    <a:bodyPr/>
                    <a:lstStyle/>
                    <a:p>
                      <a:r>
                        <a:rPr lang="en-US" sz="1800" b="1" dirty="0" err="1" smtClean="0"/>
                        <a:t>executeQuery</a:t>
                      </a:r>
                      <a:r>
                        <a:rPr lang="en-US" sz="1800" b="1" dirty="0" smtClean="0"/>
                        <a:t>(String   </a:t>
                      </a:r>
                      <a:r>
                        <a:rPr lang="en-US" sz="1800" b="1" dirty="0" err="1" smtClean="0"/>
                        <a:t>sql</a:t>
                      </a:r>
                      <a:r>
                        <a:rPr lang="en-US" sz="1800" b="1" dirty="0" smtClean="0"/>
                        <a:t>)</a:t>
                      </a:r>
                      <a:endParaRPr lang="en-US" b="1" dirty="0"/>
                    </a:p>
                  </a:txBody>
                  <a:tcPr/>
                </a:tc>
              </a:tr>
              <a:tr h="524661">
                <a:tc>
                  <a:txBody>
                    <a:bodyPr/>
                    <a:lstStyle/>
                    <a:p>
                      <a:pPr>
                        <a:buFontTx/>
                        <a:buChar char="-"/>
                      </a:pPr>
                      <a:r>
                        <a:rPr lang="en-US" sz="1800" b="1" dirty="0" smtClean="0"/>
                        <a:t>INSERT, UPDATE, DELETE, CREATE, DROP</a:t>
                      </a:r>
                      <a:endParaRPr lang="en-US" b="1" dirty="0"/>
                    </a:p>
                  </a:txBody>
                  <a:tcPr/>
                </a:tc>
                <a:tc>
                  <a:txBody>
                    <a:bodyPr/>
                    <a:lstStyle/>
                    <a:p>
                      <a:r>
                        <a:rPr lang="en-US" sz="1800" b="1" dirty="0" smtClean="0"/>
                        <a:t> </a:t>
                      </a:r>
                      <a:r>
                        <a:rPr lang="en-US" sz="1800" b="1" dirty="0" err="1" smtClean="0"/>
                        <a:t>executeUpdate</a:t>
                      </a:r>
                      <a:r>
                        <a:rPr lang="en-US" sz="1800" b="1" dirty="0" smtClean="0"/>
                        <a:t>(String   </a:t>
                      </a:r>
                      <a:r>
                        <a:rPr lang="en-US" sz="1800" b="1" dirty="0" err="1" smtClean="0"/>
                        <a:t>sql</a:t>
                      </a:r>
                      <a:r>
                        <a:rPr lang="en-US" sz="1800" b="1" dirty="0" smtClean="0"/>
                        <a:t>)</a:t>
                      </a:r>
                      <a:endParaRPr lang="en-US" b="1" dirty="0"/>
                    </a:p>
                  </a:txBody>
                  <a:tcPr/>
                </a:tc>
              </a:tr>
              <a:tr h="654725">
                <a:tc>
                  <a:txBody>
                    <a:bodyPr/>
                    <a:lstStyle/>
                    <a:p>
                      <a:pPr>
                        <a:buFontTx/>
                        <a:buChar char="-"/>
                      </a:pPr>
                      <a:r>
                        <a:rPr lang="en-US" sz="1800" b="1" dirty="0" smtClean="0"/>
                        <a:t>Stored procedure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execute(String   </a:t>
                      </a:r>
                      <a:r>
                        <a:rPr lang="en-US" sz="1800" b="1" dirty="0" err="1" smtClean="0"/>
                        <a:t>sql</a:t>
                      </a:r>
                      <a:r>
                        <a:rPr lang="en-US" sz="1800" b="1" dirty="0" smtClean="0"/>
                        <a:t>)</a:t>
                      </a:r>
                    </a:p>
                    <a:p>
                      <a:endParaRPr lang="en-US" b="1"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457200" y="1600200"/>
            <a:ext cx="8382000" cy="4648200"/>
          </a:xfrm>
        </p:spPr>
        <p:txBody>
          <a:bodyPr>
            <a:normAutofit/>
          </a:bodyPr>
          <a:lstStyle/>
          <a:p>
            <a:r>
              <a:rPr lang="en-US" sz="2000" b="1" dirty="0" smtClean="0">
                <a:solidFill>
                  <a:srgbClr val="FF0000"/>
                </a:solidFill>
                <a:latin typeface="Calibri"/>
              </a:rPr>
              <a:t>Processing the Result Set</a:t>
            </a:r>
          </a:p>
          <a:p>
            <a:pPr marL="969963" algn="just"/>
            <a:r>
              <a:rPr lang="en-US" sz="2000" dirty="0" smtClean="0">
                <a:latin typeface="+mn-lt"/>
              </a:rPr>
              <a:t>Write a loop to process the database result set, if any:</a:t>
            </a:r>
          </a:p>
          <a:p>
            <a:pPr marL="969963" algn="just"/>
            <a:r>
              <a:rPr lang="en-US" sz="2000" dirty="0" smtClean="0">
                <a:latin typeface="+mn-lt"/>
              </a:rPr>
              <a:t>while (</a:t>
            </a:r>
            <a:r>
              <a:rPr lang="en-US" sz="2000" dirty="0" err="1" smtClean="0">
                <a:latin typeface="+mn-lt"/>
              </a:rPr>
              <a:t>rs.next</a:t>
            </a:r>
            <a:r>
              <a:rPr lang="en-US" sz="2000" dirty="0" smtClean="0">
                <a:latin typeface="+mn-lt"/>
              </a:rPr>
              <a:t>()) </a:t>
            </a:r>
          </a:p>
          <a:p>
            <a:pPr marL="969963" algn="just">
              <a:buNone/>
            </a:pPr>
            <a:r>
              <a:rPr lang="en-US" sz="2000" dirty="0" smtClean="0">
                <a:latin typeface="+mn-lt"/>
              </a:rPr>
              <a:t>	{</a:t>
            </a:r>
          </a:p>
          <a:p>
            <a:pPr marL="969963" algn="just">
              <a:buNone/>
            </a:pPr>
            <a:r>
              <a:rPr lang="en-US" sz="2000" dirty="0" smtClean="0">
                <a:latin typeface="+mn-lt"/>
              </a:rPr>
              <a:t>	//Lines of Code…………...</a:t>
            </a:r>
          </a:p>
          <a:p>
            <a:pPr marL="969963" algn="just">
              <a:buNone/>
            </a:pPr>
            <a:r>
              <a:rPr lang="en-US" sz="2000" dirty="0" smtClean="0">
                <a:latin typeface="+mn-lt"/>
              </a:rPr>
              <a:t>	}</a:t>
            </a:r>
          </a:p>
          <a:p>
            <a:pPr marL="969963" algn="ctr">
              <a:buNone/>
            </a:pPr>
            <a:r>
              <a:rPr lang="en-US" sz="2000" i="1" dirty="0" smtClean="0">
                <a:latin typeface="+mn-lt"/>
              </a:rPr>
              <a:t>where </a:t>
            </a:r>
            <a:r>
              <a:rPr lang="en-US" sz="2000" i="1" dirty="0" err="1" smtClean="0">
                <a:latin typeface="+mn-lt"/>
              </a:rPr>
              <a:t>rs</a:t>
            </a:r>
            <a:r>
              <a:rPr lang="en-US" sz="2000" i="1" dirty="0" smtClean="0">
                <a:latin typeface="+mn-lt"/>
              </a:rPr>
              <a:t> is </a:t>
            </a:r>
            <a:r>
              <a:rPr lang="en-US" sz="2000" i="1" dirty="0" err="1" smtClean="0">
                <a:latin typeface="+mn-lt"/>
              </a:rPr>
              <a:t>ResultSet</a:t>
            </a:r>
            <a:r>
              <a:rPr lang="en-US" sz="2000" i="1" dirty="0" smtClean="0">
                <a:latin typeface="+mn-lt"/>
              </a:rPr>
              <a:t> object.</a:t>
            </a:r>
          </a:p>
          <a:p>
            <a:pPr algn="just"/>
            <a:r>
              <a:rPr lang="en-US" sz="2000" dirty="0" err="1" smtClean="0">
                <a:latin typeface="+mn-lt"/>
              </a:rPr>
              <a:t>rs.next</a:t>
            </a:r>
            <a:r>
              <a:rPr lang="en-US" sz="2000" dirty="0" smtClean="0">
                <a:latin typeface="+mn-lt"/>
              </a:rPr>
              <a:t>() returns true if the new current row is valid, false if there are no more rows.</a:t>
            </a:r>
            <a:r>
              <a:rPr lang="en-GB" sz="2000" dirty="0" smtClean="0">
                <a:latin typeface="+mn-lt"/>
              </a:rPr>
              <a:t> </a:t>
            </a:r>
          </a:p>
          <a:p>
            <a:pPr algn="just"/>
            <a:r>
              <a:rPr lang="en-GB" sz="2000" dirty="0" smtClean="0">
                <a:latin typeface="+mn-lt"/>
              </a:rPr>
              <a:t>The other methods which can be used with </a:t>
            </a:r>
            <a:r>
              <a:rPr lang="en-GB" sz="2000" dirty="0" err="1" smtClean="0">
                <a:latin typeface="+mn-lt"/>
              </a:rPr>
              <a:t>Resultset</a:t>
            </a:r>
            <a:r>
              <a:rPr lang="en-GB" sz="2000" dirty="0" smtClean="0">
                <a:latin typeface="+mn-lt"/>
              </a:rPr>
              <a:t> object are :</a:t>
            </a:r>
          </a:p>
          <a:p>
            <a:r>
              <a:rPr lang="en-GB" sz="2000" dirty="0" smtClean="0">
                <a:latin typeface="+mn-lt"/>
              </a:rPr>
              <a:t>first(),last(),previous()</a:t>
            </a:r>
            <a:endParaRPr lang="en-US" sz="2000" i="1"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600200"/>
            <a:ext cx="8382000" cy="4495800"/>
          </a:xfrm>
        </p:spPr>
        <p:txBody>
          <a:bodyPr>
            <a:normAutofit/>
          </a:bodyPr>
          <a:lstStyle/>
          <a:p>
            <a:r>
              <a:rPr lang="en-US" sz="2000" b="1" dirty="0" smtClean="0">
                <a:solidFill>
                  <a:srgbClr val="FF0000"/>
                </a:solidFill>
                <a:latin typeface="+mn-lt"/>
              </a:rPr>
              <a:t>Closing the Result Set ,Statement Objects &amp; </a:t>
            </a:r>
            <a:r>
              <a:rPr lang="en-US" sz="2000" b="1" dirty="0" smtClean="0">
                <a:solidFill>
                  <a:srgbClr val="FF0000"/>
                </a:solidFill>
                <a:latin typeface="Calibri"/>
              </a:rPr>
              <a:t>Closing the Connection</a:t>
            </a:r>
            <a:endParaRPr lang="en-US" sz="2000" dirty="0" smtClean="0">
              <a:solidFill>
                <a:srgbClr val="FF0000"/>
              </a:solidFill>
              <a:latin typeface="Calibri"/>
            </a:endParaRPr>
          </a:p>
          <a:p>
            <a:pPr algn="just"/>
            <a:r>
              <a:rPr lang="en-US" sz="2000" dirty="0" smtClean="0">
                <a:latin typeface="+mn-lt"/>
              </a:rPr>
              <a:t>Free system resources by closing the </a:t>
            </a:r>
            <a:r>
              <a:rPr lang="en-US" sz="2000" dirty="0" err="1" smtClean="0">
                <a:latin typeface="+mn-lt"/>
              </a:rPr>
              <a:t>ResultSet</a:t>
            </a:r>
            <a:r>
              <a:rPr lang="en-US" sz="2000" dirty="0" smtClean="0">
                <a:latin typeface="+mn-lt"/>
              </a:rPr>
              <a:t>, Statement and Connection objects.</a:t>
            </a:r>
          </a:p>
          <a:p>
            <a:pPr lvl="1" algn="just">
              <a:defRPr/>
            </a:pPr>
            <a:r>
              <a:rPr lang="en-US" dirty="0" err="1" smtClean="0"/>
              <a:t>Resultset</a:t>
            </a:r>
            <a:endParaRPr lang="en-US" dirty="0" smtClean="0"/>
          </a:p>
          <a:p>
            <a:pPr lvl="1" algn="just">
              <a:defRPr/>
            </a:pPr>
            <a:r>
              <a:rPr lang="en-US" dirty="0" smtClean="0"/>
              <a:t>Statement/Prepared Statement</a:t>
            </a:r>
          </a:p>
          <a:p>
            <a:pPr lvl="1" algn="just">
              <a:defRPr/>
            </a:pPr>
            <a:r>
              <a:rPr lang="en-US" dirty="0" smtClean="0"/>
              <a:t>Connections</a:t>
            </a:r>
          </a:p>
          <a:p>
            <a:pPr algn="just"/>
            <a:r>
              <a:rPr lang="en-US" sz="2000" dirty="0" smtClean="0">
                <a:latin typeface="+mn-lt"/>
              </a:rPr>
              <a:t>Closing the connections using close( ) method.</a:t>
            </a:r>
            <a:endParaRPr lang="en-US" sz="2000" b="1" dirty="0" smtClean="0">
              <a:solidFill>
                <a:srgbClr val="FF0000"/>
              </a:solidFill>
              <a:latin typeface="+mn-lt"/>
            </a:endParaRPr>
          </a:p>
          <a:p>
            <a:pPr algn="just"/>
            <a:r>
              <a:rPr lang="en-US" sz="2000" dirty="0" smtClean="0">
                <a:latin typeface="+mn-lt"/>
              </a:rPr>
              <a:t>At the end of your JDBC program, it is required explicitly to close all the connections to the database to end each database session. </a:t>
            </a:r>
          </a:p>
          <a:p>
            <a:pPr algn="just"/>
            <a:r>
              <a:rPr lang="en-US" sz="2000" dirty="0" smtClean="0">
                <a:latin typeface="+mn-lt"/>
              </a:rPr>
              <a:t>However, if you forget, Java's garbage collector will close the connection when it cleans up stale objects.</a:t>
            </a:r>
            <a:endParaRPr lang="en-US" sz="2000" b="1" dirty="0" smtClean="0">
              <a:solidFill>
                <a:srgbClr val="FF0000"/>
              </a:solidFill>
              <a:latin typeface="+mn-lt"/>
            </a:endParaRPr>
          </a:p>
          <a:p>
            <a:endParaRPr lang="en-US" sz="2000" b="1" dirty="0" smtClean="0">
              <a:solidFill>
                <a:srgbClr val="FF0000"/>
              </a:solidFill>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91400" cy="609600"/>
          </a:xfrm>
        </p:spPr>
        <p:txBody>
          <a:bodyPr/>
          <a:lstStyle/>
          <a:p>
            <a:r>
              <a:rPr lang="en-US" sz="3600" dirty="0" smtClean="0">
                <a:solidFill>
                  <a:srgbClr val="FF0000"/>
                </a:solidFill>
                <a:latin typeface="+mn-lt"/>
              </a:rPr>
              <a:t>JDBC Examples</a:t>
            </a:r>
            <a:endParaRPr lang="en-US" sz="3600" dirty="0">
              <a:solidFill>
                <a:srgbClr val="FF0000"/>
              </a:solidFill>
              <a:latin typeface="+mn-lt"/>
            </a:endParaRPr>
          </a:p>
        </p:txBody>
      </p:sp>
      <p:sp>
        <p:nvSpPr>
          <p:cNvPr id="3" name="Content Placeholder 2"/>
          <p:cNvSpPr>
            <a:spLocks noGrp="1"/>
          </p:cNvSpPr>
          <p:nvPr>
            <p:ph idx="1"/>
          </p:nvPr>
        </p:nvSpPr>
        <p:spPr>
          <a:xfrm>
            <a:off x="228600" y="1524000"/>
            <a:ext cx="8534400" cy="4724400"/>
          </a:xfrm>
        </p:spPr>
        <p:txBody>
          <a:bodyPr/>
          <a:lstStyle/>
          <a:p>
            <a:pPr algn="just"/>
            <a:r>
              <a:rPr lang="en-US" b="1" dirty="0" smtClean="0">
                <a:solidFill>
                  <a:srgbClr val="FF0000"/>
                </a:solidFill>
                <a:latin typeface="+mn-lt"/>
              </a:rPr>
              <a:t>Retrieve the data from oracle by using JDBC.</a:t>
            </a:r>
          </a:p>
          <a:p>
            <a:pPr algn="just"/>
            <a:r>
              <a:rPr lang="en-US" sz="2000" dirty="0" smtClean="0">
                <a:latin typeface="+mn-lt"/>
              </a:rPr>
              <a:t>Install Oracle and make sure it is running (</a:t>
            </a:r>
            <a:r>
              <a:rPr lang="en-US" sz="2000" dirty="0" err="1" smtClean="0">
                <a:latin typeface="+mn-lt"/>
              </a:rPr>
              <a:t>ie</a:t>
            </a:r>
            <a:r>
              <a:rPr lang="en-US" sz="2000" dirty="0" smtClean="0">
                <a:latin typeface="+mn-lt"/>
              </a:rPr>
              <a:t>. connect to Oracle by </a:t>
            </a:r>
            <a:r>
              <a:rPr lang="en-US" sz="2000" dirty="0" err="1" smtClean="0">
                <a:latin typeface="+mn-lt"/>
              </a:rPr>
              <a:t>sqlplus</a:t>
            </a:r>
            <a:r>
              <a:rPr lang="en-US" sz="2000" dirty="0" smtClean="0">
                <a:latin typeface="+mn-lt"/>
              </a:rPr>
              <a:t>).</a:t>
            </a:r>
          </a:p>
          <a:p>
            <a:pPr algn="just"/>
            <a:r>
              <a:rPr lang="en-US" sz="2000" dirty="0" smtClean="0">
                <a:latin typeface="+mn-lt"/>
              </a:rPr>
              <a:t>Create a table name </a:t>
            </a:r>
            <a:r>
              <a:rPr lang="en-US" sz="2000" b="1" dirty="0" smtClean="0">
                <a:latin typeface="+mn-lt"/>
              </a:rPr>
              <a:t>student</a:t>
            </a:r>
            <a:r>
              <a:rPr lang="en-US" sz="2000" dirty="0" smtClean="0">
                <a:latin typeface="+mn-lt"/>
              </a:rPr>
              <a:t>:</a:t>
            </a:r>
          </a:p>
          <a:p>
            <a:pPr algn="just">
              <a:buNone/>
            </a:pPr>
            <a:r>
              <a:rPr lang="en-US" sz="2000" dirty="0" smtClean="0">
                <a:latin typeface="+mn-lt"/>
              </a:rPr>
              <a:t> </a:t>
            </a: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r>
              <a:rPr lang="en-US" sz="2000" dirty="0" smtClean="0">
                <a:latin typeface="+mn-lt"/>
              </a:rPr>
              <a:t>Insert data into </a:t>
            </a:r>
            <a:r>
              <a:rPr lang="en-US" sz="2000" b="1" dirty="0" smtClean="0">
                <a:latin typeface="+mn-lt"/>
              </a:rPr>
              <a:t>student </a:t>
            </a:r>
            <a:r>
              <a:rPr lang="en-US" sz="2000" dirty="0" smtClean="0">
                <a:latin typeface="+mn-lt"/>
              </a:rPr>
              <a:t>table.</a:t>
            </a:r>
          </a:p>
          <a:p>
            <a:pPr algn="just"/>
            <a:r>
              <a:rPr lang="en-US" sz="2000" dirty="0" smtClean="0">
                <a:latin typeface="+mn-lt"/>
              </a:rPr>
              <a:t>commit the operation.</a:t>
            </a:r>
            <a:endParaRPr lang="en-US" sz="2000" dirty="0">
              <a:latin typeface="+mn-lt"/>
            </a:endParaRPr>
          </a:p>
        </p:txBody>
      </p:sp>
      <p:graphicFrame>
        <p:nvGraphicFramePr>
          <p:cNvPr id="4" name="Table 3"/>
          <p:cNvGraphicFramePr>
            <a:graphicFrameLocks noGrp="1"/>
          </p:cNvGraphicFramePr>
          <p:nvPr/>
        </p:nvGraphicFramePr>
        <p:xfrm>
          <a:off x="1524000" y="2895600"/>
          <a:ext cx="6096000" cy="2286000"/>
        </p:xfrm>
        <a:graphic>
          <a:graphicData uri="http://schemas.openxmlformats.org/drawingml/2006/table">
            <a:tbl>
              <a:tblPr firstRow="1" bandRow="1">
                <a:tableStyleId>{616DA210-FB5B-4158-B5E0-FEB733F419BA}</a:tableStyleId>
              </a:tblPr>
              <a:tblGrid>
                <a:gridCol w="3048000"/>
                <a:gridCol w="3048000"/>
              </a:tblGrid>
              <a:tr h="457200">
                <a:tc>
                  <a:txBody>
                    <a:bodyPr/>
                    <a:lstStyle/>
                    <a:p>
                      <a:r>
                        <a:rPr lang="en-US" sz="2000" dirty="0" smtClean="0"/>
                        <a:t>Column name</a:t>
                      </a:r>
                      <a:endParaRPr lang="en-US" sz="2000" dirty="0"/>
                    </a:p>
                  </a:txBody>
                  <a:tcPr/>
                </a:tc>
                <a:tc>
                  <a:txBody>
                    <a:bodyPr/>
                    <a:lstStyle/>
                    <a:p>
                      <a:r>
                        <a:rPr lang="en-US" sz="2000" dirty="0" smtClean="0"/>
                        <a:t>Data Type</a:t>
                      </a:r>
                      <a:endParaRPr lang="en-US" sz="2000" dirty="0"/>
                    </a:p>
                  </a:txBody>
                  <a:tcPr/>
                </a:tc>
              </a:tr>
              <a:tr h="457200">
                <a:tc>
                  <a:txBody>
                    <a:bodyPr/>
                    <a:lstStyle/>
                    <a:p>
                      <a:r>
                        <a:rPr lang="en-US" sz="2000" dirty="0" err="1" smtClean="0"/>
                        <a:t>rollno</a:t>
                      </a:r>
                      <a:endParaRPr lang="en-US" sz="2000" dirty="0"/>
                    </a:p>
                  </a:txBody>
                  <a:tcPr/>
                </a:tc>
                <a:tc>
                  <a:txBody>
                    <a:bodyPr/>
                    <a:lstStyle/>
                    <a:p>
                      <a:r>
                        <a:rPr lang="en-US" sz="2000" dirty="0" smtClean="0"/>
                        <a:t>varchar2(10)</a:t>
                      </a:r>
                      <a:endParaRPr lang="en-US" sz="2000" dirty="0"/>
                    </a:p>
                  </a:txBody>
                  <a:tcPr/>
                </a:tc>
              </a:tr>
              <a:tr h="457200">
                <a:tc>
                  <a:txBody>
                    <a:bodyPr/>
                    <a:lstStyle/>
                    <a:p>
                      <a:r>
                        <a:rPr lang="en-US" sz="2000" dirty="0" smtClean="0"/>
                        <a:t>name</a:t>
                      </a:r>
                      <a:endParaRPr lang="en-US" sz="2000" dirty="0"/>
                    </a:p>
                  </a:txBody>
                  <a:tcPr/>
                </a:tc>
                <a:tc>
                  <a:txBody>
                    <a:bodyPr/>
                    <a:lstStyle/>
                    <a:p>
                      <a:r>
                        <a:rPr lang="en-US" sz="2000" dirty="0" smtClean="0"/>
                        <a:t>char(25)</a:t>
                      </a:r>
                      <a:endParaRPr lang="en-US" sz="2000" dirty="0"/>
                    </a:p>
                  </a:txBody>
                  <a:tcPr/>
                </a:tc>
              </a:tr>
              <a:tr h="457200">
                <a:tc>
                  <a:txBody>
                    <a:bodyPr/>
                    <a:lstStyle/>
                    <a:p>
                      <a:r>
                        <a:rPr lang="en-US" sz="2000" dirty="0" err="1" smtClean="0"/>
                        <a:t>date_adm</a:t>
                      </a:r>
                      <a:endParaRPr lang="en-US" sz="2000" dirty="0"/>
                    </a:p>
                  </a:txBody>
                  <a:tcPr/>
                </a:tc>
                <a:tc>
                  <a:txBody>
                    <a:bodyPr/>
                    <a:lstStyle/>
                    <a:p>
                      <a:r>
                        <a:rPr lang="en-US" sz="2000" dirty="0" smtClean="0"/>
                        <a:t>date</a:t>
                      </a:r>
                      <a:endParaRPr lang="en-US" sz="2000" dirty="0"/>
                    </a:p>
                  </a:txBody>
                  <a:tcPr/>
                </a:tc>
              </a:tr>
              <a:tr h="457200">
                <a:tc>
                  <a:txBody>
                    <a:bodyPr/>
                    <a:lstStyle/>
                    <a:p>
                      <a:r>
                        <a:rPr lang="en-US" sz="2000" dirty="0" smtClean="0"/>
                        <a:t>per</a:t>
                      </a:r>
                      <a:endParaRPr lang="en-US" sz="2000" dirty="0"/>
                    </a:p>
                  </a:txBody>
                  <a:tcPr/>
                </a:tc>
                <a:tc>
                  <a:txBody>
                    <a:bodyPr/>
                    <a:lstStyle/>
                    <a:p>
                      <a:r>
                        <a:rPr lang="en-US" sz="2000" dirty="0" smtClean="0"/>
                        <a:t>number(4,2)</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239000" cy="609600"/>
          </a:xfrm>
        </p:spPr>
        <p:txBody>
          <a:bodyPr/>
          <a:lstStyle/>
          <a:p>
            <a:r>
              <a:rPr lang="en-US" sz="3600" dirty="0" smtClean="0">
                <a:solidFill>
                  <a:srgbClr val="FF0000"/>
                </a:solidFill>
                <a:latin typeface="Calibri"/>
              </a:rPr>
              <a:t>JDBC Examples</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066800" y="1752600"/>
            <a:ext cx="6866384" cy="37552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04800" y="1371600"/>
            <a:ext cx="8534400" cy="4953000"/>
          </a:xfrm>
        </p:spPr>
        <p:txBody>
          <a:bodyPr>
            <a:normAutofit/>
          </a:bodyPr>
          <a:lstStyle/>
          <a:p>
            <a:pPr algn="just"/>
            <a:r>
              <a:rPr lang="en-US" sz="2000" dirty="0" smtClean="0">
                <a:latin typeface="+mn-lt"/>
              </a:rPr>
              <a:t>To connect java application with the Oracle database </a:t>
            </a:r>
            <a:r>
              <a:rPr lang="en-US" sz="2000" b="1" dirty="0" smtClean="0">
                <a:latin typeface="+mn-lt"/>
              </a:rPr>
              <a:t>ojdbc5.jar</a:t>
            </a:r>
            <a:r>
              <a:rPr lang="en-US" sz="2000" dirty="0" smtClean="0">
                <a:latin typeface="+mn-lt"/>
              </a:rPr>
              <a:t> file is required to be loaded.</a:t>
            </a:r>
          </a:p>
          <a:p>
            <a:pPr algn="just"/>
            <a:r>
              <a:rPr lang="en-US" sz="2000" dirty="0" smtClean="0">
                <a:latin typeface="+mn-lt"/>
              </a:rPr>
              <a:t>E:\Oracle\app\oracle\product\11.2.0\server\jdbc\lib\ojdbc5.jar</a:t>
            </a:r>
            <a:endParaRPr lang="en-US" sz="2000" dirty="0">
              <a:latin typeface="+mn-lt"/>
            </a:endParaRPr>
          </a:p>
        </p:txBody>
      </p:sp>
      <p:pic>
        <p:nvPicPr>
          <p:cNvPr id="5" name="Picture 3"/>
          <p:cNvPicPr>
            <a:picLocks noChangeAspect="1" noChangeArrowheads="1"/>
          </p:cNvPicPr>
          <p:nvPr/>
        </p:nvPicPr>
        <p:blipFill>
          <a:blip r:embed="rId2" cstate="print"/>
          <a:srcRect/>
          <a:stretch>
            <a:fillRect/>
          </a:stretch>
        </p:blipFill>
        <p:spPr bwMode="auto">
          <a:xfrm>
            <a:off x="838201" y="2600864"/>
            <a:ext cx="3276600" cy="3647536"/>
          </a:xfrm>
          <a:prstGeom prst="rect">
            <a:avLst/>
          </a:prstGeom>
          <a:ln w="19050" cap="sq">
            <a:solidFill>
              <a:srgbClr val="000000"/>
            </a:solidFill>
            <a:prstDash val="sysDash"/>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4419600" y="2590800"/>
            <a:ext cx="3200400" cy="3652630"/>
          </a:xfrm>
          <a:prstGeom prst="rect">
            <a:avLst/>
          </a:prstGeom>
          <a:ln w="19050"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0" y="1371600"/>
            <a:ext cx="9144000" cy="4953000"/>
          </a:xfrm>
        </p:spPr>
        <p:txBody>
          <a:bodyPr>
            <a:noAutofit/>
          </a:bodyPr>
          <a:lstStyle/>
          <a:p>
            <a:pPr>
              <a:buNone/>
            </a:pPr>
            <a:r>
              <a:rPr lang="en-US" sz="1600" b="1" dirty="0" smtClean="0">
                <a:latin typeface="+mn-lt"/>
              </a:rPr>
              <a:t>	import java.sql.*; </a:t>
            </a:r>
          </a:p>
          <a:p>
            <a:pPr>
              <a:buNone/>
            </a:pPr>
            <a:r>
              <a:rPr lang="en-US" sz="1600" b="1" dirty="0" smtClean="0">
                <a:latin typeface="+mn-lt"/>
              </a:rPr>
              <a:t>	class db2</a:t>
            </a:r>
          </a:p>
          <a:p>
            <a:pPr>
              <a:buNone/>
            </a:pPr>
            <a:r>
              <a:rPr lang="en-US" sz="1600" b="1" dirty="0" smtClean="0">
                <a:latin typeface="+mn-lt"/>
              </a:rPr>
              <a:t>	{  </a:t>
            </a:r>
          </a:p>
          <a:p>
            <a:pPr>
              <a:buNone/>
            </a:pPr>
            <a:r>
              <a:rPr lang="en-US" sz="1600" b="1" dirty="0" smtClean="0">
                <a:latin typeface="+mn-lt"/>
              </a:rPr>
              <a:t>	public static void main(String </a:t>
            </a:r>
            <a:r>
              <a:rPr lang="en-US" sz="1600" b="1" dirty="0" err="1" smtClean="0">
                <a:latin typeface="+mn-lt"/>
              </a:rPr>
              <a:t>args</a:t>
            </a:r>
            <a:r>
              <a:rPr lang="en-US" sz="1600" b="1" dirty="0" smtClean="0">
                <a:latin typeface="+mn-lt"/>
              </a:rPr>
              <a:t>[])</a:t>
            </a:r>
          </a:p>
          <a:p>
            <a:pPr>
              <a:buNone/>
            </a:pPr>
            <a:r>
              <a:rPr lang="en-US" sz="1600" b="1" dirty="0" smtClean="0">
                <a:latin typeface="+mn-lt"/>
              </a:rPr>
              <a:t>	{  	try</a:t>
            </a:r>
          </a:p>
          <a:p>
            <a:pPr>
              <a:buNone/>
            </a:pPr>
            <a:r>
              <a:rPr lang="en-US" sz="1600" b="1" dirty="0" smtClean="0">
                <a:latin typeface="+mn-lt"/>
              </a:rPr>
              <a:t>	{  </a:t>
            </a:r>
          </a:p>
          <a:p>
            <a:pPr>
              <a:buNone/>
            </a:pPr>
            <a:r>
              <a:rPr lang="en-US" sz="1600" b="1" dirty="0" smtClean="0">
                <a:latin typeface="+mn-lt"/>
              </a:rPr>
              <a:t>		//step1 load the driver class  </a:t>
            </a:r>
          </a:p>
          <a:p>
            <a:pPr>
              <a:buNone/>
            </a:pPr>
            <a:r>
              <a:rPr lang="en-US" sz="1600" b="1" dirty="0" err="1" smtClean="0">
                <a:latin typeface="+mn-lt"/>
              </a:rPr>
              <a:t>Class.forName</a:t>
            </a:r>
            <a:r>
              <a:rPr lang="en-US" sz="1600" b="1" dirty="0" smtClean="0">
                <a:latin typeface="+mn-lt"/>
              </a:rPr>
              <a:t>("</a:t>
            </a:r>
            <a:r>
              <a:rPr lang="en-US" sz="1600" b="1" dirty="0" err="1" smtClean="0">
                <a:latin typeface="+mn-lt"/>
              </a:rPr>
              <a:t>oracle.jdbc.driver.OracleDriver</a:t>
            </a:r>
            <a:r>
              <a:rPr lang="en-US" sz="1600" b="1" dirty="0" smtClean="0">
                <a:latin typeface="+mn-lt"/>
              </a:rPr>
              <a:t>");  </a:t>
            </a:r>
          </a:p>
          <a:p>
            <a:pPr>
              <a:buNone/>
            </a:pPr>
            <a:r>
              <a:rPr lang="en-US" sz="1600" b="1" dirty="0" smtClean="0">
                <a:latin typeface="+mn-lt"/>
              </a:rPr>
              <a:t>  		//step2 create  the connection object  </a:t>
            </a:r>
          </a:p>
          <a:p>
            <a:pPr>
              <a:buNone/>
            </a:pPr>
            <a:r>
              <a:rPr lang="en-US" sz="1600" b="1" dirty="0" smtClean="0">
                <a:latin typeface="+mn-lt"/>
              </a:rPr>
              <a:t>Connection con=</a:t>
            </a:r>
            <a:r>
              <a:rPr lang="en-US" sz="1600" b="1" dirty="0" err="1" smtClean="0">
                <a:latin typeface="+mn-lt"/>
              </a:rPr>
              <a:t>DriverManager.getConnection</a:t>
            </a:r>
            <a:r>
              <a:rPr lang="en-US" sz="1600" b="1" dirty="0" smtClean="0">
                <a:latin typeface="+mn-lt"/>
              </a:rPr>
              <a:t>("</a:t>
            </a:r>
            <a:r>
              <a:rPr lang="en-US" sz="1600" b="1" dirty="0" err="1" smtClean="0">
                <a:latin typeface="+mn-lt"/>
              </a:rPr>
              <a:t>jdbc:oracle:thin</a:t>
            </a:r>
            <a:r>
              <a:rPr lang="en-US" sz="1600" b="1" dirty="0" smtClean="0">
                <a:latin typeface="+mn-lt"/>
              </a:rPr>
              <a:t>:@localhost:1521:xe","system","oracle");  </a:t>
            </a:r>
          </a:p>
          <a:p>
            <a:pPr>
              <a:buNone/>
            </a:pPr>
            <a:r>
              <a:rPr lang="en-US" sz="1600" b="1" dirty="0" smtClean="0">
                <a:latin typeface="+mn-lt"/>
              </a:rPr>
              <a:t>  		//step3 create the statement object  </a:t>
            </a:r>
          </a:p>
          <a:p>
            <a:pPr>
              <a:buNone/>
            </a:pPr>
            <a:r>
              <a:rPr lang="en-US" sz="1600" b="1" dirty="0" smtClean="0">
                <a:latin typeface="+mn-lt"/>
              </a:rPr>
              <a:t>	Statement stmt=</a:t>
            </a:r>
            <a:r>
              <a:rPr lang="en-US" sz="1600" b="1" dirty="0" err="1" smtClean="0">
                <a:latin typeface="+mn-lt"/>
              </a:rPr>
              <a:t>con.createStatement</a:t>
            </a:r>
            <a:r>
              <a:rPr lang="en-US" sz="1600" b="1" dirty="0" smtClean="0">
                <a:latin typeface="+mn-lt"/>
              </a:rPr>
              <a:t>();  </a:t>
            </a:r>
          </a:p>
          <a:p>
            <a:pPr>
              <a:buNone/>
            </a:pPr>
            <a:r>
              <a:rPr lang="en-US" sz="1600" b="1" dirty="0" smtClean="0">
                <a:latin typeface="+mn-lt"/>
              </a:rPr>
              <a:t>  		//step4 execute query  </a:t>
            </a:r>
          </a:p>
          <a:p>
            <a:pPr>
              <a:buNone/>
            </a:pPr>
            <a:r>
              <a:rPr lang="en-US" sz="1600" b="1" dirty="0" smtClean="0">
                <a:latin typeface="+mn-lt"/>
              </a:rPr>
              <a:t>	</a:t>
            </a:r>
            <a:r>
              <a:rPr lang="en-US" sz="1600" b="1" dirty="0" err="1" smtClean="0">
                <a:latin typeface="+mn-lt"/>
              </a:rPr>
              <a:t>ResultSet</a:t>
            </a:r>
            <a:r>
              <a:rPr lang="en-US" sz="1600" b="1" dirty="0" smtClean="0">
                <a:latin typeface="+mn-lt"/>
              </a:rPr>
              <a:t>    </a:t>
            </a:r>
            <a:r>
              <a:rPr lang="en-US" sz="1600" b="1" dirty="0" err="1" smtClean="0">
                <a:latin typeface="+mn-lt"/>
              </a:rPr>
              <a:t>rs</a:t>
            </a:r>
            <a:r>
              <a:rPr lang="en-US" sz="1600" b="1" dirty="0" smtClean="0">
                <a:latin typeface="+mn-lt"/>
              </a:rPr>
              <a:t>=</a:t>
            </a:r>
            <a:r>
              <a:rPr lang="en-US" sz="1600" b="1" dirty="0" err="1" smtClean="0">
                <a:latin typeface="+mn-lt"/>
              </a:rPr>
              <a:t>stmt.executeQuery</a:t>
            </a:r>
            <a:r>
              <a:rPr lang="en-US" sz="1600" b="1" dirty="0" smtClean="0">
                <a:latin typeface="+mn-lt"/>
              </a:rPr>
              <a:t>("select * from student");  </a:t>
            </a:r>
          </a:p>
          <a:p>
            <a:pPr>
              <a:buNone/>
            </a:pPr>
            <a:r>
              <a:rPr lang="en-US" sz="1600" b="1" dirty="0" smtClean="0">
                <a:latin typeface="+mn-lt"/>
              </a:rPr>
              <a:t>	</a:t>
            </a:r>
            <a:r>
              <a:rPr lang="en-US" sz="1600" b="1" dirty="0" err="1" smtClean="0">
                <a:latin typeface="+mn-lt"/>
              </a:rPr>
              <a:t>System.out.println</a:t>
            </a:r>
            <a:r>
              <a:rPr lang="en-US" sz="1600" b="1" dirty="0" smtClean="0">
                <a:latin typeface="+mn-lt"/>
              </a:rPr>
              <a:t>("Values from student table are:");</a:t>
            </a:r>
            <a:endParaRPr lang="en-US" sz="1600" b="1"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04800" y="1524000"/>
            <a:ext cx="8458200" cy="4495800"/>
          </a:xfrm>
        </p:spPr>
        <p:txBody>
          <a:bodyPr>
            <a:noAutofit/>
          </a:bodyPr>
          <a:lstStyle/>
          <a:p>
            <a:pPr>
              <a:buNone/>
            </a:pPr>
            <a:r>
              <a:rPr lang="en-US" sz="1600" b="1" dirty="0" smtClean="0">
                <a:latin typeface="+mn-lt"/>
              </a:rPr>
              <a:t>while(</a:t>
            </a:r>
            <a:r>
              <a:rPr lang="en-US" sz="1600" b="1" dirty="0" err="1" smtClean="0">
                <a:latin typeface="+mn-lt"/>
              </a:rPr>
              <a:t>rs.next</a:t>
            </a:r>
            <a:r>
              <a:rPr lang="en-US" sz="1600" b="1" dirty="0" smtClean="0">
                <a:latin typeface="+mn-lt"/>
              </a:rPr>
              <a:t>( ))</a:t>
            </a:r>
          </a:p>
          <a:p>
            <a:pPr>
              <a:buNone/>
            </a:pPr>
            <a:r>
              <a:rPr lang="en-US" sz="1600" b="1" dirty="0" smtClean="0">
                <a:latin typeface="+mn-lt"/>
              </a:rPr>
              <a:t>	  </a:t>
            </a:r>
            <a:r>
              <a:rPr lang="en-US" sz="1600" b="1" dirty="0" err="1" smtClean="0">
                <a:latin typeface="+mn-lt"/>
              </a:rPr>
              <a:t>System.out.println</a:t>
            </a:r>
            <a:r>
              <a:rPr lang="en-US" sz="1600" b="1" dirty="0" smtClean="0">
                <a:latin typeface="+mn-lt"/>
              </a:rPr>
              <a:t>(</a:t>
            </a:r>
            <a:r>
              <a:rPr lang="en-US" sz="1600" b="1" dirty="0" err="1" smtClean="0">
                <a:latin typeface="+mn-lt"/>
              </a:rPr>
              <a:t>rs.getString</a:t>
            </a:r>
            <a:r>
              <a:rPr lang="en-US" sz="1600" b="1" dirty="0" smtClean="0">
                <a:latin typeface="+mn-lt"/>
              </a:rPr>
              <a:t>(1)+" "+</a:t>
            </a:r>
            <a:r>
              <a:rPr lang="en-US" sz="1600" b="1" dirty="0" err="1" smtClean="0">
                <a:latin typeface="+mn-lt"/>
              </a:rPr>
              <a:t>rs.getString</a:t>
            </a:r>
            <a:r>
              <a:rPr lang="en-US" sz="1600" b="1" dirty="0" smtClean="0">
                <a:latin typeface="+mn-lt"/>
              </a:rPr>
              <a:t>(2)+" "+</a:t>
            </a:r>
            <a:r>
              <a:rPr lang="en-US" sz="1600" b="1" dirty="0" err="1" smtClean="0">
                <a:latin typeface="+mn-lt"/>
              </a:rPr>
              <a:t>rs.getDate</a:t>
            </a:r>
            <a:r>
              <a:rPr lang="en-US" sz="1600" b="1" dirty="0" smtClean="0">
                <a:latin typeface="+mn-lt"/>
              </a:rPr>
              <a:t>(3)+" "+</a:t>
            </a:r>
            <a:r>
              <a:rPr lang="en-US" sz="1600" b="1" dirty="0" err="1" smtClean="0">
                <a:latin typeface="+mn-lt"/>
              </a:rPr>
              <a:t>rs.getFloat</a:t>
            </a:r>
            <a:r>
              <a:rPr lang="en-US" sz="1600" b="1" dirty="0" smtClean="0">
                <a:latin typeface="+mn-lt"/>
              </a:rPr>
              <a:t>(4));  </a:t>
            </a:r>
          </a:p>
          <a:p>
            <a:pPr>
              <a:buNone/>
            </a:pPr>
            <a:r>
              <a:rPr lang="en-US" sz="1600" b="1" dirty="0" smtClean="0">
                <a:latin typeface="+mn-lt"/>
              </a:rPr>
              <a:t>  			//step5 close the connection object  </a:t>
            </a:r>
          </a:p>
          <a:p>
            <a:pPr>
              <a:buNone/>
            </a:pPr>
            <a:r>
              <a:rPr lang="en-US" sz="1600" b="1" dirty="0" smtClean="0">
                <a:latin typeface="+mn-lt"/>
              </a:rPr>
              <a:t>	</a:t>
            </a:r>
            <a:r>
              <a:rPr lang="en-US" sz="1600" b="1" dirty="0" err="1" smtClean="0">
                <a:latin typeface="+mn-lt"/>
              </a:rPr>
              <a:t>con.close</a:t>
            </a:r>
            <a:r>
              <a:rPr lang="en-US" sz="1600" b="1" dirty="0" smtClean="0">
                <a:latin typeface="+mn-lt"/>
              </a:rPr>
              <a:t>( );  </a:t>
            </a:r>
          </a:p>
          <a:p>
            <a:pPr>
              <a:buNone/>
            </a:pPr>
            <a:r>
              <a:rPr lang="en-US" sz="1600" b="1" dirty="0" smtClean="0">
                <a:latin typeface="+mn-lt"/>
              </a:rPr>
              <a:t>  }</a:t>
            </a:r>
          </a:p>
          <a:p>
            <a:pPr>
              <a:buNone/>
            </a:pPr>
            <a:r>
              <a:rPr lang="en-US" sz="1600" b="1" dirty="0" smtClean="0">
                <a:latin typeface="+mn-lt"/>
              </a:rPr>
              <a:t>	catch(Exception  e)</a:t>
            </a:r>
          </a:p>
          <a:p>
            <a:pPr>
              <a:buNone/>
            </a:pPr>
            <a:r>
              <a:rPr lang="en-US" sz="1600" b="1" dirty="0" smtClean="0">
                <a:latin typeface="+mn-lt"/>
              </a:rPr>
              <a:t>	{ </a:t>
            </a:r>
          </a:p>
          <a:p>
            <a:pPr>
              <a:buNone/>
            </a:pPr>
            <a:r>
              <a:rPr lang="en-US" sz="1600" b="1" dirty="0" smtClean="0">
                <a:latin typeface="+mn-lt"/>
              </a:rPr>
              <a:t>	</a:t>
            </a:r>
            <a:r>
              <a:rPr lang="en-US" sz="1600" b="1" dirty="0" err="1" smtClean="0">
                <a:latin typeface="+mn-lt"/>
              </a:rPr>
              <a:t>System.out.println</a:t>
            </a:r>
            <a:r>
              <a:rPr lang="en-US" sz="1600" b="1" dirty="0" smtClean="0">
                <a:latin typeface="+mn-lt"/>
              </a:rPr>
              <a:t>(e);</a:t>
            </a:r>
          </a:p>
          <a:p>
            <a:pPr>
              <a:buNone/>
            </a:pPr>
            <a:r>
              <a:rPr lang="en-US" sz="1600" b="1" dirty="0" smtClean="0">
                <a:latin typeface="+mn-lt"/>
              </a:rPr>
              <a:t>	}  </a:t>
            </a:r>
          </a:p>
          <a:p>
            <a:pPr>
              <a:buNone/>
            </a:pPr>
            <a:r>
              <a:rPr lang="en-US" sz="1600" b="1" dirty="0" smtClean="0">
                <a:latin typeface="+mn-lt"/>
              </a:rPr>
              <a:t>  }  </a:t>
            </a:r>
          </a:p>
          <a:p>
            <a:pPr>
              <a:buNone/>
            </a:pPr>
            <a:r>
              <a:rPr lang="en-US" sz="1600" b="1" dirty="0" smtClean="0">
                <a:latin typeface="+mn-lt"/>
              </a:rPr>
              <a:t>} </a:t>
            </a:r>
            <a:endParaRPr lang="en-US" sz="1600" b="1"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IN" sz="3600" dirty="0" smtClean="0">
                <a:solidFill>
                  <a:srgbClr val="FF0000"/>
                </a:solidFill>
                <a:latin typeface="+mn-lt"/>
              </a:rPr>
              <a:t>API (Application Programming Interface)</a:t>
            </a:r>
            <a:endParaRPr lang="en-US" sz="3600" dirty="0">
              <a:solidFill>
                <a:srgbClr val="FF0000"/>
              </a:solidFill>
              <a:latin typeface="+mn-lt"/>
            </a:endParaRPr>
          </a:p>
        </p:txBody>
      </p:sp>
      <p:sp>
        <p:nvSpPr>
          <p:cNvPr id="3" name="Content Placeholder 2"/>
          <p:cNvSpPr>
            <a:spLocks noGrp="1"/>
          </p:cNvSpPr>
          <p:nvPr>
            <p:ph idx="1"/>
          </p:nvPr>
        </p:nvSpPr>
        <p:spPr>
          <a:xfrm>
            <a:off x="457200" y="1600200"/>
            <a:ext cx="8153400" cy="4495800"/>
          </a:xfrm>
        </p:spPr>
        <p:txBody>
          <a:bodyPr>
            <a:normAutofit/>
          </a:bodyPr>
          <a:lstStyle/>
          <a:p>
            <a:pPr algn="just"/>
            <a:r>
              <a:rPr lang="en-IN" sz="2000" dirty="0" smtClean="0">
                <a:latin typeface="+mn-lt"/>
              </a:rPr>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etc.</a:t>
            </a:r>
          </a:p>
          <a:p>
            <a:pPr algn="just"/>
            <a:r>
              <a:rPr lang="en-IN" sz="2000" dirty="0" smtClean="0">
                <a:latin typeface="+mn-lt"/>
              </a:rPr>
              <a:t>Java JDBC is a java API to connect and execute query with the database. JDBC API uses jdbc drivers to connect with the database.</a:t>
            </a:r>
            <a:r>
              <a:rPr lang="en-US" sz="2000" dirty="0" smtClean="0">
                <a:latin typeface="+mn-lt"/>
              </a:rPr>
              <a:t> This API consists of a set of classes and interfaces to enable programmers to write pure Java Database applications.</a:t>
            </a:r>
            <a:endParaRPr lang="en-IN" sz="2000" dirty="0" smtClean="0">
              <a:latin typeface="+mn-lt"/>
            </a:endParaRPr>
          </a:p>
          <a:p>
            <a:pPr algn="just"/>
            <a:r>
              <a:rPr lang="en-IN" sz="2000" dirty="0" smtClean="0">
                <a:latin typeface="+mn-lt"/>
              </a:rPr>
              <a:t>Before JDBC, ODBC API was the database API to connect and execute query with the database. But, ODBC API uses ODBC driver which is written in C language (i.e. platform dependent and unsecured). That is why Java has defined its own API (JDBC API) that uses JDBC drivers (written in Java language)</a:t>
            </a:r>
          </a:p>
          <a:p>
            <a:pPr algn="just"/>
            <a:endParaRPr lang="en-IN" sz="2000" dirty="0" smtClean="0">
              <a:latin typeface="+mn-lt"/>
            </a:endParaRPr>
          </a:p>
          <a:p>
            <a:pPr algn="just"/>
            <a:endParaRPr lang="en-IN" sz="2000" dirty="0" smtClean="0">
              <a:latin typeface="+mn-lt"/>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2209800"/>
            <a:ext cx="8381389" cy="35337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57200" y="1600200"/>
            <a:ext cx="992579" cy="369332"/>
          </a:xfrm>
          <a:prstGeom prst="rect">
            <a:avLst/>
          </a:prstGeom>
        </p:spPr>
        <p:txBody>
          <a:bodyPr wrap="none">
            <a:spAutoFit/>
          </a:bodyPr>
          <a:lstStyle/>
          <a:p>
            <a:r>
              <a:rPr lang="en-US" b="1" dirty="0" smtClean="0">
                <a:solidFill>
                  <a:srgbClr val="FF0000"/>
                </a:solidFill>
              </a:rPr>
              <a:t>OUTPUT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81000" y="1371600"/>
            <a:ext cx="8458200" cy="4648200"/>
          </a:xfrm>
        </p:spPr>
        <p:txBody>
          <a:bodyPr/>
          <a:lstStyle/>
          <a:p>
            <a:r>
              <a:rPr lang="en-US" b="1" dirty="0" smtClean="0">
                <a:solidFill>
                  <a:srgbClr val="FF0000"/>
                </a:solidFill>
                <a:latin typeface="+mn-lt"/>
              </a:rPr>
              <a:t>Login application using Java Swings and Oracle</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133600" y="1905000"/>
            <a:ext cx="2819400" cy="20764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5410200" y="1905000"/>
            <a:ext cx="2762250" cy="20383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2209800" y="4191000"/>
            <a:ext cx="2800350" cy="20478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3" name="Picture 5"/>
          <p:cNvPicPr>
            <a:picLocks noChangeAspect="1" noChangeArrowheads="1"/>
          </p:cNvPicPr>
          <p:nvPr/>
        </p:nvPicPr>
        <p:blipFill>
          <a:blip r:embed="rId5" cstate="print"/>
          <a:srcRect/>
          <a:stretch>
            <a:fillRect/>
          </a:stretch>
        </p:blipFill>
        <p:spPr bwMode="auto">
          <a:xfrm>
            <a:off x="4267200" y="4953000"/>
            <a:ext cx="2600325" cy="119062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1066800" y="1295400"/>
            <a:ext cx="7543800" cy="4953000"/>
          </a:xfrm>
        </p:spPr>
        <p:txBody>
          <a:bodyPr>
            <a:normAutofit fontScale="47500" lnSpcReduction="20000"/>
          </a:bodyPr>
          <a:lstStyle/>
          <a:p>
            <a:pPr>
              <a:buNone/>
            </a:pPr>
            <a:r>
              <a:rPr lang="en-US" sz="2500" b="1" dirty="0" smtClean="0">
                <a:latin typeface="+mn-lt"/>
              </a:rPr>
              <a:t>import </a:t>
            </a:r>
            <a:r>
              <a:rPr lang="en-US" sz="2500" b="1" dirty="0" err="1" smtClean="0">
                <a:latin typeface="+mn-lt"/>
              </a:rPr>
              <a:t>javax.swing</a:t>
            </a:r>
            <a:r>
              <a:rPr lang="en-US" sz="2500" b="1" dirty="0" smtClean="0">
                <a:latin typeface="+mn-lt"/>
              </a:rPr>
              <a:t>.*;</a:t>
            </a:r>
          </a:p>
          <a:p>
            <a:pPr>
              <a:buNone/>
            </a:pPr>
            <a:r>
              <a:rPr lang="en-US" sz="2500" b="1" dirty="0" smtClean="0">
                <a:latin typeface="+mn-lt"/>
              </a:rPr>
              <a:t>import java.sql.*;</a:t>
            </a:r>
          </a:p>
          <a:p>
            <a:pPr>
              <a:buNone/>
            </a:pPr>
            <a:r>
              <a:rPr lang="en-US" sz="2500" b="1" dirty="0" smtClean="0">
                <a:latin typeface="+mn-lt"/>
              </a:rPr>
              <a:t>import java.awt.*;</a:t>
            </a:r>
          </a:p>
          <a:p>
            <a:pPr>
              <a:buNone/>
            </a:pPr>
            <a:r>
              <a:rPr lang="en-US" sz="2500" b="1" dirty="0" smtClean="0">
                <a:latin typeface="+mn-lt"/>
              </a:rPr>
              <a:t>import </a:t>
            </a:r>
            <a:r>
              <a:rPr lang="en-US" sz="2500" b="1" dirty="0" err="1" smtClean="0">
                <a:latin typeface="+mn-lt"/>
              </a:rPr>
              <a:t>java.awt.event</a:t>
            </a:r>
            <a:r>
              <a:rPr lang="en-US" sz="2500" b="1" dirty="0" smtClean="0">
                <a:latin typeface="+mn-lt"/>
              </a:rPr>
              <a:t>.*;</a:t>
            </a:r>
          </a:p>
          <a:p>
            <a:pPr>
              <a:buNone/>
            </a:pPr>
            <a:r>
              <a:rPr lang="en-US" sz="2500" b="1" dirty="0" smtClean="0">
                <a:latin typeface="+mn-lt"/>
              </a:rPr>
              <a:t>class </a:t>
            </a:r>
            <a:r>
              <a:rPr lang="en-US" sz="2500" b="1" dirty="0" err="1" smtClean="0">
                <a:latin typeface="+mn-lt"/>
              </a:rPr>
              <a:t>logindemo</a:t>
            </a:r>
            <a:r>
              <a:rPr lang="en-US" sz="2500" b="1" dirty="0" smtClean="0">
                <a:latin typeface="+mn-lt"/>
              </a:rPr>
              <a:t> extends </a:t>
            </a:r>
            <a:r>
              <a:rPr lang="en-US" sz="2500" b="1" dirty="0" err="1" smtClean="0">
                <a:latin typeface="+mn-lt"/>
              </a:rPr>
              <a:t>JFrame</a:t>
            </a:r>
            <a:r>
              <a:rPr lang="en-US" sz="2500" b="1" dirty="0" smtClean="0">
                <a:latin typeface="+mn-lt"/>
              </a:rPr>
              <a:t> implements </a:t>
            </a:r>
            <a:r>
              <a:rPr lang="en-US" sz="2500" b="1" dirty="0" err="1" smtClean="0">
                <a:latin typeface="+mn-lt"/>
              </a:rPr>
              <a:t>ActionListener</a:t>
            </a:r>
            <a:endParaRPr lang="en-US" sz="2500" b="1" dirty="0" smtClean="0">
              <a:latin typeface="+mn-lt"/>
            </a:endParaRPr>
          </a:p>
          <a:p>
            <a:pPr>
              <a:buNone/>
            </a:pPr>
            <a:r>
              <a:rPr lang="en-US" sz="2500" b="1" dirty="0" smtClean="0">
                <a:latin typeface="+mn-lt"/>
              </a:rPr>
              <a:t>{</a:t>
            </a:r>
          </a:p>
          <a:p>
            <a:pPr>
              <a:buNone/>
            </a:pPr>
            <a:r>
              <a:rPr lang="en-US" sz="2500" b="1" dirty="0" smtClean="0">
                <a:latin typeface="+mn-lt"/>
              </a:rPr>
              <a:t>	</a:t>
            </a:r>
            <a:r>
              <a:rPr lang="en-US" sz="2500" b="1" dirty="0" err="1" smtClean="0">
                <a:latin typeface="+mn-lt"/>
              </a:rPr>
              <a:t>JButton</a:t>
            </a:r>
            <a:r>
              <a:rPr lang="en-US" sz="2500" b="1" dirty="0" smtClean="0">
                <a:latin typeface="+mn-lt"/>
              </a:rPr>
              <a:t> b1;</a:t>
            </a:r>
          </a:p>
          <a:p>
            <a:pPr>
              <a:buNone/>
            </a:pPr>
            <a:r>
              <a:rPr lang="en-US" sz="2500" b="1" dirty="0" smtClean="0">
                <a:latin typeface="+mn-lt"/>
              </a:rPr>
              <a:t>	</a:t>
            </a:r>
            <a:r>
              <a:rPr lang="en-US" sz="2500" b="1" dirty="0" err="1" smtClean="0">
                <a:latin typeface="+mn-lt"/>
              </a:rPr>
              <a:t>JLabel</a:t>
            </a:r>
            <a:r>
              <a:rPr lang="en-US" sz="2500" b="1" dirty="0" smtClean="0">
                <a:latin typeface="+mn-lt"/>
              </a:rPr>
              <a:t> label1,label2;</a:t>
            </a:r>
          </a:p>
          <a:p>
            <a:pPr>
              <a:buNone/>
            </a:pPr>
            <a:r>
              <a:rPr lang="en-US" sz="2500" b="1" dirty="0" smtClean="0">
                <a:latin typeface="+mn-lt"/>
              </a:rPr>
              <a:t>	</a:t>
            </a:r>
            <a:r>
              <a:rPr lang="en-US" sz="2500" b="1" dirty="0" err="1" smtClean="0">
                <a:latin typeface="+mn-lt"/>
              </a:rPr>
              <a:t>JTextField</a:t>
            </a:r>
            <a:r>
              <a:rPr lang="en-US" sz="2500" b="1" dirty="0" smtClean="0">
                <a:latin typeface="+mn-lt"/>
              </a:rPr>
              <a:t> text1,text2;</a:t>
            </a:r>
          </a:p>
          <a:p>
            <a:pPr>
              <a:buNone/>
            </a:pPr>
            <a:r>
              <a:rPr lang="en-US" sz="2500" b="1" dirty="0" smtClean="0">
                <a:latin typeface="+mn-lt"/>
              </a:rPr>
              <a:t>		</a:t>
            </a:r>
            <a:r>
              <a:rPr lang="en-US" sz="2500" b="1" dirty="0" err="1" smtClean="0">
                <a:latin typeface="+mn-lt"/>
              </a:rPr>
              <a:t>logindemo</a:t>
            </a:r>
            <a:r>
              <a:rPr lang="en-US" sz="2500" b="1" dirty="0" smtClean="0">
                <a:latin typeface="+mn-lt"/>
              </a:rPr>
              <a:t>( )</a:t>
            </a:r>
          </a:p>
          <a:p>
            <a:pPr>
              <a:buNone/>
            </a:pPr>
            <a:r>
              <a:rPr lang="en-US" sz="2500" b="1" dirty="0" smtClean="0">
                <a:latin typeface="+mn-lt"/>
              </a:rPr>
              <a:t>		{	</a:t>
            </a:r>
            <a:r>
              <a:rPr lang="en-US" sz="2500" b="1" dirty="0" err="1" smtClean="0">
                <a:latin typeface="+mn-lt"/>
              </a:rPr>
              <a:t>setTitle</a:t>
            </a:r>
            <a:r>
              <a:rPr lang="en-US" sz="2500" b="1" dirty="0" smtClean="0">
                <a:latin typeface="+mn-lt"/>
              </a:rPr>
              <a:t>("Login Form");</a:t>
            </a:r>
          </a:p>
          <a:p>
            <a:pPr>
              <a:buNone/>
            </a:pPr>
            <a:r>
              <a:rPr lang="en-US" sz="2500" b="1" dirty="0" smtClean="0">
                <a:latin typeface="+mn-lt"/>
              </a:rPr>
              <a:t>			</a:t>
            </a:r>
            <a:r>
              <a:rPr lang="en-US" sz="2500" b="1" dirty="0" err="1" smtClean="0">
                <a:latin typeface="+mn-lt"/>
              </a:rPr>
              <a:t>setLayout</a:t>
            </a:r>
            <a:r>
              <a:rPr lang="en-US" sz="2500" b="1" dirty="0" smtClean="0">
                <a:latin typeface="+mn-lt"/>
              </a:rPr>
              <a:t>(new </a:t>
            </a:r>
            <a:r>
              <a:rPr lang="en-US" sz="2500" b="1" dirty="0" err="1" smtClean="0">
                <a:latin typeface="+mn-lt"/>
              </a:rPr>
              <a:t>FlowLayout</a:t>
            </a:r>
            <a:r>
              <a:rPr lang="en-US" sz="2500" b="1" dirty="0" smtClean="0">
                <a:latin typeface="+mn-lt"/>
              </a:rPr>
              <a:t>(FlowLayout.CENTER,20,30));</a:t>
            </a:r>
          </a:p>
          <a:p>
            <a:pPr>
              <a:buNone/>
            </a:pPr>
            <a:r>
              <a:rPr lang="en-US" sz="2500" b="1" dirty="0" smtClean="0">
                <a:latin typeface="+mn-lt"/>
              </a:rPr>
              <a:t>			label1 = new   </a:t>
            </a:r>
            <a:r>
              <a:rPr lang="en-US" sz="2500" b="1" dirty="0" err="1" smtClean="0">
                <a:latin typeface="+mn-lt"/>
              </a:rPr>
              <a:t>JLabel</a:t>
            </a:r>
            <a:r>
              <a:rPr lang="en-US" sz="2500" b="1" dirty="0" smtClean="0">
                <a:latin typeface="+mn-lt"/>
              </a:rPr>
              <a:t>("Username:");</a:t>
            </a:r>
          </a:p>
          <a:p>
            <a:pPr>
              <a:buNone/>
            </a:pPr>
            <a:r>
              <a:rPr lang="en-US" sz="2500" b="1" dirty="0" smtClean="0">
                <a:latin typeface="+mn-lt"/>
              </a:rPr>
              <a:t>			add(label1);</a:t>
            </a:r>
          </a:p>
          <a:p>
            <a:pPr>
              <a:buNone/>
            </a:pPr>
            <a:r>
              <a:rPr lang="en-US" sz="2500" b="1" dirty="0" smtClean="0">
                <a:latin typeface="+mn-lt"/>
              </a:rPr>
              <a:t>			text1 = new    </a:t>
            </a:r>
            <a:r>
              <a:rPr lang="en-US" sz="2500" b="1" dirty="0" err="1" smtClean="0">
                <a:latin typeface="+mn-lt"/>
              </a:rPr>
              <a:t>JTextField</a:t>
            </a:r>
            <a:r>
              <a:rPr lang="en-US" sz="2500" b="1" dirty="0" smtClean="0">
                <a:latin typeface="+mn-lt"/>
              </a:rPr>
              <a:t>(15);</a:t>
            </a:r>
          </a:p>
          <a:p>
            <a:pPr>
              <a:buNone/>
            </a:pPr>
            <a:r>
              <a:rPr lang="en-US" sz="2500" b="1" dirty="0" smtClean="0">
                <a:latin typeface="+mn-lt"/>
              </a:rPr>
              <a:t>			add(text1);</a:t>
            </a:r>
          </a:p>
          <a:p>
            <a:pPr>
              <a:buNone/>
            </a:pPr>
            <a:r>
              <a:rPr lang="en-US" sz="2500" b="1" dirty="0" smtClean="0">
                <a:latin typeface="+mn-lt"/>
              </a:rPr>
              <a:t>			label2 = new  </a:t>
            </a:r>
            <a:r>
              <a:rPr lang="en-US" sz="2500" b="1" dirty="0" err="1" smtClean="0">
                <a:latin typeface="+mn-lt"/>
              </a:rPr>
              <a:t>JLabel</a:t>
            </a:r>
            <a:r>
              <a:rPr lang="en-US" sz="2500" b="1" dirty="0" smtClean="0">
                <a:latin typeface="+mn-lt"/>
              </a:rPr>
              <a:t>("Password:");</a:t>
            </a:r>
          </a:p>
          <a:p>
            <a:pPr>
              <a:buNone/>
            </a:pPr>
            <a:r>
              <a:rPr lang="en-US" sz="2500" b="1" dirty="0" smtClean="0">
                <a:latin typeface="+mn-lt"/>
              </a:rPr>
              <a:t>			add(label2);</a:t>
            </a:r>
          </a:p>
          <a:p>
            <a:pPr>
              <a:buNone/>
            </a:pPr>
            <a:r>
              <a:rPr lang="en-US" sz="2500" b="1" dirty="0" smtClean="0">
                <a:latin typeface="+mn-lt"/>
              </a:rPr>
              <a:t>			text2 = new    </a:t>
            </a:r>
            <a:r>
              <a:rPr lang="en-US" sz="2500" b="1" dirty="0" err="1" smtClean="0">
                <a:latin typeface="+mn-lt"/>
              </a:rPr>
              <a:t>JPasswordField</a:t>
            </a:r>
            <a:r>
              <a:rPr lang="en-US" sz="2500" b="1" dirty="0" smtClean="0">
                <a:latin typeface="+mn-lt"/>
              </a:rPr>
              <a:t>(15);</a:t>
            </a:r>
          </a:p>
          <a:p>
            <a:pPr>
              <a:buNone/>
            </a:pPr>
            <a:r>
              <a:rPr lang="en-US" sz="2500" b="1" dirty="0" smtClean="0">
                <a:latin typeface="+mn-lt"/>
              </a:rPr>
              <a:t>			add(text2);</a:t>
            </a:r>
          </a:p>
          <a:p>
            <a:pPr>
              <a:buNone/>
            </a:pPr>
            <a:r>
              <a:rPr lang="en-US" sz="2500" b="1" dirty="0" smtClean="0">
                <a:latin typeface="+mn-lt"/>
              </a:rPr>
              <a:t>			b1=new </a:t>
            </a:r>
            <a:r>
              <a:rPr lang="en-US" sz="2500" b="1" dirty="0" err="1" smtClean="0">
                <a:latin typeface="+mn-lt"/>
              </a:rPr>
              <a:t>JButton</a:t>
            </a:r>
            <a:r>
              <a:rPr lang="en-US" sz="2500" b="1" dirty="0" smtClean="0">
                <a:latin typeface="+mn-lt"/>
              </a:rPr>
              <a:t>("SUBMIT");</a:t>
            </a:r>
          </a:p>
          <a:p>
            <a:pPr>
              <a:buNone/>
            </a:pPr>
            <a:r>
              <a:rPr lang="en-US" sz="2500" b="1" dirty="0" smtClean="0">
                <a:latin typeface="+mn-lt"/>
              </a:rPr>
              <a:t>			add(b1);</a:t>
            </a:r>
          </a:p>
          <a:p>
            <a:pPr>
              <a:buNone/>
            </a:pPr>
            <a:r>
              <a:rPr lang="en-US" sz="2500" b="1" dirty="0" smtClean="0">
                <a:latin typeface="+mn-lt"/>
              </a:rPr>
              <a:t>			b1.addActionListener(this);</a:t>
            </a:r>
          </a:p>
          <a:p>
            <a:pPr>
              <a:buNone/>
            </a:pPr>
            <a:r>
              <a:rPr lang="en-US" sz="2500" b="1" dirty="0" smtClean="0">
                <a:latin typeface="+mn-lt"/>
              </a:rPr>
              <a:t>			</a:t>
            </a:r>
            <a:r>
              <a:rPr lang="en-US" sz="2500" b="1" dirty="0" err="1" smtClean="0">
                <a:latin typeface="+mn-lt"/>
              </a:rPr>
              <a:t>setVisible</a:t>
            </a:r>
            <a:r>
              <a:rPr lang="en-US" sz="2500" b="1" dirty="0" smtClean="0">
                <a:latin typeface="+mn-lt"/>
              </a:rPr>
              <a:t>(true);</a:t>
            </a:r>
          </a:p>
          <a:p>
            <a:pPr>
              <a:buNone/>
            </a:pPr>
            <a:r>
              <a:rPr lang="en-US" sz="2500" b="1" dirty="0" smtClean="0">
                <a:latin typeface="+mn-lt"/>
              </a:rPr>
              <a:t>			</a:t>
            </a:r>
            <a:r>
              <a:rPr lang="en-US" sz="2500" b="1" dirty="0" err="1" smtClean="0">
                <a:latin typeface="+mn-lt"/>
              </a:rPr>
              <a:t>setSize</a:t>
            </a:r>
            <a:r>
              <a:rPr lang="en-US" sz="2500" b="1" dirty="0" smtClean="0">
                <a:latin typeface="+mn-lt"/>
              </a:rPr>
              <a:t>(300,220);</a:t>
            </a:r>
          </a:p>
          <a:p>
            <a:pPr>
              <a:buNone/>
            </a:pPr>
            <a:r>
              <a:rPr lang="en-US" sz="2500" b="1" dirty="0" smtClean="0">
                <a:latin typeface="+mn-lt"/>
              </a:rPr>
              <a:t>			</a:t>
            </a:r>
            <a:r>
              <a:rPr lang="en-US" sz="2500" b="1" dirty="0" err="1" smtClean="0">
                <a:latin typeface="+mn-lt"/>
              </a:rPr>
              <a:t>setDefaultCloseOperation</a:t>
            </a:r>
            <a:r>
              <a:rPr lang="en-US" sz="2500" b="1" dirty="0" smtClean="0">
                <a:latin typeface="+mn-lt"/>
              </a:rPr>
              <a:t>(</a:t>
            </a:r>
            <a:r>
              <a:rPr lang="en-US" sz="2500" b="1" dirty="0" err="1" smtClean="0">
                <a:latin typeface="+mn-lt"/>
              </a:rPr>
              <a:t>JFrame.EXIT_ON_CLOSE</a:t>
            </a:r>
            <a:r>
              <a:rPr lang="en-US" sz="2500" b="1" dirty="0" smtClean="0">
                <a:latin typeface="+mn-lt"/>
              </a:rPr>
              <a:t>);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162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457200" y="1524000"/>
            <a:ext cx="8001000" cy="4495800"/>
          </a:xfrm>
        </p:spPr>
        <p:txBody>
          <a:bodyPr>
            <a:normAutofit/>
          </a:bodyPr>
          <a:lstStyle/>
          <a:p>
            <a:pPr algn="just">
              <a:buNone/>
            </a:pPr>
            <a:r>
              <a:rPr lang="en-US" sz="1200" b="1" dirty="0" smtClean="0">
                <a:latin typeface="+mn-lt"/>
              </a:rPr>
              <a:t>public void </a:t>
            </a:r>
            <a:r>
              <a:rPr lang="en-US" sz="1200" b="1" dirty="0" err="1" smtClean="0">
                <a:latin typeface="+mn-lt"/>
              </a:rPr>
              <a:t>actionPerformed</a:t>
            </a:r>
            <a:r>
              <a:rPr lang="en-US" sz="1200" b="1" dirty="0" smtClean="0">
                <a:latin typeface="+mn-lt"/>
              </a:rPr>
              <a:t>(</a:t>
            </a:r>
            <a:r>
              <a:rPr lang="en-US" sz="1200" b="1" dirty="0" err="1" smtClean="0">
                <a:latin typeface="+mn-lt"/>
              </a:rPr>
              <a:t>ActionEvent</a:t>
            </a:r>
            <a:r>
              <a:rPr lang="en-US" sz="1200" b="1" dirty="0" smtClean="0">
                <a:latin typeface="+mn-lt"/>
              </a:rPr>
              <a:t>   </a:t>
            </a:r>
            <a:r>
              <a:rPr lang="en-US" sz="1200" b="1" dirty="0" err="1" smtClean="0">
                <a:latin typeface="+mn-lt"/>
              </a:rPr>
              <a:t>ae</a:t>
            </a:r>
            <a:r>
              <a:rPr lang="en-US" sz="1200" b="1" dirty="0" smtClean="0">
                <a:latin typeface="+mn-lt"/>
              </a:rPr>
              <a:t>)</a:t>
            </a:r>
          </a:p>
          <a:p>
            <a:pPr algn="just">
              <a:buNone/>
            </a:pPr>
            <a:r>
              <a:rPr lang="en-US" sz="1200" b="1" dirty="0" smtClean="0">
                <a:latin typeface="+mn-lt"/>
              </a:rPr>
              <a:t>{</a:t>
            </a:r>
          </a:p>
          <a:p>
            <a:pPr algn="just">
              <a:buNone/>
            </a:pPr>
            <a:r>
              <a:rPr lang="en-US" sz="1200" b="1" dirty="0" smtClean="0">
                <a:latin typeface="+mn-lt"/>
              </a:rPr>
              <a:t>	String    value1=text1.getText();</a:t>
            </a:r>
          </a:p>
          <a:p>
            <a:pPr algn="just">
              <a:buNone/>
            </a:pPr>
            <a:r>
              <a:rPr lang="en-US" sz="1200" b="1" dirty="0" smtClean="0">
                <a:latin typeface="+mn-lt"/>
              </a:rPr>
              <a:t>	String    value2=text2.getText();</a:t>
            </a:r>
          </a:p>
          <a:p>
            <a:pPr algn="just">
              <a:buNone/>
            </a:pPr>
            <a:r>
              <a:rPr lang="en-US" sz="1200" b="1" dirty="0" smtClean="0">
                <a:latin typeface="+mn-lt"/>
              </a:rPr>
              <a:t>try</a:t>
            </a:r>
          </a:p>
          <a:p>
            <a:pPr algn="just">
              <a:buNone/>
            </a:pPr>
            <a:r>
              <a:rPr lang="en-US" sz="1200" b="1" dirty="0" smtClean="0">
                <a:latin typeface="+mn-lt"/>
              </a:rPr>
              <a:t>	{</a:t>
            </a:r>
          </a:p>
          <a:p>
            <a:pPr algn="just">
              <a:buNone/>
            </a:pPr>
            <a:r>
              <a:rPr lang="en-US" sz="1200" b="1" dirty="0" smtClean="0">
                <a:latin typeface="+mn-lt"/>
              </a:rPr>
              <a:t>		</a:t>
            </a:r>
            <a:r>
              <a:rPr lang="en-US" sz="1200" b="1" dirty="0" err="1" smtClean="0">
                <a:latin typeface="+mn-lt"/>
              </a:rPr>
              <a:t>Class.forName</a:t>
            </a:r>
            <a:r>
              <a:rPr lang="en-US" sz="1200" b="1" dirty="0" smtClean="0">
                <a:latin typeface="+mn-lt"/>
              </a:rPr>
              <a:t>("</a:t>
            </a:r>
            <a:r>
              <a:rPr lang="en-US" sz="1200" b="1" dirty="0" err="1" smtClean="0">
                <a:latin typeface="+mn-lt"/>
              </a:rPr>
              <a:t>oracle.jdbc.driver.OracleDriver</a:t>
            </a:r>
            <a:r>
              <a:rPr lang="en-US" sz="1200" b="1" dirty="0" smtClean="0">
                <a:latin typeface="+mn-lt"/>
              </a:rPr>
              <a:t>");</a:t>
            </a:r>
          </a:p>
          <a:p>
            <a:pPr algn="just">
              <a:buNone/>
            </a:pPr>
            <a:r>
              <a:rPr lang="en-US" sz="1200" b="1" dirty="0" smtClean="0">
                <a:latin typeface="+mn-lt"/>
              </a:rPr>
              <a:t>		Connection  con = </a:t>
            </a:r>
            <a:r>
              <a:rPr lang="en-US" sz="1200" b="1" dirty="0" err="1" smtClean="0">
                <a:latin typeface="+mn-lt"/>
              </a:rPr>
              <a:t>DriverManager.getConnection</a:t>
            </a:r>
            <a:r>
              <a:rPr lang="en-US" sz="1200" b="1" dirty="0" smtClean="0">
                <a:latin typeface="+mn-lt"/>
              </a:rPr>
              <a:t>("</a:t>
            </a:r>
            <a:r>
              <a:rPr lang="en-US" sz="1200" b="1" dirty="0" err="1" smtClean="0">
                <a:latin typeface="+mn-lt"/>
              </a:rPr>
              <a:t>jdbc:oracle:thin</a:t>
            </a:r>
            <a:r>
              <a:rPr lang="en-US" sz="1200" b="1" dirty="0" smtClean="0">
                <a:latin typeface="+mn-lt"/>
              </a:rPr>
              <a:t>:@localhost:1521:xe","system","oracle");</a:t>
            </a:r>
          </a:p>
          <a:p>
            <a:pPr algn="just">
              <a:buNone/>
            </a:pPr>
            <a:r>
              <a:rPr lang="en-US" sz="1200" b="1" dirty="0" smtClean="0">
                <a:latin typeface="+mn-lt"/>
              </a:rPr>
              <a:t>		Statement    </a:t>
            </a:r>
            <a:r>
              <a:rPr lang="en-US" sz="1200" b="1" dirty="0" err="1" smtClean="0">
                <a:latin typeface="+mn-lt"/>
              </a:rPr>
              <a:t>st</a:t>
            </a:r>
            <a:r>
              <a:rPr lang="en-US" sz="1200" b="1" dirty="0" smtClean="0">
                <a:latin typeface="+mn-lt"/>
              </a:rPr>
              <a:t>=</a:t>
            </a:r>
            <a:r>
              <a:rPr lang="en-US" sz="1200" b="1" dirty="0" err="1" smtClean="0">
                <a:latin typeface="+mn-lt"/>
              </a:rPr>
              <a:t>con.createStatement</a:t>
            </a:r>
            <a:r>
              <a:rPr lang="en-US" sz="1200" b="1" dirty="0" smtClean="0">
                <a:latin typeface="+mn-lt"/>
              </a:rPr>
              <a:t>();</a:t>
            </a:r>
          </a:p>
          <a:p>
            <a:pPr algn="just">
              <a:buNone/>
            </a:pPr>
            <a:r>
              <a:rPr lang="en-US" sz="1200" b="1" dirty="0" smtClean="0">
                <a:latin typeface="+mn-lt"/>
              </a:rPr>
              <a:t>	</a:t>
            </a:r>
            <a:r>
              <a:rPr lang="en-US" sz="1200" b="1" dirty="0" err="1" smtClean="0">
                <a:latin typeface="+mn-lt"/>
              </a:rPr>
              <a:t>ResultSet</a:t>
            </a:r>
            <a:r>
              <a:rPr lang="en-US" sz="1200" b="1" dirty="0" smtClean="0">
                <a:latin typeface="+mn-lt"/>
              </a:rPr>
              <a:t>   </a:t>
            </a:r>
            <a:r>
              <a:rPr lang="en-US" sz="1200" b="1" dirty="0" err="1" smtClean="0">
                <a:latin typeface="+mn-lt"/>
              </a:rPr>
              <a:t>rs</a:t>
            </a:r>
            <a:r>
              <a:rPr lang="en-US" sz="1200" b="1" dirty="0" smtClean="0">
                <a:latin typeface="+mn-lt"/>
              </a:rPr>
              <a:t>=</a:t>
            </a:r>
            <a:r>
              <a:rPr lang="en-US" sz="1200" b="1" dirty="0" err="1" smtClean="0">
                <a:latin typeface="+mn-lt"/>
              </a:rPr>
              <a:t>st.executeQuery</a:t>
            </a:r>
            <a:r>
              <a:rPr lang="en-US" sz="1200" b="1" dirty="0" smtClean="0">
                <a:latin typeface="+mn-lt"/>
              </a:rPr>
              <a:t>("select * from login where username='"+value1+"'and password='"+value2+"'");</a:t>
            </a:r>
          </a:p>
          <a:p>
            <a:pPr algn="just">
              <a:buNone/>
            </a:pPr>
            <a:r>
              <a:rPr lang="en-US" sz="1200" b="1" dirty="0" smtClean="0">
                <a:latin typeface="+mn-lt"/>
              </a:rPr>
              <a:t>		String    </a:t>
            </a:r>
            <a:r>
              <a:rPr lang="en-US" sz="1200" b="1" dirty="0" err="1" smtClean="0">
                <a:latin typeface="+mn-lt"/>
              </a:rPr>
              <a:t>uname</a:t>
            </a:r>
            <a:r>
              <a:rPr lang="en-US" sz="1200" b="1" dirty="0" smtClean="0">
                <a:latin typeface="+mn-lt"/>
              </a:rPr>
              <a:t>=null;</a:t>
            </a:r>
          </a:p>
          <a:p>
            <a:pPr algn="just">
              <a:buNone/>
            </a:pPr>
            <a:r>
              <a:rPr lang="en-US" sz="1200" b="1" dirty="0" smtClean="0">
                <a:latin typeface="+mn-lt"/>
              </a:rPr>
              <a:t>		String    pass=null;</a:t>
            </a:r>
          </a:p>
          <a:p>
            <a:pPr algn="just">
              <a:buNone/>
            </a:pPr>
            <a:r>
              <a:rPr lang="en-US" sz="1200" b="1" dirty="0" smtClean="0">
                <a:latin typeface="+mn-lt"/>
              </a:rPr>
              <a:t>if(</a:t>
            </a:r>
            <a:r>
              <a:rPr lang="en-US" sz="1200" b="1" dirty="0" err="1" smtClean="0">
                <a:latin typeface="+mn-lt"/>
              </a:rPr>
              <a:t>rs.next</a:t>
            </a:r>
            <a:r>
              <a:rPr lang="en-US" sz="1200" b="1" dirty="0" smtClean="0">
                <a:latin typeface="+mn-lt"/>
              </a:rPr>
              <a:t>( ))</a:t>
            </a:r>
          </a:p>
          <a:p>
            <a:pPr algn="just">
              <a:buNone/>
            </a:pPr>
            <a:r>
              <a:rPr lang="en-US" sz="1200" b="1" dirty="0" smtClean="0">
                <a:latin typeface="+mn-lt"/>
              </a:rPr>
              <a:t>	{</a:t>
            </a:r>
          </a:p>
          <a:p>
            <a:pPr algn="just">
              <a:buNone/>
            </a:pPr>
            <a:r>
              <a:rPr lang="en-US" sz="1200" b="1" dirty="0" smtClean="0">
                <a:latin typeface="+mn-lt"/>
              </a:rPr>
              <a:t>		</a:t>
            </a:r>
            <a:r>
              <a:rPr lang="en-US" sz="1200" b="1" dirty="0" err="1" smtClean="0">
                <a:latin typeface="+mn-lt"/>
              </a:rPr>
              <a:t>uname</a:t>
            </a:r>
            <a:r>
              <a:rPr lang="en-US" sz="1200" b="1" dirty="0" smtClean="0">
                <a:latin typeface="+mn-lt"/>
              </a:rPr>
              <a:t>=</a:t>
            </a:r>
            <a:r>
              <a:rPr lang="en-US" sz="1200" b="1" dirty="0" err="1" smtClean="0">
                <a:latin typeface="+mn-lt"/>
              </a:rPr>
              <a:t>rs.getString</a:t>
            </a:r>
            <a:r>
              <a:rPr lang="en-US" sz="1200" b="1" dirty="0" smtClean="0">
                <a:latin typeface="+mn-lt"/>
              </a:rPr>
              <a:t>("username");</a:t>
            </a:r>
          </a:p>
          <a:p>
            <a:pPr algn="just">
              <a:buNone/>
            </a:pPr>
            <a:r>
              <a:rPr lang="en-US" sz="1200" b="1" dirty="0" smtClean="0">
                <a:latin typeface="+mn-lt"/>
              </a:rPr>
              <a:t>		pass=</a:t>
            </a:r>
            <a:r>
              <a:rPr lang="en-US" sz="1200" b="1" dirty="0" err="1" smtClean="0">
                <a:latin typeface="+mn-lt"/>
              </a:rPr>
              <a:t>rs.getString</a:t>
            </a:r>
            <a:r>
              <a:rPr lang="en-US" sz="1200" b="1" dirty="0" smtClean="0">
                <a:latin typeface="+mn-lt"/>
              </a:rPr>
              <a:t>("password");</a:t>
            </a:r>
          </a:p>
          <a:p>
            <a:pPr algn="just">
              <a:buNone/>
            </a:pPr>
            <a:r>
              <a:rPr lang="en-US" sz="1200" b="1" dirty="0" smtClean="0">
                <a:latin typeface="+mn-lt"/>
              </a:rPr>
              <a:t>	}</a:t>
            </a:r>
            <a:endParaRPr lang="en-US" sz="1200" b="1" dirty="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1066800" y="1295400"/>
            <a:ext cx="7772400" cy="4953000"/>
          </a:xfrm>
        </p:spPr>
        <p:txBody>
          <a:bodyPr>
            <a:noAutofit/>
          </a:bodyPr>
          <a:lstStyle/>
          <a:p>
            <a:pPr>
              <a:buNone/>
            </a:pPr>
            <a:r>
              <a:rPr lang="en-US" sz="1200" b="1" dirty="0" smtClean="0">
                <a:latin typeface="+mn-lt"/>
              </a:rPr>
              <a:t>if(value1.equals(</a:t>
            </a:r>
            <a:r>
              <a:rPr lang="en-US" sz="1200" b="1" dirty="0" err="1" smtClean="0">
                <a:latin typeface="+mn-lt"/>
              </a:rPr>
              <a:t>uname</a:t>
            </a:r>
            <a:r>
              <a:rPr lang="en-US" sz="1200" b="1" dirty="0" smtClean="0">
                <a:latin typeface="+mn-lt"/>
              </a:rPr>
              <a:t>)&amp;&amp;value2.equals(pass))</a:t>
            </a:r>
          </a:p>
          <a:p>
            <a:pPr>
              <a:buNone/>
            </a:pPr>
            <a:r>
              <a:rPr lang="en-US" sz="1200" b="1" dirty="0" smtClean="0">
                <a:latin typeface="+mn-lt"/>
              </a:rPr>
              <a:t>	{</a:t>
            </a:r>
          </a:p>
          <a:p>
            <a:pPr>
              <a:buNone/>
            </a:pPr>
            <a:r>
              <a:rPr lang="en-US" sz="1200" b="1" dirty="0" smtClean="0">
                <a:latin typeface="+mn-lt"/>
              </a:rPr>
              <a:t>	</a:t>
            </a:r>
            <a:r>
              <a:rPr lang="en-US" sz="1200" b="1" dirty="0" err="1" smtClean="0">
                <a:latin typeface="+mn-lt"/>
              </a:rPr>
              <a:t>System.out.println</a:t>
            </a:r>
            <a:r>
              <a:rPr lang="en-US" sz="1200" b="1" dirty="0" smtClean="0">
                <a:latin typeface="+mn-lt"/>
              </a:rPr>
              <a:t>("login </a:t>
            </a:r>
            <a:r>
              <a:rPr lang="en-US" sz="1200" b="1" dirty="0" err="1" smtClean="0">
                <a:latin typeface="+mn-lt"/>
              </a:rPr>
              <a:t>successfull</a:t>
            </a:r>
            <a:r>
              <a:rPr lang="en-US" sz="1200" b="1" dirty="0" smtClean="0">
                <a:latin typeface="+mn-lt"/>
              </a:rPr>
              <a:t>");</a:t>
            </a:r>
          </a:p>
          <a:p>
            <a:pPr>
              <a:buNone/>
            </a:pPr>
            <a:r>
              <a:rPr lang="en-US" sz="1200" b="1" dirty="0" smtClean="0">
                <a:latin typeface="+mn-lt"/>
              </a:rPr>
              <a:t>	</a:t>
            </a:r>
            <a:r>
              <a:rPr lang="en-US" sz="1200" b="1" dirty="0" err="1" smtClean="0">
                <a:latin typeface="+mn-lt"/>
              </a:rPr>
              <a:t>setVisible</a:t>
            </a:r>
            <a:r>
              <a:rPr lang="en-US" sz="1200" b="1" dirty="0" smtClean="0">
                <a:latin typeface="+mn-lt"/>
              </a:rPr>
              <a:t>(false);</a:t>
            </a:r>
          </a:p>
          <a:p>
            <a:pPr>
              <a:buNone/>
            </a:pPr>
            <a:r>
              <a:rPr lang="en-US" sz="1200" b="1" dirty="0" smtClean="0">
                <a:latin typeface="+mn-lt"/>
              </a:rPr>
              <a:t>	</a:t>
            </a:r>
            <a:r>
              <a:rPr lang="en-US" sz="1200" b="1" dirty="0" err="1" smtClean="0">
                <a:latin typeface="+mn-lt"/>
              </a:rPr>
              <a:t>NextPage</a:t>
            </a:r>
            <a:r>
              <a:rPr lang="en-US" sz="1200" b="1" dirty="0" smtClean="0">
                <a:latin typeface="+mn-lt"/>
              </a:rPr>
              <a:t> page=new </a:t>
            </a:r>
            <a:r>
              <a:rPr lang="en-US" sz="1200" b="1" dirty="0" err="1" smtClean="0">
                <a:latin typeface="+mn-lt"/>
              </a:rPr>
              <a:t>NextPage</a:t>
            </a:r>
            <a:r>
              <a:rPr lang="en-US" sz="1200" b="1" dirty="0" smtClean="0">
                <a:latin typeface="+mn-lt"/>
              </a:rPr>
              <a:t>(value1);</a:t>
            </a:r>
          </a:p>
          <a:p>
            <a:pPr>
              <a:buNone/>
            </a:pPr>
            <a:r>
              <a:rPr lang="en-US" sz="1200" b="1" dirty="0" smtClean="0">
                <a:latin typeface="+mn-lt"/>
              </a:rPr>
              <a:t>	</a:t>
            </a:r>
            <a:r>
              <a:rPr lang="en-US" sz="1200" b="1" dirty="0" err="1" smtClean="0">
                <a:latin typeface="+mn-lt"/>
              </a:rPr>
              <a:t>page.setVisible</a:t>
            </a:r>
            <a:r>
              <a:rPr lang="en-US" sz="1200" b="1" dirty="0" smtClean="0">
                <a:latin typeface="+mn-lt"/>
              </a:rPr>
              <a:t>(true);			}</a:t>
            </a:r>
          </a:p>
          <a:p>
            <a:pPr>
              <a:buNone/>
            </a:pPr>
            <a:r>
              <a:rPr lang="en-US" sz="1200" b="1" dirty="0" smtClean="0">
                <a:latin typeface="+mn-lt"/>
              </a:rPr>
              <a:t>else</a:t>
            </a:r>
          </a:p>
          <a:p>
            <a:pPr>
              <a:buNone/>
            </a:pPr>
            <a:r>
              <a:rPr lang="en-US" sz="1200" b="1" dirty="0" smtClean="0">
                <a:latin typeface="+mn-lt"/>
              </a:rPr>
              <a:t>	{</a:t>
            </a:r>
          </a:p>
          <a:p>
            <a:pPr>
              <a:buNone/>
            </a:pPr>
            <a:r>
              <a:rPr lang="en-US" sz="1200" b="1" dirty="0" smtClean="0">
                <a:latin typeface="+mn-lt"/>
              </a:rPr>
              <a:t>	</a:t>
            </a:r>
            <a:r>
              <a:rPr lang="en-US" sz="1200" b="1" dirty="0" err="1" smtClean="0">
                <a:latin typeface="+mn-lt"/>
              </a:rPr>
              <a:t>JOptionPane.showMessageDialog</a:t>
            </a:r>
            <a:r>
              <a:rPr lang="en-US" sz="1200" b="1" dirty="0" smtClean="0">
                <a:latin typeface="+mn-lt"/>
              </a:rPr>
              <a:t>(</a:t>
            </a:r>
            <a:r>
              <a:rPr lang="en-US" sz="1200" b="1" dirty="0" err="1" smtClean="0">
                <a:latin typeface="+mn-lt"/>
              </a:rPr>
              <a:t>null,"Incorrect</a:t>
            </a:r>
            <a:r>
              <a:rPr lang="en-US" sz="1200" b="1" dirty="0" smtClean="0">
                <a:latin typeface="+mn-lt"/>
              </a:rPr>
              <a:t> login or </a:t>
            </a:r>
            <a:r>
              <a:rPr lang="en-US" sz="1200" b="1" dirty="0" err="1" smtClean="0">
                <a:latin typeface="+mn-lt"/>
              </a:rPr>
              <a:t>password","Error",JOptionPane.ERROR_MESSAGE</a:t>
            </a:r>
            <a:r>
              <a:rPr lang="en-US" sz="1200" b="1" dirty="0" smtClean="0">
                <a:latin typeface="+mn-lt"/>
              </a:rPr>
              <a:t>);</a:t>
            </a:r>
          </a:p>
          <a:p>
            <a:pPr>
              <a:buNone/>
            </a:pPr>
            <a:r>
              <a:rPr lang="en-US" sz="1200" b="1" dirty="0" smtClean="0">
                <a:latin typeface="+mn-lt"/>
              </a:rPr>
              <a:t>	text1.setText("");</a:t>
            </a:r>
          </a:p>
          <a:p>
            <a:pPr>
              <a:buNone/>
            </a:pPr>
            <a:r>
              <a:rPr lang="en-US" sz="1200" b="1" dirty="0" smtClean="0">
                <a:latin typeface="+mn-lt"/>
              </a:rPr>
              <a:t>	text2.setText("");</a:t>
            </a:r>
          </a:p>
          <a:p>
            <a:pPr>
              <a:buNone/>
            </a:pPr>
            <a:r>
              <a:rPr lang="en-US" sz="1200" b="1" dirty="0" smtClean="0">
                <a:latin typeface="+mn-lt"/>
              </a:rPr>
              <a:t>	text1.requestFocusInWindow();</a:t>
            </a:r>
          </a:p>
          <a:p>
            <a:pPr>
              <a:buNone/>
            </a:pPr>
            <a:r>
              <a:rPr lang="en-US" sz="1200" b="1" dirty="0" smtClean="0">
                <a:latin typeface="+mn-lt"/>
              </a:rPr>
              <a:t>	}</a:t>
            </a:r>
          </a:p>
          <a:p>
            <a:pPr>
              <a:buNone/>
            </a:pPr>
            <a:r>
              <a:rPr lang="en-US" sz="1200" b="1" dirty="0" smtClean="0">
                <a:latin typeface="+mn-lt"/>
              </a:rPr>
              <a:t>}</a:t>
            </a:r>
          </a:p>
          <a:p>
            <a:pPr>
              <a:buNone/>
            </a:pPr>
            <a:r>
              <a:rPr lang="en-US" sz="1200" b="1" dirty="0" smtClean="0">
                <a:latin typeface="+mn-lt"/>
              </a:rPr>
              <a:t>catch(Exception e)</a:t>
            </a:r>
          </a:p>
          <a:p>
            <a:pPr>
              <a:buNone/>
            </a:pPr>
            <a:r>
              <a:rPr lang="en-US" sz="1200" b="1" dirty="0" smtClean="0">
                <a:latin typeface="+mn-lt"/>
              </a:rPr>
              <a:t>	{</a:t>
            </a:r>
          </a:p>
          <a:p>
            <a:pPr>
              <a:buNone/>
            </a:pPr>
            <a:r>
              <a:rPr lang="en-US" sz="1200" b="1" dirty="0" smtClean="0">
                <a:latin typeface="+mn-lt"/>
              </a:rPr>
              <a:t>	</a:t>
            </a:r>
            <a:r>
              <a:rPr lang="en-US" sz="1200" b="1" dirty="0" err="1" smtClean="0">
                <a:latin typeface="+mn-lt"/>
              </a:rPr>
              <a:t>System.out.println</a:t>
            </a:r>
            <a:r>
              <a:rPr lang="en-US" sz="1200" b="1" dirty="0" smtClean="0">
                <a:latin typeface="+mn-lt"/>
              </a:rPr>
              <a:t>(</a:t>
            </a:r>
            <a:r>
              <a:rPr lang="en-US" sz="1200" b="1" dirty="0" err="1" smtClean="0">
                <a:latin typeface="+mn-lt"/>
              </a:rPr>
              <a:t>e.toString</a:t>
            </a:r>
            <a:r>
              <a:rPr lang="en-US" sz="1200" b="1" dirty="0" smtClean="0">
                <a:latin typeface="+mn-lt"/>
              </a:rPr>
              <a:t>( ) );</a:t>
            </a:r>
          </a:p>
          <a:p>
            <a:pPr>
              <a:buNone/>
            </a:pPr>
            <a:r>
              <a:rPr lang="en-US" sz="1200" b="1" dirty="0" smtClean="0">
                <a:latin typeface="+mn-lt"/>
              </a:rPr>
              <a:t>	}		}</a:t>
            </a:r>
          </a:p>
          <a:p>
            <a:pPr>
              <a:buNone/>
            </a:pPr>
            <a:r>
              <a:rPr lang="en-US" sz="1200" b="1" dirty="0" smtClean="0">
                <a:latin typeface="+mn-lt"/>
              </a:rPr>
              <a:t>public static void main(String </a:t>
            </a:r>
            <a:r>
              <a:rPr lang="en-US" sz="1200" b="1" dirty="0" err="1" smtClean="0">
                <a:latin typeface="+mn-lt"/>
              </a:rPr>
              <a:t>arg</a:t>
            </a:r>
            <a:r>
              <a:rPr lang="en-US" sz="1200" b="1" dirty="0" smtClean="0">
                <a:latin typeface="+mn-lt"/>
              </a:rPr>
              <a:t>[])</a:t>
            </a:r>
          </a:p>
          <a:p>
            <a:pPr>
              <a:buNone/>
            </a:pPr>
            <a:r>
              <a:rPr lang="en-US" sz="1200" b="1" dirty="0" smtClean="0">
                <a:latin typeface="+mn-lt"/>
              </a:rPr>
              <a:t>	{</a:t>
            </a:r>
          </a:p>
          <a:p>
            <a:pPr>
              <a:buNone/>
            </a:pPr>
            <a:r>
              <a:rPr lang="en-US" sz="1200" b="1" dirty="0" smtClean="0">
                <a:latin typeface="+mn-lt"/>
              </a:rPr>
              <a:t>	new   </a:t>
            </a:r>
            <a:r>
              <a:rPr lang="en-US" sz="1200" b="1" dirty="0" err="1" smtClean="0">
                <a:latin typeface="+mn-lt"/>
              </a:rPr>
              <a:t>logindemo</a:t>
            </a:r>
            <a:r>
              <a:rPr lang="en-US" sz="1200" b="1" dirty="0" smtClean="0">
                <a:latin typeface="+mn-lt"/>
              </a:rPr>
              <a:t>( );		}</a:t>
            </a:r>
          </a:p>
          <a:p>
            <a:pPr>
              <a:buNone/>
            </a:pPr>
            <a:r>
              <a:rPr lang="en-US" sz="1200" b="1" dirty="0" smtClean="0">
                <a:latin typeface="+mn-lt"/>
              </a:rPr>
              <a:t>}</a:t>
            </a:r>
            <a:endParaRPr lang="en-US" sz="1200" b="1"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fontScale="55000" lnSpcReduction="20000"/>
          </a:bodyPr>
          <a:lstStyle/>
          <a:p>
            <a:pPr>
              <a:buNone/>
            </a:pPr>
            <a:r>
              <a:rPr lang="en-US" sz="2200" b="1" dirty="0" smtClean="0">
                <a:latin typeface="+mn-lt"/>
              </a:rPr>
              <a:t>class  </a:t>
            </a:r>
            <a:r>
              <a:rPr lang="en-US" sz="2200" b="1" dirty="0" err="1" smtClean="0">
                <a:latin typeface="+mn-lt"/>
              </a:rPr>
              <a:t>NextPage</a:t>
            </a:r>
            <a:r>
              <a:rPr lang="en-US" sz="2200" b="1" dirty="0" smtClean="0">
                <a:latin typeface="+mn-lt"/>
              </a:rPr>
              <a:t> extends  </a:t>
            </a:r>
            <a:r>
              <a:rPr lang="en-US" sz="2200" b="1" dirty="0" err="1" smtClean="0">
                <a:latin typeface="+mn-lt"/>
              </a:rPr>
              <a:t>JFrame</a:t>
            </a:r>
            <a:r>
              <a:rPr lang="en-US" sz="2200" b="1" dirty="0" smtClean="0">
                <a:latin typeface="+mn-lt"/>
              </a:rPr>
              <a:t>  implements   </a:t>
            </a:r>
            <a:r>
              <a:rPr lang="en-US" sz="2200" b="1" dirty="0" err="1" smtClean="0">
                <a:latin typeface="+mn-lt"/>
              </a:rPr>
              <a:t>ActionListener</a:t>
            </a:r>
            <a:endParaRPr lang="en-US" sz="2200" b="1" dirty="0" smtClean="0">
              <a:latin typeface="+mn-lt"/>
            </a:endParaRPr>
          </a:p>
          <a:p>
            <a:pPr>
              <a:buNone/>
            </a:pPr>
            <a:r>
              <a:rPr lang="en-US" sz="2200" b="1" dirty="0" smtClean="0">
                <a:latin typeface="+mn-lt"/>
              </a:rPr>
              <a:t>{</a:t>
            </a:r>
          </a:p>
          <a:p>
            <a:pPr>
              <a:buNone/>
            </a:pPr>
            <a:r>
              <a:rPr lang="en-US" sz="2200" b="1" dirty="0" err="1" smtClean="0">
                <a:latin typeface="+mn-lt"/>
              </a:rPr>
              <a:t>NextPage</a:t>
            </a:r>
            <a:r>
              <a:rPr lang="en-US" sz="2200" b="1" dirty="0" smtClean="0">
                <a:latin typeface="+mn-lt"/>
              </a:rPr>
              <a:t>(String   </a:t>
            </a:r>
            <a:r>
              <a:rPr lang="en-US" sz="2200" b="1" dirty="0" err="1" smtClean="0">
                <a:latin typeface="+mn-lt"/>
              </a:rPr>
              <a:t>st</a:t>
            </a:r>
            <a:r>
              <a:rPr lang="en-US" sz="2200" b="1" dirty="0" smtClean="0">
                <a:latin typeface="+mn-lt"/>
              </a:rPr>
              <a:t>)</a:t>
            </a:r>
          </a:p>
          <a:p>
            <a:pPr>
              <a:buNone/>
            </a:pPr>
            <a:r>
              <a:rPr lang="en-US" sz="2200" b="1" dirty="0" smtClean="0">
                <a:latin typeface="+mn-lt"/>
              </a:rPr>
              <a:t>{</a:t>
            </a:r>
          </a:p>
          <a:p>
            <a:pPr>
              <a:buNone/>
            </a:pPr>
            <a:r>
              <a:rPr lang="en-US" sz="2200" b="1" dirty="0" smtClean="0">
                <a:latin typeface="+mn-lt"/>
              </a:rPr>
              <a:t>	</a:t>
            </a:r>
            <a:r>
              <a:rPr lang="en-US" sz="2200" b="1" dirty="0" err="1" smtClean="0">
                <a:latin typeface="+mn-lt"/>
              </a:rPr>
              <a:t>setLayout</a:t>
            </a:r>
            <a:r>
              <a:rPr lang="en-US" sz="2200" b="1" dirty="0" smtClean="0">
                <a:latin typeface="+mn-lt"/>
              </a:rPr>
              <a:t>(new </a:t>
            </a:r>
            <a:r>
              <a:rPr lang="en-US" sz="2200" b="1" dirty="0" err="1" smtClean="0">
                <a:latin typeface="+mn-lt"/>
              </a:rPr>
              <a:t>FlowLayout</a:t>
            </a:r>
            <a:r>
              <a:rPr lang="en-US" sz="2200" b="1" dirty="0" smtClean="0">
                <a:latin typeface="+mn-lt"/>
              </a:rPr>
              <a:t>(FlowLayout.CENTER,20,50));</a:t>
            </a:r>
          </a:p>
          <a:p>
            <a:pPr>
              <a:buNone/>
            </a:pPr>
            <a:r>
              <a:rPr lang="en-US" sz="2200" b="1" dirty="0" smtClean="0">
                <a:latin typeface="+mn-lt"/>
              </a:rPr>
              <a:t>	</a:t>
            </a:r>
            <a:r>
              <a:rPr lang="en-US" sz="2200" b="1" dirty="0" err="1" smtClean="0">
                <a:latin typeface="+mn-lt"/>
              </a:rPr>
              <a:t>setTitle</a:t>
            </a:r>
            <a:r>
              <a:rPr lang="en-US" sz="2200" b="1" dirty="0" smtClean="0">
                <a:latin typeface="+mn-lt"/>
              </a:rPr>
              <a:t>("Welcome");</a:t>
            </a:r>
          </a:p>
          <a:p>
            <a:pPr>
              <a:buNone/>
            </a:pPr>
            <a:r>
              <a:rPr lang="en-US" sz="2200" b="1" dirty="0" smtClean="0">
                <a:latin typeface="+mn-lt"/>
              </a:rPr>
              <a:t>	</a:t>
            </a:r>
            <a:r>
              <a:rPr lang="en-US" sz="2200" b="1" dirty="0" err="1" smtClean="0">
                <a:latin typeface="+mn-lt"/>
              </a:rPr>
              <a:t>setSize</a:t>
            </a:r>
            <a:r>
              <a:rPr lang="en-US" sz="2200" b="1" dirty="0" smtClean="0">
                <a:latin typeface="+mn-lt"/>
              </a:rPr>
              <a:t>(300,220);</a:t>
            </a:r>
          </a:p>
          <a:p>
            <a:pPr>
              <a:buNone/>
            </a:pPr>
            <a:r>
              <a:rPr lang="en-US" sz="2200" b="1" dirty="0" smtClean="0">
                <a:latin typeface="+mn-lt"/>
              </a:rPr>
              <a:t>	</a:t>
            </a:r>
            <a:r>
              <a:rPr lang="en-US" sz="2200" b="1" dirty="0" err="1" smtClean="0">
                <a:latin typeface="+mn-lt"/>
              </a:rPr>
              <a:t>JLabel</a:t>
            </a:r>
            <a:r>
              <a:rPr lang="en-US" sz="2200" b="1" dirty="0" smtClean="0">
                <a:latin typeface="+mn-lt"/>
              </a:rPr>
              <a:t>    lab=new   </a:t>
            </a:r>
            <a:r>
              <a:rPr lang="en-US" sz="2200" b="1" dirty="0" err="1" smtClean="0">
                <a:latin typeface="+mn-lt"/>
              </a:rPr>
              <a:t>JLabel</a:t>
            </a:r>
            <a:r>
              <a:rPr lang="en-US" sz="2200" b="1" dirty="0" smtClean="0">
                <a:latin typeface="+mn-lt"/>
              </a:rPr>
              <a:t>("Welcome :"+</a:t>
            </a:r>
            <a:r>
              <a:rPr lang="en-US" sz="2200" b="1" dirty="0" err="1" smtClean="0">
                <a:latin typeface="+mn-lt"/>
              </a:rPr>
              <a:t>st</a:t>
            </a:r>
            <a:r>
              <a:rPr lang="en-US" sz="2200" b="1" dirty="0" smtClean="0">
                <a:latin typeface="+mn-lt"/>
              </a:rPr>
              <a:t>);</a:t>
            </a:r>
          </a:p>
          <a:p>
            <a:pPr>
              <a:buNone/>
            </a:pPr>
            <a:r>
              <a:rPr lang="en-US" sz="2200" b="1" dirty="0" smtClean="0">
                <a:latin typeface="+mn-lt"/>
              </a:rPr>
              <a:t>	add(lab);</a:t>
            </a:r>
          </a:p>
          <a:p>
            <a:pPr>
              <a:buNone/>
            </a:pPr>
            <a:r>
              <a:rPr lang="en-US" sz="2200" b="1" dirty="0" smtClean="0">
                <a:latin typeface="+mn-lt"/>
              </a:rPr>
              <a:t>	</a:t>
            </a:r>
            <a:r>
              <a:rPr lang="en-US" sz="2200" b="1" dirty="0" err="1" smtClean="0">
                <a:latin typeface="+mn-lt"/>
              </a:rPr>
              <a:t>JButton</a:t>
            </a:r>
            <a:r>
              <a:rPr lang="en-US" sz="2200" b="1" dirty="0" smtClean="0">
                <a:latin typeface="+mn-lt"/>
              </a:rPr>
              <a:t>  b2=new   </a:t>
            </a:r>
            <a:r>
              <a:rPr lang="en-US" sz="2200" b="1" dirty="0" err="1" smtClean="0">
                <a:latin typeface="+mn-lt"/>
              </a:rPr>
              <a:t>JButton</a:t>
            </a:r>
            <a:r>
              <a:rPr lang="en-US" sz="2200" b="1" dirty="0" smtClean="0">
                <a:latin typeface="+mn-lt"/>
              </a:rPr>
              <a:t>("Logout");</a:t>
            </a:r>
          </a:p>
          <a:p>
            <a:pPr>
              <a:buNone/>
            </a:pPr>
            <a:r>
              <a:rPr lang="en-US" sz="2200" b="1" dirty="0" smtClean="0">
                <a:latin typeface="+mn-lt"/>
              </a:rPr>
              <a:t>	add(b2);</a:t>
            </a:r>
          </a:p>
          <a:p>
            <a:pPr>
              <a:buNone/>
            </a:pPr>
            <a:r>
              <a:rPr lang="en-US" sz="2200" b="1" dirty="0" smtClean="0">
                <a:latin typeface="+mn-lt"/>
              </a:rPr>
              <a:t>	b2.addActionListener(this);</a:t>
            </a:r>
          </a:p>
          <a:p>
            <a:pPr>
              <a:buNone/>
            </a:pPr>
            <a:r>
              <a:rPr lang="en-US" sz="2200" b="1" dirty="0" smtClean="0">
                <a:latin typeface="+mn-lt"/>
              </a:rPr>
              <a:t>}</a:t>
            </a:r>
          </a:p>
          <a:p>
            <a:pPr>
              <a:buNone/>
            </a:pPr>
            <a:r>
              <a:rPr lang="en-US" sz="2200" b="1" dirty="0" smtClean="0">
                <a:latin typeface="+mn-lt"/>
              </a:rPr>
              <a:t>public  void  </a:t>
            </a:r>
            <a:r>
              <a:rPr lang="en-US" sz="2200" b="1" dirty="0" err="1" smtClean="0">
                <a:latin typeface="+mn-lt"/>
              </a:rPr>
              <a:t>actionPerformed</a:t>
            </a:r>
            <a:r>
              <a:rPr lang="en-US" sz="2200" b="1" dirty="0" smtClean="0">
                <a:latin typeface="+mn-lt"/>
              </a:rPr>
              <a:t>(</a:t>
            </a:r>
            <a:r>
              <a:rPr lang="en-US" sz="2200" b="1" dirty="0" err="1" smtClean="0">
                <a:latin typeface="+mn-lt"/>
              </a:rPr>
              <a:t>ActionEvent</a:t>
            </a:r>
            <a:r>
              <a:rPr lang="en-US" sz="2200" b="1" dirty="0" smtClean="0">
                <a:latin typeface="+mn-lt"/>
              </a:rPr>
              <a:t>   e)</a:t>
            </a:r>
          </a:p>
          <a:p>
            <a:pPr>
              <a:buNone/>
            </a:pPr>
            <a:r>
              <a:rPr lang="en-US" sz="2200" b="1" dirty="0" smtClean="0">
                <a:latin typeface="+mn-lt"/>
              </a:rPr>
              <a:t>	{</a:t>
            </a:r>
          </a:p>
          <a:p>
            <a:pPr>
              <a:buNone/>
            </a:pPr>
            <a:r>
              <a:rPr lang="en-US" sz="2200" b="1" dirty="0" smtClean="0">
                <a:latin typeface="+mn-lt"/>
              </a:rPr>
              <a:t>	</a:t>
            </a:r>
            <a:r>
              <a:rPr lang="en-US" sz="2200" b="1" dirty="0" err="1" smtClean="0">
                <a:latin typeface="+mn-lt"/>
              </a:rPr>
              <a:t>logindemo</a:t>
            </a:r>
            <a:r>
              <a:rPr lang="en-US" sz="2200" b="1" dirty="0" smtClean="0">
                <a:latin typeface="+mn-lt"/>
              </a:rPr>
              <a:t>   demo=new  </a:t>
            </a:r>
            <a:r>
              <a:rPr lang="en-US" sz="2200" b="1" dirty="0" err="1" smtClean="0">
                <a:latin typeface="+mn-lt"/>
              </a:rPr>
              <a:t>logindemo</a:t>
            </a:r>
            <a:r>
              <a:rPr lang="en-US" sz="2200" b="1" dirty="0" smtClean="0">
                <a:latin typeface="+mn-lt"/>
              </a:rPr>
              <a:t>( );</a:t>
            </a:r>
          </a:p>
          <a:p>
            <a:pPr>
              <a:buNone/>
            </a:pPr>
            <a:r>
              <a:rPr lang="en-US" sz="2200" b="1" dirty="0" smtClean="0">
                <a:latin typeface="+mn-lt"/>
              </a:rPr>
              <a:t>	</a:t>
            </a:r>
            <a:r>
              <a:rPr lang="en-US" sz="2200" b="1" dirty="0" err="1" smtClean="0">
                <a:latin typeface="+mn-lt"/>
              </a:rPr>
              <a:t>demo.setVisible</a:t>
            </a:r>
            <a:r>
              <a:rPr lang="en-US" sz="2200" b="1" dirty="0" smtClean="0">
                <a:latin typeface="+mn-lt"/>
              </a:rPr>
              <a:t>(true);</a:t>
            </a:r>
          </a:p>
          <a:p>
            <a:pPr>
              <a:buNone/>
            </a:pPr>
            <a:r>
              <a:rPr lang="en-US" sz="2200" b="1" dirty="0" smtClean="0">
                <a:latin typeface="+mn-lt"/>
              </a:rPr>
              <a:t>	</a:t>
            </a:r>
            <a:r>
              <a:rPr lang="en-US" sz="2200" b="1" dirty="0" err="1" smtClean="0">
                <a:latin typeface="+mn-lt"/>
              </a:rPr>
              <a:t>setVisible</a:t>
            </a:r>
            <a:r>
              <a:rPr lang="en-US" sz="2200" b="1" dirty="0" smtClean="0">
                <a:latin typeface="+mn-lt"/>
              </a:rPr>
              <a:t>(false);</a:t>
            </a:r>
          </a:p>
          <a:p>
            <a:pPr>
              <a:buNone/>
            </a:pPr>
            <a:r>
              <a:rPr lang="en-US" sz="2200" b="1" dirty="0" smtClean="0">
                <a:latin typeface="+mn-lt"/>
              </a:rPr>
              <a:t>	</a:t>
            </a:r>
            <a:r>
              <a:rPr lang="en-US" sz="2200" b="1" dirty="0" err="1" smtClean="0">
                <a:latin typeface="+mn-lt"/>
              </a:rPr>
              <a:t>setDefaultCloseOperation</a:t>
            </a:r>
            <a:r>
              <a:rPr lang="en-US" sz="2200" b="1" dirty="0" smtClean="0">
                <a:latin typeface="+mn-lt"/>
              </a:rPr>
              <a:t>(</a:t>
            </a:r>
            <a:r>
              <a:rPr lang="en-US" sz="2200" b="1" dirty="0" err="1" smtClean="0">
                <a:latin typeface="+mn-lt"/>
              </a:rPr>
              <a:t>JFrame.EXIT_ON_CLOSE</a:t>
            </a:r>
            <a:r>
              <a:rPr lang="en-US" sz="2200" b="1" dirty="0" smtClean="0">
                <a:latin typeface="+mn-lt"/>
              </a:rPr>
              <a:t>);</a:t>
            </a:r>
          </a:p>
          <a:p>
            <a:pPr>
              <a:buNone/>
            </a:pPr>
            <a:r>
              <a:rPr lang="en-US" sz="2200" b="1" dirty="0" smtClean="0">
                <a:latin typeface="+mn-lt"/>
              </a:rPr>
              <a:t>	}</a:t>
            </a:r>
          </a:p>
          <a:p>
            <a:pPr>
              <a:buNone/>
            </a:pPr>
            <a:r>
              <a:rPr lang="en-US" sz="2200" b="1" dirty="0" smtClean="0">
                <a:latin typeface="+mn-lt"/>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8001000" cy="4191000"/>
          </a:xfrm>
        </p:spPr>
        <p:txBody>
          <a:bodyPr>
            <a:normAutofit/>
          </a:bodyPr>
          <a:lstStyle/>
          <a:p>
            <a:pPr>
              <a:buNone/>
            </a:pPr>
            <a:r>
              <a:rPr lang="en-US" sz="2000" b="1" dirty="0" smtClean="0"/>
              <a:t>JDBC - Insert Records</a:t>
            </a:r>
          </a:p>
          <a:p>
            <a:pPr>
              <a:buNone/>
            </a:pPr>
            <a:endParaRPr lang="en-US" sz="2000" dirty="0" smtClean="0"/>
          </a:p>
          <a:p>
            <a:pPr>
              <a:buNone/>
            </a:pPr>
            <a:r>
              <a:rPr lang="en-US" sz="2000" dirty="0" smtClean="0"/>
              <a:t>//STEP 4: Execute a query </a:t>
            </a:r>
          </a:p>
          <a:p>
            <a:pPr>
              <a:buNone/>
            </a:pPr>
            <a:r>
              <a:rPr lang="en-US" sz="2000" dirty="0" smtClean="0"/>
              <a:t>	</a:t>
            </a:r>
          </a:p>
          <a:p>
            <a:pPr>
              <a:buNone/>
            </a:pPr>
            <a:r>
              <a:rPr lang="en-US" sz="2000" dirty="0" err="1" smtClean="0"/>
              <a:t>System.</a:t>
            </a:r>
            <a:r>
              <a:rPr lang="en-US" sz="2000" i="1" dirty="0" err="1" smtClean="0"/>
              <a:t>out.println</a:t>
            </a:r>
            <a:r>
              <a:rPr lang="en-US" sz="2000" i="1" dirty="0" smtClean="0"/>
              <a:t>("Inserting records into the table..."); </a:t>
            </a:r>
          </a:p>
          <a:p>
            <a:pPr>
              <a:buNone/>
            </a:pPr>
            <a:r>
              <a:rPr lang="en-US" sz="2000" dirty="0" smtClean="0"/>
              <a:t>stmt = </a:t>
            </a:r>
            <a:r>
              <a:rPr lang="en-US" sz="2000" dirty="0" err="1" smtClean="0"/>
              <a:t>conn.createStatement</a:t>
            </a:r>
            <a:r>
              <a:rPr lang="en-US" sz="2000" dirty="0" smtClean="0"/>
              <a:t>(); </a:t>
            </a:r>
          </a:p>
          <a:p>
            <a:pPr>
              <a:buNone/>
            </a:pPr>
            <a:r>
              <a:rPr lang="en-US" sz="2000" dirty="0" smtClean="0"/>
              <a:t>String </a:t>
            </a:r>
            <a:r>
              <a:rPr lang="en-US" sz="2000" dirty="0" err="1" smtClean="0"/>
              <a:t>sql</a:t>
            </a:r>
            <a:r>
              <a:rPr lang="en-US" sz="2000" dirty="0" smtClean="0"/>
              <a:t> = "INSERT INTO Student " + "VALUES (100, 'Zara', '10-jul-14', 80)"; </a:t>
            </a:r>
          </a:p>
          <a:p>
            <a:pPr>
              <a:buNone/>
            </a:pP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err="1" smtClean="0"/>
              <a:t>System.</a:t>
            </a:r>
            <a:r>
              <a:rPr lang="en-US" sz="2000" i="1" dirty="0" err="1" smtClean="0"/>
              <a:t>out.println</a:t>
            </a:r>
            <a:r>
              <a:rPr lang="en-US" sz="2000" i="1" dirty="0" smtClean="0"/>
              <a:t>("Inserted records into the table...");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Drop an existing Database::</a:t>
            </a:r>
            <a:endParaRPr lang="en-US" sz="2000" b="1" dirty="0" smtClean="0">
              <a:solidFill>
                <a:srgbClr val="880000"/>
              </a:solidFill>
            </a:endParaRPr>
          </a:p>
          <a:p>
            <a:pPr>
              <a:buNone/>
            </a:pPr>
            <a:endParaRPr lang="en-US" sz="2000" dirty="0" smtClean="0">
              <a:solidFill>
                <a:srgbClr val="880000"/>
              </a:solidFill>
            </a:endParaRPr>
          </a:p>
          <a:p>
            <a:pPr>
              <a:buNone/>
            </a:pPr>
            <a:r>
              <a:rPr lang="en-US" sz="2000" dirty="0" smtClean="0">
                <a:solidFill>
                  <a:srgbClr val="880000"/>
                </a:solidFill>
              </a:rPr>
              <a:t>//STEP 4: Execute a query</a:t>
            </a:r>
            <a:r>
              <a:rPr lang="en-US" sz="2000" dirty="0" smtClean="0"/>
              <a:t> </a:t>
            </a:r>
          </a:p>
          <a:p>
            <a:pPr>
              <a:buNone/>
            </a:pPr>
            <a:r>
              <a:rPr lang="en-US" sz="2000" dirty="0" smtClean="0">
                <a:solidFill>
                  <a:srgbClr val="7F0055"/>
                </a:solidFill>
              </a:rPr>
              <a:t>	</a:t>
            </a:r>
          </a:p>
          <a:p>
            <a:pPr>
              <a:buNone/>
            </a:pPr>
            <a:r>
              <a:rPr lang="en-US" sz="2000" dirty="0" smtClean="0">
                <a:solidFill>
                  <a:srgbClr val="7F0055"/>
                </a:solidFill>
              </a:rPr>
              <a:t>	</a:t>
            </a:r>
            <a:r>
              <a:rPr lang="en-US" sz="2000" dirty="0" err="1" smtClean="0">
                <a:solidFill>
                  <a:srgbClr val="7F0055"/>
                </a:solidFill>
              </a:rPr>
              <a:t>System</a:t>
            </a:r>
            <a:r>
              <a:rPr lang="en-US" sz="2000" dirty="0" err="1" smtClean="0">
                <a:solidFill>
                  <a:srgbClr val="666600"/>
                </a:solidFill>
              </a:rPr>
              <a:t>.</a:t>
            </a:r>
            <a:r>
              <a:rPr lang="en-US" sz="2000" dirty="0" err="1" smtClean="0">
                <a:solidFill>
                  <a:srgbClr val="000088"/>
                </a:solidFill>
              </a:rPr>
              <a:t>out</a:t>
            </a:r>
            <a:r>
              <a:rPr lang="en-US" sz="2000" dirty="0" err="1" smtClean="0">
                <a:solidFill>
                  <a:srgbClr val="666600"/>
                </a:solidFill>
              </a:rPr>
              <a:t>.</a:t>
            </a:r>
            <a:r>
              <a:rPr lang="en-US" sz="2000" dirty="0" err="1" smtClean="0"/>
              <a:t>println</a:t>
            </a:r>
            <a:r>
              <a:rPr lang="en-US" sz="2000" dirty="0" smtClean="0">
                <a:solidFill>
                  <a:srgbClr val="666600"/>
                </a:solidFill>
              </a:rPr>
              <a:t>(</a:t>
            </a:r>
            <a:r>
              <a:rPr lang="en-US" sz="2000" dirty="0" smtClean="0">
                <a:solidFill>
                  <a:srgbClr val="008800"/>
                </a:solidFill>
              </a:rPr>
              <a:t>"Deleting database..."</a:t>
            </a:r>
            <a:r>
              <a:rPr lang="en-US" sz="2000" dirty="0" smtClean="0">
                <a:solidFill>
                  <a:srgbClr val="666600"/>
                </a:solidFill>
              </a:rPr>
              <a:t>);</a:t>
            </a:r>
            <a:r>
              <a:rPr lang="en-US" sz="2000" dirty="0" smtClean="0"/>
              <a:t> </a:t>
            </a:r>
          </a:p>
          <a:p>
            <a:pPr>
              <a:buNone/>
            </a:pPr>
            <a:r>
              <a:rPr lang="en-US" sz="2000" dirty="0" smtClean="0"/>
              <a:t>	stmt </a:t>
            </a:r>
            <a:r>
              <a:rPr lang="en-US" sz="2000" dirty="0" smtClean="0">
                <a:solidFill>
                  <a:srgbClr val="666600"/>
                </a:solidFill>
              </a:rPr>
              <a:t>=</a:t>
            </a:r>
            <a:r>
              <a:rPr lang="en-US" sz="2000" dirty="0" smtClean="0"/>
              <a:t> </a:t>
            </a:r>
            <a:r>
              <a:rPr lang="en-US" sz="2000" dirty="0" err="1" smtClean="0"/>
              <a:t>conn</a:t>
            </a:r>
            <a:r>
              <a:rPr lang="en-US" sz="2000" dirty="0" err="1" smtClean="0">
                <a:solidFill>
                  <a:srgbClr val="666600"/>
                </a:solidFill>
              </a:rPr>
              <a:t>.</a:t>
            </a:r>
            <a:r>
              <a:rPr lang="en-US" sz="2000" dirty="0" err="1" smtClean="0"/>
              <a:t>createStatement</a:t>
            </a:r>
            <a:r>
              <a:rPr lang="en-US" sz="2000" dirty="0" smtClean="0">
                <a:solidFill>
                  <a:srgbClr val="666600"/>
                </a:solidFill>
              </a:rPr>
              <a:t>();</a:t>
            </a:r>
            <a:r>
              <a:rPr lang="en-US" sz="2000" dirty="0" smtClean="0"/>
              <a:t> </a:t>
            </a:r>
          </a:p>
          <a:p>
            <a:pPr>
              <a:buNone/>
            </a:pPr>
            <a:r>
              <a:rPr lang="en-US" sz="2000" dirty="0" smtClean="0">
                <a:solidFill>
                  <a:srgbClr val="7F0055"/>
                </a:solidFill>
              </a:rPr>
              <a:t>	String</a:t>
            </a:r>
            <a:r>
              <a:rPr lang="en-US" sz="2000" dirty="0" smtClean="0"/>
              <a:t> </a:t>
            </a:r>
            <a:r>
              <a:rPr lang="en-US" sz="2000" dirty="0" err="1" smtClean="0"/>
              <a:t>sql</a:t>
            </a:r>
            <a:r>
              <a:rPr lang="en-US" sz="2000" dirty="0" smtClean="0"/>
              <a:t> </a:t>
            </a:r>
            <a:r>
              <a:rPr lang="en-US" sz="2000" dirty="0" smtClean="0">
                <a:solidFill>
                  <a:srgbClr val="666600"/>
                </a:solidFill>
              </a:rPr>
              <a:t>=</a:t>
            </a:r>
            <a:r>
              <a:rPr lang="en-US" sz="2000" dirty="0" smtClean="0"/>
              <a:t> </a:t>
            </a:r>
            <a:r>
              <a:rPr lang="en-US" sz="2000" dirty="0" smtClean="0">
                <a:solidFill>
                  <a:srgbClr val="008800"/>
                </a:solidFill>
              </a:rPr>
              <a:t>"DROP DATABASE STUDENTS"</a:t>
            </a:r>
            <a:r>
              <a:rPr lang="en-US" sz="2000" dirty="0" smtClean="0">
                <a:solidFill>
                  <a:srgbClr val="666600"/>
                </a:solidFill>
              </a:rPr>
              <a:t>;</a:t>
            </a:r>
            <a:r>
              <a:rPr lang="en-US" sz="2000" dirty="0" smtClean="0"/>
              <a:t> </a:t>
            </a:r>
            <a:r>
              <a:rPr lang="en-US" sz="2000" dirty="0" err="1" smtClean="0"/>
              <a:t>stmt</a:t>
            </a:r>
            <a:r>
              <a:rPr lang="en-US" sz="2000" dirty="0" err="1" smtClean="0">
                <a:solidFill>
                  <a:srgbClr val="666600"/>
                </a:solidFill>
              </a:rPr>
              <a:t>.</a:t>
            </a:r>
            <a:r>
              <a:rPr lang="en-US" sz="2000" dirty="0" err="1" smtClean="0"/>
              <a:t>executeUpdate</a:t>
            </a:r>
            <a:r>
              <a:rPr lang="en-US" sz="2000" dirty="0" smtClean="0">
                <a:solidFill>
                  <a:srgbClr val="666600"/>
                </a:solidFill>
              </a:rPr>
              <a:t>(</a:t>
            </a:r>
            <a:r>
              <a:rPr lang="en-US" sz="2000" dirty="0" err="1" smtClean="0"/>
              <a:t>sql</a:t>
            </a:r>
            <a:r>
              <a:rPr lang="en-US" sz="2000" dirty="0" smtClean="0">
                <a:solidFill>
                  <a:srgbClr val="666600"/>
                </a:solidFill>
              </a:rPr>
              <a:t>);</a:t>
            </a:r>
            <a:r>
              <a:rPr lang="en-US" sz="2000" dirty="0" smtClean="0"/>
              <a:t> </a:t>
            </a:r>
          </a:p>
          <a:p>
            <a:pPr>
              <a:buNone/>
            </a:pPr>
            <a:r>
              <a:rPr lang="en-US" sz="2000" dirty="0" smtClean="0">
                <a:solidFill>
                  <a:srgbClr val="7F0055"/>
                </a:solidFill>
              </a:rPr>
              <a:t>	</a:t>
            </a:r>
            <a:r>
              <a:rPr lang="en-US" sz="2000" dirty="0" err="1" smtClean="0">
                <a:solidFill>
                  <a:srgbClr val="7F0055"/>
                </a:solidFill>
              </a:rPr>
              <a:t>System</a:t>
            </a:r>
            <a:r>
              <a:rPr lang="en-US" sz="2000" dirty="0" err="1" smtClean="0">
                <a:solidFill>
                  <a:srgbClr val="666600"/>
                </a:solidFill>
              </a:rPr>
              <a:t>.</a:t>
            </a:r>
            <a:r>
              <a:rPr lang="en-US" sz="2000" dirty="0" err="1" smtClean="0">
                <a:solidFill>
                  <a:srgbClr val="000088"/>
                </a:solidFill>
              </a:rPr>
              <a:t>out</a:t>
            </a:r>
            <a:r>
              <a:rPr lang="en-US" sz="2000" dirty="0" err="1" smtClean="0">
                <a:solidFill>
                  <a:srgbClr val="666600"/>
                </a:solidFill>
              </a:rPr>
              <a:t>.</a:t>
            </a:r>
            <a:r>
              <a:rPr lang="en-US" sz="2000" dirty="0" err="1" smtClean="0"/>
              <a:t>println</a:t>
            </a:r>
            <a:r>
              <a:rPr lang="en-US" sz="2000" dirty="0" smtClean="0">
                <a:solidFill>
                  <a:srgbClr val="666600"/>
                </a:solidFill>
              </a:rPr>
              <a:t>(</a:t>
            </a:r>
            <a:r>
              <a:rPr lang="en-US" sz="2000" dirty="0" smtClean="0">
                <a:solidFill>
                  <a:srgbClr val="008800"/>
                </a:solidFill>
              </a:rPr>
              <a:t>"Database deleted successfully..."</a:t>
            </a:r>
            <a:r>
              <a:rPr lang="en-US" sz="2000" dirty="0" smtClean="0">
                <a:solidFill>
                  <a:srgbClr val="666600"/>
                </a:solidFill>
              </a:rPr>
              <a:t>);</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Create a table:</a:t>
            </a:r>
          </a:p>
          <a:p>
            <a:pPr>
              <a:buNone/>
            </a:pPr>
            <a:r>
              <a:rPr lang="en-US" sz="2000" dirty="0" smtClean="0"/>
              <a:t>//STEP 4: Execute a query </a:t>
            </a:r>
          </a:p>
          <a:p>
            <a:pPr>
              <a:buNone/>
            </a:pPr>
            <a:r>
              <a:rPr lang="en-US" sz="2000" dirty="0" smtClean="0"/>
              <a:t>	</a:t>
            </a:r>
          </a:p>
          <a:p>
            <a:pPr>
              <a:buNone/>
            </a:pPr>
            <a:r>
              <a:rPr lang="en-US" sz="2000" dirty="0" smtClean="0"/>
              <a:t>	</a:t>
            </a:r>
            <a:r>
              <a:rPr lang="en-US" sz="2000" dirty="0" err="1" smtClean="0"/>
              <a:t>System.out.println</a:t>
            </a:r>
            <a:r>
              <a:rPr lang="en-US" sz="2000" dirty="0" smtClean="0"/>
              <a:t>("Creating table in given database..."); </a:t>
            </a:r>
          </a:p>
          <a:p>
            <a:pPr>
              <a:buNone/>
            </a:pPr>
            <a:r>
              <a:rPr lang="en-US" sz="2000" dirty="0" smtClean="0"/>
              <a:t>	stmt = </a:t>
            </a:r>
            <a:r>
              <a:rPr lang="en-US" sz="2000" dirty="0" err="1" smtClean="0"/>
              <a:t>conn.createStatement</a:t>
            </a:r>
            <a:r>
              <a:rPr lang="en-US" sz="2000" dirty="0" smtClean="0"/>
              <a:t>(); </a:t>
            </a:r>
          </a:p>
          <a:p>
            <a:pPr>
              <a:buNone/>
            </a:pPr>
            <a:r>
              <a:rPr lang="en-US" sz="2000" dirty="0" smtClean="0"/>
              <a:t>	</a:t>
            </a:r>
          </a:p>
          <a:p>
            <a:pPr>
              <a:buNone/>
            </a:pPr>
            <a:r>
              <a:rPr lang="en-US" sz="2000" dirty="0" smtClean="0"/>
              <a:t>	String </a:t>
            </a:r>
            <a:r>
              <a:rPr lang="en-US" sz="2000" dirty="0" err="1" smtClean="0"/>
              <a:t>sql</a:t>
            </a:r>
            <a:r>
              <a:rPr lang="en-US" sz="2000" dirty="0" smtClean="0"/>
              <a:t> = "CREATE TABLE REGISTRATION " + "(id INTEGER not NULL, " + " first VARCHAR(255), " + " last VARCHAR(255), " + " age INTEGER, " + " PRIMARY KEY ( id ))"; </a:t>
            </a: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smtClean="0"/>
              <a:t>	</a:t>
            </a:r>
            <a:r>
              <a:rPr lang="en-US" sz="2000" dirty="0" err="1" smtClean="0"/>
              <a:t>System.out.println</a:t>
            </a:r>
            <a:r>
              <a:rPr lang="en-US" sz="2000" dirty="0" smtClean="0"/>
              <a:t>("Created table in given database...");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JDBC - Drop Tables</a:t>
            </a:r>
          </a:p>
          <a:p>
            <a:pPr>
              <a:buNone/>
            </a:pPr>
            <a:endParaRPr lang="en-US" sz="2000" dirty="0" smtClean="0"/>
          </a:p>
          <a:p>
            <a:pPr>
              <a:buNone/>
            </a:pPr>
            <a:r>
              <a:rPr lang="en-US" sz="2000" dirty="0" smtClean="0"/>
              <a:t>//STEP 4: Execute a query </a:t>
            </a:r>
          </a:p>
          <a:p>
            <a:pPr>
              <a:buNone/>
            </a:pPr>
            <a:r>
              <a:rPr lang="en-US" sz="2000" dirty="0" smtClean="0"/>
              <a:t>	</a:t>
            </a:r>
          </a:p>
          <a:p>
            <a:pPr>
              <a:buNone/>
            </a:pPr>
            <a:r>
              <a:rPr lang="en-US" sz="2000" dirty="0" smtClean="0"/>
              <a:t>	</a:t>
            </a:r>
            <a:r>
              <a:rPr lang="en-US" sz="2000" dirty="0" err="1" smtClean="0"/>
              <a:t>System.out.println</a:t>
            </a:r>
            <a:r>
              <a:rPr lang="en-US" sz="2000" dirty="0" smtClean="0"/>
              <a:t>("Deleting table in given database..."); </a:t>
            </a:r>
          </a:p>
          <a:p>
            <a:pPr>
              <a:buNone/>
            </a:pPr>
            <a:r>
              <a:rPr lang="en-US" sz="2000" dirty="0" smtClean="0"/>
              <a:t>	stmt = </a:t>
            </a:r>
            <a:r>
              <a:rPr lang="en-US" sz="2000" dirty="0" err="1" smtClean="0"/>
              <a:t>conn.createStatement</a:t>
            </a:r>
            <a:r>
              <a:rPr lang="en-US" sz="2000" dirty="0" smtClean="0"/>
              <a:t>(); </a:t>
            </a:r>
          </a:p>
          <a:p>
            <a:pPr>
              <a:buNone/>
            </a:pPr>
            <a:r>
              <a:rPr lang="en-US" sz="2000" dirty="0" smtClean="0"/>
              <a:t>	String </a:t>
            </a:r>
            <a:r>
              <a:rPr lang="en-US" sz="2000" dirty="0" err="1" smtClean="0"/>
              <a:t>sql</a:t>
            </a:r>
            <a:r>
              <a:rPr lang="en-US" sz="2000" dirty="0" smtClean="0"/>
              <a:t> = "DROP TABLE REGISTRATION "; </a:t>
            </a: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smtClean="0"/>
              <a:t>	</a:t>
            </a:r>
            <a:r>
              <a:rPr lang="en-US" sz="2000" dirty="0" err="1" smtClean="0"/>
              <a:t>System.out.println</a:t>
            </a:r>
            <a:r>
              <a:rPr lang="en-US" sz="2000" dirty="0" smtClean="0"/>
              <a:t>("Table deleted in given database...");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315200" cy="609600"/>
          </a:xfrm>
        </p:spPr>
        <p:txBody>
          <a:bodyPr/>
          <a:lstStyle/>
          <a:p>
            <a:r>
              <a:rPr lang="en-US" sz="3600" dirty="0" smtClean="0">
                <a:solidFill>
                  <a:srgbClr val="FF0000"/>
                </a:solidFill>
                <a:latin typeface="+mn-lt"/>
              </a:rPr>
              <a:t>JDBC VS ODBC</a:t>
            </a:r>
            <a:endParaRPr lang="en-US" sz="3600" dirty="0">
              <a:solidFill>
                <a:srgbClr val="FF0000"/>
              </a:solidFill>
              <a:latin typeface="+mn-lt"/>
            </a:endParaRPr>
          </a:p>
        </p:txBody>
      </p:sp>
      <p:sp>
        <p:nvSpPr>
          <p:cNvPr id="3" name="Content Placeholder 2"/>
          <p:cNvSpPr>
            <a:spLocks noGrp="1"/>
          </p:cNvSpPr>
          <p:nvPr>
            <p:ph idx="1"/>
          </p:nvPr>
        </p:nvSpPr>
        <p:spPr>
          <a:xfrm>
            <a:off x="381000" y="1447800"/>
            <a:ext cx="8458200" cy="4800600"/>
          </a:xfrm>
        </p:spPr>
        <p:txBody>
          <a:bodyPr>
            <a:normAutofit/>
          </a:bodyPr>
          <a:lstStyle/>
          <a:p>
            <a:pPr algn="just"/>
            <a:r>
              <a:rPr lang="en-US" sz="2000" dirty="0" smtClean="0">
                <a:latin typeface="+mn-lt"/>
              </a:rPr>
              <a:t>The most widely used interface to access relational database today is Microsoft’s ODBC API. ODBC performs similar tasks as that of JDC (Java Development Connection) and yet JDBC is preferred due to the following reasons :</a:t>
            </a:r>
          </a:p>
          <a:p>
            <a:pPr algn="just"/>
            <a:r>
              <a:rPr lang="en-US" sz="1800" dirty="0" smtClean="0">
                <a:latin typeface="+mn-lt"/>
              </a:rPr>
              <a:t>ODBC cannot be directly used with Java because it uses a C interface. Calls from Java to native C code have a number of drawbacks in the security, implementation, robustness and automatic portability of applications.</a:t>
            </a:r>
          </a:p>
          <a:p>
            <a:pPr algn="just"/>
            <a:r>
              <a:rPr lang="en-US" sz="1800" dirty="0" smtClean="0">
                <a:latin typeface="+mn-lt"/>
              </a:rPr>
              <a:t>ODBC makes use of pointers which have been totally removed from Java.</a:t>
            </a:r>
          </a:p>
          <a:p>
            <a:pPr algn="just"/>
            <a:r>
              <a:rPr lang="en-US" sz="1800" dirty="0" smtClean="0">
                <a:latin typeface="+mn-lt"/>
              </a:rPr>
              <a:t>JDBC API is a natural Java Interface and is built on ODBC. JDBC retains some of the basic features of ODBC like X/Open SQL Call Level Interface.</a:t>
            </a:r>
          </a:p>
          <a:p>
            <a:pPr algn="just"/>
            <a:r>
              <a:rPr lang="en-US" sz="1800" dirty="0" smtClean="0">
                <a:latin typeface="+mn-lt"/>
              </a:rPr>
              <a:t>JDBC is to Java programs and ODBC is to programs written in languages other than Java.</a:t>
            </a:r>
          </a:p>
          <a:p>
            <a:pPr algn="just"/>
            <a:r>
              <a:rPr lang="en-US" sz="1800" dirty="0" smtClean="0">
                <a:latin typeface="+mn-lt"/>
              </a:rPr>
              <a:t>ODBC mixes simple and advanced features together and has complex options for simple queries. But JDBC is designed to keep things simple while allowing advanced capabilities when required.</a:t>
            </a:r>
            <a:endParaRPr lang="en-US" sz="180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7467600" cy="1066800"/>
          </a:xfrm>
          <a:scene3d>
            <a:camera prst="perspectiveFront"/>
            <a:lightRig rig="threePt" dir="t"/>
          </a:scene3d>
          <a:sp3d>
            <a:bevelT prst="relaxedInset"/>
          </a:sp3d>
        </p:spPr>
        <p:txBody>
          <a:bodyPr>
            <a:prstTxWarp prst="textDeflateTop">
              <a:avLst>
                <a:gd name="adj" fmla="val 26560"/>
              </a:avLst>
            </a:prstTxWarp>
          </a:bodyPr>
          <a:lstStyle/>
          <a:p>
            <a:r>
              <a:rPr lang="en-US" sz="4800" b="0" smtClean="0">
                <a:ln w="12700">
                  <a:solidFill>
                    <a:schemeClr val="tx1"/>
                  </a:solidFill>
                  <a:prstDash val="solid"/>
                </a:ln>
                <a:solidFill>
                  <a:srgbClr val="92D050"/>
                </a:solidFill>
              </a:rPr>
              <a:t>Thanks…..</a:t>
            </a:r>
            <a:endParaRPr lang="en-US" sz="4800" b="0" dirty="0">
              <a:ln w="12700">
                <a:solidFill>
                  <a:schemeClr val="tx1"/>
                </a:solidFill>
                <a:prstDash val="solid"/>
              </a:ln>
              <a:solidFill>
                <a:srgbClr val="FF0000"/>
              </a:solidFill>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mn-lt"/>
              </a:rPr>
              <a:t>JDBC ARCHITECTURE</a:t>
            </a:r>
            <a:endParaRPr lang="en-US" sz="3600" dirty="0">
              <a:solidFill>
                <a:srgbClr val="FF0000"/>
              </a:solidFill>
              <a:latin typeface="+mn-lt"/>
            </a:endParaRPr>
          </a:p>
        </p:txBody>
      </p:sp>
      <p:sp>
        <p:nvSpPr>
          <p:cNvPr id="3" name="Content Placeholder 2"/>
          <p:cNvSpPr>
            <a:spLocks noGrp="1"/>
          </p:cNvSpPr>
          <p:nvPr>
            <p:ph idx="1"/>
          </p:nvPr>
        </p:nvSpPr>
        <p:spPr>
          <a:xfrm>
            <a:off x="304800" y="1447800"/>
            <a:ext cx="8534400" cy="4495800"/>
          </a:xfrm>
        </p:spPr>
        <p:txBody>
          <a:bodyPr>
            <a:normAutofit/>
          </a:bodyPr>
          <a:lstStyle/>
          <a:p>
            <a:r>
              <a:rPr lang="en-US" sz="2000" dirty="0" smtClean="0">
                <a:latin typeface="+mn-lt"/>
              </a:rPr>
              <a:t> Java application calls the JDBC library. JDBC loads a driver which talks to the database.</a:t>
            </a:r>
          </a:p>
          <a:p>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smtClean="0">
              <a:latin typeface="+mn-lt"/>
            </a:endParaRPr>
          </a:p>
          <a:p>
            <a:pPr algn="just"/>
            <a:r>
              <a:rPr lang="en-US" sz="2000" dirty="0" smtClean="0">
                <a:latin typeface="+mn-lt"/>
              </a:rPr>
              <a:t>JDBC contains three components: Application, Driver Manager, Driver. </a:t>
            </a:r>
          </a:p>
          <a:p>
            <a:pPr algn="just"/>
            <a:r>
              <a:rPr lang="en-US" sz="2000" dirty="0" smtClean="0">
                <a:latin typeface="+mn-lt"/>
              </a:rPr>
              <a:t>The user application invokes JDBC methods to send SQL statements to the database and retrieves results. JDBC driver manager is used to connect Java applications to the correct JDBC driver . JDBC driver test suite is used to ensure that the installed JDBC driver is JDBC Compliant.</a:t>
            </a:r>
            <a:endParaRPr lang="en-US" sz="2000" dirty="0">
              <a:latin typeface="+mn-lt"/>
            </a:endParaRPr>
          </a:p>
        </p:txBody>
      </p:sp>
      <p:pic>
        <p:nvPicPr>
          <p:cNvPr id="1026" name="Picture 2"/>
          <p:cNvPicPr>
            <a:picLocks noChangeAspect="1" noChangeArrowheads="1"/>
          </p:cNvPicPr>
          <p:nvPr/>
        </p:nvPicPr>
        <p:blipFill>
          <a:blip r:embed="rId2" cstate="print"/>
          <a:srcRect/>
          <a:stretch>
            <a:fillRect/>
          </a:stretch>
        </p:blipFill>
        <p:spPr bwMode="auto">
          <a:xfrm>
            <a:off x="1905000" y="2209800"/>
            <a:ext cx="5943600"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162800" cy="609600"/>
          </a:xfrm>
        </p:spPr>
        <p:txBody>
          <a:bodyPr/>
          <a:lstStyle/>
          <a:p>
            <a:r>
              <a:rPr lang="en-US" sz="3600" dirty="0" smtClean="0">
                <a:solidFill>
                  <a:srgbClr val="FF0000"/>
                </a:solidFill>
                <a:latin typeface="Calibri"/>
              </a:rPr>
              <a:t>JDBC ARCHITECTURE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1524000"/>
            <a:ext cx="7715250" cy="4514850"/>
          </a:xfrm>
          <a:prstGeom prst="rect">
            <a:avLst/>
          </a:prstGeom>
          <a:ln w="28575"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772400" cy="609600"/>
          </a:xfrm>
        </p:spPr>
        <p:txBody>
          <a:bodyPr/>
          <a:lstStyle/>
          <a:p>
            <a:r>
              <a:rPr lang="en-US" sz="3600" dirty="0" smtClean="0">
                <a:solidFill>
                  <a:srgbClr val="FF0000"/>
                </a:solidFill>
                <a:latin typeface="+mn-lt"/>
              </a:rPr>
              <a:t>JDBC ARCHITECTURE/JDBC Driver Types</a:t>
            </a:r>
            <a:endParaRPr lang="en-US" sz="3600" dirty="0">
              <a:solidFill>
                <a:srgbClr val="FF0000"/>
              </a:solidFill>
              <a:latin typeface="+mn-lt"/>
            </a:endParaRPr>
          </a:p>
        </p:txBody>
      </p:sp>
      <p:sp>
        <p:nvSpPr>
          <p:cNvPr id="3" name="Content Placeholder 2"/>
          <p:cNvSpPr>
            <a:spLocks noGrp="1"/>
          </p:cNvSpPr>
          <p:nvPr>
            <p:ph idx="1"/>
          </p:nvPr>
        </p:nvSpPr>
        <p:spPr>
          <a:xfrm>
            <a:off x="457200" y="1828800"/>
            <a:ext cx="8001000" cy="4267200"/>
          </a:xfrm>
        </p:spPr>
        <p:txBody>
          <a:bodyPr/>
          <a:lstStyle/>
          <a:p>
            <a:pPr algn="just"/>
            <a:r>
              <a:rPr lang="en-US" b="1" dirty="0" smtClean="0">
                <a:latin typeface="+mn-lt"/>
              </a:rPr>
              <a:t>Type 1</a:t>
            </a:r>
          </a:p>
          <a:p>
            <a:pPr lvl="1" algn="just"/>
            <a:r>
              <a:rPr lang="en-US" dirty="0" smtClean="0"/>
              <a:t> JDBC-ODBC Bridge</a:t>
            </a:r>
          </a:p>
          <a:p>
            <a:pPr algn="just"/>
            <a:r>
              <a:rPr lang="en-US" b="1" dirty="0" smtClean="0">
                <a:latin typeface="+mn-lt"/>
              </a:rPr>
              <a:t>Type 2</a:t>
            </a:r>
          </a:p>
          <a:p>
            <a:pPr lvl="1" algn="just"/>
            <a:r>
              <a:rPr lang="en-US" dirty="0" smtClean="0"/>
              <a:t>Native API, partially java driver </a:t>
            </a:r>
          </a:p>
          <a:p>
            <a:pPr algn="just"/>
            <a:r>
              <a:rPr lang="en-US" b="1" dirty="0" smtClean="0">
                <a:latin typeface="+mn-lt"/>
              </a:rPr>
              <a:t>Type 3</a:t>
            </a:r>
          </a:p>
          <a:p>
            <a:pPr lvl="1" algn="just"/>
            <a:r>
              <a:rPr lang="en-US" dirty="0" smtClean="0"/>
              <a:t>JDBC Network Driver, partially java</a:t>
            </a:r>
          </a:p>
          <a:p>
            <a:pPr algn="just"/>
            <a:r>
              <a:rPr lang="en-US" b="1" dirty="0" smtClean="0">
                <a:latin typeface="+mn-lt"/>
              </a:rPr>
              <a:t>Type 4</a:t>
            </a:r>
          </a:p>
          <a:p>
            <a:pPr lvl="1" algn="just"/>
            <a:r>
              <a:rPr lang="en-US" dirty="0" smtClean="0"/>
              <a:t>Native-protocol pure Java driver (100% Java )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sz="3600" dirty="0" smtClean="0">
                <a:solidFill>
                  <a:srgbClr val="FF0000"/>
                </a:solidFill>
                <a:latin typeface="Calibri"/>
              </a:rPr>
              <a:t>JDBC ARCHITECTURE/JDBC Driver Types</a:t>
            </a:r>
            <a:endParaRPr lang="en-US" sz="2800" dirty="0">
              <a:solidFill>
                <a:srgbClr val="FF0000"/>
              </a:solidFill>
            </a:endParaRPr>
          </a:p>
        </p:txBody>
      </p:sp>
      <p:sp>
        <p:nvSpPr>
          <p:cNvPr id="3" name="Content Placeholder 2"/>
          <p:cNvSpPr>
            <a:spLocks noGrp="1"/>
          </p:cNvSpPr>
          <p:nvPr>
            <p:ph idx="1"/>
          </p:nvPr>
        </p:nvSpPr>
        <p:spPr>
          <a:xfrm>
            <a:off x="228600" y="1371600"/>
            <a:ext cx="8610600" cy="5105400"/>
          </a:xfrm>
        </p:spPr>
        <p:txBody>
          <a:bodyPr>
            <a:normAutofit/>
          </a:bodyPr>
          <a:lstStyle/>
          <a:p>
            <a:pPr algn="just"/>
            <a:r>
              <a:rPr lang="en-US" sz="2000" b="1" dirty="0" smtClean="0">
                <a:latin typeface="+mn-lt"/>
              </a:rPr>
              <a:t>Type 1 Driver</a:t>
            </a:r>
            <a:r>
              <a:rPr lang="en-US" sz="2000" dirty="0" smtClean="0">
                <a:latin typeface="+mn-lt"/>
              </a:rPr>
              <a:t>: JDBC-ODBC Bridge Driver</a:t>
            </a:r>
          </a:p>
          <a:p>
            <a:pPr algn="just"/>
            <a:r>
              <a:rPr lang="en-US" sz="1800" dirty="0" smtClean="0">
                <a:latin typeface="+mn-lt"/>
              </a:rPr>
              <a:t>Translate JDBC into ODBC and use Windows ODBC built in drivers</a:t>
            </a:r>
          </a:p>
          <a:p>
            <a:pPr algn="just"/>
            <a:r>
              <a:rPr lang="en-US" sz="1800" dirty="0" smtClean="0">
                <a:latin typeface="+mn-lt"/>
              </a:rPr>
              <a:t>ODBC must be set up on every client </a:t>
            </a:r>
          </a:p>
          <a:p>
            <a:pPr marL="455613" lvl="1" algn="just"/>
            <a:r>
              <a:rPr lang="en-US" sz="1800" dirty="0" smtClean="0"/>
              <a:t> driver must be physically on each machine for both java applications and applets</a:t>
            </a:r>
          </a:p>
          <a:p>
            <a:pPr marL="506413" lvl="1" algn="just"/>
            <a:r>
              <a:rPr lang="en-US" sz="1800" dirty="0" smtClean="0"/>
              <a:t>for server side applications, ODBC must be set up on web server</a:t>
            </a:r>
          </a:p>
          <a:p>
            <a:pPr algn="just"/>
            <a:r>
              <a:rPr lang="en-US" sz="1800" dirty="0" smtClean="0">
                <a:latin typeface="+mn-lt"/>
              </a:rPr>
              <a:t>driver  </a:t>
            </a:r>
            <a:r>
              <a:rPr lang="en-US" sz="1800" dirty="0" err="1" smtClean="0">
                <a:latin typeface="+mn-lt"/>
              </a:rPr>
              <a:t>oracle.jdbc.odbc.JdbcOdbc</a:t>
            </a:r>
            <a:r>
              <a:rPr lang="en-US" sz="1800" dirty="0" smtClean="0">
                <a:latin typeface="+mn-lt"/>
              </a:rPr>
              <a:t>  provided by </a:t>
            </a:r>
            <a:r>
              <a:rPr lang="en-US" sz="1800" dirty="0" err="1" smtClean="0">
                <a:latin typeface="+mn-lt"/>
              </a:rPr>
              <a:t>JavaSoft</a:t>
            </a:r>
            <a:r>
              <a:rPr lang="en-US" sz="1800" dirty="0" smtClean="0">
                <a:latin typeface="+mn-lt"/>
              </a:rPr>
              <a:t> with JDK</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3200400" y="3429000"/>
            <a:ext cx="5257800" cy="2886075"/>
          </a:xfrm>
          <a:prstGeom prst="rect">
            <a:avLst/>
          </a:prstGeom>
          <a:noFill/>
          <a:ln w="9525">
            <a:noFill/>
            <a:miter lim="800000"/>
            <a:headEnd/>
            <a:tailEnd/>
          </a:ln>
          <a:effectLst/>
        </p:spPr>
      </p:pic>
      <p:sp>
        <p:nvSpPr>
          <p:cNvPr id="6" name="Rectangle 5"/>
          <p:cNvSpPr/>
          <p:nvPr/>
        </p:nvSpPr>
        <p:spPr>
          <a:xfrm>
            <a:off x="0" y="5257800"/>
            <a:ext cx="3276600" cy="646331"/>
          </a:xfrm>
          <a:prstGeom prst="rect">
            <a:avLst/>
          </a:prstGeom>
        </p:spPr>
        <p:txBody>
          <a:bodyPr wrap="square">
            <a:spAutoFit/>
          </a:bodyPr>
          <a:lstStyle/>
          <a:p>
            <a:pPr algn="ctr"/>
            <a:r>
              <a:rPr lang="en-US" b="1" dirty="0" err="1" smtClean="0"/>
              <a:t>Eg</a:t>
            </a:r>
            <a:r>
              <a:rPr lang="en-US" b="1" dirty="0" smtClean="0"/>
              <a:t>: </a:t>
            </a:r>
            <a:r>
              <a:rPr lang="en-US" dirty="0" smtClean="0"/>
              <a:t>JDBC-ODBC Bridge that comes with JDK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609600" y="1447800"/>
            <a:ext cx="8001000" cy="4495800"/>
          </a:xfrm>
        </p:spPr>
        <p:txBody>
          <a:bodyPr/>
          <a:lstStyle/>
          <a:p>
            <a:pPr algn="just"/>
            <a:r>
              <a:rPr lang="en-US" b="1" dirty="0" smtClean="0">
                <a:solidFill>
                  <a:prstClr val="black"/>
                </a:solidFill>
                <a:latin typeface="Calibri"/>
              </a:rPr>
              <a:t>Type 2 Driver: </a:t>
            </a:r>
            <a:r>
              <a:rPr lang="en-US" dirty="0" smtClean="0">
                <a:solidFill>
                  <a:prstClr val="black"/>
                </a:solidFill>
                <a:latin typeface="Calibri"/>
              </a:rPr>
              <a:t>JDBC-Native API</a:t>
            </a:r>
          </a:p>
          <a:p>
            <a:pPr algn="just"/>
            <a:r>
              <a:rPr lang="en-US" sz="2000" dirty="0" smtClean="0">
                <a:solidFill>
                  <a:prstClr val="black"/>
                </a:solidFill>
                <a:latin typeface="Calibri"/>
              </a:rPr>
              <a:t>Native-API partly-Java driver converts JDBC calls into calls on the client API for Oracle, Sybase, Informix or other DBMS</a:t>
            </a:r>
            <a:endParaRPr lang="en-US" sz="2000" dirty="0" smtClean="0">
              <a:latin typeface="+mn-lt"/>
            </a:endParaRPr>
          </a:p>
          <a:p>
            <a:pPr algn="just"/>
            <a:r>
              <a:rPr lang="en-US" sz="2000" dirty="0" smtClean="0">
                <a:latin typeface="+mn-lt"/>
              </a:rPr>
              <a:t>like Type 1 drivers; requires installation of binaries on each client &amp; not suitable for large networks. </a:t>
            </a:r>
          </a:p>
          <a:p>
            <a:endParaRPr lang="en-US" dirty="0"/>
          </a:p>
        </p:txBody>
      </p:sp>
      <p:pic>
        <p:nvPicPr>
          <p:cNvPr id="4" name="Picture 2"/>
          <p:cNvPicPr>
            <a:picLocks noChangeAspect="1" noChangeArrowheads="1"/>
          </p:cNvPicPr>
          <p:nvPr/>
        </p:nvPicPr>
        <p:blipFill>
          <a:blip r:embed="rId2"/>
          <a:srcRect/>
          <a:stretch>
            <a:fillRect/>
          </a:stretch>
        </p:blipFill>
        <p:spPr bwMode="auto">
          <a:xfrm>
            <a:off x="4191000" y="3124200"/>
            <a:ext cx="4429125" cy="2952750"/>
          </a:xfrm>
          <a:prstGeom prst="rect">
            <a:avLst/>
          </a:prstGeom>
          <a:noFill/>
          <a:ln w="9525">
            <a:noFill/>
            <a:miter lim="800000"/>
            <a:headEnd/>
            <a:tailEnd/>
          </a:ln>
          <a:effectLst/>
        </p:spPr>
      </p:pic>
      <p:sp>
        <p:nvSpPr>
          <p:cNvPr id="6" name="Rectangle 5"/>
          <p:cNvSpPr/>
          <p:nvPr/>
        </p:nvSpPr>
        <p:spPr>
          <a:xfrm>
            <a:off x="0" y="5257800"/>
            <a:ext cx="4572000" cy="369332"/>
          </a:xfrm>
          <a:prstGeom prst="rect">
            <a:avLst/>
          </a:prstGeom>
        </p:spPr>
        <p:txBody>
          <a:bodyPr>
            <a:spAutoFit/>
          </a:bodyPr>
          <a:lstStyle/>
          <a:p>
            <a:pPr algn="ctr"/>
            <a:r>
              <a:rPr lang="en-US" b="1" dirty="0" err="1" smtClean="0"/>
              <a:t>Eg</a:t>
            </a:r>
            <a:r>
              <a:rPr lang="en-US" b="1" dirty="0" smtClean="0"/>
              <a:t>:</a:t>
            </a:r>
            <a:r>
              <a:rPr lang="en-US" dirty="0" smtClean="0"/>
              <a:t> Oracle Call Interface (OCI) driver.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5867</TotalTime>
  <Words>1867</Words>
  <Application>Microsoft Office PowerPoint</Application>
  <PresentationFormat>On-screen Show (4:3)</PresentationFormat>
  <Paragraphs>388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Introduction</vt:lpstr>
      <vt:lpstr>API (Application Programming Interface)</vt:lpstr>
      <vt:lpstr>JDBC VS ODBC</vt:lpstr>
      <vt:lpstr>JDBC ARCHITECTURE</vt:lpstr>
      <vt:lpstr>JDBC ARCHITECTURE</vt:lpstr>
      <vt:lpstr>JDBC ARCHITECTURE/JDBC Driver Types</vt:lpstr>
      <vt:lpstr>JDBC ARCHITECTURE/JDBC Driver Types</vt:lpstr>
      <vt:lpstr>JDBC ARCHITECTURE/JDBC Driver Types</vt:lpstr>
      <vt:lpstr>JDBC ARCHITECTURE/JDBC Driver Types</vt:lpstr>
      <vt:lpstr>JDBC ARCHITECTURE/JDBC Driver Types</vt:lpstr>
      <vt:lpstr>JDBC ARCHITECTURE/JDBC Driver Types</vt:lpstr>
      <vt:lpstr>Slide 13</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JDBC Examples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Admin</cp:lastModifiedBy>
  <cp:revision>794</cp:revision>
  <dcterms:created xsi:type="dcterms:W3CDTF">2013-12-12T17:34:34Z</dcterms:created>
  <dcterms:modified xsi:type="dcterms:W3CDTF">2018-11-13T05:42:19Z</dcterms:modified>
</cp:coreProperties>
</file>