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257" r:id="rId3"/>
    <p:sldId id="259" r:id="rId4"/>
    <p:sldId id="258" r:id="rId5"/>
    <p:sldId id="260" r:id="rId6"/>
    <p:sldId id="261" r:id="rId7"/>
    <p:sldId id="262" r:id="rId8"/>
    <p:sldId id="277" r:id="rId9"/>
    <p:sldId id="278" r:id="rId10"/>
    <p:sldId id="279" r:id="rId11"/>
    <p:sldId id="282" r:id="rId12"/>
    <p:sldId id="283" r:id="rId13"/>
    <p:sldId id="285" r:id="rId14"/>
    <p:sldId id="286" r:id="rId15"/>
    <p:sldId id="287" r:id="rId16"/>
    <p:sldId id="288" r:id="rId17"/>
    <p:sldId id="289" r:id="rId18"/>
    <p:sldId id="290" r:id="rId19"/>
    <p:sldId id="291" r:id="rId20"/>
    <p:sldId id="292" r:id="rId21"/>
    <p:sldId id="269" r:id="rId22"/>
    <p:sldId id="270" r:id="rId23"/>
    <p:sldId id="293" r:id="rId24"/>
    <p:sldId id="294" r:id="rId25"/>
    <p:sldId id="264" r:id="rId26"/>
    <p:sldId id="265" r:id="rId27"/>
    <p:sldId id="266" r:id="rId28"/>
    <p:sldId id="267"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p:cViewPr>
        <p:scale>
          <a:sx n="98" d="100"/>
          <a:sy n="98" d="100"/>
        </p:scale>
        <p:origin x="74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8D612A-E318-4A21-9C38-10285FC950D3}" type="datetimeFigureOut">
              <a:rPr lang="en-IN" smtClean="0"/>
              <a:pPr/>
              <a:t>13-05-2018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B13B34-4E3B-431E-BA18-13410C9059A2}" type="slidenum">
              <a:rPr lang="en-IN" smtClean="0"/>
              <a:pPr/>
              <a:t>‹#›</a:t>
            </a:fld>
            <a:endParaRPr lang="en-IN"/>
          </a:p>
        </p:txBody>
      </p:sp>
    </p:spTree>
    <p:extLst>
      <p:ext uri="{BB962C8B-B14F-4D97-AF65-F5344CB8AC3E}">
        <p14:creationId xmlns:p14="http://schemas.microsoft.com/office/powerpoint/2010/main" val="364704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D7C37C3-9EC7-46E5-9E33-2774ACC96AC2}" type="datetimeFigureOut">
              <a:rPr lang="en-IN" smtClean="0"/>
              <a:pPr/>
              <a:t>13-05-2018</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DB5BA33-3F64-4BDF-9E3A-EA7B75BF635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C37C3-9EC7-46E5-9E33-2774ACC96AC2}" type="datetimeFigureOut">
              <a:rPr lang="en-IN" smtClean="0"/>
              <a:pPr/>
              <a:t>13-05-2018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ED7C37C3-9EC7-46E5-9E33-2774ACC96AC2}" type="datetimeFigureOut">
              <a:rPr lang="en-IN" smtClean="0"/>
              <a:pPr/>
              <a:t>13-05-2018</a:t>
            </a:fld>
            <a:endParaRPr lang="en-IN"/>
          </a:p>
        </p:txBody>
      </p:sp>
      <p:sp>
        <p:nvSpPr>
          <p:cNvPr id="5" name="Footer Placeholder 4"/>
          <p:cNvSpPr>
            <a:spLocks noGrp="1"/>
          </p:cNvSpPr>
          <p:nvPr>
            <p:ph type="ftr" sz="quarter" idx="11"/>
          </p:nvPr>
        </p:nvSpPr>
        <p:spPr>
          <a:xfrm>
            <a:off x="457200" y="6556248"/>
            <a:ext cx="3657600" cy="228600"/>
          </a:xfrm>
        </p:spPr>
        <p:txBody>
          <a:bodyPr/>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DB5BA33-3F64-4BDF-9E3A-EA7B75BF635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C37C3-9EC7-46E5-9E33-2774ACC96AC2}" type="datetimeFigureOut">
              <a:rPr lang="en-IN" smtClean="0"/>
              <a:pPr/>
              <a:t>13-05-2018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D7C37C3-9EC7-46E5-9E33-2774ACC96AC2}" type="datetimeFigureOut">
              <a:rPr lang="en-IN" smtClean="0"/>
              <a:pPr/>
              <a:t>13-05-2018</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p>
            <a:fld id="{0DB5BA33-3F64-4BDF-9E3A-EA7B75BF635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7C37C3-9EC7-46E5-9E33-2774ACC96AC2}" type="datetimeFigureOut">
              <a:rPr lang="en-IN" smtClean="0"/>
              <a:pPr/>
              <a:t>13-05-2018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7C37C3-9EC7-46E5-9E33-2774ACC96AC2}" type="datetimeFigureOut">
              <a:rPr lang="en-IN" smtClean="0"/>
              <a:pPr/>
              <a:t>13-05-2018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7C37C3-9EC7-46E5-9E33-2774ACC96AC2}" type="datetimeFigureOut">
              <a:rPr lang="en-IN" smtClean="0"/>
              <a:pPr/>
              <a:t>13-05-2018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D7C37C3-9EC7-46E5-9E33-2774ACC96AC2}" type="datetimeFigureOut">
              <a:rPr lang="en-IN" smtClean="0"/>
              <a:pPr/>
              <a:t>13-05-2018</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7C37C3-9EC7-46E5-9E33-2774ACC96AC2}" type="datetimeFigureOut">
              <a:rPr lang="en-IN" smtClean="0"/>
              <a:pPr/>
              <a:t>13-05-2018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ED7C37C3-9EC7-46E5-9E33-2774ACC96AC2}" type="datetimeFigureOut">
              <a:rPr lang="en-IN" smtClean="0"/>
              <a:pPr/>
              <a:t>13-05-2018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D7C37C3-9EC7-46E5-9E33-2774ACC96AC2}" type="datetimeFigureOut">
              <a:rPr lang="en-IN" smtClean="0"/>
              <a:pPr/>
              <a:t>13-05-2018</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DB5BA33-3F64-4BDF-9E3A-EA7B75BF635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5635" y="2967335"/>
            <a:ext cx="481272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SQL FUNCTIONS</a:t>
            </a:r>
            <a:endParaRPr lang="en-IN"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6819806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r>
              <a:rPr lang="en-US" dirty="0" smtClean="0"/>
              <a:t>Where string is source string</a:t>
            </a:r>
          </a:p>
          <a:p>
            <a:r>
              <a:rPr lang="en-US" dirty="0" smtClean="0"/>
              <a:t>start_position is the position for extraction. The first position in the string is always 1.</a:t>
            </a:r>
          </a:p>
          <a:p>
            <a:r>
              <a:rPr lang="en-US" dirty="0" smtClean="0"/>
              <a:t>Length is the number of character is extract.</a:t>
            </a:r>
          </a:p>
          <a:p>
            <a:pPr>
              <a:buNone/>
            </a:pPr>
            <a:r>
              <a:rPr lang="en-US" dirty="0" smtClean="0"/>
              <a:t>		e.g. select substr(“secure”,3,4) 	”Substring” from dual;</a:t>
            </a:r>
          </a:p>
          <a:p>
            <a:pPr>
              <a:buNone/>
            </a:pPr>
            <a:r>
              <a:rPr lang="en-US" dirty="0" smtClean="0"/>
              <a:t>		Output= cure</a:t>
            </a:r>
          </a:p>
        </p:txBody>
      </p:sp>
    </p:spTree>
    <p:extLst>
      <p:ext uri="{BB962C8B-B14F-4D97-AF65-F5344CB8AC3E}">
        <p14:creationId xmlns:p14="http://schemas.microsoft.com/office/powerpoint/2010/main" val="29964598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		</a:t>
            </a:r>
            <a:r>
              <a:rPr lang="en-US" sz="2800" b="1" u="sng" dirty="0" smtClean="0">
                <a:solidFill>
                  <a:schemeClr val="accent1">
                    <a:lumMod val="75000"/>
                  </a:schemeClr>
                </a:solidFill>
              </a:rPr>
              <a:t>5. LENGTH</a:t>
            </a:r>
            <a:r>
              <a:rPr lang="en-US" dirty="0" smtClean="0"/>
              <a:t>:- returns a length of a word.</a:t>
            </a:r>
          </a:p>
          <a:p>
            <a:pPr>
              <a:buNone/>
            </a:pPr>
            <a:r>
              <a:rPr lang="en-US" dirty="0" smtClean="0"/>
              <a:t>		Syntax:- length(word)</a:t>
            </a:r>
          </a:p>
          <a:p>
            <a:pPr>
              <a:buNone/>
            </a:pPr>
            <a:r>
              <a:rPr lang="en-US" dirty="0" smtClean="0"/>
              <a:t>		e.g. select length(‘sharanam’) “length” 	from dual;</a:t>
            </a:r>
          </a:p>
          <a:p>
            <a:pPr>
              <a:buNone/>
            </a:pPr>
            <a:r>
              <a:rPr lang="en-US" dirty="0" smtClean="0"/>
              <a:t>		Output= 8</a:t>
            </a:r>
            <a:endParaRPr lang="en-US" dirty="0"/>
          </a:p>
        </p:txBody>
      </p:sp>
    </p:spTree>
    <p:extLst>
      <p:ext uri="{BB962C8B-B14F-4D97-AF65-F5344CB8AC3E}">
        <p14:creationId xmlns:p14="http://schemas.microsoft.com/office/powerpoint/2010/main" val="87942540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lnSpcReduction="10000"/>
          </a:bodyPr>
          <a:lstStyle/>
          <a:p>
            <a:r>
              <a:rPr lang="en-US" sz="2800" b="1" u="sng" dirty="0" smtClean="0">
                <a:solidFill>
                  <a:schemeClr val="accent1">
                    <a:lumMod val="75000"/>
                  </a:schemeClr>
                </a:solidFill>
              </a:rPr>
              <a:t>6.LTRIM</a:t>
            </a:r>
            <a:r>
              <a:rPr lang="en-US" dirty="0" smtClean="0"/>
              <a:t>:- returns characters from the left of char with initial characters removed upto the first character not in set.</a:t>
            </a:r>
          </a:p>
          <a:p>
            <a:pPr>
              <a:buNone/>
            </a:pPr>
            <a:r>
              <a:rPr lang="en-US" dirty="0" smtClean="0"/>
              <a:t>		Syntax:-ltrim(char[,set])</a:t>
            </a:r>
          </a:p>
          <a:p>
            <a:pPr>
              <a:buNone/>
            </a:pPr>
            <a:r>
              <a:rPr lang="en-US" dirty="0" smtClean="0"/>
              <a:t>		e.g. select ltrim(‘nisha’,’n’)”ltrim” from 	dual;</a:t>
            </a:r>
          </a:p>
          <a:p>
            <a:pPr>
              <a:buNone/>
            </a:pPr>
            <a:r>
              <a:rPr lang="en-US" dirty="0" smtClean="0"/>
              <a:t>		Output= isha</a:t>
            </a:r>
          </a:p>
          <a:p>
            <a:pPr>
              <a:buNone/>
            </a:pPr>
            <a:r>
              <a:rPr lang="en-US" sz="2800" b="1" u="sng" dirty="0" smtClean="0">
                <a:solidFill>
                  <a:schemeClr val="accent1">
                    <a:lumMod val="75000"/>
                  </a:schemeClr>
                </a:solidFill>
              </a:rPr>
              <a:t>7. RTRIM</a:t>
            </a:r>
            <a:r>
              <a:rPr lang="en-US" dirty="0" smtClean="0"/>
              <a:t>:- returns char, with final characters removed after the last character not in set. ‘set’ is optional, it defaults to spaces.</a:t>
            </a:r>
          </a:p>
          <a:p>
            <a:pPr>
              <a:buNone/>
            </a:pPr>
            <a:r>
              <a:rPr lang="en-US" dirty="0" smtClean="0"/>
              <a:t>		Syntax:- rtim(char[,set])</a:t>
            </a:r>
          </a:p>
          <a:p>
            <a:pPr>
              <a:buNone/>
            </a:pPr>
            <a:r>
              <a:rPr lang="en-US" dirty="0" smtClean="0"/>
              <a:t>		e.g. select rtrim(‘sunila’,’a’)”rtrim” 	from dual;</a:t>
            </a:r>
          </a:p>
          <a:p>
            <a:pPr>
              <a:buNone/>
            </a:pPr>
            <a:r>
              <a:rPr lang="en-US" dirty="0" smtClean="0"/>
              <a:t>		Output= sunil</a:t>
            </a:r>
          </a:p>
          <a:p>
            <a:pPr>
              <a:buNone/>
            </a:pPr>
            <a:endParaRPr lang="en-US" dirty="0"/>
          </a:p>
        </p:txBody>
      </p:sp>
    </p:spTree>
    <p:extLst>
      <p:ext uri="{BB962C8B-B14F-4D97-AF65-F5344CB8AC3E}">
        <p14:creationId xmlns:p14="http://schemas.microsoft.com/office/powerpoint/2010/main" val="390345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r>
              <a:rPr lang="en-US" sz="2800" b="1" u="sng" dirty="0" smtClean="0">
                <a:solidFill>
                  <a:schemeClr val="accent1">
                    <a:lumMod val="75000"/>
                  </a:schemeClr>
                </a:solidFill>
              </a:rPr>
              <a:t>8.LPAD</a:t>
            </a:r>
            <a:r>
              <a:rPr lang="en-US" dirty="0" smtClean="0"/>
              <a:t>:- returns char1, left-papped to length n with the sequence of character specified in char2. </a:t>
            </a:r>
          </a:p>
          <a:p>
            <a:pPr>
              <a:buNone/>
            </a:pPr>
            <a:r>
              <a:rPr lang="en-US" dirty="0" smtClean="0"/>
              <a:t>		Syntax:- lpad(‘char1,n[,char2])</a:t>
            </a:r>
          </a:p>
          <a:p>
            <a:pPr>
              <a:buNone/>
            </a:pPr>
            <a:r>
              <a:rPr lang="en-US" dirty="0" smtClean="0"/>
              <a:t>		E.g. select lpad(‘page1’,10,’*’)”lpad” 	from dual;</a:t>
            </a:r>
          </a:p>
          <a:p>
            <a:pPr>
              <a:buNone/>
            </a:pPr>
            <a:r>
              <a:rPr lang="en-US" dirty="0" smtClean="0"/>
              <a:t>		Output=*****page1</a:t>
            </a:r>
          </a:p>
          <a:p>
            <a:pPr>
              <a:buNone/>
            </a:pPr>
            <a:r>
              <a:rPr lang="en-US" sz="2800" b="1" u="sng" dirty="0" smtClean="0">
                <a:solidFill>
                  <a:schemeClr val="accent1">
                    <a:lumMod val="75000"/>
                  </a:schemeClr>
                </a:solidFill>
              </a:rPr>
              <a:t>9. RPAD</a:t>
            </a:r>
            <a:r>
              <a:rPr lang="en-US" dirty="0" smtClean="0"/>
              <a:t>:- returns char1, right papped to length n with the character specified in char2.</a:t>
            </a:r>
          </a:p>
          <a:p>
            <a:pPr>
              <a:buNone/>
            </a:pPr>
            <a:r>
              <a:rPr lang="en-US" dirty="0" smtClean="0"/>
              <a:t>		Syntax:- rpad(char1,n[,char2])</a:t>
            </a:r>
          </a:p>
          <a:p>
            <a:pPr>
              <a:buNone/>
            </a:pPr>
            <a:r>
              <a:rPr lang="en-US" dirty="0" smtClean="0"/>
              <a:t>		e.g. select rpad(ivan,10,’x’)”rpad” from 	dual;</a:t>
            </a:r>
          </a:p>
          <a:p>
            <a:pPr>
              <a:buNone/>
            </a:pPr>
            <a:r>
              <a:rPr lang="en-US" dirty="0" smtClean="0"/>
              <a:t>		Output=ivanxxxxxx</a:t>
            </a:r>
            <a:endParaRPr lang="en-US" dirty="0"/>
          </a:p>
        </p:txBody>
      </p:sp>
    </p:spTree>
    <p:extLst>
      <p:ext uri="{BB962C8B-B14F-4D97-AF65-F5344CB8AC3E}">
        <p14:creationId xmlns:p14="http://schemas.microsoft.com/office/powerpoint/2010/main" val="20696665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r>
              <a:rPr lang="en-US" sz="2800" b="1" u="sng" dirty="0" smtClean="0">
                <a:solidFill>
                  <a:schemeClr val="accent1">
                    <a:lumMod val="75000"/>
                  </a:schemeClr>
                </a:solidFill>
              </a:rPr>
              <a:t>10. VSIZE</a:t>
            </a:r>
            <a:r>
              <a:rPr lang="en-US" dirty="0" smtClean="0"/>
              <a:t>:- returns the number of bytes in the internal representation of an expression.</a:t>
            </a:r>
          </a:p>
          <a:p>
            <a:pPr>
              <a:buNone/>
            </a:pPr>
            <a:r>
              <a:rPr lang="en-US" dirty="0" smtClean="0"/>
              <a:t>		Syntax:- vsize(&lt;expression&gt;)</a:t>
            </a:r>
          </a:p>
          <a:p>
            <a:pPr>
              <a:buNone/>
            </a:pPr>
            <a:r>
              <a:rPr lang="en-US" dirty="0" smtClean="0"/>
              <a:t>		e.g. select vsize(‘sct on the net’)”size” 	from dual;</a:t>
            </a:r>
          </a:p>
          <a:p>
            <a:pPr>
              <a:buNone/>
            </a:pPr>
            <a:r>
              <a:rPr lang="en-US" dirty="0" smtClean="0"/>
              <a:t>		Output= 14</a:t>
            </a:r>
          </a:p>
          <a:p>
            <a:pPr>
              <a:buNone/>
            </a:pPr>
            <a:r>
              <a:rPr lang="en-US" sz="2800" b="1" u="sng" dirty="0" smtClean="0">
                <a:solidFill>
                  <a:schemeClr val="accent1">
                    <a:lumMod val="75000"/>
                  </a:schemeClr>
                </a:solidFill>
              </a:rPr>
              <a:t>11. INSTR</a:t>
            </a:r>
            <a:r>
              <a:rPr lang="en-US" dirty="0" smtClean="0"/>
              <a:t>:-returns a location of a substring in a string.</a:t>
            </a:r>
          </a:p>
          <a:p>
            <a:pPr>
              <a:buNone/>
            </a:pPr>
            <a:r>
              <a:rPr lang="en-US" dirty="0" smtClean="0"/>
              <a:t>		Syntax:-		instr(&lt;string1&gt;,&lt;string2&gt;,[&lt;start_position	&gt;])</a:t>
            </a:r>
          </a:p>
          <a:p>
            <a:pPr>
              <a:buNone/>
            </a:pPr>
            <a:r>
              <a:rPr lang="en-US" dirty="0" smtClean="0"/>
              <a:t>		e.g. select instr(‘sct on the </a:t>
            </a:r>
            <a:r>
              <a:rPr lang="en-US" dirty="0" err="1" smtClean="0"/>
              <a:t>net’,’t</a:t>
            </a:r>
            <a:r>
              <a:rPr lang="en-US" dirty="0" smtClean="0"/>
              <a:t>’) from dual;</a:t>
            </a:r>
          </a:p>
          <a:p>
            <a:pPr>
              <a:buNone/>
            </a:pPr>
            <a:r>
              <a:rPr lang="en-US" dirty="0" smtClean="0"/>
              <a:t>		Output= 8    </a:t>
            </a:r>
            <a:endParaRPr lang="en-US" dirty="0"/>
          </a:p>
        </p:txBody>
      </p:sp>
    </p:spTree>
    <p:extLst>
      <p:ext uri="{BB962C8B-B14F-4D97-AF65-F5344CB8AC3E}">
        <p14:creationId xmlns:p14="http://schemas.microsoft.com/office/powerpoint/2010/main" val="3412589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NUMERIC FUNCTIONS…..</a:t>
            </a:r>
            <a:endParaRPr lang="en-US" dirty="0"/>
          </a:p>
        </p:txBody>
      </p:sp>
      <p:sp>
        <p:nvSpPr>
          <p:cNvPr id="3" name="Content Placeholder 2"/>
          <p:cNvSpPr>
            <a:spLocks noGrp="1"/>
          </p:cNvSpPr>
          <p:nvPr>
            <p:ph idx="1"/>
          </p:nvPr>
        </p:nvSpPr>
        <p:spPr>
          <a:xfrm>
            <a:off x="457200" y="1371600"/>
            <a:ext cx="7239000" cy="4846320"/>
          </a:xfrm>
        </p:spPr>
        <p:txBody>
          <a:bodyPr>
            <a:normAutofit lnSpcReduction="10000"/>
          </a:bodyPr>
          <a:lstStyle/>
          <a:p>
            <a:pPr>
              <a:buFont typeface="Arial" pitchFamily="34" charset="0"/>
              <a:buChar char="•"/>
            </a:pPr>
            <a:r>
              <a:rPr lang="en-US" dirty="0" smtClean="0"/>
              <a:t>1. </a:t>
            </a:r>
            <a:r>
              <a:rPr lang="en-US" sz="2800" b="1" u="sng" dirty="0" smtClean="0">
                <a:solidFill>
                  <a:schemeClr val="accent1">
                    <a:lumMod val="75000"/>
                  </a:schemeClr>
                </a:solidFill>
              </a:rPr>
              <a:t>ABS</a:t>
            </a:r>
            <a:r>
              <a:rPr lang="en-US" dirty="0" smtClean="0"/>
              <a:t>:- returns the absolute value of ‘n’.</a:t>
            </a:r>
          </a:p>
          <a:p>
            <a:pPr>
              <a:buNone/>
            </a:pPr>
            <a:r>
              <a:rPr lang="en-US" dirty="0" smtClean="0"/>
              <a:t>		syntax:- ABS(-15)</a:t>
            </a:r>
          </a:p>
          <a:p>
            <a:pPr>
              <a:buNone/>
            </a:pPr>
            <a:r>
              <a:rPr lang="en-US" dirty="0" smtClean="0"/>
              <a:t>		e.g. Select ABS(-15) “absolute” from 				dual;</a:t>
            </a:r>
          </a:p>
          <a:p>
            <a:pPr>
              <a:buNone/>
            </a:pPr>
            <a:endParaRPr lang="en-US" dirty="0" smtClean="0"/>
          </a:p>
          <a:p>
            <a:pPr>
              <a:buFont typeface="Arial" pitchFamily="34" charset="0"/>
              <a:buChar char="•"/>
            </a:pPr>
            <a:r>
              <a:rPr lang="en-US" dirty="0" smtClean="0"/>
              <a:t>2.</a:t>
            </a:r>
            <a:r>
              <a:rPr lang="en-US" sz="2800" b="1" u="sng" dirty="0" smtClean="0">
                <a:solidFill>
                  <a:schemeClr val="accent1">
                    <a:lumMod val="75000"/>
                  </a:schemeClr>
                </a:solidFill>
              </a:rPr>
              <a:t>POWER</a:t>
            </a:r>
            <a:r>
              <a:rPr lang="en-US" dirty="0" smtClean="0"/>
              <a:t>:- returns m raised to the nth power. 	n must be an integer else an error is 	returned.</a:t>
            </a:r>
          </a:p>
          <a:p>
            <a:pPr>
              <a:buNone/>
            </a:pPr>
            <a:r>
              <a:rPr lang="en-US" dirty="0" smtClean="0"/>
              <a:t>		syntax:-power(m,n)</a:t>
            </a:r>
          </a:p>
          <a:p>
            <a:pPr>
              <a:buNone/>
            </a:pPr>
            <a:r>
              <a:rPr lang="en-US" dirty="0" smtClean="0"/>
              <a:t>		e.g. Select power(3,2)”raised” from 					dual;</a:t>
            </a:r>
          </a:p>
        </p:txBody>
      </p:sp>
    </p:spTree>
    <p:extLst>
      <p:ext uri="{BB962C8B-B14F-4D97-AF65-F5344CB8AC3E}">
        <p14:creationId xmlns:p14="http://schemas.microsoft.com/office/powerpoint/2010/main" val="11284364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7239000" cy="6227136"/>
          </a:xfrm>
        </p:spPr>
        <p:txBody>
          <a:bodyPr/>
          <a:lstStyle/>
          <a:p>
            <a:r>
              <a:rPr lang="en-US" dirty="0" smtClean="0"/>
              <a:t>3.</a:t>
            </a:r>
            <a:r>
              <a:rPr lang="en-US" sz="3200" b="1" u="sng" dirty="0" smtClean="0">
                <a:solidFill>
                  <a:schemeClr val="accent1">
                    <a:lumMod val="75000"/>
                  </a:schemeClr>
                </a:solidFill>
              </a:rPr>
              <a:t>Round</a:t>
            </a:r>
            <a:r>
              <a:rPr lang="en-US" dirty="0" smtClean="0"/>
              <a:t>:-returns n, rounded to m places to the right of the decimal point. If m is omitted, n is rounded to 0 places, m can be negative to round off digits to the left of the decimal point. m must be an integer</a:t>
            </a:r>
          </a:p>
          <a:p>
            <a:pPr>
              <a:buNone/>
            </a:pPr>
            <a:r>
              <a:rPr lang="en-US" dirty="0" smtClean="0"/>
              <a:t>		syntax:-round(n,[m])</a:t>
            </a:r>
          </a:p>
          <a:p>
            <a:pPr>
              <a:buNone/>
            </a:pPr>
            <a:r>
              <a:rPr lang="en-US" dirty="0" smtClean="0"/>
              <a:t>	e.g. select round(15.91,1) from dual;</a:t>
            </a:r>
          </a:p>
          <a:p>
            <a:pPr>
              <a:buNone/>
            </a:pPr>
            <a:r>
              <a:rPr lang="en-US" dirty="0" smtClean="0"/>
              <a:t>	output=15.9</a:t>
            </a:r>
          </a:p>
          <a:p>
            <a:pPr>
              <a:buNone/>
            </a:pPr>
            <a:r>
              <a:rPr lang="en-US" dirty="0" smtClean="0"/>
              <a:t>4.</a:t>
            </a:r>
            <a:r>
              <a:rPr lang="en-US" sz="2800" b="1" u="sng" dirty="0" smtClean="0">
                <a:solidFill>
                  <a:schemeClr val="accent1">
                    <a:lumMod val="75000"/>
                  </a:schemeClr>
                </a:solidFill>
              </a:rPr>
              <a:t>SQRT</a:t>
            </a:r>
            <a:r>
              <a:rPr lang="en-US" dirty="0" smtClean="0"/>
              <a:t>:- returns square root of n. </a:t>
            </a:r>
          </a:p>
          <a:p>
            <a:pPr>
              <a:buNone/>
            </a:pPr>
            <a:r>
              <a:rPr lang="en-US" dirty="0" smtClean="0"/>
              <a:t>		syntax:-sqrt(n)</a:t>
            </a:r>
          </a:p>
          <a:p>
            <a:pPr>
              <a:buNone/>
            </a:pPr>
            <a:r>
              <a:rPr lang="en-US" dirty="0" smtClean="0"/>
              <a:t>	e.g. select sqrt(25) from dual;</a:t>
            </a:r>
          </a:p>
          <a:p>
            <a:pPr>
              <a:buNone/>
            </a:pPr>
            <a:r>
              <a:rPr lang="en-US" dirty="0" smtClean="0"/>
              <a:t>	output=5</a:t>
            </a:r>
            <a:endParaRPr lang="en-US" dirty="0"/>
          </a:p>
        </p:txBody>
      </p:sp>
    </p:spTree>
    <p:extLst>
      <p:ext uri="{BB962C8B-B14F-4D97-AF65-F5344CB8AC3E}">
        <p14:creationId xmlns:p14="http://schemas.microsoft.com/office/powerpoint/2010/main" val="9523953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fontScale="92500" lnSpcReduction="10000"/>
          </a:bodyPr>
          <a:lstStyle/>
          <a:p>
            <a:r>
              <a:rPr lang="en-US" sz="3000" b="1" dirty="0" smtClean="0">
                <a:solidFill>
                  <a:schemeClr val="bg2">
                    <a:lumMod val="50000"/>
                  </a:schemeClr>
                </a:solidFill>
              </a:rPr>
              <a:t>5.</a:t>
            </a:r>
            <a:r>
              <a:rPr lang="en-US" sz="3000" b="1" u="sng" dirty="0" smtClean="0">
                <a:solidFill>
                  <a:schemeClr val="bg2">
                    <a:lumMod val="50000"/>
                  </a:schemeClr>
                </a:solidFill>
              </a:rPr>
              <a:t>EXP</a:t>
            </a:r>
            <a:r>
              <a:rPr lang="en-US" dirty="0" smtClean="0"/>
              <a:t>:-returns e raised t the nth power where e=2.71828183</a:t>
            </a:r>
          </a:p>
          <a:p>
            <a:pPr>
              <a:buNone/>
            </a:pPr>
            <a:r>
              <a:rPr lang="en-US" dirty="0" smtClean="0"/>
              <a:t>		syntax:- exp(n)</a:t>
            </a:r>
          </a:p>
          <a:p>
            <a:pPr>
              <a:buNone/>
            </a:pPr>
            <a:r>
              <a:rPr lang="en-US" dirty="0" smtClean="0"/>
              <a:t>		E.g. select exp(5) from dual;</a:t>
            </a:r>
          </a:p>
          <a:p>
            <a:pPr>
              <a:buNone/>
            </a:pPr>
            <a:r>
              <a:rPr lang="en-US" dirty="0" smtClean="0"/>
              <a:t>		Output=148.413159</a:t>
            </a:r>
          </a:p>
          <a:p>
            <a:pPr>
              <a:buNone/>
            </a:pPr>
            <a:endParaRPr lang="en-US" dirty="0" smtClean="0"/>
          </a:p>
          <a:p>
            <a:r>
              <a:rPr lang="en-US" sz="3000" b="1" dirty="0" smtClean="0">
                <a:solidFill>
                  <a:schemeClr val="bg2">
                    <a:lumMod val="50000"/>
                  </a:schemeClr>
                </a:solidFill>
              </a:rPr>
              <a:t>6.</a:t>
            </a:r>
            <a:r>
              <a:rPr lang="en-US" sz="3000" b="1" u="sng" dirty="0" smtClean="0">
                <a:solidFill>
                  <a:schemeClr val="bg2">
                    <a:lumMod val="50000"/>
                  </a:schemeClr>
                </a:solidFill>
              </a:rPr>
              <a:t>EXTRACT</a:t>
            </a:r>
            <a:r>
              <a:rPr lang="en-US" dirty="0" smtClean="0"/>
              <a:t>:-returns a value extracted from a date or an integer value. A date can be used only to extract year, month and day, while a timestamp with a time zone data type can be used only to extract timezone_hour and timezone_minute.</a:t>
            </a:r>
          </a:p>
          <a:p>
            <a:pPr>
              <a:buNone/>
            </a:pPr>
            <a:r>
              <a:rPr lang="en-US" dirty="0" smtClean="0"/>
              <a:t>		E.g. select extract(year from date ‘2004-07-	02’)”year”, extract(month from 	sysdate)”month” from dual;   </a:t>
            </a:r>
          </a:p>
          <a:p>
            <a:pPr>
              <a:buNone/>
            </a:pPr>
            <a:r>
              <a:rPr lang="en-US" dirty="0" smtClean="0"/>
              <a:t>		Output=2004  7</a:t>
            </a:r>
          </a:p>
        </p:txBody>
      </p:sp>
    </p:spTree>
    <p:extLst>
      <p:ext uri="{BB962C8B-B14F-4D97-AF65-F5344CB8AC3E}">
        <p14:creationId xmlns:p14="http://schemas.microsoft.com/office/powerpoint/2010/main" val="1850895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buFont typeface="Arial" pitchFamily="34" charset="0"/>
              <a:buChar char="•"/>
            </a:pPr>
            <a:r>
              <a:rPr lang="en-US" sz="2800" b="1" dirty="0" smtClean="0">
                <a:solidFill>
                  <a:schemeClr val="bg2">
                    <a:lumMod val="50000"/>
                  </a:schemeClr>
                </a:solidFill>
              </a:rPr>
              <a:t>7. </a:t>
            </a:r>
            <a:r>
              <a:rPr lang="en-US" sz="2800" b="1" u="sng" dirty="0" smtClean="0">
                <a:solidFill>
                  <a:schemeClr val="bg2">
                    <a:lumMod val="50000"/>
                  </a:schemeClr>
                </a:solidFill>
              </a:rPr>
              <a:t>GREATEST </a:t>
            </a:r>
            <a:r>
              <a:rPr lang="en-US" sz="2800" b="1" dirty="0" smtClean="0">
                <a:solidFill>
                  <a:schemeClr val="bg2">
                    <a:lumMod val="50000"/>
                  </a:schemeClr>
                </a:solidFill>
              </a:rPr>
              <a:t>:- </a:t>
            </a:r>
            <a:r>
              <a:rPr lang="en-US" sz="2400" dirty="0" smtClean="0"/>
              <a:t>returns a greatest value in 	a list of expressions.</a:t>
            </a:r>
          </a:p>
          <a:p>
            <a:pPr>
              <a:buNone/>
            </a:pPr>
            <a:r>
              <a:rPr lang="en-US" sz="2400" dirty="0" smtClean="0"/>
              <a:t>		Syntax:-greatest(expr1,expr2,expr3…expr n)</a:t>
            </a:r>
          </a:p>
          <a:p>
            <a:pPr>
              <a:buNone/>
            </a:pPr>
            <a:r>
              <a:rPr lang="en-US" sz="2400" dirty="0" smtClean="0"/>
              <a:t>		e.g.:- select greatest(4,5,17)”</a:t>
            </a:r>
            <a:r>
              <a:rPr lang="en-US" sz="2400" dirty="0" err="1" smtClean="0"/>
              <a:t>num”from</a:t>
            </a:r>
            <a:r>
              <a:rPr lang="en-US" sz="2400" dirty="0" smtClean="0"/>
              <a:t> dual;</a:t>
            </a:r>
          </a:p>
          <a:p>
            <a:pPr>
              <a:buNone/>
            </a:pPr>
            <a:r>
              <a:rPr lang="en-US" sz="2400" dirty="0" smtClean="0"/>
              <a:t>		output= 17  </a:t>
            </a:r>
          </a:p>
          <a:p>
            <a:pPr>
              <a:buFont typeface="Arial" pitchFamily="34" charset="0"/>
              <a:buChar char="•"/>
            </a:pPr>
            <a:r>
              <a:rPr lang="en-US" sz="2800" b="1" u="sng" dirty="0" smtClean="0">
                <a:solidFill>
                  <a:schemeClr val="accent1">
                    <a:lumMod val="75000"/>
                  </a:schemeClr>
                </a:solidFill>
              </a:rPr>
              <a:t>8.LEAST</a:t>
            </a:r>
            <a:r>
              <a:rPr lang="en-US" sz="2400" dirty="0" smtClean="0"/>
              <a:t>:- returns the least value in a list of expressions.</a:t>
            </a:r>
          </a:p>
          <a:p>
            <a:pPr>
              <a:buNone/>
            </a:pPr>
            <a:r>
              <a:rPr lang="en-US" sz="2400" dirty="0" smtClean="0"/>
              <a:t>		Syntax:- least(expr1,expr2,…..,exprn);</a:t>
            </a:r>
          </a:p>
          <a:p>
            <a:pPr>
              <a:buNone/>
            </a:pPr>
            <a:r>
              <a:rPr lang="en-US" sz="2400" dirty="0" smtClean="0"/>
              <a:t>		e.g. select least(4,5,17)”num” from dual;</a:t>
            </a:r>
          </a:p>
          <a:p>
            <a:pPr>
              <a:buNone/>
            </a:pPr>
            <a:r>
              <a:rPr lang="en-US" sz="2400" dirty="0" smtClean="0"/>
              <a:t>		Output= 4   </a:t>
            </a:r>
            <a:endParaRPr lang="en-US" sz="2400" dirty="0"/>
          </a:p>
        </p:txBody>
      </p:sp>
    </p:spTree>
    <p:extLst>
      <p:ext uri="{BB962C8B-B14F-4D97-AF65-F5344CB8AC3E}">
        <p14:creationId xmlns:p14="http://schemas.microsoft.com/office/powerpoint/2010/main" val="11864783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239000" cy="6074736"/>
          </a:xfrm>
        </p:spPr>
        <p:txBody>
          <a:bodyPr>
            <a:normAutofit lnSpcReduction="10000"/>
          </a:bodyPr>
          <a:lstStyle/>
          <a:p>
            <a:pPr>
              <a:buFont typeface="Arial" pitchFamily="34" charset="0"/>
              <a:buChar char="•"/>
            </a:pPr>
            <a:r>
              <a:rPr lang="en-US" sz="2800" b="1" u="sng" dirty="0" smtClean="0">
                <a:solidFill>
                  <a:schemeClr val="accent1">
                    <a:lumMod val="75000"/>
                  </a:schemeClr>
                </a:solidFill>
              </a:rPr>
              <a:t>9.MOD </a:t>
            </a:r>
            <a:r>
              <a:rPr lang="en-US" dirty="0" smtClean="0"/>
              <a:t>:-returns the remainder of a first number divided by second number passed a parameter. If the second number is zero the result of the same as the first number</a:t>
            </a:r>
          </a:p>
          <a:p>
            <a:pPr>
              <a:buNone/>
            </a:pPr>
            <a:r>
              <a:rPr lang="en-US" dirty="0" smtClean="0"/>
              <a:t>		Syntax:-mod(m,n)</a:t>
            </a:r>
          </a:p>
          <a:p>
            <a:pPr>
              <a:buNone/>
            </a:pPr>
            <a:r>
              <a:rPr lang="en-US" dirty="0" smtClean="0"/>
              <a:t>		e.g. select mod(15,7)”mod1”, 		mod(15.7,7)”mod2” from dual;</a:t>
            </a:r>
          </a:p>
          <a:p>
            <a:pPr>
              <a:buNone/>
            </a:pPr>
            <a:r>
              <a:rPr lang="en-US" dirty="0" smtClean="0"/>
              <a:t>		Output= 1    1.7</a:t>
            </a:r>
          </a:p>
          <a:p>
            <a:pPr>
              <a:buFont typeface="Arial" pitchFamily="34" charset="0"/>
              <a:buChar char="•"/>
            </a:pPr>
            <a:r>
              <a:rPr lang="en-US" sz="2800" b="1" u="sng" dirty="0" smtClean="0">
                <a:solidFill>
                  <a:schemeClr val="accent1">
                    <a:lumMod val="75000"/>
                  </a:schemeClr>
                </a:solidFill>
              </a:rPr>
              <a:t>10.TRUNC</a:t>
            </a:r>
            <a:r>
              <a:rPr lang="en-US" dirty="0" smtClean="0"/>
              <a:t>:- returns a number truncated to a certain no. of decimal places. The decimal place value is must be an integer.</a:t>
            </a:r>
          </a:p>
          <a:p>
            <a:pPr>
              <a:buNone/>
            </a:pPr>
            <a:r>
              <a:rPr lang="en-US" dirty="0" smtClean="0"/>
              <a:t>		Syntax:- trunc(no,[decimal_places])</a:t>
            </a:r>
          </a:p>
          <a:p>
            <a:pPr>
              <a:buNone/>
            </a:pPr>
            <a:r>
              <a:rPr lang="en-US" dirty="0" smtClean="0"/>
              <a:t>		e.g. select trunc(125.815,1)”trunc1” from dual;</a:t>
            </a:r>
          </a:p>
          <a:p>
            <a:pPr>
              <a:buNone/>
            </a:pPr>
            <a:r>
              <a:rPr lang="en-US" dirty="0" smtClean="0"/>
              <a:t>		Output= 125.8    </a:t>
            </a:r>
          </a:p>
        </p:txBody>
      </p:sp>
    </p:spTree>
    <p:extLst>
      <p:ext uri="{BB962C8B-B14F-4D97-AF65-F5344CB8AC3E}">
        <p14:creationId xmlns:p14="http://schemas.microsoft.com/office/powerpoint/2010/main" val="5853973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chemeClr val="accent6">
                    <a:lumMod val="75000"/>
                  </a:schemeClr>
                </a:solidFill>
                <a:effectLst>
                  <a:outerShdw blurRad="38100" dist="38100" dir="2700000" algn="tl">
                    <a:srgbClr val="000000">
                      <a:alpha val="43137"/>
                    </a:srgbClr>
                  </a:outerShdw>
                </a:effectLst>
              </a:rPr>
              <a:t>Functions</a:t>
            </a:r>
            <a:endParaRPr lang="en-IN" sz="6600"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55576" y="1556792"/>
            <a:ext cx="7931224" cy="4569371"/>
          </a:xfrm>
        </p:spPr>
        <p:txBody>
          <a:bodyPr>
            <a:normAutofit fontScale="92500" lnSpcReduction="10000"/>
          </a:bodyPr>
          <a:lstStyle/>
          <a:p>
            <a:r>
              <a:rPr lang="en-US" dirty="0" smtClean="0"/>
              <a:t>Functions are very powerful  feature of SQL used to manipulate data items .</a:t>
            </a:r>
          </a:p>
          <a:p>
            <a:r>
              <a:rPr lang="en-US" dirty="0" smtClean="0"/>
              <a:t> SQL functions are built into oracle database and are operated for use in various appropriate SQL statements. </a:t>
            </a:r>
          </a:p>
          <a:p>
            <a:r>
              <a:rPr lang="en-US" dirty="0" smtClean="0"/>
              <a:t> If you call a SQL function with a null argument, then the SQL function automatically returns null. The only SQL functions that do not necessarily follow this behavior are CONCAT, NVL, REPLACE, and REGEXP_REPLACE.</a:t>
            </a:r>
          </a:p>
          <a:p>
            <a:r>
              <a:rPr lang="en-US" dirty="0" smtClean="0"/>
              <a:t>Functions are similar to operators in that they manipulate data items and return a result.</a:t>
            </a:r>
            <a:endParaRPr lang="en-IN" dirty="0"/>
          </a:p>
        </p:txBody>
      </p:sp>
    </p:spTree>
    <p:extLst>
      <p:ext uri="{BB962C8B-B14F-4D97-AF65-F5344CB8AC3E}">
        <p14:creationId xmlns:p14="http://schemas.microsoft.com/office/powerpoint/2010/main" val="2966416347"/>
      </p:ext>
    </p:extLst>
  </p:cSld>
  <p:clrMapOvr>
    <a:masterClrMapping/>
  </p:clrMapOvr>
  <mc:AlternateContent xmlns:mc="http://schemas.openxmlformats.org/markup-compatibility/2006" xmlns:p14="http://schemas.microsoft.com/office/powerpoint/2010/main">
    <mc:Choice Requires="p14">
      <p:transition spd="slow" p14:dur="1400">
        <p14:ripple/>
        <p:sndAc>
          <p:stSnd>
            <p:snd r:embed="rId2" name="chimes.wav"/>
          </p:stSnd>
        </p:sndAc>
      </p:transition>
    </mc:Choice>
    <mc:Fallback xmlns="">
      <p:transition spd="slow">
        <p:fade/>
        <p:sndAc>
          <p:stSnd>
            <p:snd r:embed="rId3" name="chimes.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sz="2800" b="1" u="sng" dirty="0" smtClean="0">
                <a:solidFill>
                  <a:schemeClr val="accent1">
                    <a:lumMod val="75000"/>
                  </a:schemeClr>
                </a:solidFill>
              </a:rPr>
              <a:t>11. FLOOR</a:t>
            </a:r>
            <a:r>
              <a:rPr lang="en-US" dirty="0" smtClean="0"/>
              <a:t>:- return a largest integer value that is equal to less than a number.</a:t>
            </a:r>
          </a:p>
          <a:p>
            <a:pPr>
              <a:buNone/>
            </a:pPr>
            <a:r>
              <a:rPr lang="en-US" dirty="0" smtClean="0"/>
              <a:t>		Syntax:-floor(n)</a:t>
            </a:r>
          </a:p>
          <a:p>
            <a:pPr>
              <a:buNone/>
            </a:pPr>
            <a:r>
              <a:rPr lang="en-US" dirty="0" smtClean="0"/>
              <a:t>		e.g. select floor(24.8)”flr1”, 	floor(13.15)”flr2” from dual;</a:t>
            </a:r>
          </a:p>
          <a:p>
            <a:pPr>
              <a:buNone/>
            </a:pPr>
            <a:r>
              <a:rPr lang="en-US" dirty="0" smtClean="0"/>
              <a:t>		Output=24    13</a:t>
            </a:r>
          </a:p>
          <a:p>
            <a:pPr>
              <a:buNone/>
            </a:pPr>
            <a:r>
              <a:rPr lang="en-US" b="1" u="sng" dirty="0" smtClean="0">
                <a:solidFill>
                  <a:schemeClr val="accent1">
                    <a:lumMod val="75000"/>
                  </a:schemeClr>
                </a:solidFill>
              </a:rPr>
              <a:t>12.</a:t>
            </a:r>
            <a:r>
              <a:rPr lang="en-US" sz="2800" b="1" u="sng" dirty="0" smtClean="0">
                <a:solidFill>
                  <a:schemeClr val="accent1">
                    <a:lumMod val="75000"/>
                  </a:schemeClr>
                </a:solidFill>
              </a:rPr>
              <a:t>CEIL</a:t>
            </a:r>
            <a:r>
              <a:rPr lang="en-US" dirty="0" smtClean="0"/>
              <a:t>:-return the smallest integer value that is greater than or equal to a number.</a:t>
            </a:r>
          </a:p>
          <a:p>
            <a:pPr>
              <a:buNone/>
            </a:pPr>
            <a:r>
              <a:rPr lang="en-US" dirty="0" smtClean="0"/>
              <a:t>		Syntax:-ceil(n)</a:t>
            </a:r>
          </a:p>
          <a:p>
            <a:pPr>
              <a:buNone/>
            </a:pPr>
            <a:r>
              <a:rPr lang="en-US" dirty="0" smtClean="0"/>
              <a:t>		e.g. select ceil(24.8)”ceil”, 	ceil(13.15)”ceil2” from dual;</a:t>
            </a:r>
          </a:p>
          <a:p>
            <a:pPr>
              <a:buNone/>
            </a:pPr>
            <a:r>
              <a:rPr lang="en-US" dirty="0" smtClean="0"/>
              <a:t>		Output= 25    14</a:t>
            </a:r>
          </a:p>
        </p:txBody>
      </p:sp>
    </p:spTree>
    <p:extLst>
      <p:ext uri="{BB962C8B-B14F-4D97-AF65-F5344CB8AC3E}">
        <p14:creationId xmlns:p14="http://schemas.microsoft.com/office/powerpoint/2010/main" val="2281941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b="1" dirty="0" smtClean="0">
                <a:solidFill>
                  <a:schemeClr val="accent2">
                    <a:lumMod val="75000"/>
                  </a:schemeClr>
                </a:solidFill>
                <a:effectLst>
                  <a:outerShdw blurRad="38100" dist="38100" dir="2700000" algn="tl">
                    <a:srgbClr val="000000">
                      <a:alpha val="43137"/>
                    </a:srgbClr>
                  </a:outerShdw>
                </a:effectLst>
              </a:rPr>
              <a:t>CONVERSION FUNCTIOSNS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9552" y="908720"/>
            <a:ext cx="8147248" cy="5217443"/>
          </a:xfrm>
        </p:spPr>
        <p:txBody>
          <a:bodyPr>
            <a:normAutofit fontScale="92500" lnSpcReduction="10000"/>
          </a:bodyPr>
          <a:lstStyle/>
          <a:p>
            <a:r>
              <a:rPr lang="en-US" sz="2400" dirty="0" smtClean="0"/>
              <a:t>These are functions that help us to convert a value in one form to another form. For example: a null value into an actual value, or a </a:t>
            </a:r>
            <a:r>
              <a:rPr lang="en-US" sz="2400" dirty="0"/>
              <a:t>v</a:t>
            </a:r>
            <a:r>
              <a:rPr lang="en-US" sz="2400" dirty="0" smtClean="0"/>
              <a:t>alue from one </a:t>
            </a:r>
            <a:r>
              <a:rPr lang="en-US" sz="2400" dirty="0" err="1" smtClean="0"/>
              <a:t>datatype</a:t>
            </a:r>
            <a:r>
              <a:rPr lang="en-US" sz="2400" dirty="0" smtClean="0"/>
              <a:t> to another </a:t>
            </a:r>
            <a:r>
              <a:rPr lang="en-US" sz="2400" dirty="0" err="1" smtClean="0"/>
              <a:t>datatype</a:t>
            </a:r>
            <a:r>
              <a:rPr lang="en-US" sz="2400" dirty="0" smtClean="0"/>
              <a:t> . Few of the conversion functions available in oracle are:</a:t>
            </a:r>
          </a:p>
          <a:p>
            <a:r>
              <a:rPr lang="en-US" b="1" dirty="0" smtClean="0">
                <a:solidFill>
                  <a:schemeClr val="accent4"/>
                </a:solidFill>
                <a:effectLst>
                  <a:outerShdw blurRad="38100" dist="38100" dir="2700000" algn="tl">
                    <a:srgbClr val="000000">
                      <a:alpha val="43137"/>
                    </a:srgbClr>
                  </a:outerShdw>
                </a:effectLst>
              </a:rPr>
              <a:t>TO CHAR(</a:t>
            </a:r>
            <a:r>
              <a:rPr lang="en-US" b="1" dirty="0" err="1" smtClean="0">
                <a:solidFill>
                  <a:schemeClr val="accent4"/>
                </a:solidFill>
                <a:effectLst>
                  <a:outerShdw blurRad="38100" dist="38100" dir="2700000" algn="tl">
                    <a:srgbClr val="000000">
                      <a:alpha val="43137"/>
                    </a:srgbClr>
                  </a:outerShdw>
                </a:effectLst>
              </a:rPr>
              <a:t>d,f</a:t>
            </a:r>
            <a:r>
              <a:rPr lang="en-US" b="1" dirty="0" smtClean="0">
                <a:solidFill>
                  <a:schemeClr val="accent4"/>
                </a:solidFill>
                <a:effectLst>
                  <a:outerShdw blurRad="38100" dist="38100" dir="2700000" algn="tl">
                    <a:srgbClr val="000000">
                      <a:alpha val="43137"/>
                    </a:srgbClr>
                  </a:outerShdw>
                </a:effectLst>
              </a:rPr>
              <a:t>)</a:t>
            </a:r>
          </a:p>
          <a:p>
            <a:pPr>
              <a:buNone/>
            </a:pPr>
            <a:r>
              <a:rPr lang="en-US" dirty="0" smtClean="0"/>
              <a:t>This function converts the date ’d’ to character format ‘f’.</a:t>
            </a:r>
          </a:p>
          <a:p>
            <a:pPr marL="0" indent="0">
              <a:buNone/>
            </a:pPr>
            <a:r>
              <a:rPr lang="en-US" sz="2400" dirty="0" smtClean="0"/>
              <a:t>     </a:t>
            </a:r>
            <a:r>
              <a:rPr lang="en-US" sz="2400" b="1" i="1" dirty="0" smtClean="0"/>
              <a:t>Example:</a:t>
            </a:r>
          </a:p>
          <a:p>
            <a:pPr marL="0" indent="0">
              <a:buNone/>
            </a:pPr>
            <a:r>
              <a:rPr lang="en-US" sz="2400" dirty="0"/>
              <a:t> </a:t>
            </a:r>
            <a:r>
              <a:rPr lang="en-US" sz="2400" dirty="0" smtClean="0"/>
              <a:t>     </a:t>
            </a:r>
            <a:r>
              <a:rPr lang="en-US" sz="2400" b="1" dirty="0" smtClean="0"/>
              <a:t>SELECT  SYSDATE, TO_CHAR(SYSDATE,’DAY’) FROM DUAL;</a:t>
            </a:r>
          </a:p>
          <a:p>
            <a:pPr marL="0" indent="0">
              <a:buNone/>
            </a:pPr>
            <a:r>
              <a:rPr lang="en-US" sz="2400" b="1" i="1" dirty="0" smtClean="0"/>
              <a:t>     OUTPUT:</a:t>
            </a:r>
          </a:p>
          <a:p>
            <a:pPr marL="0" indent="0">
              <a:buNone/>
            </a:pPr>
            <a:r>
              <a:rPr lang="en-US" sz="2400" b="1" i="1" dirty="0" smtClean="0"/>
              <a:t>     SYSDATE        TO _CHAR(S</a:t>
            </a:r>
          </a:p>
          <a:p>
            <a:pPr marL="0" indent="0">
              <a:buNone/>
            </a:pPr>
            <a:r>
              <a:rPr lang="en-US" sz="1050" b="1" i="1" dirty="0" smtClean="0"/>
              <a:t>              -------------- -------------                    ----------------------------------------</a:t>
            </a:r>
          </a:p>
          <a:p>
            <a:pPr marL="0" indent="0">
              <a:buNone/>
            </a:pPr>
            <a:r>
              <a:rPr lang="en-US" sz="2000" b="1" i="1" dirty="0" smtClean="0"/>
              <a:t>          03-SEP-13     </a:t>
            </a:r>
            <a:r>
              <a:rPr lang="en-US" sz="1050" b="1" i="1" dirty="0" smtClean="0"/>
              <a:t>                  </a:t>
            </a:r>
            <a:r>
              <a:rPr lang="en-US" sz="2000" b="1" i="1" dirty="0" smtClean="0"/>
              <a:t>TUESDAY                   </a:t>
            </a:r>
            <a:r>
              <a:rPr lang="en-US" sz="1050" b="1" i="1" dirty="0" smtClean="0"/>
              <a:t> </a:t>
            </a:r>
            <a:endParaRPr lang="en-US" sz="2400" dirty="0" smtClean="0"/>
          </a:p>
        </p:txBody>
      </p:sp>
    </p:spTree>
    <p:extLst>
      <p:ext uri="{BB962C8B-B14F-4D97-AF65-F5344CB8AC3E}">
        <p14:creationId xmlns:p14="http://schemas.microsoft.com/office/powerpoint/2010/main" val="19074279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88640"/>
            <a:ext cx="8229600" cy="85998"/>
          </a:xfrm>
        </p:spPr>
        <p:txBody>
          <a:bodyPr>
            <a:normAutofit fontScale="90000"/>
          </a:bodyPr>
          <a:lstStyle/>
          <a:p>
            <a:endParaRPr lang="en-IN" dirty="0"/>
          </a:p>
        </p:txBody>
      </p:sp>
      <p:sp>
        <p:nvSpPr>
          <p:cNvPr id="3" name="Content Placeholder 2"/>
          <p:cNvSpPr>
            <a:spLocks noGrp="1"/>
          </p:cNvSpPr>
          <p:nvPr>
            <p:ph idx="1"/>
          </p:nvPr>
        </p:nvSpPr>
        <p:spPr>
          <a:xfrm>
            <a:off x="395536" y="476672"/>
            <a:ext cx="8291264" cy="5649491"/>
          </a:xfrm>
        </p:spPr>
        <p:txBody>
          <a:bodyPr>
            <a:normAutofit fontScale="85000" lnSpcReduction="20000"/>
          </a:bodyPr>
          <a:lstStyle/>
          <a:p>
            <a:r>
              <a:rPr lang="en-US" b="1" dirty="0" smtClean="0">
                <a:solidFill>
                  <a:schemeClr val="accent4"/>
                </a:solidFill>
                <a:effectLst>
                  <a:outerShdw blurRad="38100" dist="38100" dir="2700000" algn="tl">
                    <a:srgbClr val="000000">
                      <a:alpha val="43137"/>
                    </a:srgbClr>
                  </a:outerShdw>
                </a:effectLst>
              </a:rPr>
              <a:t>TO_DATE(</a:t>
            </a:r>
            <a:r>
              <a:rPr lang="en-US" b="1" dirty="0" err="1" smtClean="0">
                <a:solidFill>
                  <a:schemeClr val="accent4"/>
                </a:solidFill>
                <a:effectLst>
                  <a:outerShdw blurRad="38100" dist="38100" dir="2700000" algn="tl">
                    <a:srgbClr val="000000">
                      <a:alpha val="43137"/>
                    </a:srgbClr>
                  </a:outerShdw>
                </a:effectLst>
              </a:rPr>
              <a:t>char,f</a:t>
            </a:r>
            <a:r>
              <a:rPr lang="en-US" b="1" dirty="0" smtClean="0">
                <a:solidFill>
                  <a:schemeClr val="accent4"/>
                </a:solidFill>
                <a:effectLst>
                  <a:outerShdw blurRad="38100" dist="38100" dir="2700000" algn="tl">
                    <a:srgbClr val="000000">
                      <a:alpha val="43137"/>
                    </a:srgbClr>
                  </a:outerShdw>
                </a:effectLst>
              </a:rPr>
              <a:t>) </a:t>
            </a:r>
          </a:p>
          <a:p>
            <a:pPr marL="0" indent="0">
              <a:buNone/>
            </a:pPr>
            <a:r>
              <a:rPr lang="en-US" sz="2400" dirty="0" smtClean="0"/>
              <a:t>This function converts the character string representing date into a date format according to ‘f’ format specified. If no format is specified, then the default format is </a:t>
            </a:r>
            <a:r>
              <a:rPr lang="en-US" sz="2400" b="1" dirty="0" smtClean="0"/>
              <a:t>DD-MON-YY</a:t>
            </a:r>
            <a:r>
              <a:rPr lang="en-US" sz="2000" b="1" dirty="0" smtClean="0"/>
              <a:t>.</a:t>
            </a:r>
          </a:p>
          <a:p>
            <a:pPr marL="0" indent="0">
              <a:buNone/>
            </a:pPr>
            <a:r>
              <a:rPr lang="en-US" sz="2000" b="1" i="1" dirty="0" smtClean="0"/>
              <a:t>Example:</a:t>
            </a:r>
          </a:p>
          <a:p>
            <a:pPr marL="0" indent="0">
              <a:buNone/>
            </a:pPr>
            <a:r>
              <a:rPr lang="en-US" sz="2000" b="1" dirty="0" smtClean="0"/>
              <a:t>SELECT SYSDATE, TO_DATE(‘JAN2007’,’MON YYYY’) FROM DUAL;</a:t>
            </a:r>
          </a:p>
          <a:p>
            <a:pPr marL="0" indent="0">
              <a:buNone/>
            </a:pPr>
            <a:r>
              <a:rPr lang="en-US" sz="2000" b="1" i="1" dirty="0" smtClean="0"/>
              <a:t>Output:</a:t>
            </a:r>
          </a:p>
          <a:p>
            <a:pPr marL="0" indent="0">
              <a:buNone/>
            </a:pPr>
            <a:r>
              <a:rPr lang="en-US" sz="2000" b="1" dirty="0" smtClean="0"/>
              <a:t>SYSDATE         TO_DATE(</a:t>
            </a:r>
          </a:p>
          <a:p>
            <a:pPr marL="0" indent="0">
              <a:buNone/>
            </a:pPr>
            <a:r>
              <a:rPr lang="en-US" sz="1400" b="1" dirty="0" smtClean="0"/>
              <a:t>-------------------     --------------------------- </a:t>
            </a:r>
          </a:p>
          <a:p>
            <a:pPr marL="0" indent="0">
              <a:buNone/>
            </a:pPr>
            <a:r>
              <a:rPr lang="en-US" sz="1400" b="1" dirty="0" smtClean="0"/>
              <a:t>03-SEP-13                       01-JAN-07</a:t>
            </a:r>
          </a:p>
          <a:p>
            <a:r>
              <a:rPr lang="en-US" b="1" dirty="0" smtClean="0">
                <a:solidFill>
                  <a:schemeClr val="accent4"/>
                </a:solidFill>
                <a:effectLst>
                  <a:outerShdw blurRad="38100" dist="38100" dir="2700000" algn="tl">
                    <a:srgbClr val="000000">
                      <a:alpha val="43137"/>
                    </a:srgbClr>
                  </a:outerShdw>
                </a:effectLst>
              </a:rPr>
              <a:t>NVL(</a:t>
            </a:r>
            <a:r>
              <a:rPr lang="en-US" b="1" dirty="0" err="1" smtClean="0">
                <a:solidFill>
                  <a:schemeClr val="accent4"/>
                </a:solidFill>
                <a:effectLst>
                  <a:outerShdw blurRad="38100" dist="38100" dir="2700000" algn="tl">
                    <a:srgbClr val="000000">
                      <a:alpha val="43137"/>
                    </a:srgbClr>
                  </a:outerShdw>
                </a:effectLst>
              </a:rPr>
              <a:t>col,value</a:t>
            </a:r>
            <a:r>
              <a:rPr lang="en-US" b="1" dirty="0" smtClean="0">
                <a:solidFill>
                  <a:schemeClr val="accent4"/>
                </a:solidFill>
                <a:effectLst>
                  <a:outerShdw blurRad="38100" dist="38100" dir="2700000" algn="tl">
                    <a:srgbClr val="000000">
                      <a:alpha val="43137"/>
                    </a:srgbClr>
                  </a:outerShdw>
                </a:effectLst>
              </a:rPr>
              <a:t>)</a:t>
            </a:r>
          </a:p>
          <a:p>
            <a:pPr marL="0" indent="0">
              <a:buNone/>
            </a:pPr>
            <a:r>
              <a:rPr lang="en-US" sz="2600" dirty="0" smtClean="0"/>
              <a:t>This function helps in substituting a value in place of a null value. The data type of the value to substitute must match with the col data type</a:t>
            </a:r>
            <a:r>
              <a:rPr lang="en-US" sz="2200" dirty="0" smtClean="0"/>
              <a:t>.</a:t>
            </a:r>
          </a:p>
          <a:p>
            <a:pPr marL="0" indent="0">
              <a:buNone/>
            </a:pPr>
            <a:r>
              <a:rPr lang="en-US" sz="2000" b="1" i="1" dirty="0" smtClean="0"/>
              <a:t>Example:</a:t>
            </a:r>
          </a:p>
          <a:p>
            <a:pPr marL="0" indent="0">
              <a:buNone/>
            </a:pPr>
            <a:r>
              <a:rPr lang="en-US" sz="2000" b="1" dirty="0" smtClean="0"/>
              <a:t>Select </a:t>
            </a:r>
            <a:r>
              <a:rPr lang="en-US" sz="2000" b="1" dirty="0" err="1" smtClean="0"/>
              <a:t>nvl</a:t>
            </a:r>
            <a:r>
              <a:rPr lang="en-US" sz="2000" b="1" dirty="0" smtClean="0"/>
              <a:t>(null,101) from dual;</a:t>
            </a:r>
          </a:p>
          <a:p>
            <a:pPr marL="0" indent="0">
              <a:buNone/>
            </a:pPr>
            <a:r>
              <a:rPr lang="en-US" sz="2000" b="1" i="1" dirty="0" smtClean="0"/>
              <a:t>Output:</a:t>
            </a:r>
          </a:p>
          <a:p>
            <a:pPr marL="0" indent="0">
              <a:buNone/>
            </a:pPr>
            <a:r>
              <a:rPr lang="en-US" sz="2000" b="1" dirty="0" err="1" smtClean="0"/>
              <a:t>Nul</a:t>
            </a:r>
            <a:r>
              <a:rPr lang="en-US" sz="2000" b="1" dirty="0" smtClean="0"/>
              <a:t>(null.101)</a:t>
            </a:r>
          </a:p>
          <a:p>
            <a:pPr marL="0" indent="0">
              <a:buNone/>
            </a:pPr>
            <a:r>
              <a:rPr lang="en-US" sz="1700" b="1" i="1" dirty="0" smtClean="0"/>
              <a:t>-------------------</a:t>
            </a:r>
          </a:p>
          <a:p>
            <a:pPr marL="0" indent="0">
              <a:buNone/>
            </a:pPr>
            <a:r>
              <a:rPr lang="en-US" sz="2000" b="1" dirty="0" smtClean="0"/>
              <a:t>                 101</a:t>
            </a:r>
          </a:p>
          <a:p>
            <a:pPr marL="0" indent="0">
              <a:buNone/>
            </a:pPr>
            <a:endParaRPr lang="en-IN" sz="1400" b="1" dirty="0"/>
          </a:p>
        </p:txBody>
      </p:sp>
    </p:spTree>
    <p:extLst>
      <p:ext uri="{BB962C8B-B14F-4D97-AF65-F5344CB8AC3E}">
        <p14:creationId xmlns:p14="http://schemas.microsoft.com/office/powerpoint/2010/main" val="313036150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AGGREGATE FUNCTIONS.....</a:t>
            </a:r>
            <a:endParaRPr lang="en-US" dirty="0"/>
          </a:p>
        </p:txBody>
      </p:sp>
      <p:sp>
        <p:nvSpPr>
          <p:cNvPr id="3" name="Content Placeholder 2"/>
          <p:cNvSpPr>
            <a:spLocks noGrp="1"/>
          </p:cNvSpPr>
          <p:nvPr>
            <p:ph idx="1"/>
          </p:nvPr>
        </p:nvSpPr>
        <p:spPr>
          <a:xfrm>
            <a:off x="457200" y="1600200"/>
            <a:ext cx="7239000" cy="4846320"/>
          </a:xfrm>
        </p:spPr>
        <p:txBody>
          <a:bodyPr/>
          <a:lstStyle/>
          <a:p>
            <a:pPr>
              <a:buFont typeface="Arial" pitchFamily="34" charset="0"/>
              <a:buChar char="•"/>
            </a:pPr>
            <a:r>
              <a:rPr lang="en-US" dirty="0" smtClean="0"/>
              <a:t>1.</a:t>
            </a:r>
            <a:r>
              <a:rPr lang="en-US" sz="2800" b="1" u="sng" dirty="0" smtClean="0">
                <a:solidFill>
                  <a:schemeClr val="accent1">
                    <a:lumMod val="75000"/>
                  </a:schemeClr>
                </a:solidFill>
              </a:rPr>
              <a:t>AVG</a:t>
            </a:r>
            <a:r>
              <a:rPr lang="en-US" dirty="0" smtClean="0"/>
              <a:t> :- returns the average value</a:t>
            </a:r>
          </a:p>
          <a:p>
            <a:pPr>
              <a:buNone/>
            </a:pPr>
            <a:r>
              <a:rPr lang="en-US" dirty="0" smtClean="0"/>
              <a:t>		syntax:- Select avg(sal) from emp;</a:t>
            </a:r>
          </a:p>
          <a:p>
            <a:pPr>
              <a:buNone/>
            </a:pPr>
            <a:endParaRPr lang="en-US" dirty="0" smtClean="0"/>
          </a:p>
          <a:p>
            <a:pPr>
              <a:buFont typeface="Arial" pitchFamily="34" charset="0"/>
              <a:buChar char="•"/>
            </a:pPr>
            <a:r>
              <a:rPr lang="en-US" dirty="0" smtClean="0"/>
              <a:t>2.</a:t>
            </a:r>
            <a:r>
              <a:rPr lang="en-US" sz="2800" b="1" u="sng" dirty="0" smtClean="0">
                <a:solidFill>
                  <a:schemeClr val="accent1">
                    <a:lumMod val="75000"/>
                  </a:schemeClr>
                </a:solidFill>
              </a:rPr>
              <a:t>MIN</a:t>
            </a:r>
            <a:r>
              <a:rPr lang="en-US" dirty="0" smtClean="0"/>
              <a:t> :- return the minimum value of expr.</a:t>
            </a:r>
          </a:p>
          <a:p>
            <a:pPr>
              <a:buNone/>
            </a:pPr>
            <a:r>
              <a:rPr lang="en-US" dirty="0" smtClean="0"/>
              <a:t>		syntax :-select min(sal) from emp;</a:t>
            </a:r>
          </a:p>
          <a:p>
            <a:pPr>
              <a:buNone/>
            </a:pPr>
            <a:endParaRPr lang="en-US" dirty="0" smtClean="0"/>
          </a:p>
          <a:p>
            <a:pPr>
              <a:buFont typeface="Arial" pitchFamily="34" charset="0"/>
              <a:buChar char="•"/>
            </a:pPr>
            <a:r>
              <a:rPr lang="en-US" dirty="0" smtClean="0"/>
              <a:t>3.</a:t>
            </a:r>
            <a:r>
              <a:rPr lang="en-US" sz="2800" b="1" u="sng" dirty="0" smtClean="0">
                <a:solidFill>
                  <a:schemeClr val="accent1">
                    <a:lumMod val="75000"/>
                  </a:schemeClr>
                </a:solidFill>
              </a:rPr>
              <a:t>COUNT</a:t>
            </a:r>
            <a:r>
              <a:rPr lang="en-US" dirty="0" smtClean="0"/>
              <a:t> :- returns the no. of rows where expr. Is not null</a:t>
            </a:r>
          </a:p>
          <a:p>
            <a:pPr>
              <a:buNone/>
            </a:pPr>
            <a:r>
              <a:rPr lang="en-US" dirty="0" smtClean="0"/>
              <a:t>		syntax:-select count(acct_no) from 			acct_mstr;</a:t>
            </a:r>
            <a:endParaRPr lang="en-US" dirty="0"/>
          </a:p>
        </p:txBody>
      </p:sp>
    </p:spTree>
    <p:extLst>
      <p:ext uri="{BB962C8B-B14F-4D97-AF65-F5344CB8AC3E}">
        <p14:creationId xmlns:p14="http://schemas.microsoft.com/office/powerpoint/2010/main" val="22800851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Font typeface="Arial" pitchFamily="34" charset="0"/>
              <a:buChar char="•"/>
            </a:pPr>
            <a:r>
              <a:rPr lang="en-US" dirty="0" smtClean="0"/>
              <a:t>4.</a:t>
            </a:r>
            <a:r>
              <a:rPr lang="en-US" sz="2800" b="1" u="sng" dirty="0" smtClean="0">
                <a:solidFill>
                  <a:schemeClr val="accent1">
                    <a:lumMod val="75000"/>
                  </a:schemeClr>
                </a:solidFill>
              </a:rPr>
              <a:t>COUNT(*) </a:t>
            </a:r>
            <a:r>
              <a:rPr lang="en-US" dirty="0" smtClean="0"/>
              <a:t>:- Returns the no. of rows in a 		table including duplicates and 			those with null.</a:t>
            </a:r>
          </a:p>
          <a:p>
            <a:pPr>
              <a:buNone/>
            </a:pPr>
            <a:r>
              <a:rPr lang="en-US" dirty="0" smtClean="0"/>
              <a:t>		syntax:- select count(*)”no of records” 		from acct_mstr;</a:t>
            </a:r>
          </a:p>
          <a:p>
            <a:pPr>
              <a:buNone/>
            </a:pPr>
            <a:endParaRPr lang="en-US" dirty="0" smtClean="0"/>
          </a:p>
          <a:p>
            <a:pPr>
              <a:buFont typeface="Arial" pitchFamily="34" charset="0"/>
              <a:buChar char="•"/>
            </a:pPr>
            <a:r>
              <a:rPr lang="en-US" dirty="0" smtClean="0"/>
              <a:t>5.</a:t>
            </a:r>
            <a:r>
              <a:rPr lang="en-US" sz="2800" b="1" u="sng" dirty="0" smtClean="0">
                <a:solidFill>
                  <a:schemeClr val="accent1">
                    <a:lumMod val="75000"/>
                  </a:schemeClr>
                </a:solidFill>
              </a:rPr>
              <a:t>MAX</a:t>
            </a:r>
            <a:r>
              <a:rPr lang="en-US" dirty="0" smtClean="0"/>
              <a:t>:- Returns the minimum value of expr.</a:t>
            </a:r>
          </a:p>
          <a:p>
            <a:pPr>
              <a:buNone/>
            </a:pPr>
            <a:r>
              <a:rPr lang="en-US" dirty="0" smtClean="0"/>
              <a:t>		syntax:-select max(curbal) from 			acct_mstr;</a:t>
            </a:r>
          </a:p>
          <a:p>
            <a:pPr>
              <a:buNone/>
            </a:pPr>
            <a:endParaRPr lang="en-US" dirty="0" smtClean="0"/>
          </a:p>
          <a:p>
            <a:pPr>
              <a:buFont typeface="Arial" pitchFamily="34" charset="0"/>
              <a:buChar char="•"/>
            </a:pPr>
            <a:r>
              <a:rPr lang="en-US" dirty="0" smtClean="0"/>
              <a:t>6.</a:t>
            </a:r>
            <a:r>
              <a:rPr lang="en-US" sz="2800" b="1" u="sng" dirty="0" smtClean="0">
                <a:solidFill>
                  <a:schemeClr val="accent1">
                    <a:lumMod val="75000"/>
                  </a:schemeClr>
                </a:solidFill>
              </a:rPr>
              <a:t>SUM</a:t>
            </a:r>
            <a:r>
              <a:rPr lang="en-US" dirty="0" smtClean="0"/>
              <a:t>:-Returns the sum of the value of ‘n’</a:t>
            </a:r>
          </a:p>
          <a:p>
            <a:pPr>
              <a:buNone/>
            </a:pPr>
            <a:r>
              <a:rPr lang="en-US" dirty="0" smtClean="0"/>
              <a:t>		syntax:-select sum(curbal) from 	acct_mstr;</a:t>
            </a:r>
            <a:endParaRPr lang="en-US" dirty="0"/>
          </a:p>
        </p:txBody>
      </p:sp>
    </p:spTree>
    <p:extLst>
      <p:ext uri="{BB962C8B-B14F-4D97-AF65-F5344CB8AC3E}">
        <p14:creationId xmlns:p14="http://schemas.microsoft.com/office/powerpoint/2010/main" val="384258115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04704"/>
          </a:xfrm>
        </p:spPr>
        <p:txBody>
          <a:bodyPr/>
          <a:lstStyle/>
          <a:p>
            <a:r>
              <a:rPr lang="en-US" dirty="0" smtClean="0">
                <a:solidFill>
                  <a:schemeClr val="accent2">
                    <a:lumMod val="75000"/>
                  </a:schemeClr>
                </a:solidFill>
              </a:rPr>
              <a:t>DATE FUNCTIONS</a:t>
            </a:r>
            <a:endParaRPr lang="en-IN" dirty="0">
              <a:solidFill>
                <a:schemeClr val="accent2">
                  <a:lumMod val="75000"/>
                </a:schemeClr>
              </a:solidFill>
            </a:endParaRPr>
          </a:p>
        </p:txBody>
      </p:sp>
      <p:sp>
        <p:nvSpPr>
          <p:cNvPr id="3" name="Content Placeholder 2"/>
          <p:cNvSpPr>
            <a:spLocks noGrp="1"/>
          </p:cNvSpPr>
          <p:nvPr>
            <p:ph idx="1"/>
          </p:nvPr>
        </p:nvSpPr>
        <p:spPr>
          <a:xfrm>
            <a:off x="395536" y="1268760"/>
            <a:ext cx="8291264" cy="4857403"/>
          </a:xfrm>
        </p:spPr>
        <p:txBody>
          <a:bodyPr>
            <a:normAutofit/>
          </a:bodyPr>
          <a:lstStyle/>
          <a:p>
            <a:r>
              <a:rPr lang="en-US" dirty="0" smtClean="0"/>
              <a:t>Oracle database stores date in an internal numeric format, representing the century , Year, month, day hours, minutes, and seconds. The default date display format is DD_MON_YY.</a:t>
            </a:r>
          </a:p>
          <a:p>
            <a:r>
              <a:rPr lang="en-US" dirty="0" smtClean="0"/>
              <a:t>     Date function operates on oracle dates. These are the function that takes values of DATE </a:t>
            </a:r>
            <a:r>
              <a:rPr lang="en-US" dirty="0" err="1" smtClean="0"/>
              <a:t>datatype</a:t>
            </a:r>
            <a:r>
              <a:rPr lang="en-US" dirty="0" smtClean="0"/>
              <a:t> as input and return values of date </a:t>
            </a:r>
            <a:r>
              <a:rPr lang="en-US" dirty="0" err="1" smtClean="0"/>
              <a:t>datatype</a:t>
            </a:r>
            <a:r>
              <a:rPr lang="en-US" dirty="0" smtClean="0"/>
              <a:t> as output, except for the MONTHS_BETWEEN function, which returns a number as output. Few date functions are as given below.</a:t>
            </a:r>
            <a:endParaRPr lang="en-IN" dirty="0"/>
          </a:p>
        </p:txBody>
      </p:sp>
    </p:spTree>
    <p:extLst>
      <p:ext uri="{BB962C8B-B14F-4D97-AF65-F5344CB8AC3E}">
        <p14:creationId xmlns:p14="http://schemas.microsoft.com/office/powerpoint/2010/main" val="19391759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519"/>
            <a:ext cx="8229600" cy="45719"/>
          </a:xfrm>
        </p:spPr>
        <p:txBody>
          <a:bodyPr>
            <a:normAutofit fontScale="90000"/>
          </a:bodyPr>
          <a:lstStyle/>
          <a:p>
            <a:endParaRPr lang="en-IN" dirty="0"/>
          </a:p>
        </p:txBody>
      </p:sp>
      <p:sp>
        <p:nvSpPr>
          <p:cNvPr id="3" name="Content Placeholder 2"/>
          <p:cNvSpPr>
            <a:spLocks noGrp="1"/>
          </p:cNvSpPr>
          <p:nvPr>
            <p:ph idx="1"/>
          </p:nvPr>
        </p:nvSpPr>
        <p:spPr>
          <a:xfrm>
            <a:off x="467544" y="404664"/>
            <a:ext cx="8219256" cy="6336704"/>
          </a:xfrm>
        </p:spPr>
        <p:txBody>
          <a:bodyPr>
            <a:normAutofit fontScale="85000" lnSpcReduction="10000"/>
          </a:bodyPr>
          <a:lstStyle/>
          <a:p>
            <a:r>
              <a:rPr lang="en-US" dirty="0" smtClean="0">
                <a:solidFill>
                  <a:schemeClr val="accent2">
                    <a:lumMod val="75000"/>
                  </a:schemeClr>
                </a:solidFill>
              </a:rPr>
              <a:t>SYSDATE     </a:t>
            </a:r>
          </a:p>
          <a:p>
            <a:pPr marL="0" indent="0">
              <a:buNone/>
            </a:pPr>
            <a:r>
              <a:rPr lang="en-US" sz="2400" dirty="0"/>
              <a:t> </a:t>
            </a:r>
            <a:r>
              <a:rPr lang="en-US" sz="2400" dirty="0" smtClean="0"/>
              <a:t>       SYSDATE  is a pseudo-column that returns the system’s current date and time of type DATE. The SYSDATE can be used just as any other column name. it takes no arguments. When used in distributed SQL statements, SYSDATE returns the date and time of the local database</a:t>
            </a:r>
            <a:r>
              <a:rPr lang="en-US" dirty="0" smtClean="0"/>
              <a:t>.</a:t>
            </a:r>
          </a:p>
          <a:p>
            <a:pPr marL="457200" lvl="1" indent="0">
              <a:buNone/>
            </a:pPr>
            <a:r>
              <a:rPr lang="en-US" sz="2000" i="1" dirty="0" smtClean="0"/>
              <a:t>          </a:t>
            </a:r>
            <a:r>
              <a:rPr lang="en-US" sz="2000" b="1" i="1" dirty="0" smtClean="0"/>
              <a:t>Example:</a:t>
            </a:r>
          </a:p>
          <a:p>
            <a:pPr marL="0" indent="0">
              <a:buNone/>
            </a:pPr>
            <a:r>
              <a:rPr lang="en-US" sz="2000" b="1" i="1" dirty="0" smtClean="0"/>
              <a:t>                                 SELECT  SYSDATE FROM DUAL; </a:t>
            </a:r>
          </a:p>
          <a:p>
            <a:pPr marL="0" indent="0">
              <a:buNone/>
            </a:pPr>
            <a:r>
              <a:rPr lang="en-US" sz="2000" b="1" i="1" dirty="0"/>
              <a:t> </a:t>
            </a:r>
            <a:r>
              <a:rPr lang="en-US" sz="2000" b="1" i="1" dirty="0" smtClean="0"/>
              <a:t>                  output: O3-SEP-13</a:t>
            </a:r>
          </a:p>
          <a:p>
            <a:pPr marL="0" indent="0">
              <a:buNone/>
            </a:pPr>
            <a:endParaRPr lang="en-US" sz="2000" b="1" i="1" dirty="0" smtClean="0"/>
          </a:p>
          <a:p>
            <a:r>
              <a:rPr lang="en-US" sz="2000" b="1" i="1" dirty="0" smtClean="0">
                <a:solidFill>
                  <a:schemeClr val="accent2">
                    <a:lumMod val="75000"/>
                  </a:schemeClr>
                </a:solidFill>
              </a:rPr>
              <a:t>ADD_MONTH(</a:t>
            </a:r>
            <a:r>
              <a:rPr lang="en-US" sz="2000" b="1" i="1" dirty="0" err="1" smtClean="0">
                <a:solidFill>
                  <a:schemeClr val="accent2">
                    <a:lumMod val="75000"/>
                  </a:schemeClr>
                </a:solidFill>
              </a:rPr>
              <a:t>d,n</a:t>
            </a:r>
            <a:r>
              <a:rPr lang="en-US" sz="2000" b="1" i="1" dirty="0" smtClean="0">
                <a:solidFill>
                  <a:schemeClr val="accent2">
                    <a:lumMod val="75000"/>
                  </a:schemeClr>
                </a:solidFill>
              </a:rPr>
              <a:t>)</a:t>
            </a:r>
          </a:p>
          <a:p>
            <a:pPr marL="0" indent="0">
              <a:buNone/>
            </a:pPr>
            <a:r>
              <a:rPr lang="en-US" sz="2000" dirty="0">
                <a:solidFill>
                  <a:schemeClr val="accent2">
                    <a:lumMod val="75000"/>
                  </a:schemeClr>
                </a:solidFill>
              </a:rPr>
              <a:t> </a:t>
            </a:r>
            <a:r>
              <a:rPr lang="en-US" sz="2000" dirty="0" smtClean="0">
                <a:solidFill>
                  <a:schemeClr val="accent2">
                    <a:lumMod val="75000"/>
                  </a:schemeClr>
                </a:solidFill>
              </a:rPr>
              <a:t>      </a:t>
            </a:r>
          </a:p>
          <a:p>
            <a:pPr marL="0" indent="0">
              <a:buNone/>
            </a:pPr>
            <a:r>
              <a:rPr lang="en-US" sz="2000" dirty="0" smtClean="0">
                <a:solidFill>
                  <a:schemeClr val="accent2">
                    <a:lumMod val="75000"/>
                  </a:schemeClr>
                </a:solidFill>
              </a:rPr>
              <a:t> </a:t>
            </a:r>
            <a:r>
              <a:rPr lang="en-US" sz="2000" dirty="0"/>
              <a:t>T</a:t>
            </a:r>
            <a:r>
              <a:rPr lang="en-US" sz="2000" dirty="0" smtClean="0"/>
              <a:t>his function adds or subtract months to or from date, it returns a date as result.</a:t>
            </a:r>
          </a:p>
          <a:p>
            <a:pPr marL="0" indent="0">
              <a:buNone/>
            </a:pPr>
            <a:r>
              <a:rPr lang="en-US" sz="2000" b="1" i="1" dirty="0" smtClean="0"/>
              <a:t>Example:  </a:t>
            </a:r>
          </a:p>
          <a:p>
            <a:pPr marL="0" indent="0">
              <a:buNone/>
            </a:pPr>
            <a:r>
              <a:rPr lang="en-US" sz="2000" b="1" dirty="0"/>
              <a:t> </a:t>
            </a:r>
            <a:r>
              <a:rPr lang="en-US" sz="2000" b="1" dirty="0" smtClean="0"/>
              <a:t>             SELECT SYSDATE, ADD_MONTHS(SYSDATE,4) FROM DUAL;</a:t>
            </a:r>
          </a:p>
          <a:p>
            <a:pPr marL="0" indent="0">
              <a:buNone/>
            </a:pPr>
            <a:r>
              <a:rPr lang="en-US" sz="2000" b="1" dirty="0"/>
              <a:t> </a:t>
            </a:r>
            <a:r>
              <a:rPr lang="en-US" sz="2000" b="1" dirty="0" smtClean="0"/>
              <a:t> </a:t>
            </a:r>
            <a:r>
              <a:rPr lang="en-US" sz="2000" b="1" i="1" dirty="0" smtClean="0"/>
              <a:t>OUTPUT:</a:t>
            </a:r>
          </a:p>
          <a:p>
            <a:pPr marL="0" indent="0">
              <a:buNone/>
            </a:pPr>
            <a:r>
              <a:rPr lang="en-US" sz="2000" b="1" dirty="0"/>
              <a:t> </a:t>
            </a:r>
            <a:r>
              <a:rPr lang="en-US" sz="2000" b="1" dirty="0" smtClean="0"/>
              <a:t>SYSDATE   ADD_MONTHS</a:t>
            </a:r>
          </a:p>
          <a:p>
            <a:pPr marL="0" indent="0">
              <a:buNone/>
            </a:pPr>
            <a:r>
              <a:rPr lang="en-US" sz="2000" b="1" dirty="0" smtClean="0"/>
              <a:t>------------     ------------------</a:t>
            </a:r>
          </a:p>
          <a:p>
            <a:pPr marL="0" indent="0">
              <a:buNone/>
            </a:pPr>
            <a:r>
              <a:rPr lang="en-US" sz="2000" b="1" dirty="0" smtClean="0"/>
              <a:t>03-APR-13     03-AUG-13</a:t>
            </a:r>
          </a:p>
          <a:p>
            <a:pPr marL="0" indent="0" algn="just">
              <a:buNone/>
            </a:pPr>
            <a:r>
              <a:rPr lang="en-US" b="1" i="1" dirty="0" smtClean="0">
                <a:latin typeface="Cordia New" pitchFamily="34" charset="-34"/>
                <a:cs typeface="Cordia New" pitchFamily="34" charset="-34"/>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60648"/>
            <a:ext cx="1944216" cy="5468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352800"/>
            <a:ext cx="5320334" cy="446115"/>
          </a:xfrm>
          <a:prstGeom prst="rect">
            <a:avLst/>
          </a:prstGeom>
        </p:spPr>
      </p:pic>
    </p:spTree>
    <p:extLst>
      <p:ext uri="{BB962C8B-B14F-4D97-AF65-F5344CB8AC3E}">
        <p14:creationId xmlns:p14="http://schemas.microsoft.com/office/powerpoint/2010/main" val="403411947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a:p>
        </p:txBody>
      </p:sp>
      <p:sp>
        <p:nvSpPr>
          <p:cNvPr id="3" name="Content Placeholder 2"/>
          <p:cNvSpPr>
            <a:spLocks noGrp="1"/>
          </p:cNvSpPr>
          <p:nvPr>
            <p:ph idx="1"/>
          </p:nvPr>
        </p:nvSpPr>
        <p:spPr>
          <a:xfrm>
            <a:off x="291133" y="188640"/>
            <a:ext cx="8291264" cy="6264696"/>
          </a:xfrm>
        </p:spPr>
        <p:txBody>
          <a:bodyPr>
            <a:normAutofit/>
          </a:bodyPr>
          <a:lstStyle/>
          <a:p>
            <a:pPr>
              <a:buNone/>
            </a:pPr>
            <a:endParaRPr lang="en-US" sz="1600" b="1" dirty="0" smtClean="0"/>
          </a:p>
          <a:p>
            <a:r>
              <a:rPr lang="en-US" sz="2800" b="1" dirty="0" smtClean="0">
                <a:solidFill>
                  <a:schemeClr val="tx2"/>
                </a:solidFill>
              </a:rPr>
              <a:t>NEXT_DAY(DATE,DAY)</a:t>
            </a:r>
          </a:p>
          <a:p>
            <a:pPr marL="0" indent="0">
              <a:buNone/>
            </a:pPr>
            <a:r>
              <a:rPr lang="en-US" sz="2000" b="1" dirty="0" smtClean="0"/>
              <a:t>T</a:t>
            </a:r>
            <a:r>
              <a:rPr lang="en-US" sz="2000" dirty="0" smtClean="0"/>
              <a:t>HIS FUNCTION RETURNS THE DATE OF NEXT SPECIFIED DAY OF THE WEEK AFTER THE ‘DATE’.</a:t>
            </a:r>
          </a:p>
          <a:p>
            <a:pPr marL="0" indent="0">
              <a:buNone/>
            </a:pPr>
            <a:r>
              <a:rPr lang="en-US" sz="2000" b="1" i="1" dirty="0" smtClean="0"/>
              <a:t>EXAMPLE </a:t>
            </a:r>
          </a:p>
          <a:p>
            <a:pPr marL="0" indent="0">
              <a:buNone/>
            </a:pPr>
            <a:r>
              <a:rPr lang="en-US" sz="2000" b="1" dirty="0" smtClean="0"/>
              <a:t>SELECT SYSDATE, NEXT_DAY(SYSDATE,’FRIDAY) FROM DUAL;</a:t>
            </a:r>
          </a:p>
          <a:p>
            <a:pPr marL="0" indent="0">
              <a:buNone/>
            </a:pPr>
            <a:r>
              <a:rPr lang="en-US" sz="2000" b="1" i="1" dirty="0" smtClean="0"/>
              <a:t>OUTPUT:</a:t>
            </a:r>
          </a:p>
          <a:p>
            <a:pPr marL="0" indent="0">
              <a:buNone/>
            </a:pPr>
            <a:r>
              <a:rPr lang="en-US" sz="2000" b="1" dirty="0" smtClean="0"/>
              <a:t>SYSDATE     </a:t>
            </a:r>
            <a:r>
              <a:rPr lang="en-US" sz="2000" b="1" dirty="0" err="1" smtClean="0"/>
              <a:t>NEXT_Day</a:t>
            </a:r>
            <a:r>
              <a:rPr lang="en-US" sz="2000" b="1" dirty="0" smtClean="0"/>
              <a:t>(</a:t>
            </a:r>
          </a:p>
          <a:p>
            <a:pPr marL="0" indent="0">
              <a:buNone/>
            </a:pPr>
            <a:r>
              <a:rPr lang="en-US" sz="1700" b="1" dirty="0" smtClean="0"/>
              <a:t>-------------         ---------------</a:t>
            </a:r>
          </a:p>
          <a:p>
            <a:pPr marL="0" indent="0">
              <a:buNone/>
            </a:pPr>
            <a:r>
              <a:rPr lang="en-US" sz="1700" b="1" dirty="0" smtClean="0"/>
              <a:t>03-SEP-13         06-SEP-13</a:t>
            </a:r>
          </a:p>
          <a:p>
            <a:pPr marL="0" indent="0" algn="ctr">
              <a:buNone/>
            </a:pPr>
            <a:endParaRPr lang="en-IN"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0"/>
            <a:ext cx="3866381" cy="432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581400"/>
            <a:ext cx="4033241" cy="376808"/>
          </a:xfrm>
          <a:prstGeom prst="rect">
            <a:avLst/>
          </a:prstGeom>
        </p:spPr>
      </p:pic>
    </p:spTree>
    <p:extLst>
      <p:ext uri="{BB962C8B-B14F-4D97-AF65-F5344CB8AC3E}">
        <p14:creationId xmlns:p14="http://schemas.microsoft.com/office/powerpoint/2010/main" val="22301891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88640"/>
            <a:ext cx="8229600" cy="85998"/>
          </a:xfrm>
        </p:spPr>
        <p:txBody>
          <a:bodyPr>
            <a:normAutofit fontScale="90000"/>
          </a:bodyPr>
          <a:lstStyle/>
          <a:p>
            <a:endParaRPr lang="en-IN" dirty="0"/>
          </a:p>
        </p:txBody>
      </p:sp>
      <p:sp>
        <p:nvSpPr>
          <p:cNvPr id="3" name="Content Placeholder 2"/>
          <p:cNvSpPr>
            <a:spLocks noGrp="1"/>
          </p:cNvSpPr>
          <p:nvPr>
            <p:ph idx="1"/>
          </p:nvPr>
        </p:nvSpPr>
        <p:spPr>
          <a:xfrm>
            <a:off x="323528" y="260648"/>
            <a:ext cx="8363272" cy="5865515"/>
          </a:xfrm>
        </p:spPr>
        <p:txBody>
          <a:bodyPr>
            <a:normAutofit fontScale="77500" lnSpcReduction="20000"/>
          </a:bodyPr>
          <a:lstStyle/>
          <a:p>
            <a:r>
              <a:rPr lang="en-US" b="1" dirty="0" smtClean="0">
                <a:solidFill>
                  <a:schemeClr val="accent4"/>
                </a:solidFill>
                <a:effectLst>
                  <a:outerShdw blurRad="38100" dist="38100" dir="2700000" algn="tl">
                    <a:srgbClr val="000000">
                      <a:alpha val="43137"/>
                    </a:srgbClr>
                  </a:outerShdw>
                </a:effectLst>
              </a:rPr>
              <a:t>LAST_DAY(d)</a:t>
            </a:r>
          </a:p>
          <a:p>
            <a:pPr marL="0" indent="0">
              <a:buNone/>
            </a:pPr>
            <a:r>
              <a:rPr lang="en-US" sz="2200" dirty="0" smtClean="0"/>
              <a:t>     </a:t>
            </a:r>
            <a:r>
              <a:rPr lang="en-US" sz="2200" dirty="0"/>
              <a:t>T</a:t>
            </a:r>
            <a:r>
              <a:rPr lang="en-US" sz="2200" dirty="0" smtClean="0"/>
              <a:t>his function returns the date of the last day of the month specified. The result will be a date.</a:t>
            </a:r>
          </a:p>
          <a:p>
            <a:pPr marL="0" indent="0">
              <a:buNone/>
            </a:pPr>
            <a:r>
              <a:rPr lang="en-US" sz="2200" b="1" i="1" dirty="0" smtClean="0"/>
              <a:t>Example:</a:t>
            </a:r>
          </a:p>
          <a:p>
            <a:pPr marL="0" indent="0">
              <a:buNone/>
            </a:pPr>
            <a:r>
              <a:rPr lang="en-US" sz="2200" b="1" dirty="0" smtClean="0"/>
              <a:t>SELECT SYSDATE, LAST_DAY(SYSDATE) FROM DUAL;</a:t>
            </a:r>
          </a:p>
          <a:p>
            <a:pPr marL="0" indent="0">
              <a:buNone/>
            </a:pPr>
            <a:r>
              <a:rPr lang="en-US" sz="2200" b="1" i="1" dirty="0" smtClean="0"/>
              <a:t>OUTPUT:</a:t>
            </a:r>
          </a:p>
          <a:p>
            <a:pPr marL="0" indent="0">
              <a:buNone/>
            </a:pPr>
            <a:r>
              <a:rPr lang="en-US" sz="2200" b="1" dirty="0" smtClean="0"/>
              <a:t>SYSDATE       LAST_DAY(</a:t>
            </a:r>
          </a:p>
          <a:p>
            <a:pPr marL="0" indent="0">
              <a:buNone/>
            </a:pPr>
            <a:r>
              <a:rPr lang="en-US" sz="2200" b="1" dirty="0" smtClean="0"/>
              <a:t>------------ ----     -------------------</a:t>
            </a:r>
          </a:p>
          <a:p>
            <a:pPr marL="0" indent="0">
              <a:buNone/>
            </a:pPr>
            <a:r>
              <a:rPr lang="en-US" sz="2200" b="1" dirty="0" smtClean="0"/>
              <a:t>03-SEP-13           30-SEP-13</a:t>
            </a:r>
          </a:p>
          <a:p>
            <a:pPr marL="0" indent="0">
              <a:buNone/>
            </a:pPr>
            <a:endParaRPr lang="en-US" sz="2200" b="1" dirty="0" smtClean="0"/>
          </a:p>
          <a:p>
            <a:r>
              <a:rPr lang="en-US" b="1" dirty="0" smtClean="0">
                <a:solidFill>
                  <a:schemeClr val="accent4"/>
                </a:solidFill>
                <a:effectLst>
                  <a:outerShdw blurRad="38100" dist="38100" dir="2700000" algn="tl">
                    <a:srgbClr val="000000">
                      <a:alpha val="43137"/>
                    </a:srgbClr>
                  </a:outerShdw>
                </a:effectLst>
              </a:rPr>
              <a:t>ROUND(d[,format])</a:t>
            </a:r>
          </a:p>
          <a:p>
            <a:pPr marL="0" indent="0">
              <a:buNone/>
            </a:pPr>
            <a:r>
              <a:rPr lang="en-US" sz="2200" dirty="0" smtClean="0"/>
              <a:t>    </a:t>
            </a:r>
          </a:p>
          <a:p>
            <a:pPr marL="0" indent="0">
              <a:buNone/>
            </a:pPr>
            <a:r>
              <a:rPr lang="en-US" sz="2200" dirty="0" smtClean="0"/>
              <a:t>This function rounds the date d to the unit specified by format. If format is not specified, is default to ‘DD’ , which rounds d to the nearest day.</a:t>
            </a:r>
            <a:endParaRPr lang="en-US" sz="2200" b="1" dirty="0" smtClean="0"/>
          </a:p>
          <a:p>
            <a:pPr marL="0" indent="0">
              <a:buNone/>
            </a:pPr>
            <a:r>
              <a:rPr lang="en-US" sz="2200" b="1" i="1" dirty="0" smtClean="0"/>
              <a:t>Example:</a:t>
            </a:r>
          </a:p>
          <a:p>
            <a:pPr marL="0" indent="0">
              <a:buNone/>
            </a:pPr>
            <a:r>
              <a:rPr lang="en-US" sz="2200" b="1" dirty="0" smtClean="0"/>
              <a:t>SELECT SYSDATE, ROUND(SYSDATE,’MM’) AS “NEAREST MONTH” FROM DUAL;</a:t>
            </a:r>
          </a:p>
          <a:p>
            <a:pPr marL="0" indent="0">
              <a:buNone/>
            </a:pPr>
            <a:r>
              <a:rPr lang="en-US" sz="2200" b="1" i="1" dirty="0" smtClean="0"/>
              <a:t>OUTPUT:</a:t>
            </a:r>
          </a:p>
          <a:p>
            <a:pPr marL="0" indent="0">
              <a:buNone/>
            </a:pPr>
            <a:r>
              <a:rPr lang="en-US" sz="2200" b="1" dirty="0" smtClean="0"/>
              <a:t>SYSDATE     NEAREST M</a:t>
            </a:r>
          </a:p>
          <a:p>
            <a:pPr marL="0" indent="0">
              <a:buNone/>
            </a:pPr>
            <a:r>
              <a:rPr lang="en-US" sz="2200" b="1" dirty="0" smtClean="0"/>
              <a:t>--------------    --------------- </a:t>
            </a:r>
          </a:p>
          <a:p>
            <a:pPr marL="0" indent="0">
              <a:buNone/>
            </a:pPr>
            <a:r>
              <a:rPr lang="en-US" sz="2200" b="1" dirty="0" smtClean="0"/>
              <a:t>03-SEP-13       01-SEP-13</a:t>
            </a:r>
            <a:endParaRPr lang="en-IN" sz="2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188640"/>
            <a:ext cx="3384376" cy="432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667000"/>
            <a:ext cx="3960440" cy="648072"/>
          </a:xfrm>
          <a:prstGeom prst="rect">
            <a:avLst/>
          </a:prstGeom>
        </p:spPr>
      </p:pic>
    </p:spTree>
    <p:extLst>
      <p:ext uri="{BB962C8B-B14F-4D97-AF65-F5344CB8AC3E}">
        <p14:creationId xmlns:p14="http://schemas.microsoft.com/office/powerpoint/2010/main" val="3954330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6632"/>
          </a:xfrm>
        </p:spPr>
        <p:txBody>
          <a:bodyPr>
            <a:normAutofit fontScale="90000"/>
          </a:bodyPr>
          <a:lstStyle/>
          <a:p>
            <a:endParaRPr lang="en-IN" dirty="0"/>
          </a:p>
        </p:txBody>
      </p:sp>
      <p:sp>
        <p:nvSpPr>
          <p:cNvPr id="3" name="Content Placeholder 2"/>
          <p:cNvSpPr>
            <a:spLocks noGrp="1"/>
          </p:cNvSpPr>
          <p:nvPr>
            <p:ph idx="1"/>
          </p:nvPr>
        </p:nvSpPr>
        <p:spPr>
          <a:xfrm>
            <a:off x="251520" y="188640"/>
            <a:ext cx="8435280" cy="5937523"/>
          </a:xfrm>
        </p:spPr>
        <p:txBody>
          <a:bodyPr/>
          <a:lstStyle/>
          <a:p>
            <a:r>
              <a:rPr lang="en-US" b="1" dirty="0" smtClean="0">
                <a:solidFill>
                  <a:schemeClr val="accent4"/>
                </a:solidFill>
                <a:effectLst>
                  <a:outerShdw blurRad="38100" dist="38100" dir="2700000" algn="tl">
                    <a:srgbClr val="000000">
                      <a:alpha val="43137"/>
                    </a:srgbClr>
                  </a:outerShdw>
                </a:effectLst>
              </a:rPr>
              <a:t>TRUNC(d[,</a:t>
            </a:r>
            <a:r>
              <a:rPr lang="en-US" b="1" dirty="0" err="1" smtClean="0">
                <a:solidFill>
                  <a:schemeClr val="accent4"/>
                </a:solidFill>
                <a:effectLst>
                  <a:outerShdw blurRad="38100" dist="38100" dir="2700000" algn="tl">
                    <a:srgbClr val="000000">
                      <a:alpha val="43137"/>
                    </a:srgbClr>
                  </a:outerShdw>
                </a:effectLst>
              </a:rPr>
              <a:t>formt</a:t>
            </a:r>
            <a:r>
              <a:rPr lang="en-US" b="1" dirty="0" smtClean="0">
                <a:solidFill>
                  <a:schemeClr val="accent4"/>
                </a:solidFill>
                <a:effectLst>
                  <a:outerShdw blurRad="38100" dist="38100" dir="2700000" algn="tl">
                    <a:srgbClr val="000000">
                      <a:alpha val="43137"/>
                    </a:srgbClr>
                  </a:outerShdw>
                </a:effectLst>
              </a:rPr>
              <a:t> ])</a:t>
            </a:r>
          </a:p>
          <a:p>
            <a:pPr marL="0" indent="0">
              <a:buNone/>
            </a:pPr>
            <a:r>
              <a:rPr lang="en-US" sz="2400" dirty="0" smtClean="0"/>
              <a:t>             </a:t>
            </a:r>
            <a:r>
              <a:rPr lang="en-US" sz="2400" dirty="0"/>
              <a:t>T</a:t>
            </a:r>
            <a:r>
              <a:rPr lang="en-US" sz="2400" dirty="0" smtClean="0"/>
              <a:t>his function  returns the date d truncated to the unit specified by format. If format is omitted, then it defaults to ‘DD’, which truncates d to the nearest day.</a:t>
            </a:r>
          </a:p>
          <a:p>
            <a:pPr marL="0" indent="0">
              <a:buNone/>
            </a:pPr>
            <a:r>
              <a:rPr lang="en-US" sz="2400" b="1" i="1" dirty="0" smtClean="0"/>
              <a:t>Example: </a:t>
            </a:r>
          </a:p>
          <a:p>
            <a:pPr marL="0" indent="0">
              <a:buNone/>
            </a:pPr>
            <a:r>
              <a:rPr lang="en-US" sz="1800" b="1" dirty="0" smtClean="0"/>
              <a:t>SELECT SYSDATE, TRUNC(SYSDATE,’YEAR’) AS “FIRST DAY” FROM DUAL;</a:t>
            </a:r>
          </a:p>
          <a:p>
            <a:pPr marL="0" indent="0">
              <a:buNone/>
            </a:pPr>
            <a:r>
              <a:rPr lang="en-US" sz="1800" b="1" i="1" dirty="0" smtClean="0"/>
              <a:t>OUTPUT:</a:t>
            </a:r>
          </a:p>
          <a:p>
            <a:pPr marL="0" indent="0">
              <a:buNone/>
            </a:pPr>
            <a:r>
              <a:rPr lang="en-US" sz="1800" b="1" dirty="0" smtClean="0"/>
              <a:t>SYSDATE           FIRST DAY</a:t>
            </a:r>
          </a:p>
          <a:p>
            <a:pPr marL="0" indent="0">
              <a:buNone/>
            </a:pPr>
            <a:r>
              <a:rPr lang="en-US" sz="1800" b="1" dirty="0" smtClean="0"/>
              <a:t>---------------      ------------------</a:t>
            </a:r>
          </a:p>
          <a:p>
            <a:pPr marL="0" indent="0">
              <a:buNone/>
            </a:pPr>
            <a:r>
              <a:rPr lang="en-US" sz="1800" b="1" dirty="0" smtClean="0"/>
              <a:t>03-SEP-13          01-JAN-13</a:t>
            </a:r>
          </a:p>
          <a:p>
            <a:endParaRPr lang="en-US" sz="1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0"/>
            <a:ext cx="4464496" cy="692696"/>
          </a:xfrm>
          <a:prstGeom prst="rect">
            <a:avLst/>
          </a:prstGeom>
        </p:spPr>
      </p:pic>
    </p:spTree>
    <p:extLst>
      <p:ext uri="{BB962C8B-B14F-4D97-AF65-F5344CB8AC3E}">
        <p14:creationId xmlns:p14="http://schemas.microsoft.com/office/powerpoint/2010/main" val="26534181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04704"/>
          </a:xfrm>
        </p:spPr>
        <p:txBody>
          <a:bodyPr/>
          <a:lstStyle/>
          <a:p>
            <a:pPr algn="ctr"/>
            <a:r>
              <a:rPr lang="en-US" dirty="0" smtClean="0">
                <a:solidFill>
                  <a:schemeClr val="accent1">
                    <a:lumMod val="75000"/>
                  </a:schemeClr>
                </a:solidFill>
              </a:rPr>
              <a:t>SQL FUNCTION</a:t>
            </a:r>
            <a:endParaRPr lang="en-IN" dirty="0">
              <a:solidFill>
                <a:schemeClr val="accent1">
                  <a:lumMod val="75000"/>
                </a:schemeClr>
              </a:solidFill>
            </a:endParaRPr>
          </a:p>
        </p:txBody>
      </p:sp>
      <p:sp>
        <p:nvSpPr>
          <p:cNvPr id="3" name="Content Placeholder 2"/>
          <p:cNvSpPr>
            <a:spLocks noGrp="1"/>
          </p:cNvSpPr>
          <p:nvPr>
            <p:ph idx="1"/>
          </p:nvPr>
        </p:nvSpPr>
        <p:spPr>
          <a:xfrm>
            <a:off x="539552" y="1124744"/>
            <a:ext cx="8147248" cy="5001419"/>
          </a:xfrm>
        </p:spPr>
        <p:txBody>
          <a:bodyPr>
            <a:normAutofit/>
          </a:bodyPr>
          <a:lstStyle/>
          <a:p>
            <a:endParaRPr lang="en-IN" dirty="0"/>
          </a:p>
        </p:txBody>
      </p:sp>
      <p:sp>
        <p:nvSpPr>
          <p:cNvPr id="4" name="Rectangle 3"/>
          <p:cNvSpPr/>
          <p:nvPr/>
        </p:nvSpPr>
        <p:spPr>
          <a:xfrm>
            <a:off x="3777612" y="1957095"/>
            <a:ext cx="1872208" cy="107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Functions</a:t>
            </a:r>
            <a:endParaRPr lang="en-IN" sz="3200" dirty="0">
              <a:solidFill>
                <a:schemeClr val="tx1"/>
              </a:solidFill>
            </a:endParaRPr>
          </a:p>
        </p:txBody>
      </p:sp>
      <p:sp>
        <p:nvSpPr>
          <p:cNvPr id="5" name="Rectangle 4"/>
          <p:cNvSpPr/>
          <p:nvPr/>
        </p:nvSpPr>
        <p:spPr>
          <a:xfrm>
            <a:off x="1288468" y="322217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Arg</a:t>
            </a:r>
            <a:r>
              <a:rPr lang="en-US" sz="2000" dirty="0" smtClean="0">
                <a:solidFill>
                  <a:schemeClr val="tx1"/>
                </a:solidFill>
              </a:rPr>
              <a:t> 1</a:t>
            </a:r>
            <a:endParaRPr lang="en-IN" sz="2000" dirty="0">
              <a:solidFill>
                <a:schemeClr val="tx1"/>
              </a:solidFill>
            </a:endParaRPr>
          </a:p>
        </p:txBody>
      </p:sp>
      <p:sp>
        <p:nvSpPr>
          <p:cNvPr id="6" name="Rectangle 5"/>
          <p:cNvSpPr/>
          <p:nvPr/>
        </p:nvSpPr>
        <p:spPr>
          <a:xfrm>
            <a:off x="1684512" y="3717032"/>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arg2</a:t>
            </a:r>
            <a:endParaRPr lang="en-IN" sz="2000" dirty="0">
              <a:solidFill>
                <a:schemeClr val="tx1"/>
              </a:solidFill>
            </a:endParaRPr>
          </a:p>
        </p:txBody>
      </p:sp>
      <p:sp>
        <p:nvSpPr>
          <p:cNvPr id="7" name="Rectangle 6"/>
          <p:cNvSpPr/>
          <p:nvPr/>
        </p:nvSpPr>
        <p:spPr>
          <a:xfrm>
            <a:off x="2448879" y="479715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Arg</a:t>
            </a:r>
            <a:r>
              <a:rPr lang="en-US" sz="2000" dirty="0" smtClean="0">
                <a:solidFill>
                  <a:schemeClr val="tx1"/>
                </a:solidFill>
              </a:rPr>
              <a:t> n</a:t>
            </a:r>
            <a:endParaRPr lang="en-IN" sz="2000" dirty="0">
              <a:solidFill>
                <a:schemeClr val="tx1"/>
              </a:solidFill>
            </a:endParaRPr>
          </a:p>
        </p:txBody>
      </p:sp>
      <p:sp>
        <p:nvSpPr>
          <p:cNvPr id="8" name="Rectangle 7"/>
          <p:cNvSpPr/>
          <p:nvPr/>
        </p:nvSpPr>
        <p:spPr>
          <a:xfrm>
            <a:off x="6444208" y="378904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Resullt</a:t>
            </a:r>
            <a:r>
              <a:rPr lang="en-US" sz="2000" dirty="0" smtClean="0">
                <a:solidFill>
                  <a:schemeClr val="tx1"/>
                </a:solidFill>
              </a:rPr>
              <a:t> value</a:t>
            </a:r>
            <a:endParaRPr lang="en-IN" sz="2000" dirty="0">
              <a:solidFill>
                <a:schemeClr val="tx1"/>
              </a:solidFill>
            </a:endParaRPr>
          </a:p>
        </p:txBody>
      </p:sp>
      <p:sp>
        <p:nvSpPr>
          <p:cNvPr id="9" name="Rectangle 8"/>
          <p:cNvSpPr/>
          <p:nvPr/>
        </p:nvSpPr>
        <p:spPr>
          <a:xfrm>
            <a:off x="2053553" y="4293096"/>
            <a:ext cx="5400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188568" y="4509120"/>
            <a:ext cx="7917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315614" y="4635976"/>
            <a:ext cx="72008" cy="80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Bent Arrow 14"/>
          <p:cNvSpPr/>
          <p:nvPr/>
        </p:nvSpPr>
        <p:spPr>
          <a:xfrm>
            <a:off x="1475656" y="2060849"/>
            <a:ext cx="2304256" cy="1161322"/>
          </a:xfrm>
          <a:prstGeom prst="bentArrow">
            <a:avLst>
              <a:gd name="adj1" fmla="val 13752"/>
              <a:gd name="adj2" fmla="val 1422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accent6">
                  <a:lumMod val="60000"/>
                  <a:lumOff val="40000"/>
                </a:schemeClr>
              </a:solidFill>
            </a:endParaRPr>
          </a:p>
        </p:txBody>
      </p:sp>
      <p:sp>
        <p:nvSpPr>
          <p:cNvPr id="17" name="Bent Arrow 16"/>
          <p:cNvSpPr/>
          <p:nvPr/>
        </p:nvSpPr>
        <p:spPr>
          <a:xfrm>
            <a:off x="2267744" y="2353139"/>
            <a:ext cx="1509868" cy="1363893"/>
          </a:xfrm>
          <a:prstGeom prst="bentArrow">
            <a:avLst>
              <a:gd name="adj1" fmla="val 10022"/>
              <a:gd name="adj2" fmla="val 13064"/>
              <a:gd name="adj3" fmla="val 25936"/>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ent Arrow 17"/>
          <p:cNvSpPr/>
          <p:nvPr/>
        </p:nvSpPr>
        <p:spPr>
          <a:xfrm>
            <a:off x="3007160" y="2789508"/>
            <a:ext cx="788673" cy="2007644"/>
          </a:xfrm>
          <a:prstGeom prst="bentArrow">
            <a:avLst>
              <a:gd name="adj1" fmla="val 11197"/>
              <a:gd name="adj2" fmla="val 23620"/>
              <a:gd name="adj3" fmla="val 30521"/>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Minus 26"/>
          <p:cNvSpPr/>
          <p:nvPr/>
        </p:nvSpPr>
        <p:spPr>
          <a:xfrm>
            <a:off x="5652120" y="2496090"/>
            <a:ext cx="45719"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Minus 27"/>
          <p:cNvSpPr/>
          <p:nvPr/>
        </p:nvSpPr>
        <p:spPr>
          <a:xfrm>
            <a:off x="5364088" y="2132856"/>
            <a:ext cx="2232248" cy="902229"/>
          </a:xfrm>
          <a:prstGeom prst="mathMinu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Down Arrow 28"/>
          <p:cNvSpPr/>
          <p:nvPr/>
        </p:nvSpPr>
        <p:spPr>
          <a:xfrm>
            <a:off x="7020272" y="2641510"/>
            <a:ext cx="360040" cy="115182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3275856" y="3120546"/>
            <a:ext cx="2808312" cy="400110"/>
          </a:xfrm>
          <a:prstGeom prst="rect">
            <a:avLst/>
          </a:prstGeom>
          <a:noFill/>
        </p:spPr>
        <p:txBody>
          <a:bodyPr wrap="square" rtlCol="0">
            <a:spAutoFit/>
          </a:bodyPr>
          <a:lstStyle/>
          <a:p>
            <a:r>
              <a:rPr lang="en-US" sz="2000" dirty="0" smtClean="0"/>
              <a:t>Function performs action</a:t>
            </a:r>
            <a:endParaRPr lang="en-IN" sz="2000" dirty="0"/>
          </a:p>
        </p:txBody>
      </p:sp>
    </p:spTree>
    <p:extLst>
      <p:ext uri="{BB962C8B-B14F-4D97-AF65-F5344CB8AC3E}">
        <p14:creationId xmlns:p14="http://schemas.microsoft.com/office/powerpoint/2010/main" val="11140107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Advantages of function</a:t>
            </a:r>
            <a:endParaRPr lang="en-IN"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Function can be used to perform complex calculations on data.</a:t>
            </a:r>
          </a:p>
          <a:p>
            <a:r>
              <a:rPr lang="en-US" dirty="0" smtClean="0"/>
              <a:t>Functions can modify individual data items</a:t>
            </a:r>
          </a:p>
          <a:p>
            <a:r>
              <a:rPr lang="en-US" dirty="0" smtClean="0"/>
              <a:t>Function can very easily manipulate output for groups of rows. Function can manipulate character as well as numeric type of data.</a:t>
            </a:r>
          </a:p>
          <a:p>
            <a:r>
              <a:rPr lang="en-US" dirty="0"/>
              <a:t> </a:t>
            </a:r>
            <a:r>
              <a:rPr lang="en-US" dirty="0" smtClean="0"/>
              <a:t>function can alter date formats for display</a:t>
            </a:r>
            <a:endParaRPr lang="en-IN" dirty="0"/>
          </a:p>
        </p:txBody>
      </p:sp>
    </p:spTree>
    <p:extLst>
      <p:ext uri="{BB962C8B-B14F-4D97-AF65-F5344CB8AC3E}">
        <p14:creationId xmlns:p14="http://schemas.microsoft.com/office/powerpoint/2010/main" val="1529044140"/>
      </p:ext>
    </p:extLst>
  </p:cSld>
  <p:clrMapOvr>
    <a:masterClrMapping/>
  </p:clrMapOvr>
  <p:transition spd="slow">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792088"/>
          </a:xfrm>
        </p:spPr>
        <p:txBody>
          <a:bodyPr/>
          <a:lstStyle/>
          <a:p>
            <a:pPr algn="ctr"/>
            <a:r>
              <a:rPr lang="en-US" b="1" dirty="0" smtClean="0">
                <a:solidFill>
                  <a:schemeClr val="accent2">
                    <a:lumMod val="75000"/>
                  </a:schemeClr>
                </a:solidFill>
                <a:effectLst>
                  <a:outerShdw blurRad="38100" dist="38100" dir="2700000" algn="tl">
                    <a:srgbClr val="000000">
                      <a:alpha val="43137"/>
                    </a:srgbClr>
                  </a:outerShdw>
                </a:effectLst>
              </a:rPr>
              <a:t>TYPES OF FUNCTION</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196752"/>
            <a:ext cx="8219256" cy="4929411"/>
          </a:xfrm>
        </p:spPr>
        <p:txBody>
          <a:bodyPr/>
          <a:lstStyle/>
          <a:p>
            <a:r>
              <a:rPr lang="en-US" sz="2400" dirty="0" smtClean="0"/>
              <a:t>There are two types of function:</a:t>
            </a:r>
          </a:p>
          <a:p>
            <a:r>
              <a:rPr lang="en-US" sz="2400" dirty="0" smtClean="0"/>
              <a:t>Single row functions</a:t>
            </a:r>
          </a:p>
          <a:p>
            <a:r>
              <a:rPr lang="en-US" sz="2400" dirty="0" smtClean="0"/>
              <a:t>Multiple row functions</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17" y="2420888"/>
            <a:ext cx="6768752" cy="3816424"/>
          </a:xfrm>
          <a:prstGeom prst="rect">
            <a:avLst/>
          </a:prstGeom>
        </p:spPr>
      </p:pic>
    </p:spTree>
    <p:extLst>
      <p:ext uri="{BB962C8B-B14F-4D97-AF65-F5344CB8AC3E}">
        <p14:creationId xmlns:p14="http://schemas.microsoft.com/office/powerpoint/2010/main" val="14934769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88680"/>
          </a:xfrm>
        </p:spPr>
        <p:txBody>
          <a:bodyPr/>
          <a:lstStyle/>
          <a:p>
            <a:pPr algn="ctr"/>
            <a:r>
              <a:rPr lang="en-US" b="1" dirty="0" smtClean="0">
                <a:solidFill>
                  <a:schemeClr val="accent2">
                    <a:lumMod val="75000"/>
                  </a:schemeClr>
                </a:solidFill>
              </a:rPr>
              <a:t>Single row function</a:t>
            </a:r>
            <a:endParaRPr lang="en-IN" b="1" dirty="0">
              <a:solidFill>
                <a:schemeClr val="accent2">
                  <a:lumMod val="75000"/>
                </a:schemeClr>
              </a:solidFill>
            </a:endParaRPr>
          </a:p>
        </p:txBody>
      </p:sp>
      <p:sp>
        <p:nvSpPr>
          <p:cNvPr id="3" name="Content Placeholder 2"/>
          <p:cNvSpPr>
            <a:spLocks noGrp="1"/>
          </p:cNvSpPr>
          <p:nvPr>
            <p:ph idx="1"/>
          </p:nvPr>
        </p:nvSpPr>
        <p:spPr>
          <a:xfrm>
            <a:off x="395536" y="1196752"/>
            <a:ext cx="8291264" cy="4929411"/>
          </a:xfrm>
        </p:spPr>
        <p:txBody>
          <a:bodyPr>
            <a:normAutofit fontScale="92500" lnSpcReduction="10000"/>
          </a:bodyPr>
          <a:lstStyle/>
          <a:p>
            <a:r>
              <a:rPr lang="en-US" sz="2800" dirty="0" smtClean="0"/>
              <a:t>These function operate on single rows only and return one  value for ach row, column name or an expression. Single-row functions can be used in SELECT. WHERE and ORDER by clauses.</a:t>
            </a:r>
          </a:p>
          <a:p>
            <a:pPr algn="ctr"/>
            <a:r>
              <a:rPr lang="en-US" sz="2800" b="1" dirty="0" smtClean="0"/>
              <a:t>Syntax of using a single-row function is          </a:t>
            </a:r>
            <a:r>
              <a:rPr lang="en-US" sz="2800" b="1" dirty="0" err="1" smtClean="0"/>
              <a:t>function_name</a:t>
            </a:r>
            <a:r>
              <a:rPr lang="en-US" sz="2800" b="1" dirty="0" smtClean="0"/>
              <a:t> [(arg1, arg2,…..)]</a:t>
            </a:r>
          </a:p>
          <a:p>
            <a:pPr marL="0" indent="0" algn="ctr">
              <a:buNone/>
            </a:pPr>
            <a:endParaRPr lang="en-US" sz="2800" b="1" dirty="0" smtClean="0"/>
          </a:p>
          <a:p>
            <a:r>
              <a:rPr lang="en-US" sz="2800" dirty="0" smtClean="0"/>
              <a:t>Where, </a:t>
            </a:r>
            <a:r>
              <a:rPr lang="en-US" sz="2800" b="1" dirty="0" err="1" smtClean="0"/>
              <a:t>function_name</a:t>
            </a:r>
            <a:r>
              <a:rPr lang="en-US" sz="2800" dirty="0" smtClean="0"/>
              <a:t> is the name of the function. </a:t>
            </a:r>
            <a:r>
              <a:rPr lang="en-US" sz="2800" b="1" dirty="0" smtClean="0"/>
              <a:t>arg1</a:t>
            </a:r>
            <a:r>
              <a:rPr lang="en-US" sz="2800" dirty="0" smtClean="0"/>
              <a:t>,</a:t>
            </a:r>
            <a:r>
              <a:rPr lang="en-US" sz="2800" b="1" dirty="0" smtClean="0"/>
              <a:t>arg2 </a:t>
            </a:r>
            <a:r>
              <a:rPr lang="en-US" sz="2800" dirty="0" smtClean="0"/>
              <a:t>is any argument to be used by the function. This can be represented by a user-supplied constant value, variable value, column name or an expression.</a:t>
            </a:r>
            <a:endParaRPr lang="en-IN" sz="2800" dirty="0"/>
          </a:p>
        </p:txBody>
      </p:sp>
    </p:spTree>
    <p:extLst>
      <p:ext uri="{BB962C8B-B14F-4D97-AF65-F5344CB8AC3E}">
        <p14:creationId xmlns:p14="http://schemas.microsoft.com/office/powerpoint/2010/main" val="26136406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single row functions</a:t>
            </a:r>
            <a:endParaRPr lang="en-IN" dirty="0"/>
          </a:p>
        </p:txBody>
      </p:sp>
      <p:sp>
        <p:nvSpPr>
          <p:cNvPr id="3" name="Content Placeholder 2"/>
          <p:cNvSpPr>
            <a:spLocks noGrp="1"/>
          </p:cNvSpPr>
          <p:nvPr>
            <p:ph idx="1"/>
          </p:nvPr>
        </p:nvSpPr>
        <p:spPr/>
        <p:txBody>
          <a:bodyPr>
            <a:normAutofit/>
          </a:bodyPr>
          <a:lstStyle/>
          <a:p>
            <a:r>
              <a:rPr lang="en-US" dirty="0" smtClean="0"/>
              <a:t>There are different types of single row function:</a:t>
            </a:r>
          </a:p>
          <a:p>
            <a:r>
              <a:rPr lang="en-US" dirty="0" smtClean="0"/>
              <a:t>Character functions</a:t>
            </a:r>
          </a:p>
          <a:p>
            <a:r>
              <a:rPr lang="en-US" dirty="0" smtClean="0"/>
              <a:t>Number functions/</a:t>
            </a:r>
            <a:r>
              <a:rPr lang="en-US" dirty="0" err="1" smtClean="0"/>
              <a:t>arithmatic</a:t>
            </a:r>
            <a:r>
              <a:rPr lang="en-US" dirty="0" smtClean="0"/>
              <a:t> functions</a:t>
            </a:r>
          </a:p>
          <a:p>
            <a:r>
              <a:rPr lang="en-US" dirty="0" smtClean="0"/>
              <a:t>Date functions</a:t>
            </a:r>
          </a:p>
          <a:p>
            <a:r>
              <a:rPr lang="en-US" dirty="0"/>
              <a:t> </a:t>
            </a:r>
            <a:r>
              <a:rPr lang="en-US" dirty="0" smtClean="0"/>
              <a:t>conversion functions</a:t>
            </a:r>
          </a:p>
          <a:p>
            <a:r>
              <a:rPr lang="en-US" dirty="0" smtClean="0"/>
              <a:t>Aggregate functions</a:t>
            </a:r>
          </a:p>
          <a:p>
            <a:endParaRPr lang="en-IN" dirty="0"/>
          </a:p>
        </p:txBody>
      </p:sp>
    </p:spTree>
    <p:extLst>
      <p:ext uri="{BB962C8B-B14F-4D97-AF65-F5344CB8AC3E}">
        <p14:creationId xmlns:p14="http://schemas.microsoft.com/office/powerpoint/2010/main" val="29424200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239000" cy="1143000"/>
          </a:xfrm>
        </p:spPr>
        <p:txBody>
          <a:bodyPr/>
          <a:lstStyle/>
          <a:p>
            <a:r>
              <a:rPr lang="en-US" u="sng" dirty="0" smtClean="0"/>
              <a:t>String/character function</a:t>
            </a:r>
            <a:endParaRPr lang="en-US" u="sng" dirty="0"/>
          </a:p>
        </p:txBody>
      </p:sp>
      <p:sp>
        <p:nvSpPr>
          <p:cNvPr id="3" name="Content Placeholder 2"/>
          <p:cNvSpPr>
            <a:spLocks noGrp="1"/>
          </p:cNvSpPr>
          <p:nvPr>
            <p:ph idx="1"/>
          </p:nvPr>
        </p:nvSpPr>
        <p:spPr>
          <a:xfrm>
            <a:off x="457200" y="1371600"/>
            <a:ext cx="7239000" cy="4846320"/>
          </a:xfrm>
        </p:spPr>
        <p:txBody>
          <a:bodyPr>
            <a:normAutofit fontScale="92500" lnSpcReduction="10000"/>
          </a:bodyPr>
          <a:lstStyle/>
          <a:p>
            <a:r>
              <a:rPr lang="en-US" dirty="0" smtClean="0">
                <a:solidFill>
                  <a:schemeClr val="accent1">
                    <a:lumMod val="75000"/>
                  </a:schemeClr>
                </a:solidFill>
              </a:rPr>
              <a:t>1.</a:t>
            </a:r>
            <a:r>
              <a:rPr lang="en-US" sz="2800" b="1" u="sng" dirty="0" smtClean="0">
                <a:solidFill>
                  <a:schemeClr val="accent1">
                    <a:lumMod val="75000"/>
                  </a:schemeClr>
                </a:solidFill>
              </a:rPr>
              <a:t>LOWER</a:t>
            </a:r>
            <a:r>
              <a:rPr lang="en-US" dirty="0" smtClean="0"/>
              <a:t>:- returns char, with all letters in lowercase</a:t>
            </a:r>
          </a:p>
          <a:p>
            <a:pPr>
              <a:buNone/>
            </a:pPr>
            <a:r>
              <a:rPr lang="en-US" dirty="0" smtClean="0"/>
              <a:t>		Syntax:-lower(char)</a:t>
            </a:r>
          </a:p>
          <a:p>
            <a:pPr>
              <a:buNone/>
            </a:pPr>
            <a:r>
              <a:rPr lang="en-US" dirty="0" smtClean="0"/>
              <a:t>		e.g. select lower(‘IVAN 		BAYROSS’)”Lower” from dual;</a:t>
            </a:r>
          </a:p>
          <a:p>
            <a:pPr>
              <a:buNone/>
            </a:pPr>
            <a:r>
              <a:rPr lang="en-US" dirty="0" smtClean="0"/>
              <a:t>		Output=ivan  bayross</a:t>
            </a:r>
          </a:p>
          <a:p>
            <a:pPr>
              <a:buNone/>
            </a:pPr>
            <a:r>
              <a:rPr lang="en-US" dirty="0" smtClean="0">
                <a:solidFill>
                  <a:schemeClr val="accent1">
                    <a:lumMod val="75000"/>
                  </a:schemeClr>
                </a:solidFill>
              </a:rPr>
              <a:t>2</a:t>
            </a:r>
            <a:r>
              <a:rPr lang="en-US" sz="3000" b="1" u="sng" dirty="0" smtClean="0">
                <a:solidFill>
                  <a:schemeClr val="accent1">
                    <a:lumMod val="75000"/>
                  </a:schemeClr>
                </a:solidFill>
              </a:rPr>
              <a:t>.INITCAP</a:t>
            </a:r>
            <a:r>
              <a:rPr lang="en-US" dirty="0" smtClean="0"/>
              <a:t>:- returns a string with the first letter of each word in upper case.</a:t>
            </a:r>
          </a:p>
          <a:p>
            <a:pPr>
              <a:buNone/>
            </a:pPr>
            <a:r>
              <a:rPr lang="en-US" dirty="0" smtClean="0"/>
              <a:t>		Syntax:- initcap(char)</a:t>
            </a:r>
          </a:p>
          <a:p>
            <a:pPr>
              <a:buNone/>
            </a:pPr>
            <a:r>
              <a:rPr lang="en-US" dirty="0" smtClean="0"/>
              <a:t>		e.g. select initcap(‘IVAN BAYROSS’)”Title 	case” from dual;</a:t>
            </a:r>
          </a:p>
          <a:p>
            <a:pPr>
              <a:buNone/>
            </a:pPr>
            <a:r>
              <a:rPr lang="en-US" dirty="0" smtClean="0"/>
              <a:t>		Output=Ivan Bayross</a:t>
            </a:r>
            <a:endParaRPr lang="en-US" dirty="0"/>
          </a:p>
        </p:txBody>
      </p:sp>
    </p:spTree>
    <p:extLst>
      <p:ext uri="{BB962C8B-B14F-4D97-AF65-F5344CB8AC3E}">
        <p14:creationId xmlns:p14="http://schemas.microsoft.com/office/powerpoint/2010/main" val="21080521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r>
              <a:rPr lang="en-US" sz="2800" b="1" u="sng" dirty="0" smtClean="0">
                <a:solidFill>
                  <a:schemeClr val="accent1">
                    <a:lumMod val="75000"/>
                  </a:schemeClr>
                </a:solidFill>
              </a:rPr>
              <a:t>3.UPPER</a:t>
            </a:r>
            <a:r>
              <a:rPr lang="en-US" dirty="0" smtClean="0"/>
              <a:t>:- returns char, with all letters in uppercase.</a:t>
            </a:r>
          </a:p>
          <a:p>
            <a:pPr>
              <a:buNone/>
            </a:pPr>
            <a:r>
              <a:rPr lang="en-US" dirty="0" smtClean="0"/>
              <a:t>		syntax:- upper(char)</a:t>
            </a:r>
          </a:p>
          <a:p>
            <a:pPr>
              <a:buNone/>
            </a:pPr>
            <a:r>
              <a:rPr lang="en-US" dirty="0" smtClean="0"/>
              <a:t>		e.g. select upper(‘ivan 	bayross’)”capitalized” from dual;</a:t>
            </a:r>
          </a:p>
          <a:p>
            <a:pPr>
              <a:buNone/>
            </a:pPr>
            <a:r>
              <a:rPr lang="en-US" dirty="0" smtClean="0"/>
              <a:t>		Output= IVAN BAYROSS</a:t>
            </a:r>
          </a:p>
          <a:p>
            <a:pPr>
              <a:buNone/>
            </a:pPr>
            <a:r>
              <a:rPr lang="en-US" sz="2800" b="1" u="sng" dirty="0" smtClean="0">
                <a:solidFill>
                  <a:schemeClr val="accent1">
                    <a:lumMod val="75000"/>
                  </a:schemeClr>
                </a:solidFill>
              </a:rPr>
              <a:t>4.SUBSTR</a:t>
            </a:r>
            <a:r>
              <a:rPr lang="en-US" dirty="0" smtClean="0"/>
              <a:t>:-returns a portion of characters beginning at character m, and going up to character n. if n is omitted the result returned is up to the last character in the string. The first position of char is 1.</a:t>
            </a:r>
          </a:p>
          <a:p>
            <a:pPr lvl="2">
              <a:buNone/>
            </a:pPr>
            <a:r>
              <a:rPr lang="en-US" dirty="0" smtClean="0"/>
              <a:t>Syntax:- substr(&lt;string&gt;,&lt;start_position&gt;,[&lt;length&gt;])</a:t>
            </a:r>
          </a:p>
          <a:p>
            <a:pPr>
              <a:buNone/>
            </a:pPr>
            <a:endParaRPr lang="en-US" dirty="0"/>
          </a:p>
        </p:txBody>
      </p:sp>
    </p:spTree>
    <p:extLst>
      <p:ext uri="{BB962C8B-B14F-4D97-AF65-F5344CB8AC3E}">
        <p14:creationId xmlns:p14="http://schemas.microsoft.com/office/powerpoint/2010/main" val="165471524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435</TotalTime>
  <Words>1107</Words>
  <Application>Microsoft Office PowerPoint</Application>
  <PresentationFormat>On-screen Show (4:3)</PresentationFormat>
  <Paragraphs>227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Cordia New</vt:lpstr>
      <vt:lpstr>Trebuchet MS</vt:lpstr>
      <vt:lpstr>Wingdings</vt:lpstr>
      <vt:lpstr>Wingdings 2</vt:lpstr>
      <vt:lpstr>Opulent</vt:lpstr>
      <vt:lpstr>PowerPoint Presentation</vt:lpstr>
      <vt:lpstr>Functions</vt:lpstr>
      <vt:lpstr>SQL FUNCTION</vt:lpstr>
      <vt:lpstr>Advantages of function</vt:lpstr>
      <vt:lpstr>TYPES OF FUNCTION</vt:lpstr>
      <vt:lpstr>Single row function</vt:lpstr>
      <vt:lpstr>Types of single row functions</vt:lpstr>
      <vt:lpstr>String/character function</vt:lpstr>
      <vt:lpstr>PowerPoint Presentation</vt:lpstr>
      <vt:lpstr>PowerPoint Presentation</vt:lpstr>
      <vt:lpstr>PowerPoint Presentation</vt:lpstr>
      <vt:lpstr>PowerPoint Presentation</vt:lpstr>
      <vt:lpstr>PowerPoint Presentation</vt:lpstr>
      <vt:lpstr>PowerPoint Presentation</vt:lpstr>
      <vt:lpstr>NUMERIC FUNCTIONS…..</vt:lpstr>
      <vt:lpstr>PowerPoint Presentation</vt:lpstr>
      <vt:lpstr>PowerPoint Presentation</vt:lpstr>
      <vt:lpstr>PowerPoint Presentation</vt:lpstr>
      <vt:lpstr>PowerPoint Presentation</vt:lpstr>
      <vt:lpstr>PowerPoint Presentation</vt:lpstr>
      <vt:lpstr>CONVERSION FUNCTIOSNS</vt:lpstr>
      <vt:lpstr>PowerPoint Presentation</vt:lpstr>
      <vt:lpstr>AGGREGATE FUNCTIONS.....</vt:lpstr>
      <vt:lpstr>PowerPoint Presentation</vt:lpstr>
      <vt:lpstr>DATE FUNCTIONS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Windows User</cp:lastModifiedBy>
  <cp:revision>36</cp:revision>
  <dcterms:created xsi:type="dcterms:W3CDTF">2013-08-31T06:09:37Z</dcterms:created>
  <dcterms:modified xsi:type="dcterms:W3CDTF">2018-05-13T07:46:02Z</dcterms:modified>
</cp:coreProperties>
</file>