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80" r:id="rId8"/>
    <p:sldId id="303" r:id="rId9"/>
    <p:sldId id="294" r:id="rId10"/>
    <p:sldId id="295" r:id="rId11"/>
    <p:sldId id="296" r:id="rId12"/>
    <p:sldId id="297" r:id="rId13"/>
    <p:sldId id="259" r:id="rId14"/>
    <p:sldId id="298" r:id="rId15"/>
    <p:sldId id="304" r:id="rId16"/>
    <p:sldId id="299" r:id="rId17"/>
    <p:sldId id="300" r:id="rId18"/>
    <p:sldId id="305" r:id="rId19"/>
    <p:sldId id="301" r:id="rId20"/>
    <p:sldId id="302" r:id="rId21"/>
    <p:sldId id="277" r:id="rId22"/>
    <p:sldId id="26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ida Y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179" autoAdjust="0"/>
  </p:normalViewPr>
  <p:slideViewPr>
    <p:cSldViewPr snapToGrid="0">
      <p:cViewPr varScale="1">
        <p:scale>
          <a:sx n="113" d="100"/>
          <a:sy n="113" d="100"/>
        </p:scale>
        <p:origin x="607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5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472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740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46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0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2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629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7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690461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690461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05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3690461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3690461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2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37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0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1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1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55400"/>
            <a:ext cx="9144000" cy="140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Machine Learning Assignment 2</a:t>
            </a:r>
            <a:endParaRPr sz="58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E03191FC-051B-FD85-D24F-6915CE578929}"/>
              </a:ext>
            </a:extLst>
          </p:cNvPr>
          <p:cNvSpPr txBox="1">
            <a:spLocks/>
          </p:cNvSpPr>
          <p:nvPr/>
        </p:nvSpPr>
        <p:spPr>
          <a:xfrm>
            <a:off x="311700" y="289577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100" dirty="0"/>
              <a:t>S10223485H – Tran Huy Minh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6" y="278675"/>
            <a:ext cx="6657523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Problem Understanding and Approaches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30E738-D3EE-F02C-6B76-84ABB1B7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177" y="1217864"/>
            <a:ext cx="4831664" cy="39545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Airbnb Rental Price Prediction: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Significant value for hosts and guests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Utilizes listings.csv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Regression model to predict daily rental price</a:t>
            </a:r>
          </a:p>
          <a:p>
            <a:pPr marL="457200" lvl="1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Optimize revenue for 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Help guests plan &amp;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Improved decision making for both parties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Informed Airbnb experiences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D2B8A3E-ECE8-C8FD-C7B2-EFB26C3C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8" y="1400279"/>
            <a:ext cx="2693853" cy="26938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5" y="278675"/>
            <a:ext cx="4595906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Building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30E738-D3EE-F02C-6B76-84ABB1B7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177" y="971550"/>
            <a:ext cx="4508041" cy="3954514"/>
          </a:xfrm>
        </p:spPr>
        <p:txBody>
          <a:bodyPr>
            <a:normAutofit/>
          </a:bodyPr>
          <a:lstStyle/>
          <a:p>
            <a:r>
              <a:rPr lang="en-SG" dirty="0"/>
              <a:t>Loaded cleaned dataset from Assignment 1</a:t>
            </a:r>
          </a:p>
          <a:p>
            <a:endParaRPr lang="en-SG" dirty="0"/>
          </a:p>
          <a:p>
            <a:r>
              <a:rPr lang="en-SG" dirty="0"/>
              <a:t>Used ‘price’ as target variable</a:t>
            </a:r>
          </a:p>
          <a:p>
            <a:pPr marL="114300" indent="0">
              <a:buNone/>
            </a:pPr>
            <a:endParaRPr lang="en-SG" dirty="0"/>
          </a:p>
          <a:p>
            <a:r>
              <a:rPr lang="en-SG" dirty="0"/>
              <a:t>Train test split with a ratio of 70% to 30%</a:t>
            </a:r>
          </a:p>
          <a:p>
            <a:endParaRPr lang="en-SG" dirty="0"/>
          </a:p>
          <a:p>
            <a:r>
              <a:rPr lang="en-SG" dirty="0"/>
              <a:t>Final shape of 3672 rows in X train and 1574 in X test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C15BCA-14A3-F4DC-9DBB-3BC21E88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18" y="1342920"/>
            <a:ext cx="4247782" cy="28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5" y="278675"/>
            <a:ext cx="4595906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Building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C352E9-7A25-27B5-981D-C9DB7807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43" y="1257159"/>
            <a:ext cx="4349457" cy="27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D3F6E86-FDAF-0FAA-1894-26A1DCFA96C5}"/>
              </a:ext>
            </a:extLst>
          </p:cNvPr>
          <p:cNvSpPr txBox="1">
            <a:spLocks/>
          </p:cNvSpPr>
          <p:nvPr/>
        </p:nvSpPr>
        <p:spPr>
          <a:xfrm>
            <a:off x="212639" y="874344"/>
            <a:ext cx="4453838" cy="40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Created 5 baseline regression models</a:t>
            </a:r>
          </a:p>
          <a:p>
            <a:pPr marL="114300" indent="0">
              <a:buFont typeface="Arial"/>
              <a:buNone/>
            </a:pPr>
            <a:endParaRPr lang="en-SG" dirty="0"/>
          </a:p>
          <a:p>
            <a:r>
              <a:rPr lang="en-SG" dirty="0" err="1"/>
              <a:t>LinearRegression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RandomForestRegressor</a:t>
            </a:r>
            <a:endParaRPr lang="en-SG" dirty="0"/>
          </a:p>
          <a:p>
            <a:endParaRPr lang="en-SG" dirty="0"/>
          </a:p>
          <a:p>
            <a:r>
              <a:rPr lang="en-SG" dirty="0"/>
              <a:t>Support Vector Machine Regressor</a:t>
            </a:r>
          </a:p>
          <a:p>
            <a:endParaRPr lang="en-SG" dirty="0"/>
          </a:p>
          <a:p>
            <a:r>
              <a:rPr lang="en-SG" dirty="0" err="1"/>
              <a:t>MLPRegressor</a:t>
            </a:r>
            <a:r>
              <a:rPr lang="en-SG" dirty="0"/>
              <a:t> (ANN)</a:t>
            </a:r>
          </a:p>
          <a:p>
            <a:endParaRPr lang="en-SG" dirty="0"/>
          </a:p>
          <a:p>
            <a:r>
              <a:rPr lang="en-SG" dirty="0" err="1"/>
              <a:t>CatBoostRegressor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64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6" y="278675"/>
            <a:ext cx="4676885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Model Evaluation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A269E0-73DD-3D35-C16D-A7069C79AAE2}"/>
              </a:ext>
            </a:extLst>
          </p:cNvPr>
          <p:cNvSpPr txBox="1">
            <a:spLocks/>
          </p:cNvSpPr>
          <p:nvPr/>
        </p:nvSpPr>
        <p:spPr>
          <a:xfrm>
            <a:off x="212640" y="874344"/>
            <a:ext cx="3909974" cy="40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The lower the MAE and MSE is, the better the model</a:t>
            </a:r>
          </a:p>
          <a:p>
            <a:endParaRPr lang="en-SG" dirty="0"/>
          </a:p>
          <a:p>
            <a:r>
              <a:rPr lang="en-SG" dirty="0"/>
              <a:t>The closer the r-square is to 1, the better the model</a:t>
            </a:r>
          </a:p>
          <a:p>
            <a:endParaRPr lang="en-SG" dirty="0"/>
          </a:p>
          <a:p>
            <a:r>
              <a:rPr lang="en-SG" dirty="0"/>
              <a:t>R-square is a measure of the goodness of fit of a model</a:t>
            </a:r>
          </a:p>
          <a:p>
            <a:endParaRPr lang="en-SG" dirty="0"/>
          </a:p>
          <a:p>
            <a:r>
              <a:rPr lang="en-SG" dirty="0"/>
              <a:t>Since R-square is negative, it means all the models are a poor fit for </a:t>
            </a:r>
            <a:r>
              <a:rPr lang="en-SG" dirty="0" err="1"/>
              <a:t>tha</a:t>
            </a:r>
            <a:r>
              <a:rPr lang="en-SG" dirty="0"/>
              <a:t> data</a:t>
            </a:r>
          </a:p>
          <a:p>
            <a:endParaRPr lang="en-SG" dirty="0"/>
          </a:p>
          <a:p>
            <a:pPr marL="114300" indent="0">
              <a:buFont typeface="Arial"/>
              <a:buNone/>
            </a:pPr>
            <a:endParaRPr lang="en-SG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9D3A09D-5CD5-1157-3A4F-B4843F8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06" y="565025"/>
            <a:ext cx="4230294" cy="43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8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6" y="278675"/>
            <a:ext cx="4676885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Improving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30E738-D3EE-F02C-6B76-84ABB1B7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68176"/>
            <a:ext cx="5445762" cy="39545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Recleaned the original </a:t>
            </a:r>
            <a:r>
              <a:rPr lang="en-US" dirty="0" err="1"/>
              <a:t>AirBNB</a:t>
            </a:r>
            <a:r>
              <a:rPr lang="en-US" dirty="0"/>
              <a:t> listings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many similar cleaning techniques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Notable changes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Removing and replacing outliers for price, latitude and longitude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Mapped integers for room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binary encoding for </a:t>
            </a:r>
            <a:r>
              <a:rPr lang="en-US" dirty="0" err="1"/>
              <a:t>neighbourhood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label encoding for </a:t>
            </a:r>
            <a:r>
              <a:rPr lang="en-US" dirty="0" err="1"/>
              <a:t>neighbourhood_group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 err="1"/>
              <a:t>last_review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6CFBD2C-D461-B916-73E3-F0823B1A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56" y="1491384"/>
            <a:ext cx="3817644" cy="252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3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6" y="278675"/>
            <a:ext cx="4676885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Improving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64749F-7F31-E0BE-2175-EF155B465BDB}"/>
              </a:ext>
            </a:extLst>
          </p:cNvPr>
          <p:cNvSpPr txBox="1">
            <a:spLocks/>
          </p:cNvSpPr>
          <p:nvPr/>
        </p:nvSpPr>
        <p:spPr>
          <a:xfrm>
            <a:off x="-101158" y="1639423"/>
            <a:ext cx="4231142" cy="210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Performed </a:t>
            </a:r>
            <a:r>
              <a:rPr lang="en-SG" dirty="0" err="1"/>
              <a:t>GridSearch</a:t>
            </a:r>
            <a:r>
              <a:rPr lang="en-SG" dirty="0"/>
              <a:t> on models with different hyperparameters</a:t>
            </a:r>
          </a:p>
          <a:p>
            <a:endParaRPr lang="en-SG" dirty="0"/>
          </a:p>
          <a:p>
            <a:r>
              <a:rPr lang="en-SG" dirty="0"/>
              <a:t>Determines best parameters for lowest negative mean squared error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C5F7532-3960-2947-8B5B-B118E6B0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38" y="1737697"/>
            <a:ext cx="5163811" cy="17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6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6" y="278675"/>
            <a:ext cx="571613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Evaluating the improved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0D0FC3-D68C-7F7A-36A5-041DAAB49742}"/>
              </a:ext>
            </a:extLst>
          </p:cNvPr>
          <p:cNvSpPr txBox="1">
            <a:spLocks/>
          </p:cNvSpPr>
          <p:nvPr/>
        </p:nvSpPr>
        <p:spPr>
          <a:xfrm>
            <a:off x="1050643" y="771756"/>
            <a:ext cx="3160321" cy="48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SG"/>
              <a:t>Original Model Accuracy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14F6D2-C418-18E5-EA8D-05B978B3496A}"/>
              </a:ext>
            </a:extLst>
          </p:cNvPr>
          <p:cNvSpPr txBox="1">
            <a:spLocks/>
          </p:cNvSpPr>
          <p:nvPr/>
        </p:nvSpPr>
        <p:spPr>
          <a:xfrm>
            <a:off x="5187938" y="771756"/>
            <a:ext cx="3160321" cy="48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SG" dirty="0"/>
              <a:t>Improved Model Accuracy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B89369-0905-AAE8-04CC-A9FB986B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0" y="1255753"/>
            <a:ext cx="3552086" cy="36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4F7D9CA-4B84-77E8-16D8-50FB9EED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0" y="1211892"/>
            <a:ext cx="3638016" cy="376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6" y="278675"/>
            <a:ext cx="571613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Airbnb – Summary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C3044A-B029-4EE3-B9A7-4329BFF79C08}"/>
              </a:ext>
            </a:extLst>
          </p:cNvPr>
          <p:cNvSpPr txBox="1">
            <a:spLocks/>
          </p:cNvSpPr>
          <p:nvPr/>
        </p:nvSpPr>
        <p:spPr>
          <a:xfrm>
            <a:off x="-23907" y="1474945"/>
            <a:ext cx="4464314" cy="40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Out of all 5 improved models</a:t>
            </a:r>
          </a:p>
          <a:p>
            <a:endParaRPr lang="en-SG" dirty="0"/>
          </a:p>
          <a:p>
            <a:r>
              <a:rPr lang="en-SG" dirty="0"/>
              <a:t>Random Forest Regressor has the lowest MSE, MAE</a:t>
            </a:r>
          </a:p>
          <a:p>
            <a:endParaRPr lang="en-SG" dirty="0"/>
          </a:p>
          <a:p>
            <a:r>
              <a:rPr lang="en-SG" dirty="0"/>
              <a:t>Has slightly lower r-square than </a:t>
            </a:r>
            <a:r>
              <a:rPr lang="en-SG" dirty="0" err="1"/>
              <a:t>CatBoost</a:t>
            </a:r>
            <a:r>
              <a:rPr lang="en-SG" dirty="0"/>
              <a:t> but still acceptable</a:t>
            </a:r>
          </a:p>
          <a:p>
            <a:endParaRPr lang="en-SG" dirty="0"/>
          </a:p>
          <a:p>
            <a:r>
              <a:rPr lang="en-SG" dirty="0"/>
              <a:t>Best model in predicting Airbnb price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D33B899-0B5F-6E77-FCF4-F583A4E4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66" y="2368199"/>
            <a:ext cx="4800283" cy="101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B5F1CA8-E8C7-D615-2DE1-2FDAAA25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7" y="1083759"/>
            <a:ext cx="8769586" cy="23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3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5" y="278675"/>
            <a:ext cx="5928658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4. Conclusion</a:t>
            </a:r>
            <a:br>
              <a:rPr lang="en-SG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</a:b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2B44A8C-1351-BE1B-A923-A82187A8ABBF}"/>
              </a:ext>
            </a:extLst>
          </p:cNvPr>
          <p:cNvSpPr txBox="1">
            <a:spLocks/>
          </p:cNvSpPr>
          <p:nvPr/>
        </p:nvSpPr>
        <p:spPr>
          <a:xfrm>
            <a:off x="212639" y="1042618"/>
            <a:ext cx="8668175" cy="38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HR Analytics Dataset from Assignment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Cleaned and usable for model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Best Model for Employee Promotion Prediction: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CatBoostClassifier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Accuracy: 80.7%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Airbnb Dataset from Assignment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Ineffective for model building dictated by r-square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Changes were made and the dataset was cleaned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Best Model for Airbnb Price Prediction: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Random Forest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Low MSE: 3297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Low MAE: 39</a:t>
            </a:r>
          </a:p>
          <a:p>
            <a:pPr marL="114300" indent="0">
              <a:buFont typeface="Arial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308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 idx="4294967295"/>
          </p:nvPr>
        </p:nvSpPr>
        <p:spPr>
          <a:xfrm>
            <a:off x="1977572" y="151675"/>
            <a:ext cx="69956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5. Reflection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BAC7-430A-7EAE-4739-EBE5F6ACE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Possible further improvements:</a:t>
            </a:r>
          </a:p>
          <a:p>
            <a:pPr lvl="1"/>
            <a:r>
              <a:rPr lang="en-SG" dirty="0"/>
              <a:t>More models could be created for better comparison</a:t>
            </a:r>
          </a:p>
          <a:p>
            <a:pPr lvl="1"/>
            <a:r>
              <a:rPr lang="en-SG" dirty="0"/>
              <a:t>Improvements can be made to current model performances through tuning more hyperparameters, selecting different input features, further adjusting input data, etc</a:t>
            </a:r>
          </a:p>
          <a:p>
            <a:pPr marL="596900" lvl="1" indent="0">
              <a:buNone/>
            </a:pPr>
            <a:endParaRPr lang="en-SG" dirty="0"/>
          </a:p>
          <a:p>
            <a:pPr marL="596900" lvl="1" indent="0">
              <a:buNone/>
            </a:pPr>
            <a:endParaRPr lang="en-SG" dirty="0"/>
          </a:p>
          <a:p>
            <a:r>
              <a:rPr lang="en-SG" dirty="0"/>
              <a:t>Skills learnt:</a:t>
            </a:r>
          </a:p>
          <a:p>
            <a:pPr lvl="1"/>
            <a:r>
              <a:rPr lang="en-SG" dirty="0"/>
              <a:t>Learned how to develop and build various supervised machine learning models to solve classification and regression problems</a:t>
            </a:r>
          </a:p>
          <a:p>
            <a:pPr lvl="1"/>
            <a:r>
              <a:rPr lang="en-SG" dirty="0"/>
              <a:t>Implementation of fine tuning techniques to enhance the performance of machine learning models built</a:t>
            </a:r>
          </a:p>
          <a:p>
            <a:pPr lvl="1"/>
            <a:r>
              <a:rPr lang="en-SG" dirty="0"/>
              <a:t>Could have learnt to understand why certain models and fine tuning techniques are more desirable than others better</a:t>
            </a:r>
          </a:p>
          <a:p>
            <a:pPr marL="5969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5969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0" y="278675"/>
            <a:ext cx="914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	1. Introduction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10BC8E-E868-BA4A-8E05-C788D4A6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4543" y="851375"/>
            <a:ext cx="4909457" cy="42604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ML for Classification &amp; </a:t>
            </a:r>
            <a:r>
              <a:rPr lang="en-SG" dirty="0" err="1"/>
              <a:t>Regression:Predict</a:t>
            </a:r>
            <a:r>
              <a:rPr lang="en-SG" dirty="0"/>
              <a:t> categorical/continuous outcomes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Train on </a:t>
            </a:r>
            <a:r>
              <a:rPr lang="en-SG" dirty="0" err="1"/>
              <a:t>labeled</a:t>
            </a:r>
            <a:r>
              <a:rPr lang="en-SG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Evaluate &amp; fine-tune model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Algorithms: Logistic Regression, Decision Trees, Random Forest, etc</a:t>
            </a:r>
          </a:p>
        </p:txBody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4809438-5AEB-7662-DB59-300E3BE9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4979" y="1280653"/>
            <a:ext cx="4549522" cy="29435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-1" y="101300"/>
            <a:ext cx="7406303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Problem Understanding and Approaches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DAB492-D93C-E353-71F4-61807DB8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639" y="874344"/>
            <a:ext cx="5891233" cy="40405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Promotable Employees: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challenge for HR departments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retention, productivity, informed HR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Value: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HR effectiveness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Focuses efforts on top performers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Informs hiring, training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 organization as a whole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models to predict employee promotion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Improved accuracy &amp; efficiency with ML models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30C91-9097-244D-49DF-D55FEC13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89" y="1590675"/>
            <a:ext cx="233362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59739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Building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DAB492-D93C-E353-71F4-61807DB8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640" y="874344"/>
            <a:ext cx="4450464" cy="4040556"/>
          </a:xfrm>
        </p:spPr>
        <p:txBody>
          <a:bodyPr>
            <a:normAutofit/>
          </a:bodyPr>
          <a:lstStyle/>
          <a:p>
            <a:r>
              <a:rPr lang="en-SG" dirty="0"/>
              <a:t>Loaded cleaned dataset from Assignment 1</a:t>
            </a:r>
          </a:p>
          <a:p>
            <a:endParaRPr lang="en-SG" dirty="0"/>
          </a:p>
          <a:p>
            <a:r>
              <a:rPr lang="en-SG" dirty="0"/>
              <a:t>Performed stratified sampling for balanced samples</a:t>
            </a:r>
          </a:p>
          <a:p>
            <a:endParaRPr lang="en-SG" dirty="0"/>
          </a:p>
          <a:p>
            <a:r>
              <a:rPr lang="en-SG" dirty="0"/>
              <a:t>Train test split with a ratio of 70% to 30%</a:t>
            </a:r>
          </a:p>
          <a:p>
            <a:endParaRPr lang="en-SG" dirty="0"/>
          </a:p>
          <a:p>
            <a:r>
              <a:rPr lang="en-SG" dirty="0"/>
              <a:t>Final shape of 6535 rows in X train and 2801 in X 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B21E8D-1292-42E7-B587-1A570E36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835072"/>
            <a:ext cx="45148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59739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Building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DAB492-D93C-E353-71F4-61807DB8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639" y="874344"/>
            <a:ext cx="3762133" cy="4040556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Created 5 baseline classification models</a:t>
            </a:r>
          </a:p>
          <a:p>
            <a:pPr marL="114300" indent="0">
              <a:buNone/>
            </a:pPr>
            <a:endParaRPr lang="en-SG" dirty="0"/>
          </a:p>
          <a:p>
            <a:r>
              <a:rPr lang="en-SG" dirty="0" err="1"/>
              <a:t>DecisionTreeClassifier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RandomForestClassifier</a:t>
            </a:r>
            <a:endParaRPr lang="en-SG" dirty="0"/>
          </a:p>
          <a:p>
            <a:endParaRPr lang="en-SG" dirty="0"/>
          </a:p>
          <a:p>
            <a:r>
              <a:rPr lang="en-SG" dirty="0"/>
              <a:t>AdaBoost with </a:t>
            </a:r>
            <a:r>
              <a:rPr lang="en-SG" dirty="0" err="1"/>
              <a:t>DecisionTreeClassifier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CatBoostClassifier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SoftVotingClassifier</a:t>
            </a:r>
            <a:r>
              <a:rPr lang="en-SG" dirty="0"/>
              <a:t> using </a:t>
            </a:r>
            <a:r>
              <a:rPr lang="en-SG" dirty="0" err="1"/>
              <a:t>RandomForest</a:t>
            </a:r>
            <a:r>
              <a:rPr lang="en-SG" dirty="0"/>
              <a:t>, AdaBoost and </a:t>
            </a:r>
            <a:r>
              <a:rPr lang="en-SG" dirty="0" err="1"/>
              <a:t>CatBoost</a:t>
            </a: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068D8-602A-39A7-6876-59899B85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56" y="1867965"/>
            <a:ext cx="5030044" cy="15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4929662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Model Evaluation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DAB492-D93C-E353-71F4-61807DB8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640" y="874344"/>
            <a:ext cx="3909974" cy="4040556"/>
          </a:xfrm>
        </p:spPr>
        <p:txBody>
          <a:bodyPr>
            <a:normAutofit/>
          </a:bodyPr>
          <a:lstStyle/>
          <a:p>
            <a:r>
              <a:rPr lang="en-SG" dirty="0"/>
              <a:t>The higher the test accuracy, the better the model</a:t>
            </a:r>
          </a:p>
          <a:p>
            <a:endParaRPr lang="en-SG" dirty="0"/>
          </a:p>
          <a:p>
            <a:r>
              <a:rPr lang="en-SG" dirty="0"/>
              <a:t>Utilized K-folds cross validation for overfitting detection</a:t>
            </a:r>
          </a:p>
          <a:p>
            <a:endParaRPr lang="en-SG" dirty="0"/>
          </a:p>
          <a:p>
            <a:r>
              <a:rPr lang="en-SG" dirty="0" err="1"/>
              <a:t>CatBoost</a:t>
            </a:r>
            <a:r>
              <a:rPr lang="en-SG" dirty="0"/>
              <a:t> model performs best</a:t>
            </a:r>
          </a:p>
          <a:p>
            <a:endParaRPr lang="en-SG" dirty="0"/>
          </a:p>
          <a:p>
            <a:r>
              <a:rPr lang="en-SG" dirty="0"/>
              <a:t>Although there is training accuracy of 100%, they do not perform well in predicting the target variable</a:t>
            </a:r>
          </a:p>
          <a:p>
            <a:endParaRPr lang="en-SG" dirty="0"/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B0C16-12A3-E904-56E6-2867A764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27" y="1007656"/>
            <a:ext cx="4275073" cy="33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0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59739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Improving the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DAB492-D93C-E353-71F4-61807DB8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98" y="1517954"/>
            <a:ext cx="4231142" cy="2107591"/>
          </a:xfrm>
        </p:spPr>
        <p:txBody>
          <a:bodyPr>
            <a:normAutofit/>
          </a:bodyPr>
          <a:lstStyle/>
          <a:p>
            <a:r>
              <a:rPr lang="en-SG" dirty="0"/>
              <a:t>Performed </a:t>
            </a:r>
            <a:r>
              <a:rPr lang="en-SG" dirty="0" err="1"/>
              <a:t>GridSearch</a:t>
            </a:r>
            <a:r>
              <a:rPr lang="en-SG" dirty="0"/>
              <a:t> on models with different hyperparameters</a:t>
            </a:r>
          </a:p>
          <a:p>
            <a:endParaRPr lang="en-SG" dirty="0"/>
          </a:p>
          <a:p>
            <a:r>
              <a:rPr lang="en-SG" dirty="0"/>
              <a:t>Determines best parameters for high accuracy</a:t>
            </a:r>
          </a:p>
          <a:p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066446-B317-F8E8-E4CF-EE6C93523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82" y="1735387"/>
            <a:ext cx="4598150" cy="16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6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59739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Evaluating Improved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E1C637-A2A2-CA4A-748E-6EA1A3B8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43" y="1833897"/>
            <a:ext cx="4077509" cy="22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6AB2C42-E244-CE6D-1D36-91FE7553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8" y="1282185"/>
            <a:ext cx="3997315" cy="317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036BC-EAD9-0AC3-D221-73D96414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643" y="771756"/>
            <a:ext cx="3160321" cy="48399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SG" dirty="0"/>
              <a:t>Original Model Accuracy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98F7DF6-0647-794B-A6A6-51644A57998C}"/>
              </a:ext>
            </a:extLst>
          </p:cNvPr>
          <p:cNvSpPr txBox="1">
            <a:spLocks/>
          </p:cNvSpPr>
          <p:nvPr/>
        </p:nvSpPr>
        <p:spPr>
          <a:xfrm>
            <a:off x="5187938" y="771756"/>
            <a:ext cx="3160321" cy="48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SG" dirty="0"/>
              <a:t>Improved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296171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4122614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HR Analytics – Summary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DAB492-D93C-E353-71F4-61807DB8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71" y="1741505"/>
            <a:ext cx="3909974" cy="4040556"/>
          </a:xfrm>
        </p:spPr>
        <p:txBody>
          <a:bodyPr>
            <a:normAutofit/>
          </a:bodyPr>
          <a:lstStyle/>
          <a:p>
            <a:r>
              <a:rPr lang="en-SG" dirty="0"/>
              <a:t>Out of all 5 improved models</a:t>
            </a:r>
          </a:p>
          <a:p>
            <a:endParaRPr lang="en-SG" dirty="0"/>
          </a:p>
          <a:p>
            <a:r>
              <a:rPr lang="en-SG" dirty="0" err="1"/>
              <a:t>CatBoostClassifier</a:t>
            </a:r>
            <a:r>
              <a:rPr lang="en-SG" dirty="0"/>
              <a:t> has the highest test accuracy</a:t>
            </a:r>
          </a:p>
          <a:p>
            <a:endParaRPr lang="en-SG" dirty="0"/>
          </a:p>
          <a:p>
            <a:r>
              <a:rPr lang="en-SG" dirty="0"/>
              <a:t>Best model in predicting whether or not an employee is promoted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6A5B02-421A-8D6E-B3CB-C963AC53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4154"/>
            <a:ext cx="4077509" cy="22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11DAAAB-F54D-4A7A-8A79-B43005AD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3" y="938030"/>
            <a:ext cx="7757634" cy="2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587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A8224EE397914AB290C156C5F2772D" ma:contentTypeVersion="6" ma:contentTypeDescription="Create a new document." ma:contentTypeScope="" ma:versionID="4ec923991134b52962ec7af810309456">
  <xsd:schema xmlns:xsd="http://www.w3.org/2001/XMLSchema" xmlns:xs="http://www.w3.org/2001/XMLSchema" xmlns:p="http://schemas.microsoft.com/office/2006/metadata/properties" xmlns:ns2="5252b940-22b6-47d8-b7f9-1e28c72ca591" targetNamespace="http://schemas.microsoft.com/office/2006/metadata/properties" ma:root="true" ma:fieldsID="71263e0a44f6dd917d65b6318746f629" ns2:_="">
    <xsd:import namespace="5252b940-22b6-47d8-b7f9-1e28c72ca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2b940-22b6-47d8-b7f9-1e28c72ca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4FB284-3468-4C31-AC67-A37841F561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77E649-9DF8-4534-A0B1-424ADC631D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D15EDC-E340-401F-B1B0-E4C7C862B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2b940-22b6-47d8-b7f9-1e28c72ca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751</Words>
  <Application>Microsoft Office PowerPoint</Application>
  <PresentationFormat>On-screen Show (16:9)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Impact</vt:lpstr>
      <vt:lpstr>Simple Light</vt:lpstr>
      <vt:lpstr>Machine Learning Assignment 2</vt:lpstr>
      <vt:lpstr> 1. Introduction</vt:lpstr>
      <vt:lpstr>2. HR Analytics – Problem Understanding and Approaches</vt:lpstr>
      <vt:lpstr>2. HR Analytics – Building the models</vt:lpstr>
      <vt:lpstr>2. HR Analytics – Building the models</vt:lpstr>
      <vt:lpstr>2. HR Analytics – Model Evaluation</vt:lpstr>
      <vt:lpstr>2. HR Analytics – Improving the models</vt:lpstr>
      <vt:lpstr>2. HR Analytics – Evaluating Improved Models</vt:lpstr>
      <vt:lpstr>2. HR Analytics – Summary</vt:lpstr>
      <vt:lpstr>3. Airbnb – Problem Understanding and Approaches</vt:lpstr>
      <vt:lpstr>3. Airbnb – Building the Models</vt:lpstr>
      <vt:lpstr>3. Airbnb – Building the Models</vt:lpstr>
      <vt:lpstr>3. Airbnb – Model Evaluation</vt:lpstr>
      <vt:lpstr>3. Airbnb – Improving the models</vt:lpstr>
      <vt:lpstr>3. Airbnb – Improving the models</vt:lpstr>
      <vt:lpstr>3. Airbnb – Evaluating the improved models</vt:lpstr>
      <vt:lpstr>3. Airbnb – Summary</vt:lpstr>
      <vt:lpstr>4. Conclusion </vt:lpstr>
      <vt:lpstr>5.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Seeker</dc:title>
  <cp:lastModifiedBy>Tran Huy Minh /DS</cp:lastModifiedBy>
  <cp:revision>15</cp:revision>
  <dcterms:modified xsi:type="dcterms:W3CDTF">2023-01-29T15:49:53Z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0x010100B9A8224EE397914AB290C156C5F2772D</vt:lpwstr>
  </property>
</Properties>
</file>