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9" r:id="rId9"/>
    <p:sldId id="270" r:id="rId10"/>
    <p:sldId id="267" r:id="rId11"/>
    <p:sldId id="265" r:id="rId12"/>
    <p:sldId id="26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hida Yu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3179" autoAdjust="0"/>
  </p:normalViewPr>
  <p:slideViewPr>
    <p:cSldViewPr snapToGrid="0">
      <p:cViewPr varScale="1">
        <p:scale>
          <a:sx n="113" d="100"/>
          <a:sy n="113" d="100"/>
        </p:scale>
        <p:origin x="607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236904618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236904618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236904618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236904618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495d3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495d3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495d3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495d3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29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495d3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495d3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198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36904618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36904618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4051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3495d3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3495d3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536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36904618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36904618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976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1455400"/>
            <a:ext cx="9144000" cy="1404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Deep Learning Assignment 2</a:t>
            </a:r>
            <a:endParaRPr sz="58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E03191FC-051B-FD85-D24F-6915CE578929}"/>
              </a:ext>
            </a:extLst>
          </p:cNvPr>
          <p:cNvSpPr txBox="1">
            <a:spLocks/>
          </p:cNvSpPr>
          <p:nvPr/>
        </p:nvSpPr>
        <p:spPr>
          <a:xfrm>
            <a:off x="311700" y="289577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2100" dirty="0"/>
              <a:t>S10223485H – Tran Huy Minh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 idx="4294967295"/>
          </p:nvPr>
        </p:nvSpPr>
        <p:spPr>
          <a:xfrm>
            <a:off x="0" y="278675"/>
            <a:ext cx="914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	1. Overview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4853B-57A9-4227-DE4B-F5824DCF6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245558" cy="3416400"/>
          </a:xfrm>
        </p:spPr>
        <p:txBody>
          <a:bodyPr/>
          <a:lstStyle/>
          <a:p>
            <a:r>
              <a:rPr lang="en-SG" dirty="0"/>
              <a:t>Develop text generation model using Harry Potter Chamber of Secrets as dataset</a:t>
            </a:r>
          </a:p>
          <a:p>
            <a:pPr marL="114300" indent="0">
              <a:buNone/>
            </a:pPr>
            <a:endParaRPr lang="en-SG" dirty="0"/>
          </a:p>
          <a:p>
            <a:r>
              <a:rPr lang="en-SG" dirty="0"/>
              <a:t>Model should be able to generate text similar to what is seen in the book</a:t>
            </a:r>
          </a:p>
          <a:p>
            <a:pPr marL="114300" indent="0">
              <a:buNone/>
            </a:pPr>
            <a:endParaRPr lang="en-SG" dirty="0"/>
          </a:p>
          <a:p>
            <a:r>
              <a:rPr lang="en-SG" dirty="0"/>
              <a:t>Multiple models built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8F64C6E-43A9-D978-8DF2-06AA9E58F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145" y="1039244"/>
            <a:ext cx="2618568" cy="37837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 idx="4294967295"/>
          </p:nvPr>
        </p:nvSpPr>
        <p:spPr>
          <a:xfrm>
            <a:off x="0" y="101300"/>
            <a:ext cx="59739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2. Data Loading and Processing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B6A2CF-B709-5F01-A5B2-6B6FA421C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7" y="743636"/>
            <a:ext cx="5236711" cy="1190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2C1A1F-1400-3EC7-B281-5075C1DB2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2" y="1982124"/>
            <a:ext cx="6373028" cy="30600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85CB24-3BB2-77AB-2458-0FED7C028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774" y="1683824"/>
            <a:ext cx="5036648" cy="8265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-23905" y="278675"/>
            <a:ext cx="5928658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3. Develop Sequence Generator Models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10118E-24C2-A728-B944-B5709B3A1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86357"/>
              </p:ext>
            </p:extLst>
          </p:nvPr>
        </p:nvGraphicFramePr>
        <p:xfrm>
          <a:off x="1795503" y="919888"/>
          <a:ext cx="5552994" cy="4087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6641">
                  <a:extLst>
                    <a:ext uri="{9D8B030D-6E8A-4147-A177-3AD203B41FA5}">
                      <a16:colId xmlns:a16="http://schemas.microsoft.com/office/drawing/2014/main" val="4029128484"/>
                    </a:ext>
                  </a:extLst>
                </a:gridCol>
                <a:gridCol w="2847461">
                  <a:extLst>
                    <a:ext uri="{9D8B030D-6E8A-4147-A177-3AD203B41FA5}">
                      <a16:colId xmlns:a16="http://schemas.microsoft.com/office/drawing/2014/main" val="3394388538"/>
                    </a:ext>
                  </a:extLst>
                </a:gridCol>
                <a:gridCol w="1094446">
                  <a:extLst>
                    <a:ext uri="{9D8B030D-6E8A-4147-A177-3AD203B41FA5}">
                      <a16:colId xmlns:a16="http://schemas.microsoft.com/office/drawing/2014/main" val="433176222"/>
                    </a:ext>
                  </a:extLst>
                </a:gridCol>
                <a:gridCol w="1094446">
                  <a:extLst>
                    <a:ext uri="{9D8B030D-6E8A-4147-A177-3AD203B41FA5}">
                      <a16:colId xmlns:a16="http://schemas.microsoft.com/office/drawing/2014/main" val="2760815157"/>
                    </a:ext>
                  </a:extLst>
                </a:gridCol>
              </a:tblGrid>
              <a:tr h="323444">
                <a:tc>
                  <a:txBody>
                    <a:bodyPr/>
                    <a:lstStyle/>
                    <a:p>
                      <a:pPr algn="just"/>
                      <a:r>
                        <a:rPr lang="en-SG" sz="1000" dirty="0">
                          <a:effectLst/>
                        </a:rPr>
                        <a:t>Model</a:t>
                      </a:r>
                      <a:endParaRPr lang="en-SG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Test/Tune/Changes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Train Accuracy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Test Accuracy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extLst>
                  <a:ext uri="{0D108BD9-81ED-4DB2-BD59-A6C34878D82A}">
                    <a16:rowId xmlns:a16="http://schemas.microsoft.com/office/drawing/2014/main" val="5498019"/>
                  </a:ext>
                </a:extLst>
              </a:tr>
              <a:tr h="161722"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1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Baseline Model – only embedding layer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39.76%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36.96%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extLst>
                  <a:ext uri="{0D108BD9-81ED-4DB2-BD59-A6C34878D82A}">
                    <a16:rowId xmlns:a16="http://schemas.microsoft.com/office/drawing/2014/main" val="3427580319"/>
                  </a:ext>
                </a:extLst>
              </a:tr>
              <a:tr h="161722"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2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Used LSTM layer with 32 units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44.42%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45.13%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extLst>
                  <a:ext uri="{0D108BD9-81ED-4DB2-BD59-A6C34878D82A}">
                    <a16:rowId xmlns:a16="http://schemas.microsoft.com/office/drawing/2014/main" val="2919197096"/>
                  </a:ext>
                </a:extLst>
              </a:tr>
              <a:tr h="161722"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3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Used GRU layer with 32 units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47.01%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47.55%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extLst>
                  <a:ext uri="{0D108BD9-81ED-4DB2-BD59-A6C34878D82A}">
                    <a16:rowId xmlns:a16="http://schemas.microsoft.com/office/drawing/2014/main" val="3973673321"/>
                  </a:ext>
                </a:extLst>
              </a:tr>
              <a:tr h="323444"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4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Increased GRU neuron units to 128, used RMSprop learning rate of 0.001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56.82%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55.09%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extLst>
                  <a:ext uri="{0D108BD9-81ED-4DB2-BD59-A6C34878D82A}">
                    <a16:rowId xmlns:a16="http://schemas.microsoft.com/office/drawing/2014/main" val="1244453490"/>
                  </a:ext>
                </a:extLst>
              </a:tr>
              <a:tr h="161722"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5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Used LSTM layer with 128 units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54.40%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53.16%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extLst>
                  <a:ext uri="{0D108BD9-81ED-4DB2-BD59-A6C34878D82A}">
                    <a16:rowId xmlns:a16="http://schemas.microsoft.com/office/drawing/2014/main" val="1360702837"/>
                  </a:ext>
                </a:extLst>
              </a:tr>
              <a:tr h="323444"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6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Used two GRU layers with 128 units each, increased learning rate to 0.002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64.36%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58.46%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extLst>
                  <a:ext uri="{0D108BD9-81ED-4DB2-BD59-A6C34878D82A}">
                    <a16:rowId xmlns:a16="http://schemas.microsoft.com/office/drawing/2014/main" val="1543132716"/>
                  </a:ext>
                </a:extLst>
              </a:tr>
              <a:tr h="485166"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7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Increased one layer’s units to 256, added dropout of 0.2, increased learning rate to 0.003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60.99%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58.60%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extLst>
                  <a:ext uri="{0D108BD9-81ED-4DB2-BD59-A6C34878D82A}">
                    <a16:rowId xmlns:a16="http://schemas.microsoft.com/office/drawing/2014/main" val="1549725467"/>
                  </a:ext>
                </a:extLst>
              </a:tr>
              <a:tr h="485166"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8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Increased other layer’s units to 160, added another dropout of 0.2, increased learning rate to 0.004, added L2Regularizer of 0.01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54.20%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54.56%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extLst>
                  <a:ext uri="{0D108BD9-81ED-4DB2-BD59-A6C34878D82A}">
                    <a16:rowId xmlns:a16="http://schemas.microsoft.com/office/drawing/2014/main" val="2053943775"/>
                  </a:ext>
                </a:extLst>
              </a:tr>
              <a:tr h="323444"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9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Reduced units back to 128, removed one dropout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55.04%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55.27%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extLst>
                  <a:ext uri="{0D108BD9-81ED-4DB2-BD59-A6C34878D82A}">
                    <a16:rowId xmlns:a16="http://schemas.microsoft.com/office/drawing/2014/main" val="4011408691"/>
                  </a:ext>
                </a:extLst>
              </a:tr>
              <a:tr h="646889"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10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Doubled number of units for both layers, increased dropout to 0.3, decreased regularizer to 0.005, used Adam learning rate of 0.001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65.19%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59.51%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extLst>
                  <a:ext uri="{0D108BD9-81ED-4DB2-BD59-A6C34878D82A}">
                    <a16:rowId xmlns:a16="http://schemas.microsoft.com/office/drawing/2014/main" val="2337471162"/>
                  </a:ext>
                </a:extLst>
              </a:tr>
              <a:tr h="206048"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11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Increased regularizer back to 0.01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63.69%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59.11%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extLst>
                  <a:ext uri="{0D108BD9-81ED-4DB2-BD59-A6C34878D82A}">
                    <a16:rowId xmlns:a16="http://schemas.microsoft.com/office/drawing/2014/main" val="4179340033"/>
                  </a:ext>
                </a:extLst>
              </a:tr>
              <a:tr h="323444"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12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Increased dropout to 0.35 and learning rate to 0.0015, 20 epochs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>
                          <a:effectLst/>
                        </a:rPr>
                        <a:t>64.23%</a:t>
                      </a:r>
                      <a:endParaRPr lang="en-SG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SG" sz="1000" dirty="0">
                          <a:effectLst/>
                        </a:rPr>
                        <a:t>58.93%</a:t>
                      </a:r>
                      <a:endParaRPr lang="en-SG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916" marR="59916" marT="0" marB="0"/>
                </a:tc>
                <a:extLst>
                  <a:ext uri="{0D108BD9-81ED-4DB2-BD59-A6C34878D82A}">
                    <a16:rowId xmlns:a16="http://schemas.microsoft.com/office/drawing/2014/main" val="2779240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-23905" y="278675"/>
            <a:ext cx="5928658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3. Develop Sequence Generator Models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A8081966-0858-3FE4-E1AF-71E1DB9D1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6" y="1678107"/>
            <a:ext cx="5227088" cy="805281"/>
          </a:xfrm>
          <a:prstGeom prst="rect">
            <a:avLst/>
          </a:prstGeom>
        </p:spPr>
      </p:pic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9C3BB9E-9E74-DE43-A773-6DA08BAB5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905" y="3195908"/>
            <a:ext cx="5733415" cy="890905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201E16F-1467-C2A3-2C30-51C73545A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574" y="1518377"/>
            <a:ext cx="3867426" cy="292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2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-23905" y="278675"/>
            <a:ext cx="5928658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3. Develop Sequence Generator Models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8E43D727-6D65-7A08-DA80-F3EE0D80B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2" y="1483079"/>
            <a:ext cx="5704384" cy="794153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9DBEA8B-00F4-25BA-654E-0549ACCA6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384" y="1373274"/>
            <a:ext cx="3412623" cy="2825552"/>
          </a:xfrm>
          <a:prstGeom prst="rect">
            <a:avLst/>
          </a:prstGeom>
        </p:spPr>
      </p:pic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8631F714-A99A-0154-4B66-C46F27055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18726"/>
            <a:ext cx="5733415" cy="16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8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ctrTitle" idx="4294967295"/>
          </p:nvPr>
        </p:nvSpPr>
        <p:spPr>
          <a:xfrm>
            <a:off x="1977572" y="151675"/>
            <a:ext cx="69956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4. Use the developed Model to Generate Texts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524ADD73-42CB-DDD8-B6A7-B3E5B5FC0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69" y="984005"/>
            <a:ext cx="7809413" cy="380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-1" y="243275"/>
            <a:ext cx="6201509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5. Summary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542B8-473C-BF4D-7F5B-2836F16A4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10th model showed best results with a testing accuracy of 59.51%.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Text generation was coherent at lower temperatures but failed at higher temperatures.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improve text generation, suggestions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Expanding the training dataset through data augmentation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Improving data preprocessing techniques, such as using Word Embeddings or BERT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a larger training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Fine-tuning hyperparameters such as number of units, dropout rate, learning rate, regularization, and temperature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Incorporating attention mechanisms into the model.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565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ctrTitle" idx="4294967295"/>
          </p:nvPr>
        </p:nvSpPr>
        <p:spPr>
          <a:xfrm>
            <a:off x="3585029" y="278675"/>
            <a:ext cx="5588853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highlight>
                  <a:schemeClr val="dk1"/>
                </a:highlight>
                <a:latin typeface="Impact"/>
                <a:ea typeface="Impact"/>
                <a:cs typeface="Impact"/>
                <a:sym typeface="Impact"/>
              </a:rPr>
              <a:t>6. Reflection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0147AE6-6011-82A6-E673-387E23F8A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014017"/>
            <a:ext cx="830327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problem 1, gathered review data, performed data preprocessing, trained numerous models and tuned hyperparameters. The best model was able to predict sentiments of the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problem 2, learned about different preprocessing techniques and simple models performed the best in text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Found interesting that preprocessing had a significant impact on the model's accuracy in problem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Had a hard time generating coherent text in problem 2, but the problem was solved by ensuring the input length matched the model's input length. </a:t>
            </a:r>
          </a:p>
        </p:txBody>
      </p:sp>
    </p:spTree>
    <p:extLst>
      <p:ext uri="{BB962C8B-B14F-4D97-AF65-F5344CB8AC3E}">
        <p14:creationId xmlns:p14="http://schemas.microsoft.com/office/powerpoint/2010/main" val="13811267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A8224EE397914AB290C156C5F2772D" ma:contentTypeVersion="6" ma:contentTypeDescription="Create a new document." ma:contentTypeScope="" ma:versionID="4ec923991134b52962ec7af810309456">
  <xsd:schema xmlns:xsd="http://www.w3.org/2001/XMLSchema" xmlns:xs="http://www.w3.org/2001/XMLSchema" xmlns:p="http://schemas.microsoft.com/office/2006/metadata/properties" xmlns:ns2="5252b940-22b6-47d8-b7f9-1e28c72ca591" targetNamespace="http://schemas.microsoft.com/office/2006/metadata/properties" ma:root="true" ma:fieldsID="71263e0a44f6dd917d65b6318746f629" ns2:_="">
    <xsd:import namespace="5252b940-22b6-47d8-b7f9-1e28c72ca5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2b940-22b6-47d8-b7f9-1e28c72ca5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4FB284-3468-4C31-AC67-A37841F561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E77E649-9DF8-4534-A0B1-424ADC631D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D15EDC-E340-401F-B1B0-E4C7C862B1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52b940-22b6-47d8-b7f9-1e28c72ca5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474</Words>
  <Application>Microsoft Office PowerPoint</Application>
  <PresentationFormat>On-screen Show (16:9)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Impact</vt:lpstr>
      <vt:lpstr>Simple Light</vt:lpstr>
      <vt:lpstr>Deep Learning Assignment 2</vt:lpstr>
      <vt:lpstr> 1. Overview</vt:lpstr>
      <vt:lpstr>2. Data Loading and Processing</vt:lpstr>
      <vt:lpstr>3. Develop Sequence Generator Models</vt:lpstr>
      <vt:lpstr>3. Develop Sequence Generator Models</vt:lpstr>
      <vt:lpstr>3. Develop Sequence Generator Models</vt:lpstr>
      <vt:lpstr>4. Use the developed Model to Generate Texts</vt:lpstr>
      <vt:lpstr>5. Summary</vt:lpstr>
      <vt:lpstr>6.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 Seeker</dc:title>
  <cp:lastModifiedBy>Tran Huy Minh /DS</cp:lastModifiedBy>
  <cp:revision>15</cp:revision>
  <dcterms:modified xsi:type="dcterms:W3CDTF">2023-02-12T15:36:33Z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0x010100B9A8224EE397914AB290C156C5F2772D</vt:lpwstr>
  </property>
</Properties>
</file>