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4" r:id="rId7"/>
    <p:sldId id="265" r:id="rId8"/>
    <p:sldId id="277" r:id="rId9"/>
    <p:sldId id="275" r:id="rId10"/>
    <p:sldId id="266" r:id="rId11"/>
    <p:sldId id="267" r:id="rId12"/>
    <p:sldId id="274" r:id="rId13"/>
    <p:sldId id="268" r:id="rId14"/>
    <p:sldId id="269" r:id="rId15"/>
    <p:sldId id="270" r:id="rId16"/>
    <p:sldId id="271" r:id="rId17"/>
    <p:sldId id="276" r:id="rId18"/>
    <p:sldId id="272" r:id="rId19"/>
    <p:sldId id="280" r:id="rId20"/>
    <p:sldId id="281" r:id="rId21"/>
    <p:sldId id="26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varScale="1">
        <p:scale>
          <a:sx n="87" d="100"/>
          <a:sy n="87" d="100"/>
        </p:scale>
        <p:origin x="3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742070-6856-43B8-B110-63A675EEB6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403DD-5471-45DD-88A8-EBBE4379A8E7}" type="slidenum">
              <a:rPr lang="en-US" smtClean="0"/>
              <a:t>‹#›</a:t>
            </a:fld>
            <a:endParaRPr lang="en-US"/>
          </a:p>
        </p:txBody>
      </p:sp>
    </p:spTree>
    <p:extLst>
      <p:ext uri="{BB962C8B-B14F-4D97-AF65-F5344CB8AC3E}">
        <p14:creationId xmlns:p14="http://schemas.microsoft.com/office/powerpoint/2010/main" val="235710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42070-6856-43B8-B110-63A675EEB6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403DD-5471-45DD-88A8-EBBE4379A8E7}" type="slidenum">
              <a:rPr lang="en-US" smtClean="0"/>
              <a:t>‹#›</a:t>
            </a:fld>
            <a:endParaRPr lang="en-US"/>
          </a:p>
        </p:txBody>
      </p:sp>
    </p:spTree>
    <p:extLst>
      <p:ext uri="{BB962C8B-B14F-4D97-AF65-F5344CB8AC3E}">
        <p14:creationId xmlns:p14="http://schemas.microsoft.com/office/powerpoint/2010/main" val="307051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42070-6856-43B8-B110-63A675EEB6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403DD-5471-45DD-88A8-EBBE4379A8E7}" type="slidenum">
              <a:rPr lang="en-US" smtClean="0"/>
              <a:t>‹#›</a:t>
            </a:fld>
            <a:endParaRPr lang="en-US"/>
          </a:p>
        </p:txBody>
      </p:sp>
    </p:spTree>
    <p:extLst>
      <p:ext uri="{BB962C8B-B14F-4D97-AF65-F5344CB8AC3E}">
        <p14:creationId xmlns:p14="http://schemas.microsoft.com/office/powerpoint/2010/main" val="2035963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742070-6856-43B8-B110-63A675EEB6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403DD-5471-45DD-88A8-EBBE4379A8E7}" type="slidenum">
              <a:rPr lang="en-US" smtClean="0"/>
              <a:t>‹#›</a:t>
            </a:fld>
            <a:endParaRPr lang="en-US"/>
          </a:p>
        </p:txBody>
      </p:sp>
    </p:spTree>
    <p:extLst>
      <p:ext uri="{BB962C8B-B14F-4D97-AF65-F5344CB8AC3E}">
        <p14:creationId xmlns:p14="http://schemas.microsoft.com/office/powerpoint/2010/main" val="2879716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742070-6856-43B8-B110-63A675EEB6B5}"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C403DD-5471-45DD-88A8-EBBE4379A8E7}" type="slidenum">
              <a:rPr lang="en-US" smtClean="0"/>
              <a:t>‹#›</a:t>
            </a:fld>
            <a:endParaRPr lang="en-US"/>
          </a:p>
        </p:txBody>
      </p:sp>
    </p:spTree>
    <p:extLst>
      <p:ext uri="{BB962C8B-B14F-4D97-AF65-F5344CB8AC3E}">
        <p14:creationId xmlns:p14="http://schemas.microsoft.com/office/powerpoint/2010/main" val="237259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42070-6856-43B8-B110-63A675EEB6B5}"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403DD-5471-45DD-88A8-EBBE4379A8E7}" type="slidenum">
              <a:rPr lang="en-US" smtClean="0"/>
              <a:t>‹#›</a:t>
            </a:fld>
            <a:endParaRPr lang="en-US"/>
          </a:p>
        </p:txBody>
      </p:sp>
    </p:spTree>
    <p:extLst>
      <p:ext uri="{BB962C8B-B14F-4D97-AF65-F5344CB8AC3E}">
        <p14:creationId xmlns:p14="http://schemas.microsoft.com/office/powerpoint/2010/main" val="71346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742070-6856-43B8-B110-63A675EEB6B5}"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C403DD-5471-45DD-88A8-EBBE4379A8E7}" type="slidenum">
              <a:rPr lang="en-US" smtClean="0"/>
              <a:t>‹#›</a:t>
            </a:fld>
            <a:endParaRPr lang="en-US"/>
          </a:p>
        </p:txBody>
      </p:sp>
    </p:spTree>
    <p:extLst>
      <p:ext uri="{BB962C8B-B14F-4D97-AF65-F5344CB8AC3E}">
        <p14:creationId xmlns:p14="http://schemas.microsoft.com/office/powerpoint/2010/main" val="355574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742070-6856-43B8-B110-63A675EEB6B5}"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C403DD-5471-45DD-88A8-EBBE4379A8E7}" type="slidenum">
              <a:rPr lang="en-US" smtClean="0"/>
              <a:t>‹#›</a:t>
            </a:fld>
            <a:endParaRPr lang="en-US"/>
          </a:p>
        </p:txBody>
      </p:sp>
    </p:spTree>
    <p:extLst>
      <p:ext uri="{BB962C8B-B14F-4D97-AF65-F5344CB8AC3E}">
        <p14:creationId xmlns:p14="http://schemas.microsoft.com/office/powerpoint/2010/main" val="3382879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742070-6856-43B8-B110-63A675EEB6B5}"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C403DD-5471-45DD-88A8-EBBE4379A8E7}" type="slidenum">
              <a:rPr lang="en-US" smtClean="0"/>
              <a:t>‹#›</a:t>
            </a:fld>
            <a:endParaRPr lang="en-US"/>
          </a:p>
        </p:txBody>
      </p:sp>
    </p:spTree>
    <p:extLst>
      <p:ext uri="{BB962C8B-B14F-4D97-AF65-F5344CB8AC3E}">
        <p14:creationId xmlns:p14="http://schemas.microsoft.com/office/powerpoint/2010/main" val="415691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742070-6856-43B8-B110-63A675EEB6B5}"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403DD-5471-45DD-88A8-EBBE4379A8E7}" type="slidenum">
              <a:rPr lang="en-US" smtClean="0"/>
              <a:t>‹#›</a:t>
            </a:fld>
            <a:endParaRPr lang="en-US"/>
          </a:p>
        </p:txBody>
      </p:sp>
    </p:spTree>
    <p:extLst>
      <p:ext uri="{BB962C8B-B14F-4D97-AF65-F5344CB8AC3E}">
        <p14:creationId xmlns:p14="http://schemas.microsoft.com/office/powerpoint/2010/main" val="579169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742070-6856-43B8-B110-63A675EEB6B5}"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C403DD-5471-45DD-88A8-EBBE4379A8E7}" type="slidenum">
              <a:rPr lang="en-US" smtClean="0"/>
              <a:t>‹#›</a:t>
            </a:fld>
            <a:endParaRPr lang="en-US"/>
          </a:p>
        </p:txBody>
      </p:sp>
    </p:spTree>
    <p:extLst>
      <p:ext uri="{BB962C8B-B14F-4D97-AF65-F5344CB8AC3E}">
        <p14:creationId xmlns:p14="http://schemas.microsoft.com/office/powerpoint/2010/main" val="131190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742070-6856-43B8-B110-63A675EEB6B5}" type="datetimeFigureOut">
              <a:rPr lang="en-US" smtClean="0"/>
              <a:t>5/30/2024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C403DD-5471-45DD-88A8-EBBE4379A8E7}" type="slidenum">
              <a:rPr lang="en-US" smtClean="0"/>
              <a:t>‹#›</a:t>
            </a:fld>
            <a:endParaRPr lang="en-US"/>
          </a:p>
        </p:txBody>
      </p:sp>
    </p:spTree>
    <p:extLst>
      <p:ext uri="{BB962C8B-B14F-4D97-AF65-F5344CB8AC3E}">
        <p14:creationId xmlns:p14="http://schemas.microsoft.com/office/powerpoint/2010/main" val="868022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C157-E63B-5A3A-E1F1-E84F425702D3}"/>
              </a:ext>
            </a:extLst>
          </p:cNvPr>
          <p:cNvSpPr>
            <a:spLocks noGrp="1"/>
          </p:cNvSpPr>
          <p:nvPr>
            <p:ph type="ctrTitle"/>
          </p:nvPr>
        </p:nvSpPr>
        <p:spPr>
          <a:xfrm>
            <a:off x="1524000" y="2311603"/>
            <a:ext cx="9144000" cy="1198360"/>
          </a:xfrm>
        </p:spPr>
        <p:txBody>
          <a:bodyPr>
            <a:normAutofit/>
          </a:bodyPr>
          <a:lstStyle/>
          <a:p>
            <a:r>
              <a:rPr lang="en-US" sz="4000" b="1" dirty="0">
                <a:latin typeface="Arial" panose="020B0604020202020204" pitchFamily="34" charset="0"/>
                <a:cs typeface="Arial" panose="020B0604020202020204" pitchFamily="34" charset="0"/>
              </a:rPr>
              <a:t>Model Prediction F1 racing</a:t>
            </a:r>
          </a:p>
        </p:txBody>
      </p:sp>
    </p:spTree>
    <p:extLst>
      <p:ext uri="{BB962C8B-B14F-4D97-AF65-F5344CB8AC3E}">
        <p14:creationId xmlns:p14="http://schemas.microsoft.com/office/powerpoint/2010/main" val="1361307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76EB58-FE6B-8506-535F-040AB320D735}"/>
              </a:ext>
            </a:extLst>
          </p:cNvPr>
          <p:cNvSpPr>
            <a:spLocks noGrp="1"/>
          </p:cNvSpPr>
          <p:nvPr>
            <p:ph type="ctrTitle"/>
          </p:nvPr>
        </p:nvSpPr>
        <p:spPr>
          <a:xfrm>
            <a:off x="470612" y="1755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ARIMA Model Results</a:t>
            </a:r>
          </a:p>
        </p:txBody>
      </p:sp>
      <p:pic>
        <p:nvPicPr>
          <p:cNvPr id="3" name="Picture 2" descr="A graph with a line and numbers&#10;&#10;Description automatically generated">
            <a:extLst>
              <a:ext uri="{FF2B5EF4-FFF2-40B4-BE49-F238E27FC236}">
                <a16:creationId xmlns:a16="http://schemas.microsoft.com/office/drawing/2014/main" id="{B9D34177-0C12-9081-F0A3-D26B3F972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253" y="1212278"/>
            <a:ext cx="4006289" cy="2080260"/>
          </a:xfrm>
          <a:prstGeom prst="rect">
            <a:avLst/>
          </a:prstGeom>
        </p:spPr>
      </p:pic>
      <p:pic>
        <p:nvPicPr>
          <p:cNvPr id="6" name="Picture 5" descr="A graph with blue dots and red line&#10;&#10;Description automatically generated">
            <a:extLst>
              <a:ext uri="{FF2B5EF4-FFF2-40B4-BE49-F238E27FC236}">
                <a16:creationId xmlns:a16="http://schemas.microsoft.com/office/drawing/2014/main" id="{8A0EF4A1-0100-FF72-E0D2-C67DD7C266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8545" y="1097184"/>
            <a:ext cx="4466236" cy="2396717"/>
          </a:xfrm>
          <a:prstGeom prst="rect">
            <a:avLst/>
          </a:prstGeom>
        </p:spPr>
      </p:pic>
      <p:pic>
        <p:nvPicPr>
          <p:cNvPr id="9" name="Picture 8" descr="A graph with a line&#10;&#10;Description automatically generated">
            <a:extLst>
              <a:ext uri="{FF2B5EF4-FFF2-40B4-BE49-F238E27FC236}">
                <a16:creationId xmlns:a16="http://schemas.microsoft.com/office/drawing/2014/main" id="{BF86E35F-761F-A013-AD6E-99081E1F3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720" y="3493902"/>
            <a:ext cx="4103822" cy="2230088"/>
          </a:xfrm>
          <a:prstGeom prst="rect">
            <a:avLst/>
          </a:prstGeom>
        </p:spPr>
      </p:pic>
      <p:pic>
        <p:nvPicPr>
          <p:cNvPr id="12" name="Picture 11" descr="A graph with blue dots&#10;&#10;Description automatically generated">
            <a:extLst>
              <a:ext uri="{FF2B5EF4-FFF2-40B4-BE49-F238E27FC236}">
                <a16:creationId xmlns:a16="http://schemas.microsoft.com/office/drawing/2014/main" id="{6CC09926-B576-3163-4FE9-2D443A86C2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4277" y="3493902"/>
            <a:ext cx="4390773" cy="2320722"/>
          </a:xfrm>
          <a:prstGeom prst="rect">
            <a:avLst/>
          </a:prstGeom>
        </p:spPr>
      </p:pic>
      <p:sp>
        <p:nvSpPr>
          <p:cNvPr id="14" name="TextBox 13">
            <a:extLst>
              <a:ext uri="{FF2B5EF4-FFF2-40B4-BE49-F238E27FC236}">
                <a16:creationId xmlns:a16="http://schemas.microsoft.com/office/drawing/2014/main" id="{79883789-7337-9741-D736-09E66AF6E7D8}"/>
              </a:ext>
            </a:extLst>
          </p:cNvPr>
          <p:cNvSpPr txBox="1"/>
          <p:nvPr/>
        </p:nvSpPr>
        <p:spPr>
          <a:xfrm>
            <a:off x="824790" y="5814624"/>
            <a:ext cx="9614000" cy="954107"/>
          </a:xfrm>
          <a:prstGeom prst="rect">
            <a:avLst/>
          </a:prstGeom>
          <a:noFill/>
        </p:spPr>
        <p:txBody>
          <a:bodyPr wrap="square">
            <a:spAutoFit/>
          </a:bodyPr>
          <a:lstStyle/>
          <a:p>
            <a:pPr marL="285750" indent="-285750" algn="l">
              <a:buFont typeface="Arial" panose="020B0604020202020204" pitchFamily="34" charset="0"/>
              <a:buChar char="•"/>
            </a:pPr>
            <a:r>
              <a:rPr lang="en-US" sz="1400" b="0" i="0" dirty="0">
                <a:effectLst/>
                <a:highlight>
                  <a:srgbClr val="FFFFFF"/>
                </a:highlight>
                <a:latin typeface="Times New Roman" panose="02020603050405020304" pitchFamily="18" charset="0"/>
                <a:cs typeface="Times New Roman" panose="02020603050405020304" pitchFamily="18" charset="0"/>
              </a:rPr>
              <a:t>CUSUM chart and test is used to monitor whether a process is drifting away from its mean. The cumulative sums stay within a region near the expected value of zero</a:t>
            </a:r>
          </a:p>
          <a:p>
            <a:pPr marL="285750" indent="-285750">
              <a:buFont typeface="Arial" panose="020B0604020202020204" pitchFamily="34" charset="0"/>
              <a:buChar char="•"/>
            </a:pPr>
            <a:r>
              <a:rPr lang="en-US" sz="1400" b="0" i="0" dirty="0">
                <a:effectLst/>
                <a:highlight>
                  <a:srgbClr val="FFFFFF"/>
                </a:highlight>
                <a:latin typeface="Times New Roman" panose="02020603050405020304" pitchFamily="18" charset="0"/>
                <a:cs typeface="Times New Roman" panose="02020603050405020304" pitchFamily="18" charset="0"/>
              </a:rPr>
              <a:t>Q-Q plot can be used to quickly check the normality of the distribution of residual errors - here it can be compared to Gaussian distribution</a:t>
            </a:r>
          </a:p>
        </p:txBody>
      </p:sp>
    </p:spTree>
    <p:extLst>
      <p:ext uri="{BB962C8B-B14F-4D97-AF65-F5344CB8AC3E}">
        <p14:creationId xmlns:p14="http://schemas.microsoft.com/office/powerpoint/2010/main" val="2132451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a line and a line&#10;&#10;Description automatically generated with medium confidence">
            <a:extLst>
              <a:ext uri="{FF2B5EF4-FFF2-40B4-BE49-F238E27FC236}">
                <a16:creationId xmlns:a16="http://schemas.microsoft.com/office/drawing/2014/main" id="{BB46B8E0-CAF6-8031-7B1C-D7F64853C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151" y="1601351"/>
            <a:ext cx="7414405" cy="4016722"/>
          </a:xfrm>
          <a:prstGeom prst="rect">
            <a:avLst/>
          </a:prstGeom>
        </p:spPr>
      </p:pic>
      <p:sp>
        <p:nvSpPr>
          <p:cNvPr id="8" name="Title 1">
            <a:extLst>
              <a:ext uri="{FF2B5EF4-FFF2-40B4-BE49-F238E27FC236}">
                <a16:creationId xmlns:a16="http://schemas.microsoft.com/office/drawing/2014/main" id="{EA6B4480-1E62-52CA-10ED-4413B31B2D28}"/>
              </a:ext>
            </a:extLst>
          </p:cNvPr>
          <p:cNvSpPr>
            <a:spLocks noGrp="1"/>
          </p:cNvSpPr>
          <p:nvPr>
            <p:ph type="ctrTitle"/>
          </p:nvPr>
        </p:nvSpPr>
        <p:spPr>
          <a:xfrm>
            <a:off x="470612" y="3218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ARIMA Model Results</a:t>
            </a:r>
          </a:p>
        </p:txBody>
      </p:sp>
    </p:spTree>
    <p:extLst>
      <p:ext uri="{BB962C8B-B14F-4D97-AF65-F5344CB8AC3E}">
        <p14:creationId xmlns:p14="http://schemas.microsoft.com/office/powerpoint/2010/main" val="3081996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4132E6-17A6-F72C-6C7F-5226E0D49698}"/>
              </a:ext>
            </a:extLst>
          </p:cNvPr>
          <p:cNvSpPr>
            <a:spLocks noGrp="1"/>
          </p:cNvSpPr>
          <p:nvPr>
            <p:ph type="ctrTitle"/>
          </p:nvPr>
        </p:nvSpPr>
        <p:spPr>
          <a:xfrm>
            <a:off x="470612" y="3218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LSTM Model Specification</a:t>
            </a:r>
          </a:p>
        </p:txBody>
      </p:sp>
      <p:sp>
        <p:nvSpPr>
          <p:cNvPr id="7" name="TextBox 6">
            <a:extLst>
              <a:ext uri="{FF2B5EF4-FFF2-40B4-BE49-F238E27FC236}">
                <a16:creationId xmlns:a16="http://schemas.microsoft.com/office/drawing/2014/main" id="{B8DCA52E-0B5C-07EC-3C5C-472ACB090639}"/>
              </a:ext>
            </a:extLst>
          </p:cNvPr>
          <p:cNvSpPr txBox="1"/>
          <p:nvPr/>
        </p:nvSpPr>
        <p:spPr>
          <a:xfrm>
            <a:off x="470612" y="1431993"/>
            <a:ext cx="3838041" cy="3693319"/>
          </a:xfrm>
          <a:prstGeom prst="rect">
            <a:avLst/>
          </a:prstGeom>
          <a:noFill/>
        </p:spPr>
        <p:txBody>
          <a:bodyPr wrap="square">
            <a:spAutoFit/>
          </a:bodyPr>
          <a:lstStyle/>
          <a:p>
            <a:r>
              <a:rPr lang="en-US" dirty="0" err="1">
                <a:latin typeface="Times New Roman" panose="02020603050405020304" pitchFamily="18" charset="0"/>
                <a:cs typeface="Times New Roman" panose="02020603050405020304" pitchFamily="18" charset="0"/>
              </a:rPr>
              <a:t>hidden_dim</a:t>
            </a:r>
            <a:r>
              <a:rPr lang="en-US" dirty="0">
                <a:latin typeface="Times New Roman" panose="02020603050405020304" pitchFamily="18" charset="0"/>
                <a:cs typeface="Times New Roman" panose="02020603050405020304" pitchFamily="18" charset="0"/>
              </a:rPr>
              <a:t> = 32</a:t>
            </a:r>
          </a:p>
          <a:p>
            <a:r>
              <a:rPr lang="en-US" dirty="0" err="1">
                <a:latin typeface="Times New Roman" panose="02020603050405020304" pitchFamily="18" charset="0"/>
                <a:cs typeface="Times New Roman" panose="02020603050405020304" pitchFamily="18" charset="0"/>
              </a:rPr>
              <a:t>num_layers</a:t>
            </a:r>
            <a:r>
              <a:rPr lang="en-US" dirty="0">
                <a:latin typeface="Times New Roman" panose="02020603050405020304" pitchFamily="18" charset="0"/>
                <a:cs typeface="Times New Roman" panose="02020603050405020304" pitchFamily="18" charset="0"/>
              </a:rPr>
              <a:t> = 2</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num_epochs</a:t>
            </a:r>
            <a:r>
              <a:rPr lang="en-US" dirty="0">
                <a:latin typeface="Times New Roman" panose="02020603050405020304" pitchFamily="18" charset="0"/>
                <a:cs typeface="Times New Roman" panose="02020603050405020304" pitchFamily="18" charset="0"/>
              </a:rPr>
              <a:t> = 100</a:t>
            </a:r>
          </a:p>
          <a:p>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 = 16</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window_sizes</a:t>
            </a:r>
            <a:r>
              <a:rPr lang="en-US" dirty="0">
                <a:latin typeface="Times New Roman" panose="02020603050405020304" pitchFamily="18" charset="0"/>
                <a:cs typeface="Times New Roman" panose="02020603050405020304" pitchFamily="18" charset="0"/>
              </a:rPr>
              <a:t> = [5, 10, 15, 20]</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Best Window Size = 20</a:t>
            </a:r>
          </a:p>
          <a:p>
            <a:r>
              <a:rPr lang="en-US" dirty="0">
                <a:latin typeface="Times New Roman" panose="02020603050405020304" pitchFamily="18" charset="0"/>
                <a:cs typeface="Times New Roman" panose="02020603050405020304" pitchFamily="18" charset="0"/>
              </a:rPr>
              <a:t>Best RMSE = 0.0393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 RMSE = 0.0641</a:t>
            </a:r>
          </a:p>
          <a:p>
            <a:r>
              <a:rPr lang="en-US" dirty="0">
                <a:latin typeface="Times New Roman" panose="02020603050405020304" pitchFamily="18" charset="0"/>
                <a:cs typeface="Times New Roman" panose="02020603050405020304" pitchFamily="18" charset="0"/>
              </a:rPr>
              <a:t>Test MAE = 0.0526</a:t>
            </a:r>
          </a:p>
        </p:txBody>
      </p:sp>
      <p:pic>
        <p:nvPicPr>
          <p:cNvPr id="12" name="Picture 11" descr="A graph with a line&#10;&#10;Description automatically generated">
            <a:extLst>
              <a:ext uri="{FF2B5EF4-FFF2-40B4-BE49-F238E27FC236}">
                <a16:creationId xmlns:a16="http://schemas.microsoft.com/office/drawing/2014/main" id="{55CE1CEC-D895-F6F4-F3BE-F7CF43FFF2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217" y="1674504"/>
            <a:ext cx="6712295" cy="3626036"/>
          </a:xfrm>
          <a:prstGeom prst="rect">
            <a:avLst/>
          </a:prstGeom>
        </p:spPr>
      </p:pic>
    </p:spTree>
    <p:extLst>
      <p:ext uri="{BB962C8B-B14F-4D97-AF65-F5344CB8AC3E}">
        <p14:creationId xmlns:p14="http://schemas.microsoft.com/office/powerpoint/2010/main" val="4013888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76EB58-FE6B-8506-535F-040AB320D735}"/>
              </a:ext>
            </a:extLst>
          </p:cNvPr>
          <p:cNvSpPr>
            <a:spLocks noGrp="1"/>
          </p:cNvSpPr>
          <p:nvPr>
            <p:ph type="ctrTitle"/>
          </p:nvPr>
        </p:nvSpPr>
        <p:spPr>
          <a:xfrm>
            <a:off x="470612" y="3218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LSTM Model Results</a:t>
            </a:r>
          </a:p>
        </p:txBody>
      </p:sp>
      <p:pic>
        <p:nvPicPr>
          <p:cNvPr id="3" name="Picture 2" descr="A line graph with numbers and a line&#10;&#10;Description automatically generated">
            <a:extLst>
              <a:ext uri="{FF2B5EF4-FFF2-40B4-BE49-F238E27FC236}">
                <a16:creationId xmlns:a16="http://schemas.microsoft.com/office/drawing/2014/main" id="{1D550D16-B100-57DE-0BD5-68FBD3CBC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96" y="1346004"/>
            <a:ext cx="4647535" cy="2545392"/>
          </a:xfrm>
          <a:prstGeom prst="rect">
            <a:avLst/>
          </a:prstGeom>
        </p:spPr>
      </p:pic>
      <p:pic>
        <p:nvPicPr>
          <p:cNvPr id="6" name="Picture 5" descr="A diagram of a plot&#10;&#10;Description automatically generated">
            <a:extLst>
              <a:ext uri="{FF2B5EF4-FFF2-40B4-BE49-F238E27FC236}">
                <a16:creationId xmlns:a16="http://schemas.microsoft.com/office/drawing/2014/main" id="{820E20AC-2082-FE92-1DCA-A3D1C8750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7629" y="1346004"/>
            <a:ext cx="5004510" cy="2631523"/>
          </a:xfrm>
          <a:prstGeom prst="rect">
            <a:avLst/>
          </a:prstGeom>
        </p:spPr>
      </p:pic>
      <p:pic>
        <p:nvPicPr>
          <p:cNvPr id="9" name="Picture 8" descr="A graph with a line&#10;&#10;Description automatically generated">
            <a:extLst>
              <a:ext uri="{FF2B5EF4-FFF2-40B4-BE49-F238E27FC236}">
                <a16:creationId xmlns:a16="http://schemas.microsoft.com/office/drawing/2014/main" id="{E9A62FB5-F372-8679-1DAF-55D359C982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7926" y="4126554"/>
            <a:ext cx="4746877" cy="2500430"/>
          </a:xfrm>
          <a:prstGeom prst="rect">
            <a:avLst/>
          </a:prstGeom>
        </p:spPr>
      </p:pic>
      <p:pic>
        <p:nvPicPr>
          <p:cNvPr id="12" name="Picture 11" descr="A graph with blue dots and a red line&#10;&#10;Description automatically generated">
            <a:extLst>
              <a:ext uri="{FF2B5EF4-FFF2-40B4-BE49-F238E27FC236}">
                <a16:creationId xmlns:a16="http://schemas.microsoft.com/office/drawing/2014/main" id="{26D5FCD1-6AE8-21AA-EC88-56AE0D9E9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6422" y="3977527"/>
            <a:ext cx="5234976" cy="2764375"/>
          </a:xfrm>
          <a:prstGeom prst="rect">
            <a:avLst/>
          </a:prstGeom>
        </p:spPr>
      </p:pic>
    </p:spTree>
    <p:extLst>
      <p:ext uri="{BB962C8B-B14F-4D97-AF65-F5344CB8AC3E}">
        <p14:creationId xmlns:p14="http://schemas.microsoft.com/office/powerpoint/2010/main" val="174509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DD1770-8AB3-E306-1052-86DBBDD183F7}"/>
              </a:ext>
            </a:extLst>
          </p:cNvPr>
          <p:cNvSpPr>
            <a:spLocks noGrp="1"/>
          </p:cNvSpPr>
          <p:nvPr>
            <p:ph type="ctrTitle"/>
          </p:nvPr>
        </p:nvSpPr>
        <p:spPr>
          <a:xfrm>
            <a:off x="470612" y="3218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LSTM Model Results</a:t>
            </a:r>
          </a:p>
        </p:txBody>
      </p:sp>
      <p:pic>
        <p:nvPicPr>
          <p:cNvPr id="7" name="Picture 6" descr="A graph with blue and orange lines&#10;&#10;Description automatically generated">
            <a:extLst>
              <a:ext uri="{FF2B5EF4-FFF2-40B4-BE49-F238E27FC236}">
                <a16:creationId xmlns:a16="http://schemas.microsoft.com/office/drawing/2014/main" id="{1A63699D-68D8-4867-561E-E347E577A6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0633" y="1656417"/>
            <a:ext cx="8074224" cy="4410354"/>
          </a:xfrm>
          <a:prstGeom prst="rect">
            <a:avLst/>
          </a:prstGeom>
        </p:spPr>
      </p:pic>
    </p:spTree>
    <p:extLst>
      <p:ext uri="{BB962C8B-B14F-4D97-AF65-F5344CB8AC3E}">
        <p14:creationId xmlns:p14="http://schemas.microsoft.com/office/powerpoint/2010/main" val="353009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DD1770-8AB3-E306-1052-86DBBDD183F7}"/>
              </a:ext>
            </a:extLst>
          </p:cNvPr>
          <p:cNvSpPr>
            <a:spLocks noGrp="1"/>
          </p:cNvSpPr>
          <p:nvPr>
            <p:ph type="ctrTitle"/>
          </p:nvPr>
        </p:nvSpPr>
        <p:spPr>
          <a:xfrm>
            <a:off x="470612" y="3218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LSTM Model Tuning (</a:t>
            </a:r>
            <a:r>
              <a:rPr lang="en-US" sz="2800" b="1" dirty="0" err="1">
                <a:latin typeface="Arial" panose="020B0604020202020204" pitchFamily="34" charset="0"/>
                <a:cs typeface="Arial" panose="020B0604020202020204" pitchFamily="34" charset="0"/>
              </a:rPr>
              <a:t>Optuna</a:t>
            </a:r>
            <a:r>
              <a:rPr lang="en-US" sz="2800" b="1" dirty="0">
                <a:latin typeface="Arial" panose="020B0604020202020204" pitchFamily="34" charset="0"/>
                <a:cs typeface="Arial" panose="020B0604020202020204" pitchFamily="34" charset="0"/>
              </a:rPr>
              <a:t>)</a:t>
            </a:r>
          </a:p>
        </p:txBody>
      </p:sp>
      <p:pic>
        <p:nvPicPr>
          <p:cNvPr id="3" name="Picture 2" descr="A graph showing a line&#10;&#10;Description automatically generated">
            <a:extLst>
              <a:ext uri="{FF2B5EF4-FFF2-40B4-BE49-F238E27FC236}">
                <a16:creationId xmlns:a16="http://schemas.microsoft.com/office/drawing/2014/main" id="{0ED03687-8193-3E0F-2C19-591667513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170" y="1170433"/>
            <a:ext cx="6763520" cy="4058112"/>
          </a:xfrm>
          <a:prstGeom prst="rect">
            <a:avLst/>
          </a:prstGeom>
        </p:spPr>
      </p:pic>
      <p:sp>
        <p:nvSpPr>
          <p:cNvPr id="6" name="TextBox 5">
            <a:extLst>
              <a:ext uri="{FF2B5EF4-FFF2-40B4-BE49-F238E27FC236}">
                <a16:creationId xmlns:a16="http://schemas.microsoft.com/office/drawing/2014/main" id="{6BB5F087-2069-208B-4554-055C37F392AC}"/>
              </a:ext>
            </a:extLst>
          </p:cNvPr>
          <p:cNvSpPr txBox="1"/>
          <p:nvPr/>
        </p:nvSpPr>
        <p:spPr>
          <a:xfrm>
            <a:off x="712014" y="1570982"/>
            <a:ext cx="3838041" cy="3416320"/>
          </a:xfrm>
          <a:prstGeom prst="rect">
            <a:avLst/>
          </a:prstGeom>
          <a:noFill/>
        </p:spPr>
        <p:txBody>
          <a:bodyPr wrap="square">
            <a:spAutoFit/>
          </a:bodyPr>
          <a:lstStyle/>
          <a:p>
            <a:r>
              <a:rPr lang="en-US" dirty="0" err="1">
                <a:latin typeface="Times New Roman" panose="02020603050405020304" pitchFamily="18" charset="0"/>
                <a:cs typeface="Times New Roman" panose="02020603050405020304" pitchFamily="18" charset="0"/>
              </a:rPr>
              <a:t>hidden_dim</a:t>
            </a:r>
            <a:r>
              <a:rPr lang="en-US" dirty="0">
                <a:latin typeface="Times New Roman" panose="02020603050405020304" pitchFamily="18" charset="0"/>
                <a:cs typeface="Times New Roman" panose="02020603050405020304" pitchFamily="18" charset="0"/>
              </a:rPr>
              <a:t> = 52</a:t>
            </a:r>
          </a:p>
          <a:p>
            <a:r>
              <a:rPr lang="en-US" dirty="0" err="1">
                <a:latin typeface="Times New Roman" panose="02020603050405020304" pitchFamily="18" charset="0"/>
                <a:cs typeface="Times New Roman" panose="02020603050405020304" pitchFamily="18" charset="0"/>
              </a:rPr>
              <a:t>num_layers</a:t>
            </a:r>
            <a:r>
              <a:rPr lang="en-US" dirty="0">
                <a:latin typeface="Times New Roman" panose="02020603050405020304" pitchFamily="18" charset="0"/>
                <a:cs typeface="Times New Roman" panose="02020603050405020304" pitchFamily="18" charset="0"/>
              </a:rPr>
              <a:t> = 4</a:t>
            </a:r>
          </a:p>
          <a:p>
            <a:r>
              <a:rPr lang="en-US" dirty="0">
                <a:latin typeface="Times New Roman" panose="02020603050405020304" pitchFamily="18" charset="0"/>
                <a:cs typeface="Times New Roman" panose="02020603050405020304" pitchFamily="18" charset="0"/>
              </a:rPr>
              <a:t>learning rate = 0.003</a:t>
            </a:r>
          </a:p>
          <a:p>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num_epochs</a:t>
            </a:r>
            <a:r>
              <a:rPr lang="en-US" dirty="0">
                <a:latin typeface="Times New Roman" panose="02020603050405020304" pitchFamily="18" charset="0"/>
                <a:cs typeface="Times New Roman" panose="02020603050405020304" pitchFamily="18" charset="0"/>
              </a:rPr>
              <a:t> = 100</a:t>
            </a:r>
          </a:p>
          <a:p>
            <a:r>
              <a:rPr lang="en-US" dirty="0" err="1">
                <a:latin typeface="Times New Roman" panose="02020603050405020304" pitchFamily="18" charset="0"/>
                <a:cs typeface="Times New Roman" panose="02020603050405020304" pitchFamily="18" charset="0"/>
              </a:rPr>
              <a:t>batch_size</a:t>
            </a:r>
            <a:r>
              <a:rPr lang="en-US" dirty="0">
                <a:latin typeface="Times New Roman" panose="02020603050405020304" pitchFamily="18" charset="0"/>
                <a:cs typeface="Times New Roman" panose="02020603050405020304" pitchFamily="18" charset="0"/>
              </a:rPr>
              <a:t> = 16</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Best Window Size = 19</a:t>
            </a:r>
          </a:p>
          <a:p>
            <a:r>
              <a:rPr lang="en-US" dirty="0">
                <a:latin typeface="Times New Roman" panose="02020603050405020304" pitchFamily="18" charset="0"/>
                <a:cs typeface="Times New Roman" panose="02020603050405020304" pitchFamily="18" charset="0"/>
              </a:rPr>
              <a:t>Best RMSE = 0.0167</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 RMSE = 0.0227</a:t>
            </a:r>
          </a:p>
          <a:p>
            <a:r>
              <a:rPr lang="en-US" dirty="0">
                <a:latin typeface="Times New Roman" panose="02020603050405020304" pitchFamily="18" charset="0"/>
                <a:cs typeface="Times New Roman" panose="02020603050405020304" pitchFamily="18" charset="0"/>
              </a:rPr>
              <a:t>Test MAE = 0.02117</a:t>
            </a:r>
          </a:p>
        </p:txBody>
      </p:sp>
    </p:spTree>
    <p:extLst>
      <p:ext uri="{BB962C8B-B14F-4D97-AF65-F5344CB8AC3E}">
        <p14:creationId xmlns:p14="http://schemas.microsoft.com/office/powerpoint/2010/main" val="1798816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with blue dots and a red line&#10;&#10;Description automatically generated">
            <a:extLst>
              <a:ext uri="{FF2B5EF4-FFF2-40B4-BE49-F238E27FC236}">
                <a16:creationId xmlns:a16="http://schemas.microsoft.com/office/drawing/2014/main" id="{D744C777-803D-78CE-F211-AAD3A1E50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582" y="1303840"/>
            <a:ext cx="4978327" cy="2660670"/>
          </a:xfrm>
          <a:prstGeom prst="rect">
            <a:avLst/>
          </a:prstGeom>
        </p:spPr>
      </p:pic>
      <p:pic>
        <p:nvPicPr>
          <p:cNvPr id="10" name="Picture 9" descr="A graph with a line and numbers&#10;&#10;Description automatically generated">
            <a:extLst>
              <a:ext uri="{FF2B5EF4-FFF2-40B4-BE49-F238E27FC236}">
                <a16:creationId xmlns:a16="http://schemas.microsoft.com/office/drawing/2014/main" id="{E37EC1BC-5FB0-ED80-4170-20D1ADBF0E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224" y="1303840"/>
            <a:ext cx="5084561" cy="2781059"/>
          </a:xfrm>
          <a:prstGeom prst="rect">
            <a:avLst/>
          </a:prstGeom>
        </p:spPr>
      </p:pic>
      <p:pic>
        <p:nvPicPr>
          <p:cNvPr id="12" name="Picture 11" descr="A blue line graph with numbers&#10;&#10;Description automatically generated">
            <a:extLst>
              <a:ext uri="{FF2B5EF4-FFF2-40B4-BE49-F238E27FC236}">
                <a16:creationId xmlns:a16="http://schemas.microsoft.com/office/drawing/2014/main" id="{DDB64714-1D88-237E-0E5E-9DFBE9B8DC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139" y="4084899"/>
            <a:ext cx="5084561" cy="2684164"/>
          </a:xfrm>
          <a:prstGeom prst="rect">
            <a:avLst/>
          </a:prstGeom>
        </p:spPr>
      </p:pic>
      <p:pic>
        <p:nvPicPr>
          <p:cNvPr id="14" name="Picture 13" descr="A graph with blue dots and red lines&#10;&#10;Description automatically generated">
            <a:extLst>
              <a:ext uri="{FF2B5EF4-FFF2-40B4-BE49-F238E27FC236}">
                <a16:creationId xmlns:a16="http://schemas.microsoft.com/office/drawing/2014/main" id="{31434300-74ED-F762-2D67-F51D68B1F2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0946" y="4072618"/>
            <a:ext cx="5157598" cy="2696445"/>
          </a:xfrm>
          <a:prstGeom prst="rect">
            <a:avLst/>
          </a:prstGeom>
        </p:spPr>
      </p:pic>
      <p:sp>
        <p:nvSpPr>
          <p:cNvPr id="17" name="Title 1">
            <a:extLst>
              <a:ext uri="{FF2B5EF4-FFF2-40B4-BE49-F238E27FC236}">
                <a16:creationId xmlns:a16="http://schemas.microsoft.com/office/drawing/2014/main" id="{F452DC49-E686-9841-25C6-9085DE7163E2}"/>
              </a:ext>
            </a:extLst>
          </p:cNvPr>
          <p:cNvSpPr>
            <a:spLocks noGrp="1"/>
          </p:cNvSpPr>
          <p:nvPr>
            <p:ph type="ctrTitle"/>
          </p:nvPr>
        </p:nvSpPr>
        <p:spPr>
          <a:xfrm>
            <a:off x="470612" y="3218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LSTM Model Results (with hyperparameter tuned - </a:t>
            </a:r>
            <a:r>
              <a:rPr lang="en-US" sz="2800" b="1" dirty="0" err="1">
                <a:latin typeface="Arial" panose="020B0604020202020204" pitchFamily="34" charset="0"/>
                <a:cs typeface="Arial" panose="020B0604020202020204" pitchFamily="34" charset="0"/>
              </a:rPr>
              <a:t>Optuna</a:t>
            </a:r>
            <a:r>
              <a:rPr lang="en-US" sz="28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73556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DD1770-8AB3-E306-1052-86DBBDD183F7}"/>
              </a:ext>
            </a:extLst>
          </p:cNvPr>
          <p:cNvSpPr>
            <a:spLocks noGrp="1"/>
          </p:cNvSpPr>
          <p:nvPr>
            <p:ph type="ctrTitle"/>
          </p:nvPr>
        </p:nvSpPr>
        <p:spPr>
          <a:xfrm>
            <a:off x="470612" y="3218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LSTM Model Results (with hyperparameter tuned)</a:t>
            </a:r>
          </a:p>
        </p:txBody>
      </p:sp>
      <p:pic>
        <p:nvPicPr>
          <p:cNvPr id="6" name="Picture 5" descr="A graph of different colored dots&#10;&#10;Description automatically generated">
            <a:extLst>
              <a:ext uri="{FF2B5EF4-FFF2-40B4-BE49-F238E27FC236}">
                <a16:creationId xmlns:a16="http://schemas.microsoft.com/office/drawing/2014/main" id="{17DC10CC-B914-4C26-340A-802B8AF72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04855"/>
            <a:ext cx="5280695" cy="2982988"/>
          </a:xfrm>
          <a:prstGeom prst="rect">
            <a:avLst/>
          </a:prstGeom>
        </p:spPr>
      </p:pic>
      <p:pic>
        <p:nvPicPr>
          <p:cNvPr id="9" name="Picture 8" descr="A graph with blue and orange lines&#10;&#10;Description automatically generated">
            <a:extLst>
              <a:ext uri="{FF2B5EF4-FFF2-40B4-BE49-F238E27FC236}">
                <a16:creationId xmlns:a16="http://schemas.microsoft.com/office/drawing/2014/main" id="{CBA9F790-AEC1-E4B3-4206-D2332BB09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890" y="1904855"/>
            <a:ext cx="5586579" cy="3091910"/>
          </a:xfrm>
          <a:prstGeom prst="rect">
            <a:avLst/>
          </a:prstGeom>
        </p:spPr>
      </p:pic>
      <p:sp>
        <p:nvSpPr>
          <p:cNvPr id="10" name="TextBox 9">
            <a:extLst>
              <a:ext uri="{FF2B5EF4-FFF2-40B4-BE49-F238E27FC236}">
                <a16:creationId xmlns:a16="http://schemas.microsoft.com/office/drawing/2014/main" id="{325E81A7-22C1-96D6-5AF7-04F1105A8D46}"/>
              </a:ext>
            </a:extLst>
          </p:cNvPr>
          <p:cNvSpPr txBox="1"/>
          <p:nvPr/>
        </p:nvSpPr>
        <p:spPr>
          <a:xfrm>
            <a:off x="573538" y="5260422"/>
            <a:ext cx="10633861" cy="646331"/>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Hyperparameter Tuning results from </a:t>
            </a:r>
            <a:r>
              <a:rPr lang="en-US" dirty="0" err="1">
                <a:latin typeface="Times New Roman" panose="02020603050405020304" pitchFamily="18" charset="0"/>
                <a:cs typeface="Times New Roman" panose="02020603050405020304" pitchFamily="18" charset="0"/>
              </a:rPr>
              <a:t>Optuna</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381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DD1770-8AB3-E306-1052-86DBBDD183F7}"/>
              </a:ext>
            </a:extLst>
          </p:cNvPr>
          <p:cNvSpPr>
            <a:spLocks noGrp="1"/>
          </p:cNvSpPr>
          <p:nvPr>
            <p:ph type="ctrTitle"/>
          </p:nvPr>
        </p:nvSpPr>
        <p:spPr>
          <a:xfrm>
            <a:off x="470612" y="3218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Model Comparison</a:t>
            </a:r>
          </a:p>
        </p:txBody>
      </p:sp>
      <p:pic>
        <p:nvPicPr>
          <p:cNvPr id="6" name="Picture 5" descr="A comparison of a bar graph&#10;&#10;Description automatically generated">
            <a:extLst>
              <a:ext uri="{FF2B5EF4-FFF2-40B4-BE49-F238E27FC236}">
                <a16:creationId xmlns:a16="http://schemas.microsoft.com/office/drawing/2014/main" id="{3B53F92C-B934-E8DA-EB58-793440BB5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723" y="988769"/>
            <a:ext cx="7147970" cy="3517394"/>
          </a:xfrm>
          <a:prstGeom prst="rect">
            <a:avLst/>
          </a:prstGeom>
        </p:spPr>
      </p:pic>
      <p:graphicFrame>
        <p:nvGraphicFramePr>
          <p:cNvPr id="8" name="Table 7">
            <a:extLst>
              <a:ext uri="{FF2B5EF4-FFF2-40B4-BE49-F238E27FC236}">
                <a16:creationId xmlns:a16="http://schemas.microsoft.com/office/drawing/2014/main" id="{E516C0D6-7F53-4DEE-4D1E-4BF8C27B8A9D}"/>
              </a:ext>
            </a:extLst>
          </p:cNvPr>
          <p:cNvGraphicFramePr>
            <a:graphicFrameLocks noGrp="1"/>
          </p:cNvGraphicFramePr>
          <p:nvPr>
            <p:extLst>
              <p:ext uri="{D42A27DB-BD31-4B8C-83A1-F6EECF244321}">
                <p14:modId xmlns:p14="http://schemas.microsoft.com/office/powerpoint/2010/main" val="1551257442"/>
              </p:ext>
            </p:extLst>
          </p:nvPr>
        </p:nvGraphicFramePr>
        <p:xfrm>
          <a:off x="470612" y="4857293"/>
          <a:ext cx="6577990" cy="1750404"/>
        </p:xfrm>
        <a:graphic>
          <a:graphicData uri="http://schemas.openxmlformats.org/drawingml/2006/table">
            <a:tbl>
              <a:tblPr firstRow="1" bandRow="1">
                <a:tableStyleId>{3B4B98B0-60AC-42C2-AFA5-B58CD77FA1E5}</a:tableStyleId>
              </a:tblPr>
              <a:tblGrid>
                <a:gridCol w="2079141">
                  <a:extLst>
                    <a:ext uri="{9D8B030D-6E8A-4147-A177-3AD203B41FA5}">
                      <a16:colId xmlns:a16="http://schemas.microsoft.com/office/drawing/2014/main" val="1185518839"/>
                    </a:ext>
                  </a:extLst>
                </a:gridCol>
                <a:gridCol w="1514247">
                  <a:extLst>
                    <a:ext uri="{9D8B030D-6E8A-4147-A177-3AD203B41FA5}">
                      <a16:colId xmlns:a16="http://schemas.microsoft.com/office/drawing/2014/main" val="2858845811"/>
                    </a:ext>
                  </a:extLst>
                </a:gridCol>
                <a:gridCol w="2984602">
                  <a:extLst>
                    <a:ext uri="{9D8B030D-6E8A-4147-A177-3AD203B41FA5}">
                      <a16:colId xmlns:a16="http://schemas.microsoft.com/office/drawing/2014/main" val="2138035432"/>
                    </a:ext>
                  </a:extLst>
                </a:gridCol>
              </a:tblGrid>
              <a:tr h="368644">
                <a:tc>
                  <a:txBody>
                    <a:bodyPr/>
                    <a:lstStyle/>
                    <a:p>
                      <a:pPr algn="ctr"/>
                      <a:r>
                        <a:rPr lang="en-US" dirty="0"/>
                        <a:t>Model</a:t>
                      </a:r>
                    </a:p>
                  </a:txBody>
                  <a:tcPr/>
                </a:tc>
                <a:tc>
                  <a:txBody>
                    <a:bodyPr/>
                    <a:lstStyle/>
                    <a:p>
                      <a:pPr algn="ctr"/>
                      <a:r>
                        <a:rPr lang="en-US" dirty="0"/>
                        <a:t>RMSE</a:t>
                      </a:r>
                    </a:p>
                  </a:txBody>
                  <a:tcPr/>
                </a:tc>
                <a:tc>
                  <a:txBody>
                    <a:bodyPr/>
                    <a:lstStyle/>
                    <a:p>
                      <a:pPr algn="ctr"/>
                      <a:r>
                        <a:rPr lang="en-US" dirty="0"/>
                        <a:t>MAE</a:t>
                      </a:r>
                    </a:p>
                  </a:txBody>
                  <a:tcPr/>
                </a:tc>
                <a:extLst>
                  <a:ext uri="{0D108BD9-81ED-4DB2-BD59-A6C34878D82A}">
                    <a16:rowId xmlns:a16="http://schemas.microsoft.com/office/drawing/2014/main" val="942967593"/>
                  </a:ext>
                </a:extLst>
              </a:tr>
              <a:tr h="370840">
                <a:tc>
                  <a:txBody>
                    <a:bodyPr/>
                    <a:lstStyle/>
                    <a:p>
                      <a:pPr algn="ctr"/>
                      <a:r>
                        <a:rPr lang="en-US" dirty="0"/>
                        <a:t>ARIMA</a:t>
                      </a:r>
                    </a:p>
                  </a:txBody>
                  <a:tcPr/>
                </a:tc>
                <a:tc>
                  <a:txBody>
                    <a:bodyPr/>
                    <a:lstStyle/>
                    <a:p>
                      <a:pPr algn="ctr"/>
                      <a:r>
                        <a:rPr lang="en-US" dirty="0"/>
                        <a:t>0.0091</a:t>
                      </a:r>
                    </a:p>
                  </a:txBody>
                  <a:tcPr/>
                </a:tc>
                <a:tc>
                  <a:txBody>
                    <a:bodyPr/>
                    <a:lstStyle/>
                    <a:p>
                      <a:pPr algn="ctr"/>
                      <a:r>
                        <a:rPr lang="en-US" dirty="0"/>
                        <a:t>0.0075</a:t>
                      </a:r>
                    </a:p>
                  </a:txBody>
                  <a:tcPr/>
                </a:tc>
                <a:extLst>
                  <a:ext uri="{0D108BD9-81ED-4DB2-BD59-A6C34878D82A}">
                    <a16:rowId xmlns:a16="http://schemas.microsoft.com/office/drawing/2014/main" val="3966168410"/>
                  </a:ext>
                </a:extLst>
              </a:tr>
              <a:tr h="370840">
                <a:tc>
                  <a:txBody>
                    <a:bodyPr/>
                    <a:lstStyle/>
                    <a:p>
                      <a:pPr algn="ctr"/>
                      <a:r>
                        <a:rPr lang="en-US" dirty="0"/>
                        <a:t>LSTM</a:t>
                      </a:r>
                    </a:p>
                  </a:txBody>
                  <a:tcPr/>
                </a:tc>
                <a:tc>
                  <a:txBody>
                    <a:bodyPr/>
                    <a:lstStyle/>
                    <a:p>
                      <a:pPr algn="ctr"/>
                      <a:r>
                        <a:rPr lang="en-US" dirty="0"/>
                        <a:t>0.0434</a:t>
                      </a:r>
                    </a:p>
                  </a:txBody>
                  <a:tcPr/>
                </a:tc>
                <a:tc>
                  <a:txBody>
                    <a:bodyPr/>
                    <a:lstStyle/>
                    <a:p>
                      <a:pPr algn="ctr"/>
                      <a:r>
                        <a:rPr lang="en-US" dirty="0"/>
                        <a:t>0.0385</a:t>
                      </a:r>
                    </a:p>
                  </a:txBody>
                  <a:tcPr/>
                </a:tc>
                <a:extLst>
                  <a:ext uri="{0D108BD9-81ED-4DB2-BD59-A6C34878D82A}">
                    <a16:rowId xmlns:a16="http://schemas.microsoft.com/office/drawing/2014/main" val="1865188534"/>
                  </a:ext>
                </a:extLst>
              </a:tr>
              <a:tr h="370840">
                <a:tc>
                  <a:txBody>
                    <a:bodyPr/>
                    <a:lstStyle/>
                    <a:p>
                      <a:pPr algn="ctr"/>
                      <a:r>
                        <a:rPr lang="en-US" dirty="0"/>
                        <a:t>LSTM (</a:t>
                      </a:r>
                      <a:r>
                        <a:rPr lang="en-US" dirty="0" err="1"/>
                        <a:t>Optuna</a:t>
                      </a:r>
                      <a:r>
                        <a:rPr lang="en-US" dirty="0"/>
                        <a:t> Tuned)</a:t>
                      </a:r>
                    </a:p>
                  </a:txBody>
                  <a:tcPr/>
                </a:tc>
                <a:tc>
                  <a:txBody>
                    <a:bodyPr/>
                    <a:lstStyle/>
                    <a:p>
                      <a:pPr algn="ctr"/>
                      <a:r>
                        <a:rPr lang="en-US" dirty="0"/>
                        <a:t>0.0089</a:t>
                      </a:r>
                    </a:p>
                  </a:txBody>
                  <a:tcPr/>
                </a:tc>
                <a:tc>
                  <a:txBody>
                    <a:bodyPr/>
                    <a:lstStyle/>
                    <a:p>
                      <a:pPr algn="ctr"/>
                      <a:r>
                        <a:rPr lang="en-US" dirty="0"/>
                        <a:t>0.0078</a:t>
                      </a:r>
                    </a:p>
                  </a:txBody>
                  <a:tcPr/>
                </a:tc>
                <a:extLst>
                  <a:ext uri="{0D108BD9-81ED-4DB2-BD59-A6C34878D82A}">
                    <a16:rowId xmlns:a16="http://schemas.microsoft.com/office/drawing/2014/main" val="1878997812"/>
                  </a:ext>
                </a:extLst>
              </a:tr>
            </a:tbl>
          </a:graphicData>
        </a:graphic>
      </p:graphicFrame>
    </p:spTree>
    <p:extLst>
      <p:ext uri="{BB962C8B-B14F-4D97-AF65-F5344CB8AC3E}">
        <p14:creationId xmlns:p14="http://schemas.microsoft.com/office/powerpoint/2010/main" val="75732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4132E6-17A6-F72C-6C7F-5226E0D49698}"/>
              </a:ext>
            </a:extLst>
          </p:cNvPr>
          <p:cNvSpPr>
            <a:spLocks noGrp="1"/>
          </p:cNvSpPr>
          <p:nvPr>
            <p:ph type="ctrTitle"/>
          </p:nvPr>
        </p:nvSpPr>
        <p:spPr>
          <a:xfrm>
            <a:off x="412089" y="175564"/>
            <a:ext cx="11219078" cy="672999"/>
          </a:xfrm>
        </p:spPr>
        <p:txBody>
          <a:bodyPr>
            <a:normAutofit/>
          </a:bodyPr>
          <a:lstStyle/>
          <a:p>
            <a:pPr algn="l"/>
            <a:r>
              <a:rPr lang="en-US" sz="2800" b="1" dirty="0">
                <a:latin typeface="Arial" panose="020B0604020202020204" pitchFamily="34" charset="0"/>
                <a:cs typeface="Arial" panose="020B0604020202020204" pitchFamily="34" charset="0"/>
              </a:rPr>
              <a:t>Summary</a:t>
            </a:r>
          </a:p>
        </p:txBody>
      </p:sp>
      <p:sp>
        <p:nvSpPr>
          <p:cNvPr id="7" name="TextBox 6">
            <a:extLst>
              <a:ext uri="{FF2B5EF4-FFF2-40B4-BE49-F238E27FC236}">
                <a16:creationId xmlns:a16="http://schemas.microsoft.com/office/drawing/2014/main" id="{B8DCA52E-0B5C-07EC-3C5C-472ACB090639}"/>
              </a:ext>
            </a:extLst>
          </p:cNvPr>
          <p:cNvSpPr txBox="1"/>
          <p:nvPr/>
        </p:nvSpPr>
        <p:spPr>
          <a:xfrm>
            <a:off x="412089" y="1212537"/>
            <a:ext cx="11219078" cy="4561120"/>
          </a:xfrm>
          <a:prstGeom prst="rect">
            <a:avLst/>
          </a:prstGeom>
          <a:noFill/>
        </p:spPr>
        <p:txBody>
          <a:bodyPr wrap="square">
            <a:spAutoFit/>
          </a:bodyPr>
          <a:lstStyle/>
          <a:p>
            <a:pPr marL="285750" indent="-285750" algn="l">
              <a:lnSpc>
                <a:spcPct val="125000"/>
              </a:lnSpc>
              <a:buFont typeface="Arial" panose="020B0604020202020204" pitchFamily="34" charset="0"/>
              <a:buChar char="•"/>
            </a:pPr>
            <a:r>
              <a:rPr lang="en-US" b="1" i="1" dirty="0">
                <a:solidFill>
                  <a:schemeClr val="tx2"/>
                </a:solidFill>
                <a:effectLst/>
                <a:highlight>
                  <a:srgbClr val="FFFFFF"/>
                </a:highlight>
                <a:latin typeface="Times New Roman" panose="02020603050405020304" pitchFamily="18" charset="0"/>
                <a:cs typeface="Times New Roman" panose="02020603050405020304" pitchFamily="18" charset="0"/>
              </a:rPr>
              <a:t>Stationarity</a:t>
            </a:r>
            <a:r>
              <a:rPr lang="en-US" b="0" i="0" dirty="0">
                <a:effectLst/>
                <a:highlight>
                  <a:srgbClr val="FFFFFF"/>
                </a:highlight>
                <a:latin typeface="Times New Roman" panose="02020603050405020304" pitchFamily="18" charset="0"/>
                <a:cs typeface="Times New Roman" panose="02020603050405020304" pitchFamily="18" charset="0"/>
              </a:rPr>
              <a:t> - Any non-stationarity was addressed through differencing</a:t>
            </a:r>
          </a:p>
          <a:p>
            <a:pPr marL="285750" indent="-285750" algn="l">
              <a:lnSpc>
                <a:spcPct val="125000"/>
              </a:lnSpc>
              <a:buFont typeface="Arial" panose="020B0604020202020204" pitchFamily="34" charset="0"/>
              <a:buChar char="•"/>
            </a:pPr>
            <a:r>
              <a:rPr lang="en-US" b="1" i="1" dirty="0">
                <a:solidFill>
                  <a:schemeClr val="tx2"/>
                </a:solidFill>
                <a:effectLst/>
                <a:highlight>
                  <a:srgbClr val="FFFFFF"/>
                </a:highlight>
                <a:latin typeface="Times New Roman" panose="02020603050405020304" pitchFamily="18" charset="0"/>
                <a:cs typeface="Times New Roman" panose="02020603050405020304" pitchFamily="18" charset="0"/>
              </a:rPr>
              <a:t>Logical feature elimination </a:t>
            </a:r>
            <a:r>
              <a:rPr lang="en-US" b="0" i="0" dirty="0">
                <a:effectLst/>
                <a:highlight>
                  <a:srgbClr val="FFFFFF"/>
                </a:highlight>
                <a:latin typeface="Times New Roman" panose="02020603050405020304" pitchFamily="18" charset="0"/>
                <a:cs typeface="Times New Roman" panose="02020603050405020304" pitchFamily="18" charset="0"/>
              </a:rPr>
              <a:t>- Irrelevant features were logically eliminated from the initial dataset by removing columns that did not vary with changing lap numbers or provide useful information about lap times</a:t>
            </a:r>
          </a:p>
          <a:p>
            <a:pPr marL="285750" indent="-285750" algn="l">
              <a:lnSpc>
                <a:spcPct val="125000"/>
              </a:lnSpc>
              <a:buFont typeface="Arial" panose="020B0604020202020204" pitchFamily="34" charset="0"/>
              <a:buChar char="•"/>
            </a:pPr>
            <a:r>
              <a:rPr lang="en-US" b="1" i="1" dirty="0">
                <a:solidFill>
                  <a:schemeClr val="tx2"/>
                </a:solidFill>
                <a:effectLst/>
                <a:highlight>
                  <a:srgbClr val="FFFFFF"/>
                </a:highlight>
                <a:latin typeface="Times New Roman" panose="02020603050405020304" pitchFamily="18" charset="0"/>
                <a:cs typeface="Times New Roman" panose="02020603050405020304" pitchFamily="18" charset="0"/>
              </a:rPr>
              <a:t>Feature engineering </a:t>
            </a:r>
            <a:r>
              <a:rPr lang="en-US" b="0" i="0" dirty="0">
                <a:effectLst/>
                <a:highlight>
                  <a:srgbClr val="FFFFFF"/>
                </a:highlight>
                <a:latin typeface="Times New Roman" panose="02020603050405020304" pitchFamily="18" charset="0"/>
                <a:cs typeface="Times New Roman" panose="02020603050405020304" pitchFamily="18" charset="0"/>
              </a:rPr>
              <a:t>- New variables like lap time differences, rolling averages, and rolling standard deviations were created to capture trends, seasonality, and variability in lap times. Pit stop indicators and durations were also incorporated to better explain periodic lap-time spikes</a:t>
            </a:r>
          </a:p>
          <a:p>
            <a:pPr marL="285750" indent="-285750" algn="l">
              <a:lnSpc>
                <a:spcPct val="125000"/>
              </a:lnSpc>
              <a:buFont typeface="Arial" panose="020B0604020202020204" pitchFamily="34" charset="0"/>
              <a:buChar char="•"/>
            </a:pPr>
            <a:r>
              <a:rPr lang="en-US" b="1" i="1" dirty="0">
                <a:solidFill>
                  <a:schemeClr val="tx2"/>
                </a:solidFill>
                <a:effectLst/>
                <a:highlight>
                  <a:srgbClr val="FFFFFF"/>
                </a:highlight>
                <a:latin typeface="Times New Roman" panose="02020603050405020304" pitchFamily="18" charset="0"/>
                <a:cs typeface="Times New Roman" panose="02020603050405020304" pitchFamily="18" charset="0"/>
              </a:rPr>
              <a:t>Normalizing and de-normalizing data </a:t>
            </a:r>
            <a:r>
              <a:rPr lang="en-US" b="0" i="0" dirty="0">
                <a:effectLst/>
                <a:highlight>
                  <a:srgbClr val="FFFFFF"/>
                </a:highlight>
                <a:latin typeface="Times New Roman" panose="02020603050405020304" pitchFamily="18" charset="0"/>
                <a:cs typeface="Times New Roman" panose="02020603050405020304" pitchFamily="18" charset="0"/>
              </a:rPr>
              <a:t>- Min-max normalization was applied to scale the features to a common range, Use of window size and its tuning - For the LSTM model, the optimal window size (number of previous lags) was determined through systematic tuning, evaluating performance across different window lengths</a:t>
            </a:r>
          </a:p>
          <a:p>
            <a:pPr marL="285750" indent="-285750" algn="l">
              <a:lnSpc>
                <a:spcPct val="125000"/>
              </a:lnSpc>
              <a:buFont typeface="Arial" panose="020B0604020202020204" pitchFamily="34" charset="0"/>
              <a:buChar char="•"/>
            </a:pPr>
            <a:r>
              <a:rPr lang="en-US" b="1" i="1" dirty="0">
                <a:solidFill>
                  <a:schemeClr val="tx2"/>
                </a:solidFill>
                <a:effectLst/>
                <a:highlight>
                  <a:srgbClr val="FFFFFF"/>
                </a:highlight>
                <a:latin typeface="Times New Roman" panose="02020603050405020304" pitchFamily="18" charset="0"/>
                <a:cs typeface="Times New Roman" panose="02020603050405020304" pitchFamily="18" charset="0"/>
              </a:rPr>
              <a:t>Hyperparameter tuning with </a:t>
            </a:r>
            <a:r>
              <a:rPr lang="en-US" b="1" i="1" dirty="0" err="1">
                <a:solidFill>
                  <a:schemeClr val="tx2"/>
                </a:solidFill>
                <a:highlight>
                  <a:srgbClr val="FFFFFF"/>
                </a:highlight>
                <a:latin typeface="Times New Roman" panose="02020603050405020304" pitchFamily="18" charset="0"/>
                <a:cs typeface="Times New Roman" panose="02020603050405020304" pitchFamily="18" charset="0"/>
              </a:rPr>
              <a:t>O</a:t>
            </a:r>
            <a:r>
              <a:rPr lang="en-US" b="1" i="1" dirty="0" err="1">
                <a:solidFill>
                  <a:schemeClr val="tx2"/>
                </a:solidFill>
                <a:effectLst/>
                <a:highlight>
                  <a:srgbClr val="FFFFFF"/>
                </a:highlight>
                <a:latin typeface="Times New Roman" panose="02020603050405020304" pitchFamily="18" charset="0"/>
                <a:cs typeface="Times New Roman" panose="02020603050405020304" pitchFamily="18" charset="0"/>
              </a:rPr>
              <a:t>ptuna</a:t>
            </a:r>
            <a:r>
              <a:rPr lang="en-US" b="1" i="1" dirty="0">
                <a:solidFill>
                  <a:schemeClr val="tx2"/>
                </a:solidFill>
                <a:effectLst/>
                <a:highlight>
                  <a:srgbClr val="FFFFFF"/>
                </a:highlight>
                <a:latin typeface="Times New Roman" panose="02020603050405020304" pitchFamily="18" charset="0"/>
                <a:cs typeface="Times New Roman" panose="02020603050405020304" pitchFamily="18" charset="0"/>
              </a:rPr>
              <a:t> </a:t>
            </a:r>
            <a:r>
              <a:rPr lang="en-US" b="1" i="1" dirty="0">
                <a:effectLst/>
                <a:highlight>
                  <a:srgbClr val="FFFFFF"/>
                </a:highlight>
                <a:latin typeface="Times New Roman" panose="02020603050405020304" pitchFamily="18" charset="0"/>
                <a:cs typeface="Times New Roman" panose="02020603050405020304" pitchFamily="18" charset="0"/>
              </a:rPr>
              <a:t>- </a:t>
            </a:r>
            <a:r>
              <a:rPr lang="en-US" b="0" i="0" dirty="0">
                <a:effectLst/>
                <a:highlight>
                  <a:srgbClr val="FFFFFF"/>
                </a:highlight>
                <a:latin typeface="Times New Roman" panose="02020603050405020304" pitchFamily="18" charset="0"/>
                <a:cs typeface="Times New Roman" panose="02020603050405020304" pitchFamily="18" charset="0"/>
              </a:rPr>
              <a:t>Automated hyperparameter tuning using </a:t>
            </a:r>
            <a:r>
              <a:rPr lang="en-US" b="0" i="0" dirty="0" err="1">
                <a:effectLst/>
                <a:highlight>
                  <a:srgbClr val="FFFFFF"/>
                </a:highlight>
                <a:latin typeface="Times New Roman" panose="02020603050405020304" pitchFamily="18" charset="0"/>
                <a:cs typeface="Times New Roman" panose="02020603050405020304" pitchFamily="18" charset="0"/>
              </a:rPr>
              <a:t>Optuna</a:t>
            </a:r>
            <a:r>
              <a:rPr lang="en-US" b="0" i="0" dirty="0">
                <a:effectLst/>
                <a:highlight>
                  <a:srgbClr val="FFFFFF"/>
                </a:highlight>
                <a:latin typeface="Times New Roman" panose="02020603050405020304" pitchFamily="18" charset="0"/>
                <a:cs typeface="Times New Roman" panose="02020603050405020304" pitchFamily="18" charset="0"/>
              </a:rPr>
              <a:t> library was employed for the LSTM</a:t>
            </a:r>
          </a:p>
          <a:p>
            <a:pPr marL="285750" indent="-285750" algn="l">
              <a:lnSpc>
                <a:spcPct val="125000"/>
              </a:lnSpc>
              <a:buFont typeface="Arial" panose="020B0604020202020204" pitchFamily="34" charset="0"/>
              <a:buChar char="•"/>
            </a:pPr>
            <a:r>
              <a:rPr lang="en-US" b="1" i="1" dirty="0">
                <a:solidFill>
                  <a:schemeClr val="tx2"/>
                </a:solidFill>
                <a:effectLst/>
                <a:highlight>
                  <a:srgbClr val="FFFFFF"/>
                </a:highlight>
                <a:latin typeface="Times New Roman" panose="02020603050405020304" pitchFamily="18" charset="0"/>
                <a:cs typeface="Times New Roman" panose="02020603050405020304" pitchFamily="18" charset="0"/>
              </a:rPr>
              <a:t>RMSE and MSE metrics </a:t>
            </a:r>
            <a:r>
              <a:rPr lang="en-US" b="0" i="0" dirty="0">
                <a:effectLst/>
                <a:highlight>
                  <a:srgbClr val="FFFFFF"/>
                </a:highlight>
                <a:latin typeface="Times New Roman" panose="02020603050405020304" pitchFamily="18" charset="0"/>
                <a:cs typeface="Times New Roman" panose="02020603050405020304" pitchFamily="18" charset="0"/>
              </a:rPr>
              <a:t>- Model accuracy was evaluated using the RMSE and MAE on the held-out test set. RMSE penalizes larger errors more heavily, while MAE is more interpretable and robust to outliers</a:t>
            </a:r>
          </a:p>
        </p:txBody>
      </p:sp>
    </p:spTree>
    <p:extLst>
      <p:ext uri="{BB962C8B-B14F-4D97-AF65-F5344CB8AC3E}">
        <p14:creationId xmlns:p14="http://schemas.microsoft.com/office/powerpoint/2010/main" val="355300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C157-E63B-5A3A-E1F1-E84F425702D3}"/>
              </a:ext>
            </a:extLst>
          </p:cNvPr>
          <p:cNvSpPr>
            <a:spLocks noGrp="1"/>
          </p:cNvSpPr>
          <p:nvPr>
            <p:ph type="ctrTitle"/>
          </p:nvPr>
        </p:nvSpPr>
        <p:spPr>
          <a:xfrm>
            <a:off x="592531" y="797357"/>
            <a:ext cx="11002061" cy="2712607"/>
          </a:xfrm>
        </p:spPr>
        <p:txBody>
          <a:bodyPr>
            <a:normAutofit/>
          </a:bodyPr>
          <a:lstStyle/>
          <a:p>
            <a:pPr algn="l"/>
            <a:br>
              <a:rPr lang="en-US" b="1" i="0" dirty="0">
                <a:effectLst/>
                <a:highlight>
                  <a:srgbClr val="FFFFFF"/>
                </a:highlight>
                <a:latin typeface="system-ui"/>
              </a:rPr>
            </a:br>
            <a:endParaRPr lang="en-US" dirty="0"/>
          </a:p>
        </p:txBody>
      </p:sp>
      <p:sp>
        <p:nvSpPr>
          <p:cNvPr id="3" name="TextBox 2">
            <a:extLst>
              <a:ext uri="{FF2B5EF4-FFF2-40B4-BE49-F238E27FC236}">
                <a16:creationId xmlns:a16="http://schemas.microsoft.com/office/drawing/2014/main" id="{7F7E6456-6D62-89C6-EC20-82E24ED0D7EF}"/>
              </a:ext>
            </a:extLst>
          </p:cNvPr>
          <p:cNvSpPr txBox="1"/>
          <p:nvPr/>
        </p:nvSpPr>
        <p:spPr>
          <a:xfrm>
            <a:off x="336498" y="775412"/>
            <a:ext cx="11162995" cy="5570756"/>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GOAL:</a:t>
            </a:r>
          </a:p>
          <a:p>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Forecast 5 future lap times for a F1 driver for a specific race using data from 2014-2023</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APPROACH:</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Statistical Learning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Machine Learning</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ERROR METRICS: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RMSE (Root Mean Squared Error)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MAE (Mean Absolute Error)</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STEPS: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Aggregation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Visualization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Model Selection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Model Tuning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Comparison of Models</a:t>
            </a:r>
          </a:p>
        </p:txBody>
      </p:sp>
    </p:spTree>
    <p:extLst>
      <p:ext uri="{BB962C8B-B14F-4D97-AF65-F5344CB8AC3E}">
        <p14:creationId xmlns:p14="http://schemas.microsoft.com/office/powerpoint/2010/main" val="3395563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4132E6-17A6-F72C-6C7F-5226E0D49698}"/>
              </a:ext>
            </a:extLst>
          </p:cNvPr>
          <p:cNvSpPr>
            <a:spLocks noGrp="1"/>
          </p:cNvSpPr>
          <p:nvPr>
            <p:ph type="ctrTitle"/>
          </p:nvPr>
        </p:nvSpPr>
        <p:spPr>
          <a:xfrm>
            <a:off x="412089" y="175564"/>
            <a:ext cx="11219078" cy="672999"/>
          </a:xfrm>
        </p:spPr>
        <p:txBody>
          <a:bodyPr>
            <a:normAutofit/>
          </a:bodyPr>
          <a:lstStyle/>
          <a:p>
            <a:pPr algn="l"/>
            <a:r>
              <a:rPr lang="en-US" sz="2800" b="1" dirty="0">
                <a:latin typeface="Arial" panose="020B0604020202020204" pitchFamily="34" charset="0"/>
                <a:cs typeface="Arial" panose="020B0604020202020204" pitchFamily="34" charset="0"/>
              </a:rPr>
              <a:t>Summary</a:t>
            </a:r>
          </a:p>
        </p:txBody>
      </p:sp>
      <p:sp>
        <p:nvSpPr>
          <p:cNvPr id="7" name="TextBox 6">
            <a:extLst>
              <a:ext uri="{FF2B5EF4-FFF2-40B4-BE49-F238E27FC236}">
                <a16:creationId xmlns:a16="http://schemas.microsoft.com/office/drawing/2014/main" id="{B8DCA52E-0B5C-07EC-3C5C-472ACB090639}"/>
              </a:ext>
            </a:extLst>
          </p:cNvPr>
          <p:cNvSpPr txBox="1"/>
          <p:nvPr/>
        </p:nvSpPr>
        <p:spPr>
          <a:xfrm>
            <a:off x="412089" y="1212537"/>
            <a:ext cx="11219078" cy="3868623"/>
          </a:xfrm>
          <a:prstGeom prst="rect">
            <a:avLst/>
          </a:prstGeom>
          <a:noFill/>
        </p:spPr>
        <p:txBody>
          <a:bodyPr wrap="square">
            <a:spAutoFit/>
          </a:bodyPr>
          <a:lstStyle/>
          <a:p>
            <a:pPr marL="285750" indent="-285750" algn="l">
              <a:lnSpc>
                <a:spcPct val="125000"/>
              </a:lnSpc>
              <a:buFont typeface="Arial" panose="020B0604020202020204" pitchFamily="34" charset="0"/>
              <a:buChar char="•"/>
            </a:pPr>
            <a:r>
              <a:rPr lang="en-US" dirty="0">
                <a:solidFill>
                  <a:schemeClr val="tx2"/>
                </a:solidFill>
                <a:highlight>
                  <a:srgbClr val="FFFFFF"/>
                </a:highlight>
                <a:latin typeface="Times New Roman" panose="02020603050405020304" pitchFamily="18" charset="0"/>
                <a:cs typeface="Times New Roman" panose="02020603050405020304" pitchFamily="18" charset="0"/>
              </a:rPr>
              <a:t>Most of the data series were stationary</a:t>
            </a:r>
          </a:p>
          <a:p>
            <a:pPr marL="285750" indent="-285750" algn="l">
              <a:lnSpc>
                <a:spcPct val="125000"/>
              </a:lnSpc>
              <a:buFont typeface="Arial" panose="020B0604020202020204" pitchFamily="34" charset="0"/>
              <a:buChar char="•"/>
            </a:pPr>
            <a:endParaRPr lang="en-US" i="1" dirty="0">
              <a:solidFill>
                <a:schemeClr val="tx2"/>
              </a:solidFill>
              <a:highlight>
                <a:srgbClr val="FFFFFF"/>
              </a:highlight>
              <a:latin typeface="Times New Roman" panose="02020603050405020304" pitchFamily="18" charset="0"/>
              <a:cs typeface="Times New Roman" panose="02020603050405020304" pitchFamily="18" charset="0"/>
            </a:endParaRPr>
          </a:p>
          <a:p>
            <a:pPr marL="285750" indent="-285750" algn="l">
              <a:lnSpc>
                <a:spcPct val="125000"/>
              </a:lnSpc>
              <a:buFont typeface="Arial" panose="020B0604020202020204" pitchFamily="34" charset="0"/>
              <a:buChar char="•"/>
            </a:pPr>
            <a:r>
              <a:rPr lang="en-US" i="1" dirty="0">
                <a:solidFill>
                  <a:schemeClr val="tx2"/>
                </a:solidFill>
                <a:highlight>
                  <a:srgbClr val="FFFFFF"/>
                </a:highlight>
                <a:latin typeface="Times New Roman" panose="02020603050405020304" pitchFamily="18" charset="0"/>
                <a:cs typeface="Times New Roman" panose="02020603050405020304" pitchFamily="18" charset="0"/>
              </a:rPr>
              <a:t>RMSE </a:t>
            </a:r>
            <a:r>
              <a:rPr lang="en-US" dirty="0">
                <a:solidFill>
                  <a:schemeClr val="tx2"/>
                </a:solidFill>
                <a:highlight>
                  <a:srgbClr val="FFFFFF"/>
                </a:highlight>
                <a:latin typeface="Times New Roman" panose="02020603050405020304" pitchFamily="18" charset="0"/>
                <a:cs typeface="Times New Roman" panose="02020603050405020304" pitchFamily="18" charset="0"/>
              </a:rPr>
              <a:t>and</a:t>
            </a:r>
            <a:r>
              <a:rPr lang="en-US" i="1" dirty="0">
                <a:solidFill>
                  <a:schemeClr val="tx2"/>
                </a:solidFill>
                <a:highlight>
                  <a:srgbClr val="FFFFFF"/>
                </a:highlight>
                <a:latin typeface="Times New Roman" panose="02020603050405020304" pitchFamily="18" charset="0"/>
                <a:cs typeface="Times New Roman" panose="02020603050405020304" pitchFamily="18" charset="0"/>
              </a:rPr>
              <a:t> MAE </a:t>
            </a:r>
            <a:r>
              <a:rPr lang="en-US" dirty="0">
                <a:solidFill>
                  <a:schemeClr val="tx2"/>
                </a:solidFill>
                <a:highlight>
                  <a:srgbClr val="FFFFFF"/>
                </a:highlight>
                <a:latin typeface="Times New Roman" panose="02020603050405020304" pitchFamily="18" charset="0"/>
                <a:cs typeface="Times New Roman" panose="02020603050405020304" pitchFamily="18" charset="0"/>
              </a:rPr>
              <a:t>have lower values for ARIMA vs LSTM but similar when we tune LSTM with </a:t>
            </a:r>
            <a:r>
              <a:rPr lang="en-US" dirty="0" err="1">
                <a:solidFill>
                  <a:schemeClr val="tx2"/>
                </a:solidFill>
                <a:highlight>
                  <a:srgbClr val="FFFFFF"/>
                </a:highlight>
                <a:latin typeface="Times New Roman" panose="02020603050405020304" pitchFamily="18" charset="0"/>
                <a:cs typeface="Times New Roman" panose="02020603050405020304" pitchFamily="18" charset="0"/>
              </a:rPr>
              <a:t>Optuna</a:t>
            </a:r>
            <a:endParaRPr lang="en-US" dirty="0">
              <a:solidFill>
                <a:schemeClr val="tx2"/>
              </a:solidFill>
              <a:highlight>
                <a:srgbClr val="FFFFFF"/>
              </a:highlight>
              <a:latin typeface="Times New Roman" panose="02020603050405020304" pitchFamily="18" charset="0"/>
              <a:cs typeface="Times New Roman" panose="02020603050405020304" pitchFamily="18" charset="0"/>
            </a:endParaRPr>
          </a:p>
          <a:p>
            <a:pPr marL="285750" indent="-285750" algn="l">
              <a:lnSpc>
                <a:spcPct val="125000"/>
              </a:lnSpc>
              <a:buFont typeface="Arial" panose="020B0604020202020204" pitchFamily="34" charset="0"/>
              <a:buChar char="•"/>
            </a:pPr>
            <a:endParaRPr lang="en-US" dirty="0">
              <a:solidFill>
                <a:schemeClr val="tx2"/>
              </a:solidFill>
              <a:effectLst/>
              <a:highlight>
                <a:srgbClr val="FFFFFF"/>
              </a:highlight>
              <a:latin typeface="Times New Roman" panose="02020603050405020304" pitchFamily="18" charset="0"/>
              <a:cs typeface="Times New Roman" panose="02020603050405020304" pitchFamily="18" charset="0"/>
            </a:endParaRPr>
          </a:p>
          <a:p>
            <a:pPr marL="285750" indent="-285750" algn="l">
              <a:lnSpc>
                <a:spcPct val="125000"/>
              </a:lnSpc>
              <a:buFont typeface="Arial" panose="020B0604020202020204" pitchFamily="34" charset="0"/>
              <a:buChar char="•"/>
            </a:pPr>
            <a:r>
              <a:rPr lang="en-US" dirty="0">
                <a:solidFill>
                  <a:schemeClr val="tx2"/>
                </a:solidFill>
                <a:highlight>
                  <a:srgbClr val="FFFFFF"/>
                </a:highlight>
                <a:latin typeface="Times New Roman" panose="02020603050405020304" pitchFamily="18" charset="0"/>
                <a:cs typeface="Times New Roman" panose="02020603050405020304" pitchFamily="18" charset="0"/>
              </a:rPr>
              <a:t>ARIMA is much faster than LSTM in terms of convergence and fitting</a:t>
            </a:r>
          </a:p>
          <a:p>
            <a:pPr algn="l">
              <a:lnSpc>
                <a:spcPct val="125000"/>
              </a:lnSpc>
            </a:pPr>
            <a:endParaRPr lang="en-US" dirty="0">
              <a:solidFill>
                <a:schemeClr val="tx2"/>
              </a:solidFill>
              <a:effectLst/>
              <a:highlight>
                <a:srgbClr val="FFFFFF"/>
              </a:highlight>
              <a:latin typeface="Times New Roman" panose="02020603050405020304" pitchFamily="18" charset="0"/>
              <a:cs typeface="Times New Roman" panose="02020603050405020304" pitchFamily="18" charset="0"/>
            </a:endParaRPr>
          </a:p>
          <a:p>
            <a:pPr marL="285750" indent="-285750" algn="l">
              <a:lnSpc>
                <a:spcPct val="125000"/>
              </a:lnSpc>
              <a:buFont typeface="Arial" panose="020B0604020202020204" pitchFamily="34" charset="0"/>
              <a:buChar char="•"/>
            </a:pPr>
            <a:r>
              <a:rPr lang="en-US" dirty="0">
                <a:solidFill>
                  <a:schemeClr val="tx2"/>
                </a:solidFill>
                <a:effectLst/>
                <a:highlight>
                  <a:srgbClr val="FFFFFF"/>
                </a:highlight>
                <a:latin typeface="Times New Roman" panose="02020603050405020304" pitchFamily="18" charset="0"/>
                <a:cs typeface="Times New Roman" panose="02020603050405020304" pitchFamily="18" charset="0"/>
              </a:rPr>
              <a:t>LSTM might </a:t>
            </a:r>
            <a:r>
              <a:rPr lang="en-US" dirty="0">
                <a:solidFill>
                  <a:schemeClr val="tx2"/>
                </a:solidFill>
                <a:highlight>
                  <a:srgbClr val="FFFFFF"/>
                </a:highlight>
                <a:latin typeface="Times New Roman" panose="02020603050405020304" pitchFamily="18" charset="0"/>
                <a:cs typeface="Times New Roman" panose="02020603050405020304" pitchFamily="18" charset="0"/>
              </a:rPr>
              <a:t>perform better with more data </a:t>
            </a:r>
          </a:p>
          <a:p>
            <a:pPr algn="l">
              <a:lnSpc>
                <a:spcPct val="125000"/>
              </a:lnSpc>
            </a:pPr>
            <a:endParaRPr lang="en-US" dirty="0">
              <a:solidFill>
                <a:schemeClr val="tx2"/>
              </a:solidFill>
              <a:effectLst/>
              <a:highlight>
                <a:srgbClr val="FFFFFF"/>
              </a:highlight>
              <a:latin typeface="Times New Roman" panose="02020603050405020304" pitchFamily="18" charset="0"/>
              <a:cs typeface="Times New Roman" panose="02020603050405020304" pitchFamily="18" charset="0"/>
            </a:endParaRPr>
          </a:p>
          <a:p>
            <a:pPr marL="285750" indent="-285750" algn="l">
              <a:lnSpc>
                <a:spcPct val="125000"/>
              </a:lnSpc>
              <a:buFont typeface="Arial" panose="020B0604020202020204" pitchFamily="34" charset="0"/>
              <a:buChar char="•"/>
            </a:pPr>
            <a:r>
              <a:rPr lang="en-US" dirty="0">
                <a:effectLst/>
                <a:highlight>
                  <a:srgbClr val="FFFFFF"/>
                </a:highlight>
                <a:latin typeface="Times New Roman" panose="02020603050405020304" pitchFamily="18" charset="0"/>
                <a:cs typeface="Times New Roman" panose="02020603050405020304" pitchFamily="18" charset="0"/>
              </a:rPr>
              <a:t>LSTM hyper parameters were optimized with </a:t>
            </a:r>
            <a:r>
              <a:rPr lang="en-US" dirty="0" err="1">
                <a:effectLst/>
                <a:highlight>
                  <a:srgbClr val="FFFFFF"/>
                </a:highlight>
                <a:latin typeface="Times New Roman" panose="02020603050405020304" pitchFamily="18" charset="0"/>
                <a:cs typeface="Times New Roman" panose="02020603050405020304" pitchFamily="18" charset="0"/>
              </a:rPr>
              <a:t>Optun</a:t>
            </a:r>
            <a:r>
              <a:rPr lang="en-US" dirty="0" err="1">
                <a:highlight>
                  <a:srgbClr val="FFFFFF"/>
                </a:highlight>
                <a:latin typeface="Times New Roman" panose="02020603050405020304" pitchFamily="18" charset="0"/>
                <a:cs typeface="Times New Roman" panose="02020603050405020304" pitchFamily="18" charset="0"/>
              </a:rPr>
              <a:t>a</a:t>
            </a:r>
            <a:r>
              <a:rPr lang="en-US" dirty="0">
                <a:highlight>
                  <a:srgbClr val="FFFFFF"/>
                </a:highlight>
                <a:latin typeface="Times New Roman" panose="02020603050405020304" pitchFamily="18" charset="0"/>
                <a:cs typeface="Times New Roman" panose="02020603050405020304" pitchFamily="18" charset="0"/>
              </a:rPr>
              <a:t> rather than Grid Search</a:t>
            </a:r>
          </a:p>
          <a:p>
            <a:pPr algn="l">
              <a:lnSpc>
                <a:spcPct val="125000"/>
              </a:lnSpc>
            </a:pPr>
            <a:endParaRPr lang="en-US" dirty="0">
              <a:effectLst/>
              <a:highlight>
                <a:srgbClr val="FFFFFF"/>
              </a:highlight>
              <a:latin typeface="Times New Roman" panose="02020603050405020304" pitchFamily="18" charset="0"/>
              <a:cs typeface="Times New Roman" panose="02020603050405020304" pitchFamily="18" charset="0"/>
            </a:endParaRPr>
          </a:p>
          <a:p>
            <a:pPr algn="l">
              <a:lnSpc>
                <a:spcPct val="125000"/>
              </a:lnSpc>
            </a:pPr>
            <a:endParaRPr lang="en-US" dirty="0">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592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C157-E63B-5A3A-E1F1-E84F425702D3}"/>
              </a:ext>
            </a:extLst>
          </p:cNvPr>
          <p:cNvSpPr>
            <a:spLocks noGrp="1"/>
          </p:cNvSpPr>
          <p:nvPr>
            <p:ph type="ctrTitle"/>
          </p:nvPr>
        </p:nvSpPr>
        <p:spPr/>
        <p:txBody>
          <a:bodyPr>
            <a:normAutofit/>
          </a:bodyPr>
          <a:lstStyle/>
          <a:p>
            <a:r>
              <a:rPr lang="en-US" sz="50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0323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A503D6-9EC2-0505-2E62-0C4774E4C5D8}"/>
              </a:ext>
            </a:extLst>
          </p:cNvPr>
          <p:cNvSpPr>
            <a:spLocks noGrp="1"/>
          </p:cNvSpPr>
          <p:nvPr>
            <p:ph type="ctrTitle"/>
          </p:nvPr>
        </p:nvSpPr>
        <p:spPr>
          <a:xfrm>
            <a:off x="470612" y="3218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Data Visualization</a:t>
            </a:r>
          </a:p>
        </p:txBody>
      </p:sp>
      <p:pic>
        <p:nvPicPr>
          <p:cNvPr id="10" name="Picture 9" descr="A screenshot of a computer screen&#10;&#10;Description automatically generated">
            <a:extLst>
              <a:ext uri="{FF2B5EF4-FFF2-40B4-BE49-F238E27FC236}">
                <a16:creationId xmlns:a16="http://schemas.microsoft.com/office/drawing/2014/main" id="{180F2BB6-8CA2-0E40-5391-78787348A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76" y="1109164"/>
            <a:ext cx="5344980" cy="4008735"/>
          </a:xfrm>
          <a:prstGeom prst="rect">
            <a:avLst/>
          </a:prstGeom>
        </p:spPr>
      </p:pic>
      <p:pic>
        <p:nvPicPr>
          <p:cNvPr id="12" name="Picture 11" descr="A group of blue dots&#10;&#10;Description automatically generated">
            <a:extLst>
              <a:ext uri="{FF2B5EF4-FFF2-40B4-BE49-F238E27FC236}">
                <a16:creationId xmlns:a16="http://schemas.microsoft.com/office/drawing/2014/main" id="{EBC5D166-BD69-F4DB-762A-41E1018F7E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1632" y="1335635"/>
            <a:ext cx="6188058" cy="3712835"/>
          </a:xfrm>
          <a:prstGeom prst="rect">
            <a:avLst/>
          </a:prstGeom>
        </p:spPr>
      </p:pic>
      <p:sp>
        <p:nvSpPr>
          <p:cNvPr id="13" name="TextBox 12">
            <a:extLst>
              <a:ext uri="{FF2B5EF4-FFF2-40B4-BE49-F238E27FC236}">
                <a16:creationId xmlns:a16="http://schemas.microsoft.com/office/drawing/2014/main" id="{423110C3-B867-7D4F-1C59-A20FB9F823A0}"/>
              </a:ext>
            </a:extLst>
          </p:cNvPr>
          <p:cNvSpPr txBox="1"/>
          <p:nvPr/>
        </p:nvSpPr>
        <p:spPr>
          <a:xfrm>
            <a:off x="470612" y="5389238"/>
            <a:ext cx="10926470" cy="1294585"/>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Moderate positive and negative correlation among some variables</a:t>
            </a:r>
          </a:p>
          <a:p>
            <a:pPr algn="l">
              <a:lnSpc>
                <a:spcPct val="125000"/>
              </a:lnSpc>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    If lag plot is linear, we can infer that the underlying structure is of the autoregressive model and autocorrelation is present</a:t>
            </a:r>
          </a:p>
          <a:p>
            <a:pPr algn="l">
              <a:lnSpc>
                <a:spcPct val="125000"/>
              </a:lnSpc>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    If lag plot is of elliptical shape, we can say that the underlying structure represents some continuous periodic function</a:t>
            </a:r>
          </a:p>
          <a:p>
            <a:pPr algn="l">
              <a:lnSpc>
                <a:spcPct val="125000"/>
              </a:lnSpc>
              <a:buFont typeface="Arial" panose="020B0604020202020204" pitchFamily="34" charset="0"/>
              <a:buChar char="•"/>
            </a:pPr>
            <a:r>
              <a:rPr lang="en-US" sz="1600" dirty="0">
                <a:highlight>
                  <a:srgbClr val="FFFFFF"/>
                </a:highlight>
                <a:latin typeface="Times New Roman" panose="02020603050405020304" pitchFamily="18" charset="0"/>
                <a:cs typeface="Times New Roman" panose="02020603050405020304" pitchFamily="18" charset="0"/>
              </a:rPr>
              <a:t>    </a:t>
            </a:r>
            <a:r>
              <a:rPr lang="en-US" sz="1600" b="0" i="0" dirty="0">
                <a:effectLst/>
                <a:highlight>
                  <a:srgbClr val="FFFFFF"/>
                </a:highlight>
                <a:latin typeface="Times New Roman" panose="02020603050405020304" pitchFamily="18" charset="0"/>
                <a:cs typeface="Times New Roman" panose="02020603050405020304" pitchFamily="18" charset="0"/>
              </a:rPr>
              <a:t>Not clear from the lag plots the distribution of the data</a:t>
            </a:r>
          </a:p>
        </p:txBody>
      </p:sp>
    </p:spTree>
    <p:extLst>
      <p:ext uri="{BB962C8B-B14F-4D97-AF65-F5344CB8AC3E}">
        <p14:creationId xmlns:p14="http://schemas.microsoft.com/office/powerpoint/2010/main" val="3451697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76EB58-FE6B-8506-535F-040AB320D735}"/>
              </a:ext>
            </a:extLst>
          </p:cNvPr>
          <p:cNvSpPr>
            <a:spLocks noGrp="1"/>
          </p:cNvSpPr>
          <p:nvPr>
            <p:ph type="ctrTitle"/>
          </p:nvPr>
        </p:nvSpPr>
        <p:spPr>
          <a:xfrm>
            <a:off x="470612" y="3218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Data Visualization</a:t>
            </a:r>
          </a:p>
        </p:txBody>
      </p:sp>
      <p:pic>
        <p:nvPicPr>
          <p:cNvPr id="7" name="Picture 6" descr="A chart of a graph&#10;&#10;Description automatically generated with medium confidence">
            <a:extLst>
              <a:ext uri="{FF2B5EF4-FFF2-40B4-BE49-F238E27FC236}">
                <a16:creationId xmlns:a16="http://schemas.microsoft.com/office/drawing/2014/main" id="{3C2CFDFD-E090-7B3B-8896-1895EE678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46" y="1265530"/>
            <a:ext cx="5678431" cy="3407059"/>
          </a:xfrm>
          <a:prstGeom prst="rect">
            <a:avLst/>
          </a:prstGeom>
        </p:spPr>
      </p:pic>
      <p:pic>
        <p:nvPicPr>
          <p:cNvPr id="11" name="Picture 10" descr="A graph of a box&#10;&#10;Description automatically generated with medium confidence">
            <a:extLst>
              <a:ext uri="{FF2B5EF4-FFF2-40B4-BE49-F238E27FC236}">
                <a16:creationId xmlns:a16="http://schemas.microsoft.com/office/drawing/2014/main" id="{0A45D902-CB25-941E-9179-2B90A5C7A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7866" y="1382573"/>
            <a:ext cx="6378855" cy="3189427"/>
          </a:xfrm>
          <a:prstGeom prst="rect">
            <a:avLst/>
          </a:prstGeom>
        </p:spPr>
      </p:pic>
      <p:sp>
        <p:nvSpPr>
          <p:cNvPr id="13" name="TextBox 12">
            <a:extLst>
              <a:ext uri="{FF2B5EF4-FFF2-40B4-BE49-F238E27FC236}">
                <a16:creationId xmlns:a16="http://schemas.microsoft.com/office/drawing/2014/main" id="{28C4D388-BBB2-0CDF-B6C2-4BBB9616F144}"/>
              </a:ext>
            </a:extLst>
          </p:cNvPr>
          <p:cNvSpPr txBox="1"/>
          <p:nvPr/>
        </p:nvSpPr>
        <p:spPr>
          <a:xfrm>
            <a:off x="589179" y="5228545"/>
            <a:ext cx="10981944" cy="923330"/>
          </a:xfrm>
          <a:prstGeom prst="rect">
            <a:avLst/>
          </a:prstGeom>
          <a:noFill/>
        </p:spPr>
        <p:txBody>
          <a:bodyPr wrap="square">
            <a:spAutoFit/>
          </a:bodyPr>
          <a:lstStyle/>
          <a:p>
            <a:pPr algn="l"/>
            <a:r>
              <a:rPr lang="en-US" b="0" i="0" dirty="0">
                <a:effectLst/>
                <a:highlight>
                  <a:srgbClr val="FFFFFF"/>
                </a:highlight>
                <a:latin typeface="system-ui"/>
              </a:rPr>
              <a:t>The presence of sudden peaks in the lap times can be attributed to pit stops during the race. These pit stops lead to abrupt increases in lap times compared to the general trend. By incorporating pit stop information into our dataset, we effectively capture and explain these periodic spikes in lap times.</a:t>
            </a:r>
          </a:p>
        </p:txBody>
      </p:sp>
    </p:spTree>
    <p:extLst>
      <p:ext uri="{BB962C8B-B14F-4D97-AF65-F5344CB8AC3E}">
        <p14:creationId xmlns:p14="http://schemas.microsoft.com/office/powerpoint/2010/main" val="535354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76EB58-FE6B-8506-535F-040AB320D735}"/>
              </a:ext>
            </a:extLst>
          </p:cNvPr>
          <p:cNvSpPr>
            <a:spLocks noGrp="1"/>
          </p:cNvSpPr>
          <p:nvPr>
            <p:ph type="ctrTitle"/>
          </p:nvPr>
        </p:nvSpPr>
        <p:spPr>
          <a:xfrm>
            <a:off x="470612" y="3218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Data Visualization</a:t>
            </a:r>
          </a:p>
        </p:txBody>
      </p:sp>
      <p:pic>
        <p:nvPicPr>
          <p:cNvPr id="3" name="Picture 2" descr="A screenshot of a graph&#10;&#10;Description automatically generated">
            <a:extLst>
              <a:ext uri="{FF2B5EF4-FFF2-40B4-BE49-F238E27FC236}">
                <a16:creationId xmlns:a16="http://schemas.microsoft.com/office/drawing/2014/main" id="{0999616F-4F53-66D4-1032-7A07E5875E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031" y="712622"/>
            <a:ext cx="5654650" cy="5654650"/>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4206E8E2-3469-9E99-5904-99EAA2D2E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1" y="1078386"/>
            <a:ext cx="5196230" cy="3897173"/>
          </a:xfrm>
          <a:prstGeom prst="rect">
            <a:avLst/>
          </a:prstGeom>
        </p:spPr>
      </p:pic>
      <p:sp>
        <p:nvSpPr>
          <p:cNvPr id="9" name="TextBox 8">
            <a:extLst>
              <a:ext uri="{FF2B5EF4-FFF2-40B4-BE49-F238E27FC236}">
                <a16:creationId xmlns:a16="http://schemas.microsoft.com/office/drawing/2014/main" id="{48C71098-7A07-A248-F019-6444F450A839}"/>
              </a:ext>
            </a:extLst>
          </p:cNvPr>
          <p:cNvSpPr txBox="1"/>
          <p:nvPr/>
        </p:nvSpPr>
        <p:spPr>
          <a:xfrm>
            <a:off x="356615" y="5059078"/>
            <a:ext cx="4844491" cy="1231106"/>
          </a:xfrm>
          <a:prstGeom prst="rect">
            <a:avLst/>
          </a:prstGeom>
          <a:noFill/>
        </p:spPr>
        <p:txBody>
          <a:bodyPr wrap="square">
            <a:spAutoFit/>
          </a:bodyPr>
          <a:lstStyle/>
          <a:p>
            <a:pPr algn="l">
              <a:buFont typeface="Arial" panose="020B0604020202020204" pitchFamily="34" charset="0"/>
              <a:buChar char="•"/>
            </a:pPr>
            <a:r>
              <a:rPr lang="en-US" b="0" i="0" dirty="0">
                <a:effectLst/>
                <a:highlight>
                  <a:srgbClr val="FFFFFF"/>
                </a:highlight>
                <a:latin typeface="system-ui"/>
              </a:rPr>
              <a:t> </a:t>
            </a:r>
            <a:r>
              <a:rPr lang="en-US" sz="1400" b="0" i="0" dirty="0">
                <a:effectLst/>
                <a:highlight>
                  <a:srgbClr val="FFFFFF"/>
                </a:highlight>
                <a:latin typeface="Times New Roman" panose="02020603050405020304" pitchFamily="18" charset="0"/>
                <a:cs typeface="Times New Roman" panose="02020603050405020304" pitchFamily="18" charset="0"/>
              </a:rPr>
              <a:t>The rolling average lap time captures the overall trend and   smoothens out the short-term fluctuations</a:t>
            </a:r>
          </a:p>
          <a:p>
            <a:pPr algn="l">
              <a:buFont typeface="Arial" panose="020B0604020202020204" pitchFamily="34" charset="0"/>
              <a:buChar char="•"/>
            </a:pPr>
            <a:endParaRPr lang="en-US" sz="1400" b="0" i="0" dirty="0">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400" b="0" i="0" dirty="0">
                <a:effectLst/>
                <a:highlight>
                  <a:srgbClr val="FFFFFF"/>
                </a:highlight>
                <a:latin typeface="Times New Roman" panose="02020603050405020304" pitchFamily="18" charset="0"/>
                <a:cs typeface="Times New Roman" panose="02020603050405020304" pitchFamily="18" charset="0"/>
              </a:rPr>
              <a:t> The rolling standard deviation, on the other hand, measures the variability of lap times within a sliding window</a:t>
            </a:r>
          </a:p>
        </p:txBody>
      </p:sp>
    </p:spTree>
    <p:extLst>
      <p:ext uri="{BB962C8B-B14F-4D97-AF65-F5344CB8AC3E}">
        <p14:creationId xmlns:p14="http://schemas.microsoft.com/office/powerpoint/2010/main" val="3841985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76EB58-FE6B-8506-535F-040AB320D735}"/>
              </a:ext>
            </a:extLst>
          </p:cNvPr>
          <p:cNvSpPr>
            <a:spLocks noGrp="1"/>
          </p:cNvSpPr>
          <p:nvPr>
            <p:ph type="ctrTitle"/>
          </p:nvPr>
        </p:nvSpPr>
        <p:spPr>
          <a:xfrm>
            <a:off x="470612" y="3218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Data Visualization</a:t>
            </a:r>
          </a:p>
        </p:txBody>
      </p:sp>
      <p:pic>
        <p:nvPicPr>
          <p:cNvPr id="3" name="Picture 2" descr="A graph of a graph showing a line&#10;&#10;Description automatically generated with medium confidence">
            <a:extLst>
              <a:ext uri="{FF2B5EF4-FFF2-40B4-BE49-F238E27FC236}">
                <a16:creationId xmlns:a16="http://schemas.microsoft.com/office/drawing/2014/main" id="{7313C5B6-9F29-D382-EF2C-9781E5252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709" y="1259905"/>
            <a:ext cx="8645745" cy="2807128"/>
          </a:xfrm>
          <a:prstGeom prst="rect">
            <a:avLst/>
          </a:prstGeom>
        </p:spPr>
      </p:pic>
      <p:pic>
        <p:nvPicPr>
          <p:cNvPr id="8" name="Picture 7" descr="A graph of a graph showing a line&#10;&#10;Description automatically generated with medium confidence">
            <a:extLst>
              <a:ext uri="{FF2B5EF4-FFF2-40B4-BE49-F238E27FC236}">
                <a16:creationId xmlns:a16="http://schemas.microsoft.com/office/drawing/2014/main" id="{121800A2-38C8-E568-3866-A0115BD13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091" y="1259905"/>
            <a:ext cx="8645745" cy="2807128"/>
          </a:xfrm>
          <a:prstGeom prst="rect">
            <a:avLst/>
          </a:prstGeom>
        </p:spPr>
      </p:pic>
      <p:pic>
        <p:nvPicPr>
          <p:cNvPr id="9" name="Picture 8" descr="A comparison of a graph&#10;&#10;Description automatically generated with medium confidence">
            <a:extLst>
              <a:ext uri="{FF2B5EF4-FFF2-40B4-BE49-F238E27FC236}">
                <a16:creationId xmlns:a16="http://schemas.microsoft.com/office/drawing/2014/main" id="{7F5D9A87-2437-C32E-6D68-804B3139F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238" y="4200144"/>
            <a:ext cx="5164913" cy="2657856"/>
          </a:xfrm>
          <a:prstGeom prst="rect">
            <a:avLst/>
          </a:prstGeom>
        </p:spPr>
      </p:pic>
      <p:sp>
        <p:nvSpPr>
          <p:cNvPr id="12" name="TextBox 11">
            <a:extLst>
              <a:ext uri="{FF2B5EF4-FFF2-40B4-BE49-F238E27FC236}">
                <a16:creationId xmlns:a16="http://schemas.microsoft.com/office/drawing/2014/main" id="{9AF77857-0AE0-2100-C2F5-1367DBF7208B}"/>
              </a:ext>
            </a:extLst>
          </p:cNvPr>
          <p:cNvSpPr txBox="1"/>
          <p:nvPr/>
        </p:nvSpPr>
        <p:spPr>
          <a:xfrm>
            <a:off x="6625742" y="4623378"/>
            <a:ext cx="4705502" cy="1569660"/>
          </a:xfrm>
          <a:prstGeom prst="rect">
            <a:avLst/>
          </a:prstGeom>
          <a:noFill/>
        </p:spPr>
        <p:txBody>
          <a:bodyPr wrap="square">
            <a:spAutoFit/>
          </a:bodyPr>
          <a:lstStyle/>
          <a:p>
            <a:pPr marL="285750" indent="-285750" algn="l">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We can observe that the standard deviation remains relatively constant, and the mean does not exhibit significant shifts over time</a:t>
            </a:r>
          </a:p>
          <a:p>
            <a:pPr algn="l"/>
            <a:endParaRPr lang="en-US" sz="1600" b="0" i="0" dirty="0">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Additionally, there is an absence of strong seasonality patterns indicating stationarity</a:t>
            </a:r>
          </a:p>
        </p:txBody>
      </p:sp>
    </p:spTree>
    <p:extLst>
      <p:ext uri="{BB962C8B-B14F-4D97-AF65-F5344CB8AC3E}">
        <p14:creationId xmlns:p14="http://schemas.microsoft.com/office/powerpoint/2010/main" val="395063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176EB58-FE6B-8506-535F-040AB320D735}"/>
              </a:ext>
            </a:extLst>
          </p:cNvPr>
          <p:cNvSpPr>
            <a:spLocks noGrp="1"/>
          </p:cNvSpPr>
          <p:nvPr>
            <p:ph type="ctrTitle"/>
          </p:nvPr>
        </p:nvSpPr>
        <p:spPr>
          <a:xfrm>
            <a:off x="470612" y="151136"/>
            <a:ext cx="11219078" cy="672999"/>
          </a:xfrm>
        </p:spPr>
        <p:txBody>
          <a:bodyPr>
            <a:normAutofit/>
          </a:bodyPr>
          <a:lstStyle/>
          <a:p>
            <a:pPr algn="l"/>
            <a:r>
              <a:rPr lang="en-US" sz="2800" b="1" dirty="0">
                <a:latin typeface="Arial" panose="020B0604020202020204" pitchFamily="34" charset="0"/>
                <a:cs typeface="Arial" panose="020B0604020202020204" pitchFamily="34" charset="0"/>
              </a:rPr>
              <a:t>Data Visualization</a:t>
            </a:r>
          </a:p>
        </p:txBody>
      </p:sp>
      <p:pic>
        <p:nvPicPr>
          <p:cNvPr id="3" name="Picture 2" descr="A graph of different types of lap time&#10;&#10;Description automatically generated with medium confidence">
            <a:extLst>
              <a:ext uri="{FF2B5EF4-FFF2-40B4-BE49-F238E27FC236}">
                <a16:creationId xmlns:a16="http://schemas.microsoft.com/office/drawing/2014/main" id="{B9989599-9EF6-F130-A2FC-D5E98ADD8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025" y="1118161"/>
            <a:ext cx="5393495" cy="3746710"/>
          </a:xfrm>
          <a:prstGeom prst="rect">
            <a:avLst/>
          </a:prstGeom>
        </p:spPr>
      </p:pic>
      <p:pic>
        <p:nvPicPr>
          <p:cNvPr id="6" name="Picture 5" descr="A graph of a graph with blue lines&#10;&#10;Description automatically generated with medium confidence">
            <a:extLst>
              <a:ext uri="{FF2B5EF4-FFF2-40B4-BE49-F238E27FC236}">
                <a16:creationId xmlns:a16="http://schemas.microsoft.com/office/drawing/2014/main" id="{5D735B0E-FDFC-ABF2-3FD6-8DF7C9951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9851" y="738835"/>
            <a:ext cx="3841352" cy="2855120"/>
          </a:xfrm>
          <a:prstGeom prst="rect">
            <a:avLst/>
          </a:prstGeom>
        </p:spPr>
      </p:pic>
      <p:pic>
        <p:nvPicPr>
          <p:cNvPr id="9" name="Picture 8" descr="A graph with blue dots and numbers&#10;&#10;Description automatically generated">
            <a:extLst>
              <a:ext uri="{FF2B5EF4-FFF2-40B4-BE49-F238E27FC236}">
                <a16:creationId xmlns:a16="http://schemas.microsoft.com/office/drawing/2014/main" id="{A27D9C9A-D9D6-2F8E-4034-9EBA931CAC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425" y="3825850"/>
            <a:ext cx="3841351" cy="2881014"/>
          </a:xfrm>
          <a:prstGeom prst="rect">
            <a:avLst/>
          </a:prstGeom>
        </p:spPr>
      </p:pic>
      <p:sp>
        <p:nvSpPr>
          <p:cNvPr id="13" name="TextBox 12">
            <a:extLst>
              <a:ext uri="{FF2B5EF4-FFF2-40B4-BE49-F238E27FC236}">
                <a16:creationId xmlns:a16="http://schemas.microsoft.com/office/drawing/2014/main" id="{1D1886E0-C092-6F5B-B7CA-23A31AD17B4C}"/>
              </a:ext>
            </a:extLst>
          </p:cNvPr>
          <p:cNvSpPr txBox="1"/>
          <p:nvPr/>
        </p:nvSpPr>
        <p:spPr>
          <a:xfrm>
            <a:off x="639207" y="5001668"/>
            <a:ext cx="5856691" cy="2062103"/>
          </a:xfrm>
          <a:prstGeom prst="rect">
            <a:avLst/>
          </a:prstGeom>
          <a:noFill/>
        </p:spPr>
        <p:txBody>
          <a:bodyPr wrap="square">
            <a:spAutoFit/>
          </a:bodyPr>
          <a:lstStyle/>
          <a:p>
            <a:pPr marL="285750" indent="-285750" algn="l">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ADF test used for stationarity</a:t>
            </a:r>
          </a:p>
          <a:p>
            <a:pPr algn="l"/>
            <a:endParaRPr lang="en-US" sz="1600" b="0" i="0" dirty="0">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One variable is found non-stationary and is made stationary by using differences</a:t>
            </a:r>
          </a:p>
          <a:p>
            <a:pPr marL="285750" indent="-285750" algn="l">
              <a:buFont typeface="Arial" panose="020B0604020202020204" pitchFamily="34" charset="0"/>
              <a:buChar char="•"/>
            </a:pPr>
            <a:endParaRPr lang="en-US" sz="1600" dirty="0">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dirty="0">
                <a:effectLst/>
                <a:highlight>
                  <a:srgbClr val="FFFFFF"/>
                </a:highlight>
                <a:latin typeface="Times New Roman" panose="02020603050405020304" pitchFamily="18" charset="0"/>
                <a:cs typeface="Times New Roman" panose="02020603050405020304" pitchFamily="18" charset="0"/>
              </a:rPr>
              <a:t>From ACF plots it can be seen that high correlation values with the few initial lags of lap times</a:t>
            </a:r>
          </a:p>
          <a:p>
            <a:pPr marL="285750" indent="-285750" algn="l">
              <a:buFont typeface="Arial" panose="020B0604020202020204" pitchFamily="34" charset="0"/>
              <a:buChar char="•"/>
            </a:pPr>
            <a:endParaRPr lang="en-US" sz="1600" b="0" i="0" dirty="0">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03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4132E6-17A6-F72C-6C7F-5226E0D49698}"/>
              </a:ext>
            </a:extLst>
          </p:cNvPr>
          <p:cNvSpPr>
            <a:spLocks noGrp="1"/>
          </p:cNvSpPr>
          <p:nvPr>
            <p:ph type="ctrTitle"/>
          </p:nvPr>
        </p:nvSpPr>
        <p:spPr>
          <a:xfrm>
            <a:off x="412089" y="175564"/>
            <a:ext cx="11219078" cy="672999"/>
          </a:xfrm>
        </p:spPr>
        <p:txBody>
          <a:bodyPr>
            <a:normAutofit/>
          </a:bodyPr>
          <a:lstStyle/>
          <a:p>
            <a:pPr algn="l"/>
            <a:r>
              <a:rPr lang="en-US" sz="2800" b="1" dirty="0">
                <a:latin typeface="Arial" panose="020B0604020202020204" pitchFamily="34" charset="0"/>
                <a:cs typeface="Arial" panose="020B0604020202020204" pitchFamily="34" charset="0"/>
              </a:rPr>
              <a:t>Error Metrics for Models</a:t>
            </a:r>
          </a:p>
        </p:txBody>
      </p:sp>
      <p:sp>
        <p:nvSpPr>
          <p:cNvPr id="7" name="TextBox 6">
            <a:extLst>
              <a:ext uri="{FF2B5EF4-FFF2-40B4-BE49-F238E27FC236}">
                <a16:creationId xmlns:a16="http://schemas.microsoft.com/office/drawing/2014/main" id="{B8DCA52E-0B5C-07EC-3C5C-472ACB090639}"/>
              </a:ext>
            </a:extLst>
          </p:cNvPr>
          <p:cNvSpPr txBox="1"/>
          <p:nvPr/>
        </p:nvSpPr>
        <p:spPr>
          <a:xfrm>
            <a:off x="412089" y="1424678"/>
            <a:ext cx="10911839" cy="2585323"/>
          </a:xfrm>
          <a:prstGeom prst="rect">
            <a:avLst/>
          </a:prstGeom>
          <a:noFill/>
        </p:spPr>
        <p:txBody>
          <a:bodyPr wrap="square">
            <a:spAutoFit/>
          </a:bodyPr>
          <a:lstStyle/>
          <a:p>
            <a:pPr marL="285750" indent="-285750">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RMSE and MAE as evaluation metrics is appropriate for this regression task of predicting lap times </a:t>
            </a:r>
          </a:p>
          <a:p>
            <a:endParaRPr lang="en-US" dirty="0">
              <a:highlight>
                <a:srgbClr val="FFFFFF"/>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RMSE gives a higher penalty to larger errors, while MAE is more interpretable and less sensitive to outliers. </a:t>
            </a:r>
          </a:p>
          <a:p>
            <a:endParaRPr lang="en-US" dirty="0">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Data has few examples and hence advanced auto-regression methods like VAR or deep learning methods like Attention based LSTMs won’t be needed and simpler models can suffice</a:t>
            </a:r>
          </a:p>
          <a:p>
            <a:pPr algn="l"/>
            <a:endParaRPr lang="en-US" b="0" i="0" dirty="0">
              <a:effectLst/>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effectLst/>
                <a:highlight>
                  <a:srgbClr val="FFFFFF"/>
                </a:highlight>
                <a:latin typeface="Times New Roman" panose="02020603050405020304" pitchFamily="18" charset="0"/>
                <a:cs typeface="Times New Roman" panose="02020603050405020304" pitchFamily="18" charset="0"/>
              </a:rPr>
              <a:t>Multivariate time series forecasting and for this both these models can function well. (due to less data, ARIMA can conduct good multivariate predictions even though it is mainly good for univariate settings).</a:t>
            </a:r>
          </a:p>
        </p:txBody>
      </p:sp>
    </p:spTree>
    <p:extLst>
      <p:ext uri="{BB962C8B-B14F-4D97-AF65-F5344CB8AC3E}">
        <p14:creationId xmlns:p14="http://schemas.microsoft.com/office/powerpoint/2010/main" val="3616511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24132E6-17A6-F72C-6C7F-5226E0D49698}"/>
              </a:ext>
            </a:extLst>
          </p:cNvPr>
          <p:cNvSpPr>
            <a:spLocks noGrp="1"/>
          </p:cNvSpPr>
          <p:nvPr>
            <p:ph type="ctrTitle"/>
          </p:nvPr>
        </p:nvSpPr>
        <p:spPr>
          <a:xfrm>
            <a:off x="470612" y="321868"/>
            <a:ext cx="11219078" cy="672999"/>
          </a:xfrm>
        </p:spPr>
        <p:txBody>
          <a:bodyPr>
            <a:normAutofit/>
          </a:bodyPr>
          <a:lstStyle/>
          <a:p>
            <a:pPr algn="l"/>
            <a:r>
              <a:rPr lang="en-US" sz="2800" b="1" dirty="0">
                <a:latin typeface="Arial" panose="020B0604020202020204" pitchFamily="34" charset="0"/>
                <a:cs typeface="Arial" panose="020B0604020202020204" pitchFamily="34" charset="0"/>
              </a:rPr>
              <a:t>ARIMA Model Specification</a:t>
            </a:r>
          </a:p>
        </p:txBody>
      </p:sp>
      <p:sp>
        <p:nvSpPr>
          <p:cNvPr id="7" name="TextBox 6">
            <a:extLst>
              <a:ext uri="{FF2B5EF4-FFF2-40B4-BE49-F238E27FC236}">
                <a16:creationId xmlns:a16="http://schemas.microsoft.com/office/drawing/2014/main" id="{B8DCA52E-0B5C-07EC-3C5C-472ACB090639}"/>
              </a:ext>
            </a:extLst>
          </p:cNvPr>
          <p:cNvSpPr txBox="1"/>
          <p:nvPr/>
        </p:nvSpPr>
        <p:spPr>
          <a:xfrm>
            <a:off x="470611" y="1746547"/>
            <a:ext cx="10911839"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Best Hyperparameters with lowest RMSE in train set: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p,d,q</a:t>
            </a:r>
            <a:r>
              <a:rPr lang="en-US" dirty="0">
                <a:latin typeface="Times New Roman" panose="02020603050405020304" pitchFamily="18" charset="0"/>
                <a:cs typeface="Times New Roman" panose="02020603050405020304" pitchFamily="18" charset="0"/>
              </a:rPr>
              <a:t>) = (2,1,0)                      ARIMA(2, 1, 0) model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 RMSE = 0.009</a:t>
            </a:r>
          </a:p>
          <a:p>
            <a:r>
              <a:rPr lang="en-US" dirty="0">
                <a:latin typeface="Times New Roman" panose="02020603050405020304" pitchFamily="18" charset="0"/>
                <a:cs typeface="Times New Roman" panose="02020603050405020304" pitchFamily="18" charset="0"/>
              </a:rPr>
              <a:t>Test MAE = 0.007</a:t>
            </a:r>
          </a:p>
        </p:txBody>
      </p:sp>
      <p:sp>
        <p:nvSpPr>
          <p:cNvPr id="2" name="Arrow: Right 1">
            <a:extLst>
              <a:ext uri="{FF2B5EF4-FFF2-40B4-BE49-F238E27FC236}">
                <a16:creationId xmlns:a16="http://schemas.microsoft.com/office/drawing/2014/main" id="{6082FEB0-2769-1671-42FD-80694FA30F8E}"/>
              </a:ext>
            </a:extLst>
          </p:cNvPr>
          <p:cNvSpPr/>
          <p:nvPr/>
        </p:nvSpPr>
        <p:spPr>
          <a:xfrm>
            <a:off x="2333549" y="2456080"/>
            <a:ext cx="819302"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44508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431</TotalTime>
  <Words>895</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system-ui</vt:lpstr>
      <vt:lpstr>Times New Roman</vt:lpstr>
      <vt:lpstr>Office Theme</vt:lpstr>
      <vt:lpstr>Model Prediction F1 racing</vt:lpstr>
      <vt:lpstr> </vt:lpstr>
      <vt:lpstr>Data Visualization</vt:lpstr>
      <vt:lpstr>Data Visualization</vt:lpstr>
      <vt:lpstr>Data Visualization</vt:lpstr>
      <vt:lpstr>Data Visualization</vt:lpstr>
      <vt:lpstr>Data Visualization</vt:lpstr>
      <vt:lpstr>Error Metrics for Models</vt:lpstr>
      <vt:lpstr>ARIMA Model Specification</vt:lpstr>
      <vt:lpstr>ARIMA Model Results</vt:lpstr>
      <vt:lpstr>ARIMA Model Results</vt:lpstr>
      <vt:lpstr>LSTM Model Specification</vt:lpstr>
      <vt:lpstr>LSTM Model Results</vt:lpstr>
      <vt:lpstr>LSTM Model Results</vt:lpstr>
      <vt:lpstr>LSTM Model Tuning (Optuna)</vt:lpstr>
      <vt:lpstr>LSTM Model Results (with hyperparameter tuned - Optuna)</vt:lpstr>
      <vt:lpstr>LSTM Model Results (with hyperparameter tuned)</vt:lpstr>
      <vt:lpstr>Model Comparison</vt:lpstr>
      <vt:lpstr>Summary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Prediction F1 racing</dc:title>
  <dc:creator>Aniruddha Dutta</dc:creator>
  <cp:lastModifiedBy>Aniruddha Dutta</cp:lastModifiedBy>
  <cp:revision>24</cp:revision>
  <dcterms:created xsi:type="dcterms:W3CDTF">2024-05-30T11:15:00Z</dcterms:created>
  <dcterms:modified xsi:type="dcterms:W3CDTF">2024-05-30T18:26:29Z</dcterms:modified>
</cp:coreProperties>
</file>