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2/12/2025</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0"/>
            <a:ext cx="9144000" cy="6858000"/>
          </a:xfrm>
        </p:spPr>
        <p:txBody>
          <a:bodyPr>
            <a:normAutofit/>
          </a:bodyPr>
          <a:lstStyle/>
          <a:p>
            <a:r>
              <a:rPr lang="en-US" sz="4400" b="0" dirty="0" smtClean="0">
                <a:latin typeface="Tahoma" pitchFamily="34" charset="0"/>
              </a:rPr>
              <a:t>    University management 				system</a:t>
            </a:r>
            <a:br>
              <a:rPr lang="en-US" sz="4400" b="0" dirty="0" smtClean="0">
                <a:latin typeface="Tahoma" pitchFamily="34" charset="0"/>
              </a:rPr>
            </a:br>
            <a:r>
              <a:rPr lang="en-US" sz="2000" b="0" dirty="0" smtClean="0">
                <a:latin typeface="Tahoma" pitchFamily="34" charset="0"/>
              </a:rPr>
              <a:t>  </a:t>
            </a:r>
            <a:r>
              <a:rPr lang="en-US" sz="2000" b="0" cap="none" dirty="0" smtClean="0">
                <a:latin typeface="Tahoma" pitchFamily="34" charset="0"/>
              </a:rPr>
              <a:t>Presented By</a:t>
            </a:r>
            <a:br>
              <a:rPr lang="en-US" sz="2000" b="0" cap="none" dirty="0" smtClean="0">
                <a:latin typeface="Tahoma" pitchFamily="34" charset="0"/>
              </a:rPr>
            </a:br>
            <a:r>
              <a:rPr lang="en-US" sz="2000" b="0" cap="none" dirty="0" smtClean="0">
                <a:latin typeface="Tahoma" pitchFamily="34" charset="0"/>
              </a:rPr>
              <a:t>   M K Omar (232061005-CSIT)</a:t>
            </a:r>
            <a:br>
              <a:rPr lang="en-US" sz="2000" b="0" cap="none" dirty="0" smtClean="0">
                <a:latin typeface="Tahoma" pitchFamily="34" charset="0"/>
              </a:rPr>
            </a:br>
            <a:r>
              <a:rPr lang="en-US" sz="2000" b="0" cap="none" dirty="0" smtClean="0">
                <a:latin typeface="Tahoma" pitchFamily="34" charset="0"/>
              </a:rPr>
              <a:t>   Abdul Kader Anik (232071075-CSE)</a:t>
            </a:r>
            <a:br>
              <a:rPr lang="en-US" sz="2000" b="0" cap="none" dirty="0" smtClean="0">
                <a:latin typeface="Tahoma" pitchFamily="34" charset="0"/>
              </a:rPr>
            </a:br>
            <a:r>
              <a:rPr lang="en-US" sz="2000" b="0" cap="none" dirty="0" smtClean="0">
                <a:latin typeface="Tahoma" pitchFamily="34" charset="0"/>
              </a:rPr>
              <a:t>   Shahajadi Akter (232071110-CSE)</a:t>
            </a:r>
            <a:br>
              <a:rPr lang="en-US" sz="2000" b="0" cap="none" dirty="0" smtClean="0">
                <a:latin typeface="Tahoma" pitchFamily="34" charset="0"/>
              </a:rPr>
            </a:br>
            <a:r>
              <a:rPr lang="en-US" sz="2000" b="0" cap="none" dirty="0" smtClean="0">
                <a:latin typeface="Tahoma" pitchFamily="34" charset="0"/>
              </a:rPr>
              <a:t>   Barisha Hyder (232061010-CSIT)</a:t>
            </a:r>
            <a:br>
              <a:rPr lang="en-US" sz="2000" b="0" cap="none" dirty="0" smtClean="0">
                <a:latin typeface="Tahoma" pitchFamily="34" charset="0"/>
              </a:rPr>
            </a:br>
            <a:r>
              <a:rPr lang="en-US" sz="2000" b="0" cap="none" dirty="0" smtClean="0">
                <a:latin typeface="Tahoma" pitchFamily="34" charset="0"/>
              </a:rPr>
              <a:t>   Miftahul Jannat Trishna (232061011-CSIT)</a:t>
            </a:r>
            <a:br>
              <a:rPr lang="en-US" sz="2000" b="0" cap="none" dirty="0" smtClean="0">
                <a:latin typeface="Tahoma" pitchFamily="34" charset="0"/>
              </a:rPr>
            </a:br>
            <a:r>
              <a:rPr lang="en-US" sz="2000" b="0" cap="none" dirty="0" smtClean="0">
                <a:latin typeface="Tahoma" pitchFamily="34" charset="0"/>
              </a:rPr>
              <a:t>   Saeeda Muhtasima Binte Shahid (232071095-CSE)</a:t>
            </a:r>
            <a:br>
              <a:rPr lang="en-US" sz="2000" b="0" cap="none" dirty="0" smtClean="0">
                <a:latin typeface="Tahoma" pitchFamily="34" charset="0"/>
              </a:rPr>
            </a:br>
            <a:r>
              <a:rPr lang="en-US" sz="2000" b="0" cap="none" dirty="0" smtClean="0">
                <a:latin typeface="Tahoma" pitchFamily="34" charset="0"/>
              </a:rPr>
              <a:t/>
            </a:r>
            <a:br>
              <a:rPr lang="en-US" sz="2000" b="0" cap="none" dirty="0" smtClean="0">
                <a:latin typeface="Tahoma" pitchFamily="34" charset="0"/>
              </a:rPr>
            </a:br>
            <a:r>
              <a:rPr lang="en-US" sz="2000" b="0" cap="none" dirty="0" smtClean="0">
                <a:latin typeface="Tahoma" pitchFamily="34" charset="0"/>
              </a:rPr>
              <a:t>					               Submitted to</a:t>
            </a:r>
            <a:br>
              <a:rPr lang="en-US" sz="2000" b="0" cap="none" dirty="0" smtClean="0">
                <a:latin typeface="Tahoma" pitchFamily="34" charset="0"/>
              </a:rPr>
            </a:br>
            <a:r>
              <a:rPr lang="en-US" sz="2000" b="0" cap="none" dirty="0" smtClean="0">
                <a:latin typeface="Tahoma" pitchFamily="34" charset="0"/>
              </a:rPr>
              <a:t>                                          			Md. Akram Hossain</a:t>
            </a:r>
            <a:br>
              <a:rPr lang="en-US" sz="2000" b="0" cap="none" dirty="0" smtClean="0">
                <a:latin typeface="Tahoma" pitchFamily="34" charset="0"/>
              </a:rPr>
            </a:br>
            <a:r>
              <a:rPr lang="en-US" sz="2000" b="0" cap="none" dirty="0" smtClean="0">
                <a:latin typeface="Tahoma" pitchFamily="34" charset="0"/>
              </a:rPr>
              <a:t>					 	 Lecturer dept of</a:t>
            </a:r>
            <a:br>
              <a:rPr lang="en-US" sz="2000" b="0" cap="none" dirty="0" smtClean="0">
                <a:latin typeface="Tahoma" pitchFamily="34" charset="0"/>
              </a:rPr>
            </a:br>
            <a:r>
              <a:rPr lang="en-US" sz="2000" b="0" cap="none" dirty="0" smtClean="0">
                <a:latin typeface="Tahoma" pitchFamily="34" charset="0"/>
              </a:rPr>
              <a:t>                                                               	     CSE &amp; CSIT</a:t>
            </a:r>
            <a:endParaRPr lang="en-US" sz="2000" b="0" dirty="0">
              <a:latin typeface="Tahoma"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0" y="0"/>
            <a:ext cx="909499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University Management System Feasibility Study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Introduction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 feasibility study evaluates the practicality and potential success of 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proposed system. In software development, it is crucial for determining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whether the system aligns with performance, technical, and financial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requirements. The objective of this document is to analyze whether the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proposed University Management System (UMS) is viable and to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recommend the best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Key goals of this feasibility study:</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 To assess the system’s ability to meet operational and technical needs.</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 To evaluate the financial feasibility of implementing the system.</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3. To explore challenges and opportunities, ensuring a robust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implementation strategy.</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ChangeArrowheads="1"/>
          </p:cNvSpPr>
          <p:nvPr/>
        </p:nvSpPr>
        <p:spPr bwMode="auto">
          <a:xfrm>
            <a:off x="0" y="0"/>
            <a:ext cx="8991600" cy="60016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Background</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Opportunities: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 Streamlining processes through automation.</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 Providing a centralized platform for academic and administrative activities.</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3. Enhancing student and faculty satisfaction with real-time access to information.</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4. Enabling data-driven decision-making through analytics and reporting.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Challenges:</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 Inefficiency in managing student and faculty data.</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 Manual processes causing delays in admissions, fee management, and result processing.</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3. Lack of integration between departments, leading to data silos.</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4. Difficulty in tracking academic and administrative performance.</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ChangeArrowheads="1"/>
          </p:cNvSpPr>
          <p:nvPr/>
        </p:nvSpPr>
        <p:spPr bwMode="auto">
          <a:xfrm>
            <a:off x="1" y="0"/>
            <a:ext cx="89154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Outline of the System</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University Management System (UMS) aims to provide 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comprehensive platform for managing university operations efficiently.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The main components and functionalities include: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457200" marR="0" lvl="0" indent="-457200" algn="l" defTabSz="914400" rtl="0" eaLnBrk="0" fontAlgn="base" latinLnBrk="0" hangingPunct="0">
              <a:lnSpc>
                <a:spcPct val="100000"/>
              </a:lnSpc>
              <a:spcBef>
                <a:spcPct val="0"/>
              </a:spcBef>
              <a:spcAft>
                <a:spcPct val="0"/>
              </a:spcAft>
              <a:buClrTx/>
              <a:buSzTx/>
              <a:buFontTx/>
              <a:buAutoNum type="arabicPeriod"/>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Student Management:</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Admission, enrollment, and academic record</a:t>
            </a:r>
          </a:p>
          <a:p>
            <a:pPr marL="457200" marR="0" lvl="0" indent="-457200" algn="l" defTabSz="914400" rtl="0" eaLnBrk="0" fontAlgn="base" latinLnBrk="0" hangingPunct="0">
              <a:lnSpc>
                <a:spcPct val="100000"/>
              </a:lnSpc>
              <a:spcBef>
                <a:spcPct val="0"/>
              </a:spcBef>
              <a:spcAft>
                <a:spcPct val="0"/>
              </a:spcAft>
              <a:buClrTx/>
              <a:buSzTx/>
              <a:buFontTx/>
              <a:buAutoNum type="arabicPeriod"/>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tracking.</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 Faculty Management: </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Recruitment, payroll, and performance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evaluation.</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3. Course Management:</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Curriculum design, scheduling, and attendance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tracking.</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srcRect/>
          <a:stretch>
            <a:fillRect/>
          </a:stretch>
        </p:blipFill>
        <p:spPr bwMode="auto">
          <a:xfrm>
            <a:off x="1" y="0"/>
            <a:ext cx="9144000" cy="68580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1" y="0"/>
            <a:ext cx="8991600" cy="63709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Methodology</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feasibility study evaluates three core aspects:</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Technical Feasibility:</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 Assessing the availability of required technologies (e.g., cloud-based platforms, databases).</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 Ensuring compatibility with existing infrastructure and scalability for future needs.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Operational Feasibility:</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 Evaluating ease of use for students, faculty, and administrative staff.</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 Determining whether the system meets the university’s operational goals.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Economic Feasibility:</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 Calculating the costs of development, deployment, and maintenance.</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 Estimating the return on investment (ROI) through efficiency gains and reduced operational costs.</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ChangeArrowheads="1"/>
          </p:cNvSpPr>
          <p:nvPr/>
        </p:nvSpPr>
        <p:spPr bwMode="auto">
          <a:xfrm>
            <a:off x="0" y="0"/>
            <a:ext cx="91440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Overview of Alternatives</a:t>
            </a:r>
            <a:endParaRPr kumimoji="0" lang="en-US" sz="2800" b="1"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28674" name="Picture 2"/>
          <p:cNvPicPr>
            <a:picLocks noChangeAspect="1" noChangeArrowheads="1"/>
          </p:cNvPicPr>
          <p:nvPr/>
        </p:nvPicPr>
        <p:blipFill>
          <a:blip r:embed="rId2"/>
          <a:srcRect/>
          <a:stretch>
            <a:fillRect/>
          </a:stretch>
        </p:blipFill>
        <p:spPr bwMode="auto">
          <a:xfrm>
            <a:off x="30162" y="550526"/>
            <a:ext cx="9113838" cy="6307474"/>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0" y="0"/>
            <a:ext cx="7536037" cy="22467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Total Estimated Cost</a:t>
            </a:r>
            <a:endParaRPr kumimoji="0" lang="en-US" sz="28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Initial Setup Cost: 20,50,000 – 35,70,000(taka)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Annual Recurring Cost: 1,20,000 – 2,00,000(taka)</a:t>
            </a:r>
            <a:endParaRPr kumimoji="0" lang="en-US" sz="280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0"/>
          </a:xfrm>
        </p:spPr>
        <p:txBody>
          <a:bodyPr>
            <a:normAutofit/>
          </a:bodyPr>
          <a:lstStyle/>
          <a:p>
            <a:r>
              <a:rPr lang="en-US" sz="3200" dirty="0" smtClean="0"/>
              <a:t/>
            </a:r>
            <a:br>
              <a:rPr lang="en-US" sz="3200" dirty="0" smtClean="0"/>
            </a:br>
            <a:r>
              <a:rPr lang="en-US" sz="3200" dirty="0" smtClean="0"/>
              <a:t>Introduction</a:t>
            </a:r>
            <a:r>
              <a:rPr lang="en-US" sz="2000" dirty="0" smtClean="0"/>
              <a:t/>
            </a:r>
            <a:br>
              <a:rPr lang="en-US" sz="2000" dirty="0" smtClean="0"/>
            </a:br>
            <a:r>
              <a:rPr lang="en-US" sz="2800" b="0" cap="none" dirty="0" smtClean="0"/>
              <a:t>In modern universities, managing various academic and administrative tasks efficiently is crucial for smooth operations. A University Management System (UMS) is a software solution designed to handle student records, course management, faculty details, attendance tracking, and other essential university functions.</a:t>
            </a:r>
            <a:r>
              <a:rPr lang="en-US" sz="2000" b="0" cap="none" dirty="0" smtClean="0"/>
              <a:t/>
            </a:r>
            <a:br>
              <a:rPr lang="en-US" sz="2000" b="0" cap="none" dirty="0" smtClean="0"/>
            </a:br>
            <a:r>
              <a:rPr lang="en-US" sz="2000" b="0" cap="none" dirty="0" smtClean="0"/>
              <a:t/>
            </a:r>
            <a:br>
              <a:rPr lang="en-US" sz="2000" b="0" cap="none" dirty="0" smtClean="0"/>
            </a:br>
            <a:r>
              <a:rPr lang="en-US" sz="2800" b="0" cap="none" dirty="0" smtClean="0"/>
              <a:t>This project, developed by we, aims to create a comprehensive and user-friendly management system using C++ with Qt 5.12.12 and an SQL database. The system provides a structured and automated approach to managing university activities, reducing manual work and minimizing errors.</a:t>
            </a:r>
            <a:r>
              <a:rPr lang="en-US" sz="2800" dirty="0" smtClean="0"/>
              <a:t/>
            </a:r>
            <a:br>
              <a:rPr lang="en-US" sz="2800" dirty="0" smtClean="0"/>
            </a:br>
            <a:endParaRPr lang="en-US" sz="2000" dirty="0">
              <a:latin typeface="Tahoma" pitchFamily="34" charset="0"/>
              <a:ea typeface="Tahoma" pitchFamily="34" charset="0"/>
              <a:cs typeface="Tahoma"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0"/>
          </a:xfrm>
        </p:spPr>
        <p:txBody>
          <a:bodyPr>
            <a:normAutofit/>
          </a:bodyPr>
          <a:lstStyle/>
          <a:p>
            <a:r>
              <a:rPr lang="en-US" sz="2400" b="0" cap="none" dirty="0" smtClean="0"/>
              <a:t/>
            </a:r>
            <a:br>
              <a:rPr lang="en-US" sz="2400" b="0" cap="none" dirty="0" smtClean="0"/>
            </a:br>
            <a:r>
              <a:rPr lang="en-US" sz="2400" b="0" cap="none" dirty="0" smtClean="0"/>
              <a:t/>
            </a:r>
            <a:br>
              <a:rPr lang="en-US" sz="2400" b="0" cap="none" dirty="0" smtClean="0"/>
            </a:br>
            <a:r>
              <a:rPr lang="en-US" sz="2400" b="0" cap="none" dirty="0" smtClean="0"/>
              <a:t/>
            </a:r>
            <a:br>
              <a:rPr lang="en-US" sz="2400" b="0" cap="none" dirty="0" smtClean="0"/>
            </a:br>
            <a:r>
              <a:rPr lang="en-US" sz="2400" b="0" cap="none" dirty="0" smtClean="0"/>
              <a:t/>
            </a:r>
            <a:br>
              <a:rPr lang="en-US" sz="2400" b="0" cap="none" dirty="0" smtClean="0"/>
            </a:br>
            <a:r>
              <a:rPr lang="en-US" sz="2400" b="0" cap="none" dirty="0" smtClean="0"/>
              <a:t>The system is designed with students and faculty in mind, ensuring seamless interaction between users and administrative functions. Students can register for courses, view academic records, and semester result, while faculty members can manage class schedules, track student progress, and others records. </a:t>
            </a:r>
            <a:br>
              <a:rPr lang="en-US" sz="2400" b="0" cap="none" dirty="0" smtClean="0"/>
            </a:br>
            <a:r>
              <a:rPr lang="en-US" sz="2400" b="0" cap="none" dirty="0" smtClean="0"/>
              <a:t>Additionally, role-based authentication ensures secure access to different features based on user privileges.</a:t>
            </a:r>
            <a:endParaRPr lang="en-US" sz="2400" b="0" cap="none" dirty="0">
              <a:latin typeface="Tahoma" pitchFamily="34" charset="0"/>
              <a:ea typeface="Tahoma" pitchFamily="34" charset="0"/>
              <a:cs typeface="Tahoma"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lstStyle/>
          <a:p>
            <a:endParaRPr lang="en-US" dirty="0" smtClean="0">
              <a:solidFill>
                <a:schemeClr val="tx1"/>
              </a:solidFill>
              <a:latin typeface="Times New Roman" pitchFamily="18" charset="0"/>
              <a:ea typeface="Tahoma" pitchFamily="34" charset="0"/>
              <a:cs typeface="Times New Roman" pitchFamily="18" charset="0"/>
            </a:endParaRPr>
          </a:p>
          <a:p>
            <a:pPr algn="l"/>
            <a:r>
              <a:rPr lang="en-US" b="1" dirty="0" smtClean="0">
                <a:solidFill>
                  <a:schemeClr val="tx1"/>
                </a:solidFill>
              </a:rPr>
              <a:t>Detailed Design Document: University Management</a:t>
            </a:r>
            <a:endParaRPr lang="en-US" dirty="0" smtClean="0">
              <a:solidFill>
                <a:schemeClr val="tx1"/>
              </a:solidFill>
            </a:endParaRPr>
          </a:p>
          <a:p>
            <a:pPr algn="l"/>
            <a:r>
              <a:rPr lang="en-US" dirty="0" smtClean="0">
                <a:solidFill>
                  <a:schemeClr val="tx1"/>
                </a:solidFill>
                <a:latin typeface="Times New Roman" pitchFamily="18" charset="0"/>
                <a:ea typeface="Tahoma" pitchFamily="34" charset="0"/>
                <a:cs typeface="Times New Roman" pitchFamily="18" charset="0"/>
              </a:rPr>
              <a:t>				</a:t>
            </a:r>
            <a:r>
              <a:rPr lang="en-US" b="1" dirty="0" smtClean="0">
                <a:solidFill>
                  <a:schemeClr val="tx1"/>
                </a:solidFill>
              </a:rPr>
              <a:t> System</a:t>
            </a:r>
          </a:p>
          <a:p>
            <a:pPr algn="l"/>
            <a:endParaRPr lang="en-US" dirty="0" smtClean="0">
              <a:solidFill>
                <a:schemeClr val="tx1"/>
              </a:solidFill>
              <a:latin typeface="Times New Roman" pitchFamily="18" charset="0"/>
              <a:ea typeface="Tahoma" pitchFamily="34" charset="0"/>
              <a:cs typeface="Times New Roman" pitchFamily="18" charset="0"/>
            </a:endParaRPr>
          </a:p>
          <a:p>
            <a:pPr algn="l"/>
            <a:r>
              <a:rPr lang="en-US" sz="2800" dirty="0" smtClean="0">
                <a:solidFill>
                  <a:schemeClr val="tx1"/>
                </a:solidFill>
                <a:latin typeface="Times New Roman" pitchFamily="18" charset="0"/>
                <a:ea typeface="Tahoma" pitchFamily="34" charset="0"/>
                <a:cs typeface="Times New Roman" pitchFamily="18" charset="0"/>
              </a:rPr>
              <a:t>A Detailed Design Document (DDD) outlines the technical details of a system, serving as a blueprint for developers. It includes class diagrams, interface specifications, and design patterns, bridging the gap between design and implementation. This document details the design of a University Management System.</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r>
              <a:rPr lang="en-US" sz="2800" b="1" dirty="0" smtClean="0">
                <a:solidFill>
                  <a:schemeClr val="tx1"/>
                </a:solidFill>
              </a:rPr>
              <a:t>Proposed Conceptual Class Diagram</a:t>
            </a:r>
          </a:p>
          <a:p>
            <a:endParaRPr lang="en-US" sz="2500" dirty="0">
              <a:solidFill>
                <a:schemeClr val="tx1"/>
              </a:solidFill>
            </a:endParaRPr>
          </a:p>
        </p:txBody>
      </p:sp>
      <p:pic>
        <p:nvPicPr>
          <p:cNvPr id="1026" name="Picture 2"/>
          <p:cNvPicPr>
            <a:picLocks noChangeAspect="1" noChangeArrowheads="1"/>
          </p:cNvPicPr>
          <p:nvPr/>
        </p:nvPicPr>
        <p:blipFill>
          <a:blip r:embed="rId2"/>
          <a:srcRect/>
          <a:stretch>
            <a:fillRect/>
          </a:stretch>
        </p:blipFill>
        <p:spPr bwMode="auto">
          <a:xfrm>
            <a:off x="266700" y="1600200"/>
            <a:ext cx="8877300" cy="367347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lstStyle/>
          <a:p>
            <a:pPr algn="l"/>
            <a:r>
              <a:rPr lang="en-US" sz="3600" b="1" dirty="0" smtClean="0">
                <a:solidFill>
                  <a:schemeClr val="tx1"/>
                </a:solidFill>
              </a:rPr>
              <a:t>Specify Interfaces</a:t>
            </a:r>
          </a:p>
          <a:p>
            <a:pPr algn="l"/>
            <a:endParaRPr lang="en-US" sz="2800" dirty="0" smtClean="0">
              <a:solidFill>
                <a:schemeClr val="tx1"/>
              </a:solidFill>
              <a:latin typeface="Times New Roman" pitchFamily="18" charset="0"/>
              <a:cs typeface="Times New Roman" pitchFamily="18" charset="0"/>
            </a:endParaRPr>
          </a:p>
          <a:p>
            <a:pPr algn="l"/>
            <a:r>
              <a:rPr lang="en-US" sz="2800" dirty="0" smtClean="0">
                <a:solidFill>
                  <a:schemeClr val="tx1"/>
                </a:solidFill>
                <a:latin typeface="Times New Roman" pitchFamily="18" charset="0"/>
                <a:cs typeface="Times New Roman" pitchFamily="18" charset="0"/>
              </a:rPr>
              <a:t>Interfaces define contracts for classes, promoting loose coupling and flexibility. In this system, we propose the following interfaces:</a:t>
            </a:r>
          </a:p>
          <a:p>
            <a:pPr algn="l"/>
            <a:r>
              <a:rPr lang="en-US" sz="2800" dirty="0" smtClean="0">
                <a:solidFill>
                  <a:schemeClr val="tx1"/>
                </a:solidFill>
                <a:latin typeface="Times New Roman" pitchFamily="18" charset="0"/>
                <a:cs typeface="Times New Roman" pitchFamily="18" charset="0"/>
              </a:rPr>
              <a:t> </a:t>
            </a:r>
          </a:p>
          <a:p>
            <a:pPr algn="l"/>
            <a:r>
              <a:rPr lang="en-US" sz="2400" b="1" dirty="0" smtClean="0">
                <a:solidFill>
                  <a:schemeClr val="tx1"/>
                </a:solidFill>
                <a:latin typeface="Times New Roman" pitchFamily="18" charset="0"/>
                <a:cs typeface="Times New Roman" pitchFamily="18" charset="0"/>
              </a:rPr>
              <a:t>UserAuthentication: </a:t>
            </a:r>
            <a:r>
              <a:rPr lang="en-US" sz="2400" dirty="0" smtClean="0">
                <a:solidFill>
                  <a:schemeClr val="tx1"/>
                </a:solidFill>
                <a:latin typeface="Times New Roman" pitchFamily="18" charset="0"/>
                <a:cs typeface="Times New Roman" pitchFamily="18" charset="0"/>
              </a:rPr>
              <a:t>Defines methods for user login and authentication (e.g., login(), logout(), verifyCredentials()). Implementations: StudentUser, FacultyUser, AdminUser.</a:t>
            </a:r>
          </a:p>
          <a:p>
            <a:pPr algn="l"/>
            <a:r>
              <a:rPr lang="en-US" sz="2400" b="1" dirty="0" smtClean="0">
                <a:solidFill>
                  <a:schemeClr val="tx1"/>
                </a:solidFill>
                <a:latin typeface="Times New Roman" pitchFamily="18" charset="0"/>
                <a:cs typeface="Times New Roman" pitchFamily="18" charset="0"/>
              </a:rPr>
              <a:t>DataPersistence: </a:t>
            </a:r>
            <a:r>
              <a:rPr lang="en-US" sz="2400" dirty="0" smtClean="0">
                <a:solidFill>
                  <a:schemeClr val="tx1"/>
                </a:solidFill>
                <a:latin typeface="Times New Roman" pitchFamily="18" charset="0"/>
                <a:cs typeface="Times New Roman" pitchFamily="18" charset="0"/>
              </a:rPr>
              <a:t>Defines methods for data storage and retrieval (e.g., save(), load(), update(), delete()). Implementations: DatabaseStorage, FileStorage (for potential future flexibility).</a:t>
            </a:r>
          </a:p>
          <a:p>
            <a:pPr algn="l"/>
            <a:endParaRPr lang="en-US" sz="2800" dirty="0">
              <a:solidFill>
                <a:schemeClr val="tx1"/>
              </a:solidFill>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lstStyle/>
          <a:p>
            <a:endParaRPr lang="en-US" dirty="0"/>
          </a:p>
        </p:txBody>
      </p:sp>
      <p:pic>
        <p:nvPicPr>
          <p:cNvPr id="2050"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lstStyle/>
          <a:p>
            <a:r>
              <a:rPr lang="en-US" b="1" dirty="0" smtClean="0">
                <a:solidFill>
                  <a:schemeClr val="tx1"/>
                </a:solidFill>
              </a:rPr>
              <a:t>Insertdata interface </a:t>
            </a:r>
            <a:endParaRPr lang="en-US" b="1" dirty="0">
              <a:solidFill>
                <a:schemeClr val="tx1"/>
              </a:solidFill>
            </a:endParaRPr>
          </a:p>
        </p:txBody>
      </p:sp>
      <p:pic>
        <p:nvPicPr>
          <p:cNvPr id="4" name="Picture 3"/>
          <p:cNvPicPr/>
          <p:nvPr/>
        </p:nvPicPr>
        <p:blipFill>
          <a:blip r:embed="rId2"/>
          <a:srcRect/>
          <a:stretch>
            <a:fillRect/>
          </a:stretch>
        </p:blipFill>
        <p:spPr bwMode="auto">
          <a:xfrm>
            <a:off x="152400" y="838200"/>
            <a:ext cx="8991599" cy="52578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0" y="1600200"/>
            <a:ext cx="9144000" cy="5257799"/>
          </a:xfrm>
          <a:prstGeom prst="rect">
            <a:avLst/>
          </a:prstGeom>
          <a:noFill/>
          <a:ln w="9525">
            <a:noFill/>
            <a:miter lim="800000"/>
            <a:headEnd/>
            <a:tailEnd/>
          </a:ln>
          <a:effectLst/>
        </p:spPr>
      </p:pic>
      <p:sp>
        <p:nvSpPr>
          <p:cNvPr id="3075" name="Rectangle 3"/>
          <p:cNvSpPr>
            <a:spLocks noChangeArrowheads="1"/>
          </p:cNvSpPr>
          <p:nvPr/>
        </p:nvSpPr>
        <p:spPr bwMode="auto">
          <a:xfrm>
            <a:off x="0" y="0"/>
            <a:ext cx="914400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Singleton Design Pattern</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ahoma" pitchFamily="34" charset="0"/>
                <a:cs typeface="Times New Roman" pitchFamily="18" charset="0"/>
              </a:rPr>
              <a:t>The Singleton pattern ensures that a class has only one instance and provides a global point of access to it. This is useful for managing resources like database connections.</a:t>
            </a:r>
          </a:p>
        </p:txBody>
      </p:sp>
    </p:spTree>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TotalTime>
  <Words>373</Words>
  <Application>Microsoft Office PowerPoint</Application>
  <PresentationFormat>On-screen Show (4:3)</PresentationFormat>
  <Paragraphs>75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    University management     system   Presented By    M K Omar (232061005-CSIT)    Abdul Kader Anik (232071075-CSE)    Shahajadi Akter (232071110-CSE)    Barisha Hyder (232061010-CSIT)    Miftahul Jannat Trishna (232061011-CSIT)    Saeeda Muhtasima Binte Shahid (232071095-CSE)                      Submitted to                                              Md. Akram Hossain         Lecturer dept of                                                                      CSE &amp; CSIT</vt:lpstr>
      <vt:lpstr> Introduction In modern universities, managing various academic and administrative tasks efficiently is crucial for smooth operations. A University Management System (UMS) is a software solution designed to handle student records, course management, faculty details, attendance tracking, and other essential university functions.  This project, developed by we, aims to create a comprehensive and user-friendly management system using C++ with Qt 5.12.12 and an SQL database. The system provides a structured and automated approach to managing university activities, reducing manual work and minimizing errors. </vt:lpstr>
      <vt:lpstr>    The system is designed with students and faculty in mind, ensuring seamless interaction between users and administrative functions. Students can register for courses, view academic records, and semester result, while faculty members can manage class schedules, track student progress, and others records.  Additionally, role-based authentication ensures secure access to different features based on user privileges.</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23</cp:revision>
  <dcterms:created xsi:type="dcterms:W3CDTF">2006-08-16T00:00:00Z</dcterms:created>
  <dcterms:modified xsi:type="dcterms:W3CDTF">2025-02-12T07:41:53Z</dcterms:modified>
</cp:coreProperties>
</file>