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4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38"/>
  </p:notesMasterIdLst>
  <p:handoutMasterIdLst>
    <p:handoutMasterId r:id="rId39"/>
  </p:handoutMasterIdLst>
  <p:sldIdLst>
    <p:sldId id="455" r:id="rId2"/>
    <p:sldId id="457" r:id="rId3"/>
    <p:sldId id="464" r:id="rId4"/>
    <p:sldId id="448" r:id="rId5"/>
    <p:sldId id="449" r:id="rId6"/>
    <p:sldId id="435" r:id="rId7"/>
    <p:sldId id="471" r:id="rId8"/>
    <p:sldId id="407" r:id="rId9"/>
    <p:sldId id="484" r:id="rId10"/>
    <p:sldId id="408" r:id="rId11"/>
    <p:sldId id="409" r:id="rId12"/>
    <p:sldId id="473" r:id="rId13"/>
    <p:sldId id="474" r:id="rId14"/>
    <p:sldId id="475" r:id="rId15"/>
    <p:sldId id="476" r:id="rId16"/>
    <p:sldId id="489" r:id="rId17"/>
    <p:sldId id="472" r:id="rId18"/>
    <p:sldId id="490" r:id="rId19"/>
    <p:sldId id="488" r:id="rId20"/>
    <p:sldId id="469" r:id="rId21"/>
    <p:sldId id="477" r:id="rId22"/>
    <p:sldId id="478" r:id="rId23"/>
    <p:sldId id="479" r:id="rId24"/>
    <p:sldId id="480" r:id="rId25"/>
    <p:sldId id="481" r:id="rId26"/>
    <p:sldId id="482" r:id="rId27"/>
    <p:sldId id="466" r:id="rId28"/>
    <p:sldId id="461" r:id="rId29"/>
    <p:sldId id="446" r:id="rId30"/>
    <p:sldId id="462" r:id="rId31"/>
    <p:sldId id="463" r:id="rId32"/>
    <p:sldId id="491" r:id="rId33"/>
    <p:sldId id="483" r:id="rId34"/>
    <p:sldId id="485" r:id="rId35"/>
    <p:sldId id="486" r:id="rId36"/>
    <p:sldId id="487" r:id="rId37"/>
  </p:sldIdLst>
  <p:sldSz cx="12192000" cy="6858000"/>
  <p:notesSz cx="7099300" cy="10234613"/>
  <p:custDataLst>
    <p:tags r:id="rId4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33FF"/>
    <a:srgbClr val="CC00CC"/>
    <a:srgbClr val="BDE6B2"/>
    <a:srgbClr val="FFCCCC"/>
    <a:srgbClr val="FFCCFF"/>
    <a:srgbClr val="FFFF00"/>
    <a:srgbClr val="6699FF"/>
    <a:srgbClr val="CC99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5799" autoAdjust="0"/>
    <p:restoredTop sz="95326" autoAdjust="0"/>
  </p:normalViewPr>
  <p:slideViewPr>
    <p:cSldViewPr>
      <p:cViewPr varScale="1">
        <p:scale>
          <a:sx n="72" d="100"/>
          <a:sy n="72" d="100"/>
        </p:scale>
        <p:origin x="100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0FF84380-B695-4AAA-BD6D-02A02864A8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64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7BDF81BA-2724-47AE-8C5A-18C6541FA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1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9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are we using conditional instead of full join</a:t>
            </a:r>
          </a:p>
          <a:p>
            <a:r>
              <a:rPr lang="en-US" dirty="0"/>
              <a:t>fundamental tradeoff between statistical efficiency and the expressive power of your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52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are we using conditional instead of full join</a:t>
            </a:r>
          </a:p>
          <a:p>
            <a:r>
              <a:rPr lang="en-US" dirty="0"/>
              <a:t>fundamental tradeoff between statistical efficiency and the expressive power of your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20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bigger is the K param, the harder its </a:t>
            </a:r>
            <a:r>
              <a:rPr lang="en-US" dirty="0" err="1"/>
              <a:t>gonna</a:t>
            </a:r>
            <a:r>
              <a:rPr lang="en-US" dirty="0"/>
              <a:t> be to move away from uniform distribution.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97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72DA2-3CE2-4D8F-8D36-0B42681375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16CB4-232B-44FE-B9B7-35A4219F0F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E9712-67AD-4F8B-8E43-C0603CB0E6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B8590-D25A-427F-820A-B82C7A4232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C5193-1026-4794-8663-01E65A01DB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C84FA-3003-4F13-B610-A564542E36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268BA-431C-4D9E-849E-30926F9976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9A438-0B24-4EB8-B981-2260CC8E5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99CB0-FC20-4D9A-A29C-89F5F9414B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93E6A-B6F6-4BDF-AD15-C93DDC5582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DBD443E1-4B43-4BA2-A59F-0DCD9251A8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8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17.png"/><Relationship Id="rId5" Type="http://schemas.openxmlformats.org/officeDocument/2006/relationships/tags" Target="../tags/tag9.xml"/><Relationship Id="rId10" Type="http://schemas.openxmlformats.org/officeDocument/2006/relationships/image" Target="../media/image16.png"/><Relationship Id="rId4" Type="http://schemas.openxmlformats.org/officeDocument/2006/relationships/tags" Target="../tags/tag8.xml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5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40.png"/><Relationship Id="rId26" Type="http://schemas.openxmlformats.org/officeDocument/2006/relationships/image" Target="../media/image48.png"/><Relationship Id="rId3" Type="http://schemas.openxmlformats.org/officeDocument/2006/relationships/tags" Target="../tags/tag14.xml"/><Relationship Id="rId21" Type="http://schemas.openxmlformats.org/officeDocument/2006/relationships/image" Target="../media/image43.png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2" Type="http://schemas.openxmlformats.org/officeDocument/2006/relationships/tags" Target="../tags/tag13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24" Type="http://schemas.openxmlformats.org/officeDocument/2006/relationships/image" Target="../media/image46.png"/><Relationship Id="rId5" Type="http://schemas.openxmlformats.org/officeDocument/2006/relationships/tags" Target="../tags/tag16.xml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tags" Target="../tags/tag21.xml"/><Relationship Id="rId19" Type="http://schemas.openxmlformats.org/officeDocument/2006/relationships/image" Target="../media/image41.png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tags" Target="../tags/tag26.xml"/><Relationship Id="rId7" Type="http://schemas.openxmlformats.org/officeDocument/2006/relationships/image" Target="../media/image49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2.png"/><Relationship Id="rId4" Type="http://schemas.openxmlformats.org/officeDocument/2006/relationships/tags" Target="../tags/tag27.xml"/><Relationship Id="rId9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tags" Target="../tags/tag30.xml"/><Relationship Id="rId7" Type="http://schemas.openxmlformats.org/officeDocument/2006/relationships/image" Target="../media/image53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7.png"/><Relationship Id="rId5" Type="http://schemas.openxmlformats.org/officeDocument/2006/relationships/tags" Target="../tags/tag32.xml"/><Relationship Id="rId10" Type="http://schemas.openxmlformats.org/officeDocument/2006/relationships/image" Target="../media/image56.png"/><Relationship Id="rId4" Type="http://schemas.openxmlformats.org/officeDocument/2006/relationships/tags" Target="../tags/tag31.xml"/><Relationship Id="rId9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23.png"/><Relationship Id="rId7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57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56.png"/><Relationship Id="rId5" Type="http://schemas.openxmlformats.org/officeDocument/2006/relationships/image" Target="../media/image57.png"/><Relationship Id="rId4" Type="http://schemas.openxmlformats.org/officeDocument/2006/relationships/image" Target="../media/image6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56.png"/><Relationship Id="rId5" Type="http://schemas.openxmlformats.org/officeDocument/2006/relationships/image" Target="../media/image57.png"/><Relationship Id="rId4" Type="http://schemas.openxmlformats.org/officeDocument/2006/relationships/image" Target="../media/image6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56.png"/><Relationship Id="rId5" Type="http://schemas.openxmlformats.org/officeDocument/2006/relationships/image" Target="../media/image57.png"/><Relationship Id="rId4" Type="http://schemas.openxmlformats.org/officeDocument/2006/relationships/image" Target="../media/image6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65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56.png"/><Relationship Id="rId5" Type="http://schemas.openxmlformats.org/officeDocument/2006/relationships/image" Target="../media/image57.png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4.xml"/><Relationship Id="rId7" Type="http://schemas.openxmlformats.org/officeDocument/2006/relationships/image" Target="../media/image12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52400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 188: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914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3600" dirty="0"/>
              <a:t>Naïve </a:t>
            </a:r>
            <a:r>
              <a:rPr lang="en-US" sz="3600" dirty="0" err="1"/>
              <a:t>Bayes</a:t>
            </a:r>
            <a:endParaRPr lang="en-US" sz="3600" dirty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4600" y="1625677"/>
            <a:ext cx="7315200" cy="4124379"/>
          </a:xfrm>
          <a:prstGeom prst="rect">
            <a:avLst/>
          </a:prstGeom>
          <a:noFill/>
        </p:spPr>
      </p:pic>
      <p:pic>
        <p:nvPicPr>
          <p:cNvPr id="8" name="Picture 2" descr="C:\Users\Dan\Dropbox\Office\CS 188\Ketrina Art\Learning I\Lecture20-MachineLearning.png"/>
          <p:cNvPicPr>
            <a:picLocks noChangeAspect="1" noChangeArrowheads="1"/>
          </p:cNvPicPr>
          <p:nvPr/>
        </p:nvPicPr>
        <p:blipFill>
          <a:blip r:embed="rId4" cstate="print"/>
          <a:srcRect l="27083" t="8626" r="41667" b="71054"/>
          <a:stretch>
            <a:fillRect/>
          </a:stretch>
        </p:blipFill>
        <p:spPr bwMode="auto">
          <a:xfrm>
            <a:off x="4329545" y="1981200"/>
            <a:ext cx="2909455" cy="1066800"/>
          </a:xfrm>
          <a:prstGeom prst="rect">
            <a:avLst/>
          </a:prstGeom>
          <a:noFill/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0" y="6003922"/>
            <a:ext cx="12192000" cy="76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Instructors: Dan Klein and Pieter Abbeel --- University of California, Berkeley</a:t>
            </a:r>
          </a:p>
          <a:p>
            <a:pPr algn="ctr">
              <a:spcBef>
                <a:spcPct val="50000"/>
              </a:spcBef>
            </a:pPr>
            <a:r>
              <a:rPr lang="en-US" sz="1400" dirty="0">
                <a:latin typeface="Calibri"/>
                <a:cs typeface="Calibri"/>
              </a:rPr>
              <a:t>[These slides were created by Dan Klein and Pieter Abbeel for CS188 Intro to AI at UC Berkeley.  All CS188 materials are available at http://</a:t>
            </a:r>
            <a:r>
              <a:rPr lang="en-US" sz="1400" dirty="0" err="1">
                <a:latin typeface="Calibri"/>
                <a:cs typeface="Calibri"/>
              </a:rPr>
              <a:t>ai.berkeley.edu</a:t>
            </a:r>
            <a:r>
              <a:rPr lang="en-US" sz="1400" dirty="0">
                <a:latin typeface="Calibri"/>
                <a:cs typeface="Calibri"/>
              </a:rPr>
              <a:t>.]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Inference for Naïve Bayes</a:t>
            </a:r>
          </a:p>
        </p:txBody>
      </p:sp>
      <p:sp>
        <p:nvSpPr>
          <p:cNvPr id="12789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Goal: compute posterior distribution over label variable 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Step 1: get joint probability of label and evidence for each label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Step 2: sum to get probability of evidence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Step 3: normalize by dividing Step 1 by Step 2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4340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47800" y="3141662"/>
            <a:ext cx="218122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1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024313" y="2684462"/>
            <a:ext cx="2347912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513638" y="2667000"/>
            <a:ext cx="27114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78983" name="AutoShape 7"/>
          <p:cNvSpPr>
            <a:spLocks noChangeArrowheads="1"/>
          </p:cNvSpPr>
          <p:nvPr/>
        </p:nvSpPr>
        <p:spPr bwMode="auto">
          <a:xfrm>
            <a:off x="6705600" y="3065462"/>
            <a:ext cx="5334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78984" name="Line 8"/>
          <p:cNvSpPr>
            <a:spLocks noChangeShapeType="1"/>
          </p:cNvSpPr>
          <p:nvPr/>
        </p:nvSpPr>
        <p:spPr bwMode="auto">
          <a:xfrm>
            <a:off x="7391400" y="4284662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01000" y="4437062"/>
            <a:ext cx="149542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78986" name="Freeform 10"/>
          <p:cNvSpPr>
            <a:spLocks/>
          </p:cNvSpPr>
          <p:nvPr/>
        </p:nvSpPr>
        <p:spPr bwMode="auto">
          <a:xfrm flipH="1">
            <a:off x="10439400" y="3294062"/>
            <a:ext cx="469900" cy="1295400"/>
          </a:xfrm>
          <a:custGeom>
            <a:avLst/>
            <a:gdLst>
              <a:gd name="T0" fmla="*/ 2147483647 w 952"/>
              <a:gd name="T1" fmla="*/ 0 h 960"/>
              <a:gd name="T2" fmla="*/ 2147483647 w 952"/>
              <a:gd name="T3" fmla="*/ 2147483647 h 960"/>
              <a:gd name="T4" fmla="*/ 2147483647 w 952"/>
              <a:gd name="T5" fmla="*/ 2147483647 h 960"/>
              <a:gd name="T6" fmla="*/ 2147483647 w 952"/>
              <a:gd name="T7" fmla="*/ 2147483647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952"/>
              <a:gd name="T13" fmla="*/ 0 h 960"/>
              <a:gd name="T14" fmla="*/ 952 w 952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52" h="960">
                <a:moveTo>
                  <a:pt x="712" y="0"/>
                </a:moveTo>
                <a:cubicBezTo>
                  <a:pt x="472" y="148"/>
                  <a:pt x="232" y="296"/>
                  <a:pt x="136" y="432"/>
                </a:cubicBezTo>
                <a:cubicBezTo>
                  <a:pt x="40" y="568"/>
                  <a:pt x="0" y="728"/>
                  <a:pt x="136" y="816"/>
                </a:cubicBezTo>
                <a:cubicBezTo>
                  <a:pt x="272" y="904"/>
                  <a:pt x="612" y="932"/>
                  <a:pt x="952" y="960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78987" name="Text Box 11"/>
          <p:cNvSpPr txBox="1">
            <a:spLocks noChangeArrowheads="1"/>
          </p:cNvSpPr>
          <p:nvPr/>
        </p:nvSpPr>
        <p:spPr bwMode="auto">
          <a:xfrm>
            <a:off x="10744200" y="4360862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Calibri"/>
                <a:cs typeface="Calibri"/>
              </a:rPr>
              <a:t>+</a:t>
            </a:r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945438" y="5726112"/>
            <a:ext cx="1814512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78989" name="AutoShape 13"/>
          <p:cNvSpPr>
            <a:spLocks noChangeArrowheads="1"/>
          </p:cNvSpPr>
          <p:nvPr/>
        </p:nvSpPr>
        <p:spPr bwMode="auto">
          <a:xfrm rot="5400000">
            <a:off x="8572500" y="4932362"/>
            <a:ext cx="4572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pic>
        <p:nvPicPr>
          <p:cNvPr id="15" name="Picture 16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9" cstate="print"/>
          <a:srcRect l="23202" r="62943"/>
          <a:stretch/>
        </p:blipFill>
        <p:spPr bwMode="auto">
          <a:xfrm>
            <a:off x="8077200" y="2649537"/>
            <a:ext cx="325316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8983" grpId="0" animBg="1"/>
      <p:bldP spid="1278984" grpId="0" animBg="1"/>
      <p:bldP spid="1278986" grpId="0" animBg="1"/>
      <p:bldP spid="1278987" grpId="0"/>
      <p:bldP spid="127898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General Naïve Bayes</a:t>
            </a:r>
          </a:p>
        </p:txBody>
      </p:sp>
      <p:sp>
        <p:nvSpPr>
          <p:cNvPr id="128000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570037"/>
            <a:ext cx="8991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What do we need in order to use Naïve </a:t>
            </a:r>
            <a:r>
              <a:rPr lang="en-US" sz="2800" dirty="0" err="1"/>
              <a:t>Bayes</a:t>
            </a:r>
            <a:r>
              <a:rPr lang="en-US" sz="2800" dirty="0"/>
              <a:t>?</a:t>
            </a:r>
          </a:p>
          <a:p>
            <a:pPr lvl="3">
              <a:lnSpc>
                <a:spcPct val="80000"/>
              </a:lnSpc>
            </a:pPr>
            <a:endParaRPr lang="en-US" sz="1600" dirty="0"/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Inference method (we just saw this part)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Start with a bunch of probabilities: P(Y) and the P(</a:t>
            </a:r>
            <a:r>
              <a:rPr lang="en-US" sz="2000" dirty="0" err="1"/>
              <a:t>F</a:t>
            </a:r>
            <a:r>
              <a:rPr lang="en-US" sz="2000" baseline="-25000" dirty="0" err="1"/>
              <a:t>i</a:t>
            </a:r>
            <a:r>
              <a:rPr lang="en-US" sz="2000" dirty="0" err="1"/>
              <a:t>|Y</a:t>
            </a:r>
            <a:r>
              <a:rPr lang="en-US" sz="2000" dirty="0"/>
              <a:t>) tables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Use standard inference to compute P(Y|F</a:t>
            </a:r>
            <a:r>
              <a:rPr lang="en-US" sz="2000" baseline="-25000" dirty="0"/>
              <a:t>1</a:t>
            </a:r>
            <a:r>
              <a:rPr lang="en-US" sz="2000" dirty="0"/>
              <a:t>…F</a:t>
            </a:r>
            <a:r>
              <a:rPr lang="en-US" sz="2000" baseline="-25000" dirty="0"/>
              <a:t>n</a:t>
            </a:r>
            <a:r>
              <a:rPr lang="en-US" sz="2000" dirty="0"/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Nothing new here</a:t>
            </a:r>
          </a:p>
          <a:p>
            <a:pPr lvl="2"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Estimates of local conditional probability tables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P(Y), the prior over labels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P(</a:t>
            </a:r>
            <a:r>
              <a:rPr lang="en-US" sz="2000" dirty="0" err="1"/>
              <a:t>F</a:t>
            </a:r>
            <a:r>
              <a:rPr lang="en-US" sz="2000" baseline="-25000" dirty="0" err="1"/>
              <a:t>i</a:t>
            </a:r>
            <a:r>
              <a:rPr lang="en-US" sz="2000" dirty="0" err="1"/>
              <a:t>|Y</a:t>
            </a:r>
            <a:r>
              <a:rPr lang="en-US" sz="2000" dirty="0"/>
              <a:t>) for each feature (evidence variable)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These probabilities are collectively called the </a:t>
            </a:r>
            <a:r>
              <a:rPr lang="en-US" sz="2000" i="1" dirty="0">
                <a:solidFill>
                  <a:srgbClr val="CC0000"/>
                </a:solidFill>
              </a:rPr>
              <a:t>parameters</a:t>
            </a:r>
            <a:r>
              <a:rPr lang="en-US" sz="2000" i="1" dirty="0"/>
              <a:t> </a:t>
            </a:r>
            <a:r>
              <a:rPr lang="en-US" sz="2000" dirty="0"/>
              <a:t>of the model and denoted by </a:t>
            </a:r>
            <a:r>
              <a:rPr lang="en-US" b="1" i="1" dirty="0">
                <a:solidFill>
                  <a:srgbClr val="CC0000"/>
                </a:solidFill>
                <a:sym typeface="Symbol" pitchFamily="18" charset="2"/>
              </a:rPr>
              <a:t>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Up until now, we assumed these appeared by magic, but…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…they typically come from training data counts: we’ll look at this soon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47E090-6AAD-4286-85FD-3303A5FD7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303" y="0"/>
            <a:ext cx="9141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17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47E090-6AAD-4286-85FD-3303A5FD7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3123" y="0"/>
            <a:ext cx="9125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5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7F758A-FECD-488C-9DE3-AAD6D479A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915" y="0"/>
            <a:ext cx="91361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130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203207-82AE-47EE-812E-9FDE39E8A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213" y="0"/>
            <a:ext cx="91335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43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25B36-F415-401F-ADEF-39C8542AD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69D0E-480E-4FD7-93BE-62636B850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1"/>
            <a:ext cx="9423400" cy="4729164"/>
          </a:xfrm>
        </p:spPr>
        <p:txBody>
          <a:bodyPr/>
          <a:lstStyle/>
          <a:p>
            <a:r>
              <a:rPr lang="en-US" dirty="0"/>
              <a:t>P(Y|f1, f2, …. </a:t>
            </a:r>
            <a:r>
              <a:rPr lang="en-US" dirty="0" err="1"/>
              <a:t>fn</a:t>
            </a:r>
            <a:r>
              <a:rPr lang="en-US" dirty="0"/>
              <a:t>) = ?</a:t>
            </a:r>
          </a:p>
          <a:p>
            <a:pPr marL="0" indent="0">
              <a:buNone/>
            </a:pPr>
            <a:r>
              <a:rPr lang="en-US" dirty="0"/>
              <a:t>= P(Y, f1, f2, …. , </a:t>
            </a:r>
            <a:r>
              <a:rPr lang="en-US" dirty="0" err="1"/>
              <a:t>fn</a:t>
            </a:r>
            <a:r>
              <a:rPr lang="en-US" dirty="0"/>
              <a:t>)/P(f1, … </a:t>
            </a:r>
            <a:r>
              <a:rPr lang="en-US" dirty="0" err="1"/>
              <a:t>fn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prop… P (Y, f1, f2, … </a:t>
            </a:r>
            <a:r>
              <a:rPr lang="en-US" dirty="0" err="1"/>
              <a:t>fn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P(yes, f1, … </a:t>
            </a:r>
            <a:r>
              <a:rPr lang="en-US" dirty="0" err="1"/>
              <a:t>fn</a:t>
            </a:r>
            <a:r>
              <a:rPr lang="en-US" dirty="0"/>
              <a:t>) = P(yes)P(f1|yes)P(f2|yes)…P(</a:t>
            </a:r>
            <a:r>
              <a:rPr lang="en-US" dirty="0" err="1"/>
              <a:t>fn|y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 = 0.002</a:t>
            </a:r>
          </a:p>
          <a:p>
            <a:pPr marL="0" indent="0">
              <a:buNone/>
            </a:pPr>
            <a:r>
              <a:rPr lang="en-US" dirty="0"/>
              <a:t>P(no, f1, … </a:t>
            </a:r>
            <a:r>
              <a:rPr lang="en-US" dirty="0" err="1"/>
              <a:t>fn</a:t>
            </a:r>
            <a:r>
              <a:rPr lang="en-US" dirty="0"/>
              <a:t>) = P(n) P(f1|n)…P(</a:t>
            </a:r>
            <a:r>
              <a:rPr lang="en-US" dirty="0" err="1"/>
              <a:t>fn|n</a:t>
            </a:r>
            <a:r>
              <a:rPr lang="en-US" dirty="0"/>
              <a:t>) = 0.001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A7217A4D-7342-4261-9E00-F0FCE73D9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9900" y="1748056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Y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6CA34563-D617-4645-B208-708DB4636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0" y="3195856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F</a:t>
            </a:r>
            <a:r>
              <a:rPr lang="en-US" baseline="-25000">
                <a:latin typeface="Calibri"/>
                <a:cs typeface="Calibri"/>
              </a:rPr>
              <a:t>1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938F93E0-1075-49B8-A89D-48208B7B6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4300" y="3195856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F</a:t>
            </a:r>
            <a:r>
              <a:rPr lang="en-US" baseline="-25000">
                <a:latin typeface="Calibri"/>
                <a:cs typeface="Calibri"/>
              </a:rPr>
              <a:t>n</a:t>
            </a:r>
            <a:endParaRPr lang="en-US">
              <a:latin typeface="Calibri"/>
              <a:cs typeface="Calibri"/>
            </a:endParaRPr>
          </a:p>
        </p:txBody>
      </p:sp>
      <p:cxnSp>
        <p:nvCxnSpPr>
          <p:cNvPr id="7" name="AutoShape 7">
            <a:extLst>
              <a:ext uri="{FF2B5EF4-FFF2-40B4-BE49-F238E27FC236}">
                <a16:creationId xmlns:a16="http://schemas.microsoft.com/office/drawing/2014/main" id="{87C53D0D-F762-4B60-B987-7D7F7217B13E}"/>
              </a:ext>
            </a:extLst>
          </p:cNvPr>
          <p:cNvCxnSpPr>
            <a:cxnSpLocks noChangeShapeType="1"/>
            <a:stCxn id="4" idx="4"/>
            <a:endCxn id="6" idx="0"/>
          </p:cNvCxnSpPr>
          <p:nvPr/>
        </p:nvCxnSpPr>
        <p:spPr bwMode="auto">
          <a:xfrm>
            <a:off x="10896600" y="2281456"/>
            <a:ext cx="9144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" name="AutoShape 8">
            <a:extLst>
              <a:ext uri="{FF2B5EF4-FFF2-40B4-BE49-F238E27FC236}">
                <a16:creationId xmlns:a16="http://schemas.microsoft.com/office/drawing/2014/main" id="{5B53B4C6-D022-4CA3-9D72-941A8335D1FF}"/>
              </a:ext>
            </a:extLst>
          </p:cNvPr>
          <p:cNvCxnSpPr>
            <a:cxnSpLocks noChangeShapeType="1"/>
            <a:stCxn id="4" idx="4"/>
            <a:endCxn id="5" idx="0"/>
          </p:cNvCxnSpPr>
          <p:nvPr/>
        </p:nvCxnSpPr>
        <p:spPr bwMode="auto">
          <a:xfrm flipH="1">
            <a:off x="9982200" y="2281456"/>
            <a:ext cx="9144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" name="Oval 9">
            <a:extLst>
              <a:ext uri="{FF2B5EF4-FFF2-40B4-BE49-F238E27FC236}">
                <a16:creationId xmlns:a16="http://schemas.microsoft.com/office/drawing/2014/main" id="{C5A8EA6B-7696-40B7-A61D-FF368280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1300" y="3195856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F</a:t>
            </a:r>
            <a:r>
              <a:rPr lang="en-US" baseline="-25000">
                <a:latin typeface="Calibri"/>
                <a:cs typeface="Calibri"/>
              </a:rPr>
              <a:t>2</a:t>
            </a:r>
            <a:endParaRPr lang="en-US">
              <a:latin typeface="Calibri"/>
              <a:cs typeface="Calibri"/>
            </a:endParaRPr>
          </a:p>
        </p:txBody>
      </p:sp>
      <p:cxnSp>
        <p:nvCxnSpPr>
          <p:cNvPr id="10" name="AutoShape 10">
            <a:extLst>
              <a:ext uri="{FF2B5EF4-FFF2-40B4-BE49-F238E27FC236}">
                <a16:creationId xmlns:a16="http://schemas.microsoft.com/office/drawing/2014/main" id="{C3FDE71A-8278-43F9-B9BD-14872B770D1D}"/>
              </a:ext>
            </a:extLst>
          </p:cNvPr>
          <p:cNvCxnSpPr>
            <a:cxnSpLocks noChangeShapeType="1"/>
            <a:stCxn id="4" idx="4"/>
            <a:endCxn id="9" idx="0"/>
          </p:cNvCxnSpPr>
          <p:nvPr/>
        </p:nvCxnSpPr>
        <p:spPr bwMode="auto">
          <a:xfrm flipH="1">
            <a:off x="10668000" y="2281456"/>
            <a:ext cx="2286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11" name="Picture 11" descr="txp_fig">
            <a:extLst>
              <a:ext uri="{FF2B5EF4-FFF2-40B4-BE49-F238E27FC236}">
                <a16:creationId xmlns:a16="http://schemas.microsoft.com/office/drawing/2014/main" id="{653CC98F-0020-412C-90EB-E0EFD4E1AAA9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87100" y="3424456"/>
            <a:ext cx="307975" cy="5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C362D268-2D91-46FB-A827-134970669A31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5618166"/>
          <a:ext cx="24511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2271423735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348868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814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549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527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A9441-88F9-44D9-949C-5995EBD0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37295E-0CA9-4916-AC77-7391F66B7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9993"/>
            <a:ext cx="7530310" cy="542259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725368-C1EC-450C-BE3C-017B276D8F0C}"/>
              </a:ext>
            </a:extLst>
          </p:cNvPr>
          <p:cNvSpPr txBox="1"/>
          <p:nvPr/>
        </p:nvSpPr>
        <p:spPr>
          <a:xfrm>
            <a:off x="0" y="1040661"/>
            <a:ext cx="97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Today is Sunny, Hot, Humidity Normal and No wind. What is probability of playing golf?</a:t>
            </a:r>
          </a:p>
        </p:txBody>
      </p:sp>
    </p:spTree>
    <p:extLst>
      <p:ext uri="{BB962C8B-B14F-4D97-AF65-F5344CB8AC3E}">
        <p14:creationId xmlns:p14="http://schemas.microsoft.com/office/powerpoint/2010/main" val="2065851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A9441-88F9-44D9-949C-5995EBD0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0" y="-25400"/>
            <a:ext cx="42672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37295E-0CA9-4916-AC77-7391F66B7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1406085"/>
            <a:ext cx="5410200" cy="389589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725368-C1EC-450C-BE3C-017B276D8F0C}"/>
              </a:ext>
            </a:extLst>
          </p:cNvPr>
          <p:cNvSpPr txBox="1"/>
          <p:nvPr/>
        </p:nvSpPr>
        <p:spPr>
          <a:xfrm>
            <a:off x="0" y="1040661"/>
            <a:ext cx="97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Today is Sunny, Hot, Humidity Normal and No wind. What is probability of playing golf?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13F048A3-74EC-4589-A185-917B48642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27" y="1270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G</a:t>
            </a: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861257CD-8873-4605-8593-255E42A67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9527" y="1574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O</a:t>
            </a:r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7C4E3357-8C25-4664-8275-5BE99F07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8327" y="1574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W</a:t>
            </a:r>
          </a:p>
        </p:txBody>
      </p:sp>
      <p:cxnSp>
        <p:nvCxnSpPr>
          <p:cNvPr id="10" name="AutoShape 7">
            <a:extLst>
              <a:ext uri="{FF2B5EF4-FFF2-40B4-BE49-F238E27FC236}">
                <a16:creationId xmlns:a16="http://schemas.microsoft.com/office/drawing/2014/main" id="{EDC3235D-6701-44E2-9596-7AE7D079E2CC}"/>
              </a:ext>
            </a:extLst>
          </p:cNvPr>
          <p:cNvCxnSpPr>
            <a:cxnSpLocks noChangeShapeType="1"/>
            <a:stCxn id="6" idx="4"/>
            <a:endCxn id="9" idx="0"/>
          </p:cNvCxnSpPr>
          <p:nvPr/>
        </p:nvCxnSpPr>
        <p:spPr bwMode="auto">
          <a:xfrm>
            <a:off x="10940627" y="660400"/>
            <a:ext cx="914400" cy="914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" name="AutoShape 8">
            <a:extLst>
              <a:ext uri="{FF2B5EF4-FFF2-40B4-BE49-F238E27FC236}">
                <a16:creationId xmlns:a16="http://schemas.microsoft.com/office/drawing/2014/main" id="{E47FF944-F9CE-49B4-9244-6772FBFBFB3B}"/>
              </a:ext>
            </a:extLst>
          </p:cNvPr>
          <p:cNvCxnSpPr>
            <a:cxnSpLocks noChangeShapeType="1"/>
            <a:stCxn id="6" idx="4"/>
            <a:endCxn id="8" idx="0"/>
          </p:cNvCxnSpPr>
          <p:nvPr/>
        </p:nvCxnSpPr>
        <p:spPr bwMode="auto">
          <a:xfrm flipH="1">
            <a:off x="10026227" y="660400"/>
            <a:ext cx="914400" cy="914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" name="Oval 9">
            <a:extLst>
              <a:ext uri="{FF2B5EF4-FFF2-40B4-BE49-F238E27FC236}">
                <a16:creationId xmlns:a16="http://schemas.microsoft.com/office/drawing/2014/main" id="{05C34913-D910-4529-BACD-A489CFECB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5327" y="1574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T</a:t>
            </a:r>
          </a:p>
        </p:txBody>
      </p:sp>
      <p:cxnSp>
        <p:nvCxnSpPr>
          <p:cNvPr id="13" name="AutoShape 10">
            <a:extLst>
              <a:ext uri="{FF2B5EF4-FFF2-40B4-BE49-F238E27FC236}">
                <a16:creationId xmlns:a16="http://schemas.microsoft.com/office/drawing/2014/main" id="{892F5EC5-72E3-4427-ADBE-6AFB21D41879}"/>
              </a:ext>
            </a:extLst>
          </p:cNvPr>
          <p:cNvCxnSpPr>
            <a:cxnSpLocks noChangeShapeType="1"/>
            <a:stCxn id="6" idx="4"/>
            <a:endCxn id="12" idx="0"/>
          </p:cNvCxnSpPr>
          <p:nvPr/>
        </p:nvCxnSpPr>
        <p:spPr bwMode="auto">
          <a:xfrm flipH="1">
            <a:off x="10712027" y="660400"/>
            <a:ext cx="228600" cy="914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" name="Oval 6">
            <a:extLst>
              <a:ext uri="{FF2B5EF4-FFF2-40B4-BE49-F238E27FC236}">
                <a16:creationId xmlns:a16="http://schemas.microsoft.com/office/drawing/2014/main" id="{CC2A5FC1-DF8F-4456-9967-FB38F50A2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6827" y="1574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H</a:t>
            </a:r>
          </a:p>
        </p:txBody>
      </p:sp>
      <p:cxnSp>
        <p:nvCxnSpPr>
          <p:cNvPr id="16" name="AutoShape 7">
            <a:extLst>
              <a:ext uri="{FF2B5EF4-FFF2-40B4-BE49-F238E27FC236}">
                <a16:creationId xmlns:a16="http://schemas.microsoft.com/office/drawing/2014/main" id="{78070935-098B-4E1E-B471-CCE8A5A3D05C}"/>
              </a:ext>
            </a:extLst>
          </p:cNvPr>
          <p:cNvCxnSpPr>
            <a:cxnSpLocks noChangeShapeType="1"/>
            <a:stCxn id="6" idx="4"/>
            <a:endCxn id="15" idx="0"/>
          </p:cNvCxnSpPr>
          <p:nvPr/>
        </p:nvCxnSpPr>
        <p:spPr bwMode="auto">
          <a:xfrm>
            <a:off x="10940627" y="660400"/>
            <a:ext cx="342900" cy="914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0B9A2A-6846-4D52-ADD5-C333F0402329}"/>
                  </a:ext>
                </a:extLst>
              </p:cNvPr>
              <p:cNvSpPr txBox="1"/>
              <p:nvPr/>
            </p:nvSpPr>
            <p:spPr>
              <a:xfrm>
                <a:off x="5225484" y="1538111"/>
                <a:ext cx="5442516" cy="5154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P(G|O=sunny, T=hot, H=normal, W=false)</a:t>
                </a:r>
              </a:p>
              <a:p>
                <a:r>
                  <a:rPr lang="en-US" dirty="0"/>
                  <a:t>…</a:t>
                </a:r>
              </a:p>
              <a:p>
                <a:r>
                  <a:rPr lang="en-US" dirty="0"/>
                  <a:t>P(G, sunny, hot, normal, false)</a:t>
                </a:r>
              </a:p>
              <a:p>
                <a:r>
                  <a:rPr lang="en-US" dirty="0"/>
                  <a:t>= P(G) P(</a:t>
                </a:r>
                <a:r>
                  <a:rPr lang="en-US" dirty="0" err="1"/>
                  <a:t>sunny|G</a:t>
                </a:r>
                <a:r>
                  <a:rPr lang="en-US" dirty="0"/>
                  <a:t>) P(</a:t>
                </a:r>
                <a:r>
                  <a:rPr lang="en-US" dirty="0" err="1"/>
                  <a:t>hot|G</a:t>
                </a:r>
                <a:r>
                  <a:rPr lang="en-US" dirty="0"/>
                  <a:t>) P(</a:t>
                </a:r>
                <a:r>
                  <a:rPr lang="en-US" dirty="0" err="1"/>
                  <a:t>normal|G</a:t>
                </a:r>
                <a:r>
                  <a:rPr lang="en-US" dirty="0"/>
                  <a:t>) P(</a:t>
                </a:r>
                <a:r>
                  <a:rPr lang="en-US" dirty="0" err="1"/>
                  <a:t>false|G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P(y, sunny, hot, normal, false)</a:t>
                </a:r>
              </a:p>
              <a:p>
                <a:r>
                  <a:rPr lang="en-US" dirty="0"/>
                  <a:t>= </a:t>
                </a:r>
                <a:r>
                  <a:rPr lang="en-US" b="1" dirty="0"/>
                  <a:t>P(y)</a:t>
                </a:r>
                <a:r>
                  <a:rPr lang="en-US" dirty="0"/>
                  <a:t> P(</a:t>
                </a:r>
                <a:r>
                  <a:rPr lang="en-US" dirty="0" err="1"/>
                  <a:t>sunny|y</a:t>
                </a:r>
                <a:r>
                  <a:rPr lang="en-US" dirty="0"/>
                  <a:t>) P(</a:t>
                </a:r>
                <a:r>
                  <a:rPr lang="en-US" dirty="0" err="1"/>
                  <a:t>hot|y</a:t>
                </a:r>
                <a:r>
                  <a:rPr lang="en-US" dirty="0"/>
                  <a:t>) P(</a:t>
                </a:r>
                <a:r>
                  <a:rPr lang="en-US" dirty="0" err="1"/>
                  <a:t>normal|y</a:t>
                </a:r>
                <a:r>
                  <a:rPr lang="en-US" dirty="0"/>
                  <a:t>) P(</a:t>
                </a:r>
                <a:r>
                  <a:rPr lang="en-US" dirty="0" err="1"/>
                  <a:t>false|y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36∗6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14∗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=0.0212</a:t>
                </a:r>
              </a:p>
              <a:p>
                <a:endParaRPr lang="en-US" dirty="0"/>
              </a:p>
              <a:p>
                <a:r>
                  <a:rPr lang="en-US" dirty="0"/>
                  <a:t>P(n, sunny, hot, normal, false)</a:t>
                </a:r>
              </a:p>
              <a:p>
                <a:r>
                  <a:rPr lang="en-US" dirty="0"/>
                  <a:t>= </a:t>
                </a:r>
                <a:r>
                  <a:rPr lang="en-US" b="1" dirty="0"/>
                  <a:t>P(n)</a:t>
                </a:r>
                <a:r>
                  <a:rPr lang="en-US" dirty="0"/>
                  <a:t> P(</a:t>
                </a:r>
                <a:r>
                  <a:rPr lang="en-US" dirty="0" err="1"/>
                  <a:t>sunny|n</a:t>
                </a:r>
                <a:r>
                  <a:rPr lang="en-US" dirty="0"/>
                  <a:t>) P(</a:t>
                </a:r>
                <a:r>
                  <a:rPr lang="en-US" dirty="0" err="1"/>
                  <a:t>hot|n</a:t>
                </a:r>
                <a:r>
                  <a:rPr lang="en-US" dirty="0"/>
                  <a:t>) P(</a:t>
                </a:r>
                <a:r>
                  <a:rPr lang="en-US" dirty="0" err="1"/>
                  <a:t>normal|n</a:t>
                </a:r>
                <a:r>
                  <a:rPr lang="en-US" dirty="0"/>
                  <a:t>) P(</a:t>
                </a:r>
                <a:r>
                  <a:rPr lang="en-US" dirty="0" err="1"/>
                  <a:t>false|n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125∗14</m:t>
                        </m:r>
                      </m:den>
                    </m:f>
                  </m:oMath>
                </a14:m>
                <a:r>
                  <a:rPr lang="en-US" dirty="0"/>
                  <a:t> =0.0046</a:t>
                </a:r>
              </a:p>
              <a:p>
                <a:endParaRPr lang="en-US" dirty="0"/>
              </a:p>
              <a:p>
                <a:r>
                  <a:rPr lang="en-US" dirty="0"/>
                  <a:t>P(y|…)=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0.0212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0.0212+0.0046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=82.17%</m:t>
                    </m:r>
                  </m:oMath>
                </a14:m>
                <a:r>
                  <a:rPr lang="en-US" dirty="0"/>
                  <a:t> (Ans.)</a:t>
                </a:r>
              </a:p>
              <a:p>
                <a:r>
                  <a:rPr lang="en-US" dirty="0"/>
                  <a:t>P(n|…) = 100 – 82.17 = 17.83%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0B9A2A-6846-4D52-ADD5-C333F0402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484" y="1538111"/>
                <a:ext cx="5442516" cy="5154296"/>
              </a:xfrm>
              <a:prstGeom prst="rect">
                <a:avLst/>
              </a:prstGeom>
              <a:blipFill>
                <a:blip r:embed="rId3"/>
                <a:stretch>
                  <a:fillRect l="-896" t="-591" r="-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9882E466-0060-40DB-9B82-636D665AF338}"/>
              </a:ext>
            </a:extLst>
          </p:cNvPr>
          <p:cNvSpPr txBox="1"/>
          <p:nvPr/>
        </p:nvSpPr>
        <p:spPr>
          <a:xfrm>
            <a:off x="152400" y="5451915"/>
            <a:ext cx="2339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P(y)=9/14, P(n)=5/14</a:t>
            </a:r>
          </a:p>
          <a:p>
            <a:r>
              <a:rPr lang="en-US" dirty="0"/>
              <a:t>P(</a:t>
            </a:r>
            <a:r>
              <a:rPr lang="en-US" dirty="0" err="1"/>
              <a:t>sunny|y</a:t>
            </a:r>
            <a:r>
              <a:rPr lang="en-US" dirty="0"/>
              <a:t>) = 3/9</a:t>
            </a:r>
          </a:p>
          <a:p>
            <a:r>
              <a:rPr lang="en-US" dirty="0"/>
              <a:t>P(</a:t>
            </a:r>
            <a:r>
              <a:rPr lang="en-US" dirty="0" err="1"/>
              <a:t>sunny|n</a:t>
            </a:r>
            <a:r>
              <a:rPr lang="en-US" dirty="0"/>
              <a:t>) = 2/5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AA280C-A079-4035-9B32-A311299AA292}"/>
              </a:ext>
            </a:extLst>
          </p:cNvPr>
          <p:cNvSpPr/>
          <p:nvPr/>
        </p:nvSpPr>
        <p:spPr>
          <a:xfrm>
            <a:off x="4038600" y="1409993"/>
            <a:ext cx="1186884" cy="3771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B22F56-39E4-4C34-9333-4ADC60C7C840}"/>
              </a:ext>
            </a:extLst>
          </p:cNvPr>
          <p:cNvSpPr/>
          <p:nvPr/>
        </p:nvSpPr>
        <p:spPr>
          <a:xfrm>
            <a:off x="2893215" y="1508633"/>
            <a:ext cx="1186884" cy="3771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249128-736C-4445-8451-DC1D71ABEF59}"/>
              </a:ext>
            </a:extLst>
          </p:cNvPr>
          <p:cNvSpPr/>
          <p:nvPr/>
        </p:nvSpPr>
        <p:spPr>
          <a:xfrm>
            <a:off x="47303" y="2297532"/>
            <a:ext cx="5130878" cy="750468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4C3756-2B0F-4C5F-820D-4AC4548E4437}"/>
              </a:ext>
            </a:extLst>
          </p:cNvPr>
          <p:cNvSpPr/>
          <p:nvPr/>
        </p:nvSpPr>
        <p:spPr>
          <a:xfrm>
            <a:off x="47303" y="3751870"/>
            <a:ext cx="5130878" cy="1201130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75A198-D221-4413-8D3B-7DB02A9D760D}"/>
              </a:ext>
            </a:extLst>
          </p:cNvPr>
          <p:cNvSpPr/>
          <p:nvPr/>
        </p:nvSpPr>
        <p:spPr>
          <a:xfrm>
            <a:off x="152400" y="3265605"/>
            <a:ext cx="5130878" cy="257665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E6F5F5-0373-458F-A9FB-C95B148379BD}"/>
              </a:ext>
            </a:extLst>
          </p:cNvPr>
          <p:cNvSpPr txBox="1"/>
          <p:nvPr/>
        </p:nvSpPr>
        <p:spPr>
          <a:xfrm>
            <a:off x="2508835" y="5486400"/>
            <a:ext cx="1571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hot|y</a:t>
            </a:r>
            <a:r>
              <a:rPr lang="en-US" dirty="0"/>
              <a:t>) = 2/9</a:t>
            </a:r>
          </a:p>
          <a:p>
            <a:r>
              <a:rPr lang="en-US" dirty="0"/>
              <a:t>P(</a:t>
            </a:r>
            <a:r>
              <a:rPr lang="en-US" dirty="0" err="1"/>
              <a:t>hot|n</a:t>
            </a:r>
            <a:r>
              <a:rPr lang="en-US" dirty="0"/>
              <a:t>) = 2/5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6C67AA-975C-4D7A-BAC7-3048D0B97D22}"/>
              </a:ext>
            </a:extLst>
          </p:cNvPr>
          <p:cNvSpPr txBox="1"/>
          <p:nvPr/>
        </p:nvSpPr>
        <p:spPr>
          <a:xfrm>
            <a:off x="3411230" y="6237716"/>
            <a:ext cx="1955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normal|y</a:t>
            </a:r>
            <a:r>
              <a:rPr lang="en-US" dirty="0"/>
              <a:t>) = 6/9</a:t>
            </a:r>
          </a:p>
          <a:p>
            <a:r>
              <a:rPr lang="en-US" dirty="0"/>
              <a:t>P(</a:t>
            </a:r>
            <a:r>
              <a:rPr lang="en-US" dirty="0" err="1"/>
              <a:t>normal|n</a:t>
            </a:r>
            <a:r>
              <a:rPr lang="en-US" dirty="0"/>
              <a:t>) = 1/5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7FF39D-CE12-4934-8A47-F7A4695BF2D5}"/>
              </a:ext>
            </a:extLst>
          </p:cNvPr>
          <p:cNvSpPr txBox="1"/>
          <p:nvPr/>
        </p:nvSpPr>
        <p:spPr>
          <a:xfrm>
            <a:off x="1759912" y="6236499"/>
            <a:ext cx="1737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false|y</a:t>
            </a:r>
            <a:r>
              <a:rPr lang="en-US" dirty="0"/>
              <a:t>) = 6/9</a:t>
            </a:r>
          </a:p>
          <a:p>
            <a:r>
              <a:rPr lang="en-US" dirty="0"/>
              <a:t>P(</a:t>
            </a:r>
            <a:r>
              <a:rPr lang="en-US" dirty="0" err="1"/>
              <a:t>false|n</a:t>
            </a:r>
            <a:r>
              <a:rPr lang="en-US" dirty="0"/>
              <a:t>) = 2/5</a:t>
            </a:r>
          </a:p>
        </p:txBody>
      </p:sp>
    </p:spTree>
    <p:extLst>
      <p:ext uri="{BB962C8B-B14F-4D97-AF65-F5344CB8AC3E}">
        <p14:creationId xmlns:p14="http://schemas.microsoft.com/office/powerpoint/2010/main" val="2489902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A9441-88F9-44D9-949C-5995EBD0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37295E-0CA9-4916-AC77-7391F66B7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9993"/>
            <a:ext cx="7530310" cy="5422590"/>
          </a:xfr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BA96B5-35AF-4BB3-85C9-355E9BBCA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094510"/>
            <a:ext cx="2794943" cy="5726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725368-C1EC-450C-BE3C-017B276D8F0C}"/>
              </a:ext>
            </a:extLst>
          </p:cNvPr>
          <p:cNvSpPr txBox="1"/>
          <p:nvPr/>
        </p:nvSpPr>
        <p:spPr>
          <a:xfrm>
            <a:off x="0" y="1040661"/>
            <a:ext cx="97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Today is Sunny, Hot, Humidity Normal and No wind. What is probability of playing golf?</a:t>
            </a:r>
          </a:p>
        </p:txBody>
      </p:sp>
    </p:spTree>
    <p:extLst>
      <p:ext uri="{BB962C8B-B14F-4D97-AF65-F5344CB8AC3E}">
        <p14:creationId xmlns:p14="http://schemas.microsoft.com/office/powerpoint/2010/main" val="58520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Machine Learning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595436"/>
            <a:ext cx="10363200" cy="4729164"/>
          </a:xfrm>
        </p:spPr>
        <p:txBody>
          <a:bodyPr/>
          <a:lstStyle/>
          <a:p>
            <a:pPr eaLnBrk="1" hangingPunct="1"/>
            <a:r>
              <a:rPr lang="en-US" sz="2800" dirty="0"/>
              <a:t>Up until now: how use a model to make optimal decisions</a:t>
            </a:r>
          </a:p>
          <a:p>
            <a:pPr lvl="1" eaLnBrk="1" hangingPunct="1"/>
            <a:endParaRPr lang="en-US" sz="2400" dirty="0"/>
          </a:p>
          <a:p>
            <a:pPr eaLnBrk="1" hangingPunct="1"/>
            <a:r>
              <a:rPr lang="en-US" sz="2800" dirty="0"/>
              <a:t>Machine learning: how to acquire a model from data / experience</a:t>
            </a:r>
          </a:p>
          <a:p>
            <a:pPr lvl="1" eaLnBrk="1" hangingPunct="1"/>
            <a:r>
              <a:rPr lang="en-US" sz="2400" dirty="0"/>
              <a:t>Learning parameters (e.g. probabilities)</a:t>
            </a:r>
          </a:p>
          <a:p>
            <a:pPr lvl="1" eaLnBrk="1" hangingPunct="1"/>
            <a:r>
              <a:rPr lang="en-US" sz="2400" dirty="0"/>
              <a:t>Learning structure (e.g. BN graphs)</a:t>
            </a:r>
          </a:p>
          <a:p>
            <a:pPr lvl="1" eaLnBrk="1" hangingPunct="1"/>
            <a:r>
              <a:rPr lang="en-US" sz="2400" dirty="0"/>
              <a:t>Learning hidden concepts (e.g. clustering)</a:t>
            </a:r>
          </a:p>
          <a:p>
            <a:pPr lvl="1" eaLnBrk="1" hangingPunct="1"/>
            <a:endParaRPr lang="en-US" sz="2400" dirty="0"/>
          </a:p>
          <a:p>
            <a:r>
              <a:rPr lang="en-US" sz="2800" dirty="0"/>
              <a:t>Today: model-based classification with Naive </a:t>
            </a:r>
            <a:r>
              <a:rPr lang="en-US" sz="2800" dirty="0" err="1"/>
              <a:t>Bayes</a:t>
            </a:r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C5B55E-22C5-4DB7-A1C6-8A794C65D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1" y="1117600"/>
            <a:ext cx="2794943" cy="5726528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A28311B-A80B-4F31-BDA8-7446EE6C1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264" y="1117600"/>
            <a:ext cx="8662935" cy="55844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A642D5-C478-486B-B145-FA011B79D010}"/>
                  </a:ext>
                </a:extLst>
              </p:cNvPr>
              <p:cNvSpPr txBox="1"/>
              <p:nvPr/>
            </p:nvSpPr>
            <p:spPr>
              <a:xfrm>
                <a:off x="5105400" y="3160541"/>
                <a:ext cx="228600" cy="4970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A642D5-C478-486B-B145-FA011B79D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3160541"/>
                <a:ext cx="228600" cy="497059"/>
              </a:xfrm>
              <a:prstGeom prst="rect">
                <a:avLst/>
              </a:prstGeom>
              <a:blipFill>
                <a:blip r:embed="rId4"/>
                <a:stretch>
                  <a:fillRect r="-5128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D4CFEF-CE43-4D9D-9942-41B4310D2354}"/>
                  </a:ext>
                </a:extLst>
              </p:cNvPr>
              <p:cNvSpPr txBox="1"/>
              <p:nvPr/>
            </p:nvSpPr>
            <p:spPr>
              <a:xfrm>
                <a:off x="5029200" y="3856085"/>
                <a:ext cx="228600" cy="4956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D4CFEF-CE43-4D9D-9942-41B4310D2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856085"/>
                <a:ext cx="228600" cy="495649"/>
              </a:xfrm>
              <a:prstGeom prst="rect">
                <a:avLst/>
              </a:prstGeom>
              <a:blipFill>
                <a:blip r:embed="rId5"/>
                <a:stretch>
                  <a:fillRect r="-5000" b="-120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ABF9E5E-60C6-4E64-903F-F0FE19B0F023}"/>
              </a:ext>
            </a:extLst>
          </p:cNvPr>
          <p:cNvSpPr txBox="1"/>
          <p:nvPr/>
        </p:nvSpPr>
        <p:spPr>
          <a:xfrm>
            <a:off x="6737582" y="3275111"/>
            <a:ext cx="87429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0.0212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734ED5-2D82-4AD6-A413-928A805B9394}"/>
              </a:ext>
            </a:extLst>
          </p:cNvPr>
          <p:cNvSpPr txBox="1"/>
          <p:nvPr/>
        </p:nvSpPr>
        <p:spPr>
          <a:xfrm>
            <a:off x="6669502" y="3959423"/>
            <a:ext cx="87429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0.0046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75423B-D2EF-44B5-8A83-D909390D9A94}"/>
                  </a:ext>
                </a:extLst>
              </p:cNvPr>
              <p:cNvSpPr txBox="1"/>
              <p:nvPr/>
            </p:nvSpPr>
            <p:spPr>
              <a:xfrm>
                <a:off x="5105400" y="5586511"/>
                <a:ext cx="2506480" cy="4420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0.021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0.0212+0.0046</m:t>
                        </m:r>
                      </m:den>
                    </m:f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</a:rPr>
                  <a:t> 0.8217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75423B-D2EF-44B5-8A83-D909390D9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5586511"/>
                <a:ext cx="2506480" cy="442044"/>
              </a:xfrm>
              <a:prstGeom prst="rect">
                <a:avLst/>
              </a:prstGeom>
              <a:blipFill>
                <a:blip r:embed="rId6"/>
                <a:stretch>
                  <a:fillRect b="-133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92C7C0-B70B-4530-9FA0-DB37871BEA23}"/>
                  </a:ext>
                </a:extLst>
              </p:cNvPr>
              <p:cNvSpPr txBox="1"/>
              <p:nvPr/>
            </p:nvSpPr>
            <p:spPr>
              <a:xfrm>
                <a:off x="5113520" y="6278401"/>
                <a:ext cx="2506480" cy="4420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.0046</m:t>
                        </m:r>
                      </m:num>
                      <m:den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0.0212+0.0046</m:t>
                        </m:r>
                      </m:den>
                    </m:f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</a:rPr>
                  <a:t> 0.1783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92C7C0-B70B-4530-9FA0-DB37871BE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520" y="6278401"/>
                <a:ext cx="2506480" cy="442044"/>
              </a:xfrm>
              <a:prstGeom prst="rect">
                <a:avLst/>
              </a:prstGeom>
              <a:blipFill>
                <a:blip r:embed="rId7"/>
                <a:stretch>
                  <a:fillRect b="-270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484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847239-CD59-4733-B02E-91B6A59F1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213" y="0"/>
            <a:ext cx="91335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70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EC2434-0F55-4DDD-9964-89C7099F3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04" y="0"/>
            <a:ext cx="91127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13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771EE1-0047-42C9-972A-4BB7C7483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915" y="0"/>
            <a:ext cx="91361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99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A5C26B-261F-4C8E-A57B-4E2DCD582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303" y="0"/>
            <a:ext cx="9141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74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D2FCB5-C096-4495-955D-7A33C8A02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213" y="0"/>
            <a:ext cx="91335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90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59B3E8-C5F6-4DC4-8333-A012920C3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033" y="0"/>
            <a:ext cx="911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52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000" y="1229135"/>
            <a:ext cx="10171112" cy="52474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Unseen Events</a:t>
            </a:r>
          </a:p>
        </p:txBody>
      </p:sp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2287797"/>
            <a:ext cx="3524960" cy="2739606"/>
          </a:xfrm>
          <a:prstGeom prst="rect">
            <a:avLst/>
          </a:prstGeom>
          <a:noFill/>
        </p:spPr>
      </p:pic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8344" y="2244725"/>
            <a:ext cx="4760049" cy="3013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Overfitting</a:t>
            </a: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3352800" y="2667000"/>
            <a:ext cx="2438400" cy="2438400"/>
            <a:chOff x="3168" y="1584"/>
            <a:chExt cx="1536" cy="1536"/>
          </a:xfrm>
        </p:grpSpPr>
        <p:sp>
          <p:nvSpPr>
            <p:cNvPr id="23586" name="Rectangle 5"/>
            <p:cNvSpPr>
              <a:spLocks noChangeArrowheads="1"/>
            </p:cNvSpPr>
            <p:nvPr/>
          </p:nvSpPr>
          <p:spPr bwMode="auto">
            <a:xfrm>
              <a:off x="3168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7" name="Rectangle 6"/>
            <p:cNvSpPr>
              <a:spLocks noChangeArrowheads="1"/>
            </p:cNvSpPr>
            <p:nvPr/>
          </p:nvSpPr>
          <p:spPr bwMode="auto">
            <a:xfrm>
              <a:off x="3360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8" name="Rectangle 7"/>
            <p:cNvSpPr>
              <a:spLocks noChangeArrowheads="1"/>
            </p:cNvSpPr>
            <p:nvPr/>
          </p:nvSpPr>
          <p:spPr bwMode="auto">
            <a:xfrm>
              <a:off x="3168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9" name="Rectangle 8"/>
            <p:cNvSpPr>
              <a:spLocks noChangeArrowheads="1"/>
            </p:cNvSpPr>
            <p:nvPr/>
          </p:nvSpPr>
          <p:spPr bwMode="auto">
            <a:xfrm>
              <a:off x="3360" y="177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0" name="Rectangle 9"/>
            <p:cNvSpPr>
              <a:spLocks noChangeArrowheads="1"/>
            </p:cNvSpPr>
            <p:nvPr/>
          </p:nvSpPr>
          <p:spPr bwMode="auto">
            <a:xfrm>
              <a:off x="3552" y="158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1" name="Rectangle 10"/>
            <p:cNvSpPr>
              <a:spLocks noChangeArrowheads="1"/>
            </p:cNvSpPr>
            <p:nvPr/>
          </p:nvSpPr>
          <p:spPr bwMode="auto">
            <a:xfrm>
              <a:off x="3744" y="158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2" name="Rectangle 11"/>
            <p:cNvSpPr>
              <a:spLocks noChangeArrowheads="1"/>
            </p:cNvSpPr>
            <p:nvPr/>
          </p:nvSpPr>
          <p:spPr bwMode="auto">
            <a:xfrm>
              <a:off x="355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3" name="Rectangle 12"/>
            <p:cNvSpPr>
              <a:spLocks noChangeArrowheads="1"/>
            </p:cNvSpPr>
            <p:nvPr/>
          </p:nvSpPr>
          <p:spPr bwMode="auto">
            <a:xfrm>
              <a:off x="3744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4" name="Rectangle 13"/>
            <p:cNvSpPr>
              <a:spLocks noChangeArrowheads="1"/>
            </p:cNvSpPr>
            <p:nvPr/>
          </p:nvSpPr>
          <p:spPr bwMode="auto">
            <a:xfrm>
              <a:off x="3168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5" name="Rectangle 14"/>
            <p:cNvSpPr>
              <a:spLocks noChangeArrowheads="1"/>
            </p:cNvSpPr>
            <p:nvPr/>
          </p:nvSpPr>
          <p:spPr bwMode="auto">
            <a:xfrm>
              <a:off x="3360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6" name="Rectangle 15"/>
            <p:cNvSpPr>
              <a:spLocks noChangeArrowheads="1"/>
            </p:cNvSpPr>
            <p:nvPr/>
          </p:nvSpPr>
          <p:spPr bwMode="auto">
            <a:xfrm>
              <a:off x="3168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7" name="Rectangle 16"/>
            <p:cNvSpPr>
              <a:spLocks noChangeArrowheads="1"/>
            </p:cNvSpPr>
            <p:nvPr/>
          </p:nvSpPr>
          <p:spPr bwMode="auto">
            <a:xfrm>
              <a:off x="3360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8" name="Rectangle 17"/>
            <p:cNvSpPr>
              <a:spLocks noChangeArrowheads="1"/>
            </p:cNvSpPr>
            <p:nvPr/>
          </p:nvSpPr>
          <p:spPr bwMode="auto">
            <a:xfrm>
              <a:off x="3552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9" name="Rectangle 18"/>
            <p:cNvSpPr>
              <a:spLocks noChangeArrowheads="1"/>
            </p:cNvSpPr>
            <p:nvPr/>
          </p:nvSpPr>
          <p:spPr bwMode="auto">
            <a:xfrm>
              <a:off x="3744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0" name="Rectangle 19"/>
            <p:cNvSpPr>
              <a:spLocks noChangeArrowheads="1"/>
            </p:cNvSpPr>
            <p:nvPr/>
          </p:nvSpPr>
          <p:spPr bwMode="auto">
            <a:xfrm>
              <a:off x="3552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1" name="Rectangle 20"/>
            <p:cNvSpPr>
              <a:spLocks noChangeArrowheads="1"/>
            </p:cNvSpPr>
            <p:nvPr/>
          </p:nvSpPr>
          <p:spPr bwMode="auto">
            <a:xfrm>
              <a:off x="3744" y="2160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2" name="Rectangle 21"/>
            <p:cNvSpPr>
              <a:spLocks noChangeArrowheads="1"/>
            </p:cNvSpPr>
            <p:nvPr/>
          </p:nvSpPr>
          <p:spPr bwMode="auto">
            <a:xfrm>
              <a:off x="3936" y="158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3" name="Rectangle 22"/>
            <p:cNvSpPr>
              <a:spLocks noChangeArrowheads="1"/>
            </p:cNvSpPr>
            <p:nvPr/>
          </p:nvSpPr>
          <p:spPr bwMode="auto">
            <a:xfrm>
              <a:off x="4128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4" name="Rectangle 23"/>
            <p:cNvSpPr>
              <a:spLocks noChangeArrowheads="1"/>
            </p:cNvSpPr>
            <p:nvPr/>
          </p:nvSpPr>
          <p:spPr bwMode="auto">
            <a:xfrm>
              <a:off x="3936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5" name="Rectangle 24"/>
            <p:cNvSpPr>
              <a:spLocks noChangeArrowheads="1"/>
            </p:cNvSpPr>
            <p:nvPr/>
          </p:nvSpPr>
          <p:spPr bwMode="auto">
            <a:xfrm>
              <a:off x="4128" y="177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6" name="Rectangle 25"/>
            <p:cNvSpPr>
              <a:spLocks noChangeArrowheads="1"/>
            </p:cNvSpPr>
            <p:nvPr/>
          </p:nvSpPr>
          <p:spPr bwMode="auto">
            <a:xfrm>
              <a:off x="4320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7" name="Rectangle 26"/>
            <p:cNvSpPr>
              <a:spLocks noChangeArrowheads="1"/>
            </p:cNvSpPr>
            <p:nvPr/>
          </p:nvSpPr>
          <p:spPr bwMode="auto">
            <a:xfrm>
              <a:off x="4512" y="158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8" name="Rectangle 27"/>
            <p:cNvSpPr>
              <a:spLocks noChangeArrowheads="1"/>
            </p:cNvSpPr>
            <p:nvPr/>
          </p:nvSpPr>
          <p:spPr bwMode="auto">
            <a:xfrm>
              <a:off x="4320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9" name="Rectangle 28"/>
            <p:cNvSpPr>
              <a:spLocks noChangeArrowheads="1"/>
            </p:cNvSpPr>
            <p:nvPr/>
          </p:nvSpPr>
          <p:spPr bwMode="auto">
            <a:xfrm>
              <a:off x="4512" y="177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0" name="Rectangle 29"/>
            <p:cNvSpPr>
              <a:spLocks noChangeArrowheads="1"/>
            </p:cNvSpPr>
            <p:nvPr/>
          </p:nvSpPr>
          <p:spPr bwMode="auto">
            <a:xfrm>
              <a:off x="3936" y="196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1" name="Rectangle 30"/>
            <p:cNvSpPr>
              <a:spLocks noChangeArrowheads="1"/>
            </p:cNvSpPr>
            <p:nvPr/>
          </p:nvSpPr>
          <p:spPr bwMode="auto">
            <a:xfrm>
              <a:off x="4128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2" name="Rectangle 31"/>
            <p:cNvSpPr>
              <a:spLocks noChangeArrowheads="1"/>
            </p:cNvSpPr>
            <p:nvPr/>
          </p:nvSpPr>
          <p:spPr bwMode="auto">
            <a:xfrm>
              <a:off x="3936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3" name="Rectangle 32"/>
            <p:cNvSpPr>
              <a:spLocks noChangeArrowheads="1"/>
            </p:cNvSpPr>
            <p:nvPr/>
          </p:nvSpPr>
          <p:spPr bwMode="auto">
            <a:xfrm>
              <a:off x="4128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4" name="Rectangle 33"/>
            <p:cNvSpPr>
              <a:spLocks noChangeArrowheads="1"/>
            </p:cNvSpPr>
            <p:nvPr/>
          </p:nvSpPr>
          <p:spPr bwMode="auto">
            <a:xfrm>
              <a:off x="4320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5" name="Rectangle 34"/>
            <p:cNvSpPr>
              <a:spLocks noChangeArrowheads="1"/>
            </p:cNvSpPr>
            <p:nvPr/>
          </p:nvSpPr>
          <p:spPr bwMode="auto">
            <a:xfrm>
              <a:off x="4512" y="196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6" name="Rectangle 35"/>
            <p:cNvSpPr>
              <a:spLocks noChangeArrowheads="1"/>
            </p:cNvSpPr>
            <p:nvPr/>
          </p:nvSpPr>
          <p:spPr bwMode="auto">
            <a:xfrm>
              <a:off x="4320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7" name="Rectangle 36"/>
            <p:cNvSpPr>
              <a:spLocks noChangeArrowheads="1"/>
            </p:cNvSpPr>
            <p:nvPr/>
          </p:nvSpPr>
          <p:spPr bwMode="auto">
            <a:xfrm>
              <a:off x="4512" y="2160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8" name="Rectangle 37"/>
            <p:cNvSpPr>
              <a:spLocks noChangeArrowheads="1"/>
            </p:cNvSpPr>
            <p:nvPr/>
          </p:nvSpPr>
          <p:spPr bwMode="auto">
            <a:xfrm>
              <a:off x="3168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9" name="Rectangle 38"/>
            <p:cNvSpPr>
              <a:spLocks noChangeArrowheads="1"/>
            </p:cNvSpPr>
            <p:nvPr/>
          </p:nvSpPr>
          <p:spPr bwMode="auto">
            <a:xfrm>
              <a:off x="3360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0" name="Rectangle 39"/>
            <p:cNvSpPr>
              <a:spLocks noChangeArrowheads="1"/>
            </p:cNvSpPr>
            <p:nvPr/>
          </p:nvSpPr>
          <p:spPr bwMode="auto">
            <a:xfrm>
              <a:off x="3168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1" name="Rectangle 40"/>
            <p:cNvSpPr>
              <a:spLocks noChangeArrowheads="1"/>
            </p:cNvSpPr>
            <p:nvPr/>
          </p:nvSpPr>
          <p:spPr bwMode="auto">
            <a:xfrm>
              <a:off x="3360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2" name="Rectangle 41"/>
            <p:cNvSpPr>
              <a:spLocks noChangeArrowheads="1"/>
            </p:cNvSpPr>
            <p:nvPr/>
          </p:nvSpPr>
          <p:spPr bwMode="auto">
            <a:xfrm>
              <a:off x="3552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3" name="Rectangle 42"/>
            <p:cNvSpPr>
              <a:spLocks noChangeArrowheads="1"/>
            </p:cNvSpPr>
            <p:nvPr/>
          </p:nvSpPr>
          <p:spPr bwMode="auto">
            <a:xfrm>
              <a:off x="3744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4" name="Rectangle 43"/>
            <p:cNvSpPr>
              <a:spLocks noChangeArrowheads="1"/>
            </p:cNvSpPr>
            <p:nvPr/>
          </p:nvSpPr>
          <p:spPr bwMode="auto">
            <a:xfrm>
              <a:off x="3552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5" name="Rectangle 44"/>
            <p:cNvSpPr>
              <a:spLocks noChangeArrowheads="1"/>
            </p:cNvSpPr>
            <p:nvPr/>
          </p:nvSpPr>
          <p:spPr bwMode="auto">
            <a:xfrm>
              <a:off x="3744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6" name="Rectangle 45"/>
            <p:cNvSpPr>
              <a:spLocks noChangeArrowheads="1"/>
            </p:cNvSpPr>
            <p:nvPr/>
          </p:nvSpPr>
          <p:spPr bwMode="auto">
            <a:xfrm>
              <a:off x="3168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7" name="Rectangle 46"/>
            <p:cNvSpPr>
              <a:spLocks noChangeArrowheads="1"/>
            </p:cNvSpPr>
            <p:nvPr/>
          </p:nvSpPr>
          <p:spPr bwMode="auto">
            <a:xfrm>
              <a:off x="3360" y="273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8" name="Rectangle 47"/>
            <p:cNvSpPr>
              <a:spLocks noChangeArrowheads="1"/>
            </p:cNvSpPr>
            <p:nvPr/>
          </p:nvSpPr>
          <p:spPr bwMode="auto">
            <a:xfrm>
              <a:off x="3168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9" name="Rectangle 48"/>
            <p:cNvSpPr>
              <a:spLocks noChangeArrowheads="1"/>
            </p:cNvSpPr>
            <p:nvPr/>
          </p:nvSpPr>
          <p:spPr bwMode="auto">
            <a:xfrm>
              <a:off x="3360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0" name="Rectangle 49"/>
            <p:cNvSpPr>
              <a:spLocks noChangeArrowheads="1"/>
            </p:cNvSpPr>
            <p:nvPr/>
          </p:nvSpPr>
          <p:spPr bwMode="auto">
            <a:xfrm>
              <a:off x="3552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1" name="Rectangle 50"/>
            <p:cNvSpPr>
              <a:spLocks noChangeArrowheads="1"/>
            </p:cNvSpPr>
            <p:nvPr/>
          </p:nvSpPr>
          <p:spPr bwMode="auto">
            <a:xfrm>
              <a:off x="3744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2" name="Rectangle 51"/>
            <p:cNvSpPr>
              <a:spLocks noChangeArrowheads="1"/>
            </p:cNvSpPr>
            <p:nvPr/>
          </p:nvSpPr>
          <p:spPr bwMode="auto">
            <a:xfrm>
              <a:off x="3552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3" name="Rectangle 52"/>
            <p:cNvSpPr>
              <a:spLocks noChangeArrowheads="1"/>
            </p:cNvSpPr>
            <p:nvPr/>
          </p:nvSpPr>
          <p:spPr bwMode="auto">
            <a:xfrm>
              <a:off x="3744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4" name="Rectangle 53"/>
            <p:cNvSpPr>
              <a:spLocks noChangeArrowheads="1"/>
            </p:cNvSpPr>
            <p:nvPr/>
          </p:nvSpPr>
          <p:spPr bwMode="auto">
            <a:xfrm>
              <a:off x="3936" y="2352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5" name="Rectangle 54"/>
            <p:cNvSpPr>
              <a:spLocks noChangeArrowheads="1"/>
            </p:cNvSpPr>
            <p:nvPr/>
          </p:nvSpPr>
          <p:spPr bwMode="auto">
            <a:xfrm>
              <a:off x="4128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6" name="Rectangle 55"/>
            <p:cNvSpPr>
              <a:spLocks noChangeArrowheads="1"/>
            </p:cNvSpPr>
            <p:nvPr/>
          </p:nvSpPr>
          <p:spPr bwMode="auto">
            <a:xfrm>
              <a:off x="3936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7" name="Rectangle 56"/>
            <p:cNvSpPr>
              <a:spLocks noChangeArrowheads="1"/>
            </p:cNvSpPr>
            <p:nvPr/>
          </p:nvSpPr>
          <p:spPr bwMode="auto">
            <a:xfrm>
              <a:off x="4128" y="2544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8" name="Rectangle 57"/>
            <p:cNvSpPr>
              <a:spLocks noChangeArrowheads="1"/>
            </p:cNvSpPr>
            <p:nvPr/>
          </p:nvSpPr>
          <p:spPr bwMode="auto">
            <a:xfrm>
              <a:off x="4320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9" name="Rectangle 58"/>
            <p:cNvSpPr>
              <a:spLocks noChangeArrowheads="1"/>
            </p:cNvSpPr>
            <p:nvPr/>
          </p:nvSpPr>
          <p:spPr bwMode="auto">
            <a:xfrm>
              <a:off x="4512" y="2352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0" name="Rectangle 59"/>
            <p:cNvSpPr>
              <a:spLocks noChangeArrowheads="1"/>
            </p:cNvSpPr>
            <p:nvPr/>
          </p:nvSpPr>
          <p:spPr bwMode="auto">
            <a:xfrm>
              <a:off x="4320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1" name="Rectangle 60"/>
            <p:cNvSpPr>
              <a:spLocks noChangeArrowheads="1"/>
            </p:cNvSpPr>
            <p:nvPr/>
          </p:nvSpPr>
          <p:spPr bwMode="auto">
            <a:xfrm>
              <a:off x="4512" y="2544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2" name="Rectangle 61"/>
            <p:cNvSpPr>
              <a:spLocks noChangeArrowheads="1"/>
            </p:cNvSpPr>
            <p:nvPr/>
          </p:nvSpPr>
          <p:spPr bwMode="auto">
            <a:xfrm>
              <a:off x="3936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3" name="Rectangle 62"/>
            <p:cNvSpPr>
              <a:spLocks noChangeArrowheads="1"/>
            </p:cNvSpPr>
            <p:nvPr/>
          </p:nvSpPr>
          <p:spPr bwMode="auto">
            <a:xfrm>
              <a:off x="4128" y="2736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4" name="Rectangle 63"/>
            <p:cNvSpPr>
              <a:spLocks noChangeArrowheads="1"/>
            </p:cNvSpPr>
            <p:nvPr/>
          </p:nvSpPr>
          <p:spPr bwMode="auto">
            <a:xfrm>
              <a:off x="3936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5" name="Rectangle 64"/>
            <p:cNvSpPr>
              <a:spLocks noChangeArrowheads="1"/>
            </p:cNvSpPr>
            <p:nvPr/>
          </p:nvSpPr>
          <p:spPr bwMode="auto">
            <a:xfrm>
              <a:off x="4128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6" name="Rectangle 65"/>
            <p:cNvSpPr>
              <a:spLocks noChangeArrowheads="1"/>
            </p:cNvSpPr>
            <p:nvPr/>
          </p:nvSpPr>
          <p:spPr bwMode="auto">
            <a:xfrm>
              <a:off x="4320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7" name="Rectangle 66"/>
            <p:cNvSpPr>
              <a:spLocks noChangeArrowheads="1"/>
            </p:cNvSpPr>
            <p:nvPr/>
          </p:nvSpPr>
          <p:spPr bwMode="auto">
            <a:xfrm>
              <a:off x="4512" y="2736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8" name="Rectangle 67"/>
            <p:cNvSpPr>
              <a:spLocks noChangeArrowheads="1"/>
            </p:cNvSpPr>
            <p:nvPr/>
          </p:nvSpPr>
          <p:spPr bwMode="auto">
            <a:xfrm>
              <a:off x="4320" y="2928"/>
              <a:ext cx="192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9" name="Rectangle 68"/>
            <p:cNvSpPr>
              <a:spLocks noChangeArrowheads="1"/>
            </p:cNvSpPr>
            <p:nvPr/>
          </p:nvSpPr>
          <p:spPr bwMode="auto">
            <a:xfrm>
              <a:off x="4512" y="2928"/>
              <a:ext cx="192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3557" name="Picture 18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66713" y="1758950"/>
            <a:ext cx="1995487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18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615113" y="1752600"/>
            <a:ext cx="1995487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18"/>
          <p:cNvGrpSpPr>
            <a:grpSpLocks/>
          </p:cNvGrpSpPr>
          <p:nvPr/>
        </p:nvGrpSpPr>
        <p:grpSpPr bwMode="auto">
          <a:xfrm>
            <a:off x="420688" y="2971800"/>
            <a:ext cx="8221662" cy="304800"/>
            <a:chOff x="265" y="1872"/>
            <a:chExt cx="5179" cy="192"/>
          </a:xfrm>
        </p:grpSpPr>
        <p:sp>
          <p:nvSpPr>
            <p:cNvPr id="23581" name="Line 106"/>
            <p:cNvSpPr>
              <a:spLocks noChangeShapeType="1"/>
            </p:cNvSpPr>
            <p:nvPr/>
          </p:nvSpPr>
          <p:spPr bwMode="auto">
            <a:xfrm>
              <a:off x="1680" y="1968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2" name="Rectangle 107"/>
            <p:cNvSpPr>
              <a:spLocks noChangeArrowheads="1"/>
            </p:cNvSpPr>
            <p:nvPr/>
          </p:nvSpPr>
          <p:spPr bwMode="auto">
            <a:xfrm>
              <a:off x="2304" y="1872"/>
              <a:ext cx="1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3583" name="Picture 202" descr="txp_fig"/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265" y="1920"/>
              <a:ext cx="127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84" name="Picture 209" descr="txp_fig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4166" y="1920"/>
              <a:ext cx="127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85" name="Line 214"/>
            <p:cNvSpPr>
              <a:spLocks noChangeShapeType="1"/>
            </p:cNvSpPr>
            <p:nvPr/>
          </p:nvSpPr>
          <p:spPr bwMode="auto">
            <a:xfrm>
              <a:off x="2496" y="1968"/>
              <a:ext cx="15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19"/>
          <p:cNvGrpSpPr>
            <a:grpSpLocks/>
          </p:cNvGrpSpPr>
          <p:nvPr/>
        </p:nvGrpSpPr>
        <p:grpSpPr bwMode="auto">
          <a:xfrm>
            <a:off x="420688" y="3581400"/>
            <a:ext cx="8204200" cy="304800"/>
            <a:chOff x="265" y="2256"/>
            <a:chExt cx="5168" cy="192"/>
          </a:xfrm>
        </p:grpSpPr>
        <p:sp>
          <p:nvSpPr>
            <p:cNvPr id="23576" name="Line 105"/>
            <p:cNvSpPr>
              <a:spLocks noChangeShapeType="1"/>
            </p:cNvSpPr>
            <p:nvPr/>
          </p:nvSpPr>
          <p:spPr bwMode="auto">
            <a:xfrm flipH="1">
              <a:off x="1680" y="2352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7" name="Rectangle 108"/>
            <p:cNvSpPr>
              <a:spLocks noChangeArrowheads="1"/>
            </p:cNvSpPr>
            <p:nvPr/>
          </p:nvSpPr>
          <p:spPr bwMode="auto">
            <a:xfrm>
              <a:off x="2688" y="2256"/>
              <a:ext cx="1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3578" name="Picture 201" descr="txp_fig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265" y="2304"/>
              <a:ext cx="1271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79" name="Picture 211" descr="txp_fig"/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4155" y="2304"/>
              <a:ext cx="127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80" name="Line 215"/>
            <p:cNvSpPr>
              <a:spLocks noChangeShapeType="1"/>
            </p:cNvSpPr>
            <p:nvPr/>
          </p:nvSpPr>
          <p:spPr bwMode="auto">
            <a:xfrm flipH="1">
              <a:off x="2880" y="2352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9" name="Text Box 222"/>
          <p:cNvSpPr txBox="1">
            <a:spLocks noChangeArrowheads="1"/>
          </p:cNvSpPr>
          <p:nvPr/>
        </p:nvSpPr>
        <p:spPr bwMode="auto">
          <a:xfrm>
            <a:off x="3886200" y="57912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>
                <a:latin typeface="Calibri"/>
                <a:cs typeface="Calibri"/>
              </a:rPr>
              <a:t>2 wins!!</a:t>
            </a:r>
          </a:p>
        </p:txBody>
      </p:sp>
      <p:grpSp>
        <p:nvGrpSpPr>
          <p:cNvPr id="5" name="Group 225"/>
          <p:cNvGrpSpPr>
            <a:grpSpLocks/>
          </p:cNvGrpSpPr>
          <p:nvPr/>
        </p:nvGrpSpPr>
        <p:grpSpPr bwMode="auto">
          <a:xfrm>
            <a:off x="385763" y="4191000"/>
            <a:ext cx="8250237" cy="304800"/>
            <a:chOff x="243" y="2640"/>
            <a:chExt cx="5197" cy="192"/>
          </a:xfrm>
        </p:grpSpPr>
        <p:sp>
          <p:nvSpPr>
            <p:cNvPr id="23571" name="Rectangle 188"/>
            <p:cNvSpPr>
              <a:spLocks noChangeArrowheads="1"/>
            </p:cNvSpPr>
            <p:nvPr/>
          </p:nvSpPr>
          <p:spPr bwMode="auto">
            <a:xfrm>
              <a:off x="2496" y="2640"/>
              <a:ext cx="1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Line 189"/>
            <p:cNvSpPr>
              <a:spLocks noChangeShapeType="1"/>
            </p:cNvSpPr>
            <p:nvPr/>
          </p:nvSpPr>
          <p:spPr bwMode="auto">
            <a:xfrm flipH="1">
              <a:off x="1680" y="2736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3573" name="Picture 200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243" y="2688"/>
              <a:ext cx="129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74" name="Line 216"/>
            <p:cNvSpPr>
              <a:spLocks noChangeShapeType="1"/>
            </p:cNvSpPr>
            <p:nvPr/>
          </p:nvSpPr>
          <p:spPr bwMode="auto">
            <a:xfrm flipH="1">
              <a:off x="2688" y="2736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3575" name="Picture 223" descr="txp_fig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4135" y="2688"/>
              <a:ext cx="1305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226"/>
          <p:cNvGrpSpPr>
            <a:grpSpLocks/>
          </p:cNvGrpSpPr>
          <p:nvPr/>
        </p:nvGrpSpPr>
        <p:grpSpPr bwMode="auto">
          <a:xfrm>
            <a:off x="325438" y="4800600"/>
            <a:ext cx="8286750" cy="304800"/>
            <a:chOff x="205" y="3024"/>
            <a:chExt cx="5220" cy="192"/>
          </a:xfrm>
        </p:grpSpPr>
        <p:sp>
          <p:nvSpPr>
            <p:cNvPr id="23566" name="Rectangle 187"/>
            <p:cNvSpPr>
              <a:spLocks noChangeArrowheads="1"/>
            </p:cNvSpPr>
            <p:nvPr/>
          </p:nvSpPr>
          <p:spPr bwMode="auto">
            <a:xfrm>
              <a:off x="3456" y="3024"/>
              <a:ext cx="192" cy="1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7" name="Line 190"/>
            <p:cNvSpPr>
              <a:spLocks noChangeShapeType="1"/>
            </p:cNvSpPr>
            <p:nvPr/>
          </p:nvSpPr>
          <p:spPr bwMode="auto">
            <a:xfrm flipH="1" flipV="1">
              <a:off x="1680" y="3120"/>
              <a:ext cx="17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3568" name="Picture 204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205" y="3072"/>
              <a:ext cx="136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69" name="Line 217"/>
            <p:cNvSpPr>
              <a:spLocks noChangeShapeType="1"/>
            </p:cNvSpPr>
            <p:nvPr/>
          </p:nvSpPr>
          <p:spPr bwMode="auto">
            <a:xfrm flipH="1" flipV="1">
              <a:off x="3648" y="312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3570" name="Picture 224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4147" y="3072"/>
              <a:ext cx="127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5612" name="Picture 10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595313" y="2362200"/>
            <a:ext cx="1690687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3" name="Picture 10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6781800" y="2297113"/>
            <a:ext cx="169068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" name="Picture 1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15400" y="1800531"/>
            <a:ext cx="3057525" cy="4571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020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6600" y="1174750"/>
            <a:ext cx="5681935" cy="50736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Laplace Smoothing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724400" cy="48768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/>
                <a:cs typeface="Calibri"/>
              </a:rPr>
              <a:t>Laplace’s estimate:</a:t>
            </a:r>
          </a:p>
          <a:p>
            <a:pPr lvl="1" eaLnBrk="1" hangingPunct="1"/>
            <a:r>
              <a:rPr lang="en-US" sz="2000" dirty="0">
                <a:latin typeface="Calibri"/>
                <a:cs typeface="Calibri"/>
              </a:rPr>
              <a:t>Pretend you saw every outcome once more than you actually did</a:t>
            </a:r>
          </a:p>
          <a:p>
            <a:pPr lvl="1" eaLnBrk="1" hangingPunct="1"/>
            <a:endParaRPr lang="en-US" sz="2000" dirty="0">
              <a:latin typeface="Calibri"/>
              <a:cs typeface="Calibri"/>
            </a:endParaRPr>
          </a:p>
          <a:p>
            <a:pPr lvl="1" eaLnBrk="1" hangingPunct="1"/>
            <a:endParaRPr lang="en-US" sz="2000" dirty="0">
              <a:latin typeface="Calibri"/>
              <a:cs typeface="Calibri"/>
            </a:endParaRPr>
          </a:p>
          <a:p>
            <a:pPr lvl="1" eaLnBrk="1" hangingPunct="1"/>
            <a:endParaRPr lang="en-US" sz="2000" dirty="0">
              <a:latin typeface="Calibri"/>
              <a:cs typeface="Calibri"/>
            </a:endParaRPr>
          </a:p>
          <a:p>
            <a:pPr lvl="1" eaLnBrk="1" hangingPunct="1"/>
            <a:endParaRPr lang="en-US" sz="2000" dirty="0">
              <a:latin typeface="Calibri"/>
              <a:cs typeface="Calibri"/>
            </a:endParaRPr>
          </a:p>
          <a:p>
            <a:pPr lvl="1" eaLnBrk="1" hangingPunct="1"/>
            <a:endParaRPr lang="en-US" sz="2000" dirty="0">
              <a:latin typeface="Calibri"/>
              <a:cs typeface="Calibri"/>
            </a:endParaRPr>
          </a:p>
          <a:p>
            <a:pPr lvl="1" eaLnBrk="1" hangingPunct="1"/>
            <a:endParaRPr lang="en-US" sz="2000" dirty="0">
              <a:latin typeface="Calibri"/>
              <a:cs typeface="Calibri"/>
            </a:endParaRPr>
          </a:p>
          <a:p>
            <a:pPr lvl="1" eaLnBrk="1" hangingPunct="1"/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2970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46338" y="4116389"/>
            <a:ext cx="1643063" cy="76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4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19800" y="3294065"/>
            <a:ext cx="2690813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5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27725" y="4437065"/>
            <a:ext cx="2813051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6" name="Picture 1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74738" y="3049589"/>
            <a:ext cx="3649663" cy="76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1275" name="Rectangle 11"/>
          <p:cNvSpPr>
            <a:spLocks noChangeArrowheads="1"/>
          </p:cNvSpPr>
          <p:nvPr/>
        </p:nvSpPr>
        <p:spPr bwMode="auto">
          <a:xfrm>
            <a:off x="7696200" y="3200400"/>
            <a:ext cx="11430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91276" name="Rectangle 12"/>
          <p:cNvSpPr>
            <a:spLocks noChangeArrowheads="1"/>
          </p:cNvSpPr>
          <p:nvPr/>
        </p:nvSpPr>
        <p:spPr bwMode="auto">
          <a:xfrm>
            <a:off x="7696200" y="4267200"/>
            <a:ext cx="11430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6629400" y="1905000"/>
            <a:ext cx="2606040" cy="685800"/>
            <a:chOff x="6629400" y="1905000"/>
            <a:chExt cx="1447800" cy="381000"/>
          </a:xfrm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6629400" y="1905000"/>
              <a:ext cx="381000" cy="381000"/>
            </a:xfrm>
            <a:prstGeom prst="ellipse">
              <a:avLst/>
            </a:prstGeom>
            <a:solidFill>
              <a:srgbClr val="FF99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 dirty="0">
                  <a:latin typeface="Calibri"/>
                  <a:cs typeface="Calibri"/>
                </a:rPr>
                <a:t>r</a:t>
              </a: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7162800" y="1905000"/>
              <a:ext cx="381000" cy="381000"/>
            </a:xfrm>
            <a:prstGeom prst="ellipse">
              <a:avLst/>
            </a:prstGeom>
            <a:solidFill>
              <a:srgbClr val="FF99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 dirty="0">
                  <a:latin typeface="Calibri"/>
                  <a:cs typeface="Calibri"/>
                </a:rPr>
                <a:t>r</a:t>
              </a: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7696200" y="1905000"/>
              <a:ext cx="381000" cy="381000"/>
            </a:xfrm>
            <a:prstGeom prst="ellipse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 dirty="0">
                  <a:latin typeface="Calibri"/>
                  <a:cs typeface="Calibri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275" grpId="0" animBg="1"/>
      <p:bldP spid="129127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Laplace Smoothing</a:t>
            </a:r>
          </a:p>
        </p:txBody>
      </p:sp>
      <p:sp>
        <p:nvSpPr>
          <p:cNvPr id="129229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57912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Laplace’s estimate (extended):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Pretend you saw every outcome k extra times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What’s Laplace with k = 0?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k is the </a:t>
            </a:r>
            <a:r>
              <a:rPr lang="en-US" sz="2000" dirty="0">
                <a:solidFill>
                  <a:srgbClr val="CC0000"/>
                </a:solidFill>
                <a:latin typeface="Calibri"/>
                <a:cs typeface="Calibri"/>
              </a:rPr>
              <a:t>strength</a:t>
            </a:r>
            <a:r>
              <a:rPr lang="en-US" sz="2000" dirty="0">
                <a:latin typeface="Calibri"/>
                <a:cs typeface="Calibri"/>
              </a:rPr>
              <a:t> of the prior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Laplace for conditionals: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Smooth each condition independently: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30727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43802" y="3962401"/>
            <a:ext cx="26701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8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39001" y="4876801"/>
            <a:ext cx="3617913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9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43802" y="3103563"/>
            <a:ext cx="267017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2298" name="Picture 1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89114" y="5570538"/>
            <a:ext cx="3468687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1" name="Picture 1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28802" y="2667000"/>
            <a:ext cx="27606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2300" name="Rectangle 12"/>
          <p:cNvSpPr>
            <a:spLocks noChangeArrowheads="1"/>
          </p:cNvSpPr>
          <p:nvPr/>
        </p:nvSpPr>
        <p:spPr bwMode="auto">
          <a:xfrm>
            <a:off x="9372600" y="2895600"/>
            <a:ext cx="11430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92301" name="Rectangle 13"/>
          <p:cNvSpPr>
            <a:spLocks noChangeArrowheads="1"/>
          </p:cNvSpPr>
          <p:nvPr/>
        </p:nvSpPr>
        <p:spPr bwMode="auto">
          <a:xfrm>
            <a:off x="9372600" y="3733800"/>
            <a:ext cx="11430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92302" name="Rectangle 14"/>
          <p:cNvSpPr>
            <a:spLocks noChangeArrowheads="1"/>
          </p:cNvSpPr>
          <p:nvPr/>
        </p:nvSpPr>
        <p:spPr bwMode="auto">
          <a:xfrm>
            <a:off x="9296400" y="4724400"/>
            <a:ext cx="16764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7620000" y="1828800"/>
            <a:ext cx="2606040" cy="685800"/>
            <a:chOff x="6629400" y="1905000"/>
            <a:chExt cx="1447800" cy="381000"/>
          </a:xfrm>
        </p:grpSpPr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6629400" y="1905000"/>
              <a:ext cx="381000" cy="381000"/>
            </a:xfrm>
            <a:prstGeom prst="ellipse">
              <a:avLst/>
            </a:prstGeom>
            <a:solidFill>
              <a:srgbClr val="FF99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 dirty="0">
                  <a:latin typeface="Calibri"/>
                  <a:cs typeface="Calibri"/>
                </a:rPr>
                <a:t>r</a:t>
              </a: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7162800" y="1905000"/>
              <a:ext cx="381000" cy="381000"/>
            </a:xfrm>
            <a:prstGeom prst="ellipse">
              <a:avLst/>
            </a:prstGeom>
            <a:solidFill>
              <a:srgbClr val="FF99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 dirty="0">
                  <a:latin typeface="Calibri"/>
                  <a:cs typeface="Calibri"/>
                </a:rPr>
                <a:t>r</a:t>
              </a: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auto">
            <a:xfrm>
              <a:off x="7696200" y="1905000"/>
              <a:ext cx="381000" cy="381000"/>
            </a:xfrm>
            <a:prstGeom prst="ellipse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 dirty="0">
                  <a:latin typeface="Calibri"/>
                  <a:cs typeface="Calibri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2300" grpId="0" animBg="1"/>
      <p:bldP spid="1292301" grpId="0" animBg="1"/>
      <p:bldP spid="129230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A9441-88F9-44D9-949C-5995EBD0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0" y="-25400"/>
            <a:ext cx="42672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37295E-0CA9-4916-AC77-7391F66B7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1447800"/>
            <a:ext cx="5410200" cy="389589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725368-C1EC-450C-BE3C-017B276D8F0C}"/>
              </a:ext>
            </a:extLst>
          </p:cNvPr>
          <p:cNvSpPr txBox="1"/>
          <p:nvPr/>
        </p:nvSpPr>
        <p:spPr>
          <a:xfrm>
            <a:off x="0" y="725269"/>
            <a:ext cx="9755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Today is Sunny, Hot, Humidity Normal and No wind. What is probability of playing golf?</a:t>
            </a:r>
          </a:p>
          <a:p>
            <a:r>
              <a:rPr lang="en-US" b="1" dirty="0">
                <a:solidFill>
                  <a:srgbClr val="FF0000"/>
                </a:solidFill>
              </a:rPr>
              <a:t>Assume k=2 for </a:t>
            </a:r>
            <a:r>
              <a:rPr lang="en-US" b="1" dirty="0" err="1">
                <a:solidFill>
                  <a:srgbClr val="FF0000"/>
                </a:solidFill>
              </a:rPr>
              <a:t>laplace</a:t>
            </a:r>
            <a:r>
              <a:rPr lang="en-US" b="1" dirty="0">
                <a:solidFill>
                  <a:srgbClr val="FF0000"/>
                </a:solidFill>
              </a:rPr>
              <a:t> smoothing.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13F048A3-74EC-4589-A185-917B48642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927" y="1270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G</a:t>
            </a: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861257CD-8873-4605-8593-255E42A67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9527" y="1574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O</a:t>
            </a:r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7C4E3357-8C25-4664-8275-5BE99F07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8327" y="1574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W</a:t>
            </a:r>
          </a:p>
        </p:txBody>
      </p:sp>
      <p:cxnSp>
        <p:nvCxnSpPr>
          <p:cNvPr id="10" name="AutoShape 7">
            <a:extLst>
              <a:ext uri="{FF2B5EF4-FFF2-40B4-BE49-F238E27FC236}">
                <a16:creationId xmlns:a16="http://schemas.microsoft.com/office/drawing/2014/main" id="{EDC3235D-6701-44E2-9596-7AE7D079E2CC}"/>
              </a:ext>
            </a:extLst>
          </p:cNvPr>
          <p:cNvCxnSpPr>
            <a:cxnSpLocks noChangeShapeType="1"/>
            <a:stCxn id="6" idx="4"/>
            <a:endCxn id="9" idx="0"/>
          </p:cNvCxnSpPr>
          <p:nvPr/>
        </p:nvCxnSpPr>
        <p:spPr bwMode="auto">
          <a:xfrm>
            <a:off x="10940627" y="660400"/>
            <a:ext cx="914400" cy="914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" name="AutoShape 8">
            <a:extLst>
              <a:ext uri="{FF2B5EF4-FFF2-40B4-BE49-F238E27FC236}">
                <a16:creationId xmlns:a16="http://schemas.microsoft.com/office/drawing/2014/main" id="{E47FF944-F9CE-49B4-9244-6772FBFBFB3B}"/>
              </a:ext>
            </a:extLst>
          </p:cNvPr>
          <p:cNvCxnSpPr>
            <a:cxnSpLocks noChangeShapeType="1"/>
            <a:stCxn id="6" idx="4"/>
            <a:endCxn id="8" idx="0"/>
          </p:cNvCxnSpPr>
          <p:nvPr/>
        </p:nvCxnSpPr>
        <p:spPr bwMode="auto">
          <a:xfrm flipH="1">
            <a:off x="10026227" y="660400"/>
            <a:ext cx="914400" cy="914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" name="Oval 9">
            <a:extLst>
              <a:ext uri="{FF2B5EF4-FFF2-40B4-BE49-F238E27FC236}">
                <a16:creationId xmlns:a16="http://schemas.microsoft.com/office/drawing/2014/main" id="{05C34913-D910-4529-BACD-A489CFECB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5327" y="1574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T</a:t>
            </a:r>
          </a:p>
        </p:txBody>
      </p:sp>
      <p:cxnSp>
        <p:nvCxnSpPr>
          <p:cNvPr id="13" name="AutoShape 10">
            <a:extLst>
              <a:ext uri="{FF2B5EF4-FFF2-40B4-BE49-F238E27FC236}">
                <a16:creationId xmlns:a16="http://schemas.microsoft.com/office/drawing/2014/main" id="{892F5EC5-72E3-4427-ADBE-6AFB21D41879}"/>
              </a:ext>
            </a:extLst>
          </p:cNvPr>
          <p:cNvCxnSpPr>
            <a:cxnSpLocks noChangeShapeType="1"/>
            <a:stCxn id="6" idx="4"/>
            <a:endCxn id="12" idx="0"/>
          </p:cNvCxnSpPr>
          <p:nvPr/>
        </p:nvCxnSpPr>
        <p:spPr bwMode="auto">
          <a:xfrm flipH="1">
            <a:off x="10712027" y="660400"/>
            <a:ext cx="228600" cy="914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" name="Oval 6">
            <a:extLst>
              <a:ext uri="{FF2B5EF4-FFF2-40B4-BE49-F238E27FC236}">
                <a16:creationId xmlns:a16="http://schemas.microsoft.com/office/drawing/2014/main" id="{CC2A5FC1-DF8F-4456-9967-FB38F50A2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6827" y="1574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H</a:t>
            </a:r>
          </a:p>
        </p:txBody>
      </p:sp>
      <p:cxnSp>
        <p:nvCxnSpPr>
          <p:cNvPr id="16" name="AutoShape 7">
            <a:extLst>
              <a:ext uri="{FF2B5EF4-FFF2-40B4-BE49-F238E27FC236}">
                <a16:creationId xmlns:a16="http://schemas.microsoft.com/office/drawing/2014/main" id="{78070935-098B-4E1E-B471-CCE8A5A3D05C}"/>
              </a:ext>
            </a:extLst>
          </p:cNvPr>
          <p:cNvCxnSpPr>
            <a:cxnSpLocks noChangeShapeType="1"/>
            <a:stCxn id="6" idx="4"/>
            <a:endCxn id="15" idx="0"/>
          </p:cNvCxnSpPr>
          <p:nvPr/>
        </p:nvCxnSpPr>
        <p:spPr bwMode="auto">
          <a:xfrm>
            <a:off x="10940627" y="660400"/>
            <a:ext cx="342900" cy="914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0B9A2A-6846-4D52-ADD5-C333F0402329}"/>
                  </a:ext>
                </a:extLst>
              </p:cNvPr>
              <p:cNvSpPr txBox="1"/>
              <p:nvPr/>
            </p:nvSpPr>
            <p:spPr>
              <a:xfrm>
                <a:off x="5225484" y="1538111"/>
                <a:ext cx="5442516" cy="4876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P(G|O=sunny, T=hot, H=normal, W=false)</a:t>
                </a:r>
              </a:p>
              <a:p>
                <a:r>
                  <a:rPr lang="en-US" dirty="0"/>
                  <a:t>…</a:t>
                </a:r>
              </a:p>
              <a:p>
                <a:r>
                  <a:rPr lang="en-US" dirty="0"/>
                  <a:t>P(G, sunny, hot, normal, false)</a:t>
                </a:r>
              </a:p>
              <a:p>
                <a:r>
                  <a:rPr lang="en-US" dirty="0"/>
                  <a:t>= P(G) P(</a:t>
                </a:r>
                <a:r>
                  <a:rPr lang="en-US" dirty="0" err="1"/>
                  <a:t>sunny|G</a:t>
                </a:r>
                <a:r>
                  <a:rPr lang="en-US" dirty="0"/>
                  <a:t>) P(</a:t>
                </a:r>
                <a:r>
                  <a:rPr lang="en-US" dirty="0" err="1"/>
                  <a:t>hot|G</a:t>
                </a:r>
                <a:r>
                  <a:rPr lang="en-US" dirty="0"/>
                  <a:t>) P(</a:t>
                </a:r>
                <a:r>
                  <a:rPr lang="en-US" dirty="0" err="1"/>
                  <a:t>normal|G</a:t>
                </a:r>
                <a:r>
                  <a:rPr lang="en-US" dirty="0"/>
                  <a:t>) P(</a:t>
                </a:r>
                <a:r>
                  <a:rPr lang="en-US" dirty="0" err="1"/>
                  <a:t>false|G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P(y, sunny, hot, normal, false)</a:t>
                </a:r>
              </a:p>
              <a:p>
                <a:r>
                  <a:rPr lang="en-US" dirty="0"/>
                  <a:t>= </a:t>
                </a:r>
                <a:r>
                  <a:rPr lang="en-US" b="1" dirty="0"/>
                  <a:t>P(y)</a:t>
                </a:r>
                <a:r>
                  <a:rPr lang="en-US" dirty="0"/>
                  <a:t> P(</a:t>
                </a:r>
                <a:r>
                  <a:rPr lang="en-US" dirty="0" err="1"/>
                  <a:t>sunny|y</a:t>
                </a:r>
                <a:r>
                  <a:rPr lang="en-US" dirty="0"/>
                  <a:t>) P(</a:t>
                </a:r>
                <a:r>
                  <a:rPr lang="en-US" dirty="0" err="1"/>
                  <a:t>hot|y</a:t>
                </a:r>
                <a:r>
                  <a:rPr lang="en-US" dirty="0"/>
                  <a:t>) P(</a:t>
                </a:r>
                <a:r>
                  <a:rPr lang="en-US" dirty="0" err="1"/>
                  <a:t>normal|y</a:t>
                </a:r>
                <a:r>
                  <a:rPr lang="en-US" dirty="0"/>
                  <a:t>) P(</a:t>
                </a:r>
                <a:r>
                  <a:rPr lang="en-US" dirty="0" err="1"/>
                  <a:t>false|y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0.02</a:t>
                </a:r>
              </a:p>
              <a:p>
                <a:r>
                  <a:rPr lang="en-US" dirty="0"/>
                  <a:t>P(n, sunny, hot, normal, false)</a:t>
                </a:r>
              </a:p>
              <a:p>
                <a:r>
                  <a:rPr lang="en-US" dirty="0"/>
                  <a:t>= </a:t>
                </a:r>
                <a:r>
                  <a:rPr lang="en-US" b="1" dirty="0"/>
                  <a:t>P(n)</a:t>
                </a:r>
                <a:r>
                  <a:rPr lang="en-US" dirty="0"/>
                  <a:t> P(</a:t>
                </a:r>
                <a:r>
                  <a:rPr lang="en-US" dirty="0" err="1"/>
                  <a:t>sunny|n</a:t>
                </a:r>
                <a:r>
                  <a:rPr lang="en-US" dirty="0"/>
                  <a:t>) P(</a:t>
                </a:r>
                <a:r>
                  <a:rPr lang="en-US" dirty="0" err="1"/>
                  <a:t>hot|n</a:t>
                </a:r>
                <a:r>
                  <a:rPr lang="en-US" dirty="0"/>
                  <a:t>) P(</a:t>
                </a:r>
                <a:r>
                  <a:rPr lang="en-US" dirty="0" err="1"/>
                  <a:t>normal|n</a:t>
                </a:r>
                <a:r>
                  <a:rPr lang="en-US" dirty="0"/>
                  <a:t>) P(</a:t>
                </a:r>
                <a:r>
                  <a:rPr lang="en-US" dirty="0" err="1"/>
                  <a:t>false|n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Y</a:t>
                </a:r>
              </a:p>
              <a:p>
                <a:endParaRPr lang="en-US" dirty="0"/>
              </a:p>
              <a:p>
                <a:r>
                  <a:rPr lang="en-US" dirty="0"/>
                  <a:t>P(y|…)=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/>
                  <a:t> (Ans.)</a:t>
                </a:r>
              </a:p>
              <a:p>
                <a:r>
                  <a:rPr lang="en-US" dirty="0"/>
                  <a:t>P(n|…) = 100 – W =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0B9A2A-6846-4D52-ADD5-C333F0402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484" y="1538111"/>
                <a:ext cx="5442516" cy="4876207"/>
              </a:xfrm>
              <a:prstGeom prst="rect">
                <a:avLst/>
              </a:prstGeom>
              <a:blipFill>
                <a:blip r:embed="rId4"/>
                <a:stretch>
                  <a:fillRect l="-896" t="-625" r="-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882E466-0060-40DB-9B82-636D665AF338}"/>
                  </a:ext>
                </a:extLst>
              </p:cNvPr>
              <p:cNvSpPr txBox="1"/>
              <p:nvPr/>
            </p:nvSpPr>
            <p:spPr>
              <a:xfrm>
                <a:off x="-20098" y="5326398"/>
                <a:ext cx="3617465" cy="970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P(y)=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14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+2∗2</m:t>
                        </m:r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=11/18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r>
                  <a:rPr lang="en-US" sz="2000" dirty="0"/>
                  <a:t>P(n)=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14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+2∗2</m:t>
                        </m:r>
                      </m:den>
                    </m:f>
                  </m:oMath>
                </a14:m>
                <a:r>
                  <a:rPr lang="en-US" sz="2000" dirty="0"/>
                  <a:t>=7/18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882E466-0060-40DB-9B82-636D665AF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098" y="5326398"/>
                <a:ext cx="3617465" cy="970330"/>
              </a:xfrm>
              <a:prstGeom prst="rect">
                <a:avLst/>
              </a:prstGeom>
              <a:blipFill>
                <a:blip r:embed="rId5"/>
                <a:stretch>
                  <a:fillRect l="-1855" b="-3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DEAA280C-A079-4035-9B32-A311299AA292}"/>
              </a:ext>
            </a:extLst>
          </p:cNvPr>
          <p:cNvSpPr/>
          <p:nvPr/>
        </p:nvSpPr>
        <p:spPr>
          <a:xfrm>
            <a:off x="4060542" y="1528608"/>
            <a:ext cx="1186884" cy="3771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B22F56-39E4-4C34-9333-4ADC60C7C840}"/>
              </a:ext>
            </a:extLst>
          </p:cNvPr>
          <p:cNvSpPr/>
          <p:nvPr/>
        </p:nvSpPr>
        <p:spPr>
          <a:xfrm>
            <a:off x="2893215" y="1550348"/>
            <a:ext cx="1186884" cy="3771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249128-736C-4445-8451-DC1D71ABEF59}"/>
              </a:ext>
            </a:extLst>
          </p:cNvPr>
          <p:cNvSpPr/>
          <p:nvPr/>
        </p:nvSpPr>
        <p:spPr>
          <a:xfrm>
            <a:off x="47303" y="2339247"/>
            <a:ext cx="5130878" cy="750468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4C3756-2B0F-4C5F-820D-4AC4548E4437}"/>
              </a:ext>
            </a:extLst>
          </p:cNvPr>
          <p:cNvSpPr/>
          <p:nvPr/>
        </p:nvSpPr>
        <p:spPr>
          <a:xfrm>
            <a:off x="47303" y="3793585"/>
            <a:ext cx="5130878" cy="1201130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75A198-D221-4413-8D3B-7DB02A9D760D}"/>
              </a:ext>
            </a:extLst>
          </p:cNvPr>
          <p:cNvSpPr/>
          <p:nvPr/>
        </p:nvSpPr>
        <p:spPr>
          <a:xfrm>
            <a:off x="152400" y="3307320"/>
            <a:ext cx="5130878" cy="257665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5E6F5F5-0373-458F-A9FB-C95B148379BD}"/>
                  </a:ext>
                </a:extLst>
              </p:cNvPr>
              <p:cNvSpPr txBox="1"/>
              <p:nvPr/>
            </p:nvSpPr>
            <p:spPr>
              <a:xfrm>
                <a:off x="2539551" y="5307652"/>
                <a:ext cx="2239716" cy="901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P(</a:t>
                </a:r>
                <a:r>
                  <a:rPr lang="en-US" dirty="0" err="1">
                    <a:solidFill>
                      <a:srgbClr val="FF0000"/>
                    </a:solidFill>
                  </a:rPr>
                  <a:t>hot|y</a:t>
                </a:r>
                <a:r>
                  <a:rPr lang="en-US" dirty="0">
                    <a:solidFill>
                      <a:srgbClr val="FF0000"/>
                    </a:solidFill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+2∗3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P(</a:t>
                </a:r>
                <a:r>
                  <a:rPr lang="en-US" dirty="0" err="1">
                    <a:solidFill>
                      <a:srgbClr val="FF0000"/>
                    </a:solidFill>
                  </a:rPr>
                  <a:t>hot|n</a:t>
                </a:r>
                <a:r>
                  <a:rPr lang="en-US" dirty="0">
                    <a:solidFill>
                      <a:srgbClr val="FF0000"/>
                    </a:solidFill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+2∗3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5E6F5F5-0373-458F-A9FB-C95B14837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551" y="5307652"/>
                <a:ext cx="2239716" cy="901978"/>
              </a:xfrm>
              <a:prstGeom prst="rect">
                <a:avLst/>
              </a:prstGeom>
              <a:blipFill>
                <a:blip r:embed="rId6"/>
                <a:stretch>
                  <a:fillRect l="-2452" b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46C67AA-975C-4D7A-BAC7-3048D0B97D22}"/>
                  </a:ext>
                </a:extLst>
              </p:cNvPr>
              <p:cNvSpPr txBox="1"/>
              <p:nvPr/>
            </p:nvSpPr>
            <p:spPr>
              <a:xfrm>
                <a:off x="1183306" y="6047565"/>
                <a:ext cx="2688557" cy="878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C00CC"/>
                    </a:solidFill>
                  </a:rPr>
                  <a:t>P(</a:t>
                </a:r>
                <a:r>
                  <a:rPr lang="en-US" dirty="0" err="1">
                    <a:solidFill>
                      <a:srgbClr val="CC00CC"/>
                    </a:solidFill>
                  </a:rPr>
                  <a:t>normal|y</a:t>
                </a:r>
                <a:r>
                  <a:rPr lang="en-US" dirty="0">
                    <a:solidFill>
                      <a:srgbClr val="CC00CC"/>
                    </a:solidFill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b="0" i="1" dirty="0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r>
                          <a:rPr lang="en-US" i="1" dirty="0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dirty="0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+2∗2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</m:oMath>
                </a14:m>
                <a:endParaRPr lang="en-US" dirty="0">
                  <a:solidFill>
                    <a:srgbClr val="CC00CC"/>
                  </a:solidFill>
                </a:endParaRPr>
              </a:p>
              <a:p>
                <a:r>
                  <a:rPr lang="en-US" dirty="0">
                    <a:solidFill>
                      <a:srgbClr val="CC00CC"/>
                    </a:solidFill>
                  </a:rPr>
                  <a:t>P(</a:t>
                </a:r>
                <a:r>
                  <a:rPr lang="en-US" dirty="0" err="1">
                    <a:solidFill>
                      <a:srgbClr val="CC00CC"/>
                    </a:solidFill>
                  </a:rPr>
                  <a:t>normal|n</a:t>
                </a:r>
                <a:r>
                  <a:rPr lang="en-US" dirty="0">
                    <a:solidFill>
                      <a:srgbClr val="CC00CC"/>
                    </a:solidFill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r>
                          <a:rPr lang="en-US" i="1" dirty="0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dirty="0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+2∗2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US" dirty="0">
                  <a:solidFill>
                    <a:srgbClr val="CC00CC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46C67AA-975C-4D7A-BAC7-3048D0B97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306" y="6047565"/>
                <a:ext cx="2688557" cy="878959"/>
              </a:xfrm>
              <a:prstGeom prst="rect">
                <a:avLst/>
              </a:prstGeom>
              <a:blipFill>
                <a:blip r:embed="rId7"/>
                <a:stretch>
                  <a:fillRect l="-1814" b="-3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C7FF39D-CE12-4934-8A47-F7A4695BF2D5}"/>
                  </a:ext>
                </a:extLst>
              </p:cNvPr>
              <p:cNvSpPr txBox="1"/>
              <p:nvPr/>
            </p:nvSpPr>
            <p:spPr>
              <a:xfrm>
                <a:off x="7245739" y="5727905"/>
                <a:ext cx="2406428" cy="878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P(</a:t>
                </a:r>
                <a:r>
                  <a:rPr lang="en-US" dirty="0" err="1">
                    <a:solidFill>
                      <a:srgbClr val="7030A0"/>
                    </a:solidFill>
                  </a:rPr>
                  <a:t>false|y</a:t>
                </a:r>
                <a:r>
                  <a:rPr lang="en-US" dirty="0">
                    <a:solidFill>
                      <a:srgbClr val="7030A0"/>
                    </a:solidFill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r>
                          <a:rPr lang="en-US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+2∗2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  <a:p>
                <a:r>
                  <a:rPr lang="en-US" dirty="0">
                    <a:solidFill>
                      <a:srgbClr val="7030A0"/>
                    </a:solidFill>
                  </a:rPr>
                  <a:t>P(</a:t>
                </a:r>
                <a:r>
                  <a:rPr lang="en-US" dirty="0" err="1">
                    <a:solidFill>
                      <a:srgbClr val="7030A0"/>
                    </a:solidFill>
                  </a:rPr>
                  <a:t>false|n</a:t>
                </a:r>
                <a:r>
                  <a:rPr lang="en-US" dirty="0">
                    <a:solidFill>
                      <a:srgbClr val="7030A0"/>
                    </a:solidFill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r>
                          <a:rPr lang="en-US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+2∗2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C7FF39D-CE12-4934-8A47-F7A4695BF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739" y="5727905"/>
                <a:ext cx="2406428" cy="878959"/>
              </a:xfrm>
              <a:prstGeom prst="rect">
                <a:avLst/>
              </a:prstGeom>
              <a:blipFill>
                <a:blip r:embed="rId8"/>
                <a:stretch>
                  <a:fillRect l="-2284" b="-3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E771BD5-C128-404C-A150-804F643BDCF1}"/>
                  </a:ext>
                </a:extLst>
              </p:cNvPr>
              <p:cNvSpPr txBox="1"/>
              <p:nvPr/>
            </p:nvSpPr>
            <p:spPr>
              <a:xfrm>
                <a:off x="4721975" y="5727905"/>
                <a:ext cx="2598788" cy="1160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3333FF"/>
                    </a:solidFill>
                  </a:rPr>
                  <a:t>P(</a:t>
                </a:r>
                <a:r>
                  <a:rPr lang="en-US" dirty="0" err="1">
                    <a:solidFill>
                      <a:srgbClr val="3333FF"/>
                    </a:solidFill>
                  </a:rPr>
                  <a:t>sunny|y</a:t>
                </a:r>
                <a:r>
                  <a:rPr lang="en-US" dirty="0">
                    <a:solidFill>
                      <a:srgbClr val="3333FF"/>
                    </a:solidFill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r>
                          <a:rPr lang="en-US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+2∗3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</m:oMath>
                </a14:m>
                <a:endParaRPr lang="en-US" dirty="0">
                  <a:solidFill>
                    <a:srgbClr val="3333FF"/>
                  </a:solidFill>
                </a:endParaRPr>
              </a:p>
              <a:p>
                <a:r>
                  <a:rPr lang="en-US" dirty="0">
                    <a:solidFill>
                      <a:srgbClr val="3333FF"/>
                    </a:solidFill>
                  </a:rPr>
                  <a:t>P(</a:t>
                </a:r>
                <a:r>
                  <a:rPr lang="en-US" dirty="0" err="1">
                    <a:solidFill>
                      <a:srgbClr val="3333FF"/>
                    </a:solidFill>
                  </a:rPr>
                  <a:t>sunny|n</a:t>
                </a:r>
                <a:r>
                  <a:rPr lang="en-US" dirty="0">
                    <a:solidFill>
                      <a:srgbClr val="3333FF"/>
                    </a:solidFill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r>
                          <a:rPr lang="en-US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+2∗3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</m:oMath>
                </a14:m>
                <a:endParaRPr lang="en-US" dirty="0">
                  <a:solidFill>
                    <a:srgbClr val="3333FF"/>
                  </a:solidFill>
                </a:endParaRPr>
              </a:p>
              <a:p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E771BD5-C128-404C-A150-804F643BD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975" y="5727905"/>
                <a:ext cx="2598788" cy="1160126"/>
              </a:xfrm>
              <a:prstGeom prst="rect">
                <a:avLst/>
              </a:prstGeom>
              <a:blipFill>
                <a:blip r:embed="rId9"/>
                <a:stretch>
                  <a:fillRect l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11" descr="txp_fig">
            <a:extLst>
              <a:ext uri="{FF2B5EF4-FFF2-40B4-BE49-F238E27FC236}">
                <a16:creationId xmlns:a16="http://schemas.microsoft.com/office/drawing/2014/main" id="{03CCAC8B-084F-4A8B-81CE-97CB20EF8723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309682" y="4822390"/>
            <a:ext cx="2760663" cy="633413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C73D104-B63D-49C6-B29A-9A1981B2B607}"/>
              </a:ext>
            </a:extLst>
          </p:cNvPr>
          <p:cNvSpPr txBox="1"/>
          <p:nvPr/>
        </p:nvSpPr>
        <p:spPr>
          <a:xfrm>
            <a:off x="4324346" y="1194366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|X|=2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3B3664-7BFC-4D7D-BE37-8145CD4CC678}"/>
              </a:ext>
            </a:extLst>
          </p:cNvPr>
          <p:cNvSpPr txBox="1"/>
          <p:nvPr/>
        </p:nvSpPr>
        <p:spPr>
          <a:xfrm>
            <a:off x="183244" y="1241044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|X|=3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ECAD07-2C7A-4E5D-ADCB-69C3DBBF6744}"/>
              </a:ext>
            </a:extLst>
          </p:cNvPr>
          <p:cNvSpPr txBox="1"/>
          <p:nvPr/>
        </p:nvSpPr>
        <p:spPr>
          <a:xfrm>
            <a:off x="1134551" y="1241044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|X|=3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58827D-6F34-4C43-8718-8A88B73F89A9}"/>
              </a:ext>
            </a:extLst>
          </p:cNvPr>
          <p:cNvSpPr txBox="1"/>
          <p:nvPr/>
        </p:nvSpPr>
        <p:spPr>
          <a:xfrm>
            <a:off x="2085858" y="1241044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|X|=2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1AB1FC-96D2-4DFB-970F-80415C80AC38}"/>
              </a:ext>
            </a:extLst>
          </p:cNvPr>
          <p:cNvSpPr txBox="1"/>
          <p:nvPr/>
        </p:nvSpPr>
        <p:spPr>
          <a:xfrm>
            <a:off x="3037165" y="1241044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|X|=2</a:t>
            </a:r>
          </a:p>
        </p:txBody>
      </p:sp>
    </p:spTree>
    <p:extLst>
      <p:ext uri="{BB962C8B-B14F-4D97-AF65-F5344CB8AC3E}">
        <p14:creationId xmlns:p14="http://schemas.microsoft.com/office/powerpoint/2010/main" val="19366236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CFA5-E1AA-47F0-9D9C-2E05FE9C3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FF9097-66EF-4A11-A498-0BBD8791E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49684"/>
            <a:ext cx="6935168" cy="5334744"/>
          </a:xfrm>
          <a:prstGeom prst="rect">
            <a:avLst/>
          </a:prstGeom>
        </p:spPr>
      </p:pic>
      <p:pic>
        <p:nvPicPr>
          <p:cNvPr id="4" name="Picture 11" descr="txp_fig">
            <a:extLst>
              <a:ext uri="{FF2B5EF4-FFF2-40B4-BE49-F238E27FC236}">
                <a16:creationId xmlns:a16="http://schemas.microsoft.com/office/drawing/2014/main" id="{726EAAC7-3BF1-4E28-A572-BECDCD2A8C7D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3032" y="0"/>
            <a:ext cx="2760663" cy="633413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</p:spPr>
      </p:pic>
      <p:pic>
        <p:nvPicPr>
          <p:cNvPr id="6" name="Picture 10" descr="txp_fig">
            <a:extLst>
              <a:ext uri="{FF2B5EF4-FFF2-40B4-BE49-F238E27FC236}">
                <a16:creationId xmlns:a16="http://schemas.microsoft.com/office/drawing/2014/main" id="{90D36641-C8DD-409B-90DC-B5820452256E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30281" y="36095"/>
            <a:ext cx="3468687" cy="677863"/>
          </a:xfrm>
          <a:prstGeom prst="rect">
            <a:avLst/>
          </a:prstGeom>
          <a:solidFill>
            <a:schemeClr val="accent2"/>
          </a:solidFill>
          <a:ln w="9525">
            <a:solidFill>
              <a:srgbClr val="3333FF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890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CFA5-E1AA-47F0-9D9C-2E05FE9C3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FF9097-66EF-4A11-A498-0BBD8791E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49684"/>
            <a:ext cx="6935168" cy="5334744"/>
          </a:xfrm>
          <a:prstGeom prst="rect">
            <a:avLst/>
          </a:prstGeom>
        </p:spPr>
      </p:pic>
      <p:pic>
        <p:nvPicPr>
          <p:cNvPr id="4" name="Picture 11" descr="txp_fig">
            <a:extLst>
              <a:ext uri="{FF2B5EF4-FFF2-40B4-BE49-F238E27FC236}">
                <a16:creationId xmlns:a16="http://schemas.microsoft.com/office/drawing/2014/main" id="{726EAAC7-3BF1-4E28-A572-BECDCD2A8C7D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3032" y="0"/>
            <a:ext cx="2760663" cy="633413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</p:spPr>
      </p:pic>
      <p:pic>
        <p:nvPicPr>
          <p:cNvPr id="6" name="Picture 10" descr="txp_fig">
            <a:extLst>
              <a:ext uri="{FF2B5EF4-FFF2-40B4-BE49-F238E27FC236}">
                <a16:creationId xmlns:a16="http://schemas.microsoft.com/office/drawing/2014/main" id="{90D36641-C8DD-409B-90DC-B5820452256E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30281" y="36095"/>
            <a:ext cx="3468687" cy="677863"/>
          </a:xfrm>
          <a:prstGeom prst="rect">
            <a:avLst/>
          </a:prstGeom>
          <a:solidFill>
            <a:schemeClr val="accent2"/>
          </a:solidFill>
          <a:ln w="9525">
            <a:solidFill>
              <a:srgbClr val="3333FF"/>
            </a:solidFill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98BEAD-80E0-42C7-A167-EA20BD039DFD}"/>
              </a:ext>
            </a:extLst>
          </p:cNvPr>
          <p:cNvSpPr txBox="1"/>
          <p:nvPr/>
        </p:nvSpPr>
        <p:spPr>
          <a:xfrm>
            <a:off x="6858000" y="1165726"/>
            <a:ext cx="5323958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P(F,14, short, high, high) = P(F)P(14|F) P(</a:t>
            </a:r>
            <a:r>
              <a:rPr lang="en-US" dirty="0" err="1">
                <a:solidFill>
                  <a:srgbClr val="3333FF"/>
                </a:solidFill>
              </a:rPr>
              <a:t>short|F</a:t>
            </a:r>
            <a:r>
              <a:rPr lang="en-US" dirty="0">
                <a:solidFill>
                  <a:srgbClr val="3333FF"/>
                </a:solidFill>
              </a:rPr>
              <a:t>) </a:t>
            </a:r>
          </a:p>
          <a:p>
            <a:r>
              <a:rPr lang="en-US" dirty="0">
                <a:solidFill>
                  <a:srgbClr val="3333FF"/>
                </a:solidFill>
              </a:rPr>
              <a:t>              P( </a:t>
            </a:r>
            <a:r>
              <a:rPr lang="en-US" dirty="0" err="1">
                <a:solidFill>
                  <a:srgbClr val="3333FF"/>
                </a:solidFill>
              </a:rPr>
              <a:t>Sp</a:t>
            </a:r>
            <a:r>
              <a:rPr lang="en-US" dirty="0">
                <a:solidFill>
                  <a:srgbClr val="3333FF"/>
                </a:solidFill>
              </a:rPr>
              <a:t> = high | F) P(St = high | F)</a:t>
            </a:r>
          </a:p>
          <a:p>
            <a:endParaRPr lang="en-US" dirty="0">
              <a:solidFill>
                <a:srgbClr val="3333FF"/>
              </a:solidFill>
            </a:endParaRPr>
          </a:p>
          <a:p>
            <a:r>
              <a:rPr lang="en-US" dirty="0">
                <a:solidFill>
                  <a:srgbClr val="3333FF"/>
                </a:solidFill>
              </a:rPr>
              <a:t>P(F=y) = 6/12</a:t>
            </a:r>
          </a:p>
          <a:p>
            <a:r>
              <a:rPr lang="en-US" dirty="0">
                <a:solidFill>
                  <a:srgbClr val="3333FF"/>
                </a:solidFill>
              </a:rPr>
              <a:t>P(F=n) = 6/12</a:t>
            </a:r>
          </a:p>
          <a:p>
            <a:endParaRPr lang="en-US" dirty="0">
              <a:solidFill>
                <a:srgbClr val="3333FF"/>
              </a:solidFill>
            </a:endParaRPr>
          </a:p>
          <a:p>
            <a:r>
              <a:rPr lang="en-US" dirty="0">
                <a:solidFill>
                  <a:srgbClr val="3333FF"/>
                </a:solidFill>
              </a:rPr>
              <a:t>P(14| yes) = 3/8</a:t>
            </a:r>
          </a:p>
          <a:p>
            <a:r>
              <a:rPr lang="en-US" dirty="0">
                <a:solidFill>
                  <a:srgbClr val="3333FF"/>
                </a:solidFill>
              </a:rPr>
              <a:t>P(14| no ) = 3/8</a:t>
            </a:r>
          </a:p>
          <a:p>
            <a:endParaRPr lang="en-US" dirty="0">
              <a:solidFill>
                <a:srgbClr val="3333FF"/>
              </a:solidFill>
            </a:endParaRPr>
          </a:p>
          <a:p>
            <a:r>
              <a:rPr lang="en-US" dirty="0">
                <a:solidFill>
                  <a:srgbClr val="3333FF"/>
                </a:solidFill>
              </a:rPr>
              <a:t>P(short | yes ) = 1/8</a:t>
            </a:r>
          </a:p>
          <a:p>
            <a:r>
              <a:rPr lang="en-US" dirty="0">
                <a:solidFill>
                  <a:srgbClr val="3333FF"/>
                </a:solidFill>
              </a:rPr>
              <a:t>P (short | no) = 4/8</a:t>
            </a:r>
          </a:p>
          <a:p>
            <a:endParaRPr lang="en-US" dirty="0">
              <a:solidFill>
                <a:srgbClr val="3333FF"/>
              </a:solidFill>
            </a:endParaRPr>
          </a:p>
          <a:p>
            <a:r>
              <a:rPr lang="en-US" dirty="0">
                <a:solidFill>
                  <a:srgbClr val="3333FF"/>
                </a:solidFill>
              </a:rPr>
              <a:t>P (</a:t>
            </a:r>
            <a:r>
              <a:rPr lang="en-US" dirty="0" err="1">
                <a:solidFill>
                  <a:srgbClr val="3333FF"/>
                </a:solidFill>
              </a:rPr>
              <a:t>Sp</a:t>
            </a:r>
            <a:r>
              <a:rPr lang="en-US" dirty="0">
                <a:solidFill>
                  <a:srgbClr val="3333FF"/>
                </a:solidFill>
              </a:rPr>
              <a:t> = high | yes) = 4/7</a:t>
            </a:r>
          </a:p>
          <a:p>
            <a:r>
              <a:rPr lang="en-US" dirty="0">
                <a:solidFill>
                  <a:srgbClr val="3333FF"/>
                </a:solidFill>
              </a:rPr>
              <a:t>P (</a:t>
            </a:r>
            <a:r>
              <a:rPr lang="en-US" dirty="0" err="1">
                <a:solidFill>
                  <a:srgbClr val="3333FF"/>
                </a:solidFill>
              </a:rPr>
              <a:t>Sp</a:t>
            </a:r>
            <a:r>
              <a:rPr lang="en-US" dirty="0">
                <a:solidFill>
                  <a:srgbClr val="3333FF"/>
                </a:solidFill>
              </a:rPr>
              <a:t> = high | no) = 3/7</a:t>
            </a:r>
          </a:p>
          <a:p>
            <a:endParaRPr lang="en-US" dirty="0">
              <a:solidFill>
                <a:srgbClr val="3333FF"/>
              </a:solidFill>
            </a:endParaRPr>
          </a:p>
          <a:p>
            <a:r>
              <a:rPr lang="en-US" dirty="0">
                <a:solidFill>
                  <a:srgbClr val="3333FF"/>
                </a:solidFill>
              </a:rPr>
              <a:t>P (St = high | yes) = 5/7</a:t>
            </a:r>
          </a:p>
          <a:p>
            <a:r>
              <a:rPr lang="en-US" dirty="0">
                <a:solidFill>
                  <a:srgbClr val="3333FF"/>
                </a:solidFill>
              </a:rPr>
              <a:t>P (St = high | no) = 2/7</a:t>
            </a:r>
          </a:p>
          <a:p>
            <a:endParaRPr lang="en-US" dirty="0">
              <a:solidFill>
                <a:srgbClr val="3333FF"/>
              </a:solidFill>
            </a:endParaRPr>
          </a:p>
          <a:p>
            <a:endParaRPr lang="en-US" dirty="0">
              <a:solidFill>
                <a:srgbClr val="3333FF"/>
              </a:solidFill>
            </a:endParaRPr>
          </a:p>
          <a:p>
            <a:endParaRPr lang="en-US" dirty="0">
              <a:solidFill>
                <a:srgbClr val="3333FF"/>
              </a:solidFill>
            </a:endParaRPr>
          </a:p>
          <a:p>
            <a:endParaRPr lang="en-US" dirty="0">
              <a:solidFill>
                <a:srgbClr val="3333FF"/>
              </a:solidFill>
            </a:endParaRPr>
          </a:p>
          <a:p>
            <a:endParaRPr lang="en-US" dirty="0">
              <a:solidFill>
                <a:srgbClr val="3333FF"/>
              </a:solidFill>
            </a:endParaRPr>
          </a:p>
          <a:p>
            <a:endParaRPr 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4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CFA5-E1AA-47F0-9D9C-2E05FE9C3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FF9097-66EF-4A11-A498-0BBD8791E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49684"/>
            <a:ext cx="6935168" cy="5334744"/>
          </a:xfrm>
          <a:prstGeom prst="rect">
            <a:avLst/>
          </a:prstGeom>
        </p:spPr>
      </p:pic>
      <p:pic>
        <p:nvPicPr>
          <p:cNvPr id="4" name="Picture 11" descr="txp_fig">
            <a:extLst>
              <a:ext uri="{FF2B5EF4-FFF2-40B4-BE49-F238E27FC236}">
                <a16:creationId xmlns:a16="http://schemas.microsoft.com/office/drawing/2014/main" id="{726EAAC7-3BF1-4E28-A572-BECDCD2A8C7D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3032" y="0"/>
            <a:ext cx="2760663" cy="633413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</p:spPr>
      </p:pic>
      <p:pic>
        <p:nvPicPr>
          <p:cNvPr id="6" name="Picture 10" descr="txp_fig">
            <a:extLst>
              <a:ext uri="{FF2B5EF4-FFF2-40B4-BE49-F238E27FC236}">
                <a16:creationId xmlns:a16="http://schemas.microsoft.com/office/drawing/2014/main" id="{90D36641-C8DD-409B-90DC-B5820452256E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30281" y="36095"/>
            <a:ext cx="3468687" cy="677863"/>
          </a:xfrm>
          <a:prstGeom prst="rect">
            <a:avLst/>
          </a:prstGeom>
          <a:solidFill>
            <a:schemeClr val="accent2"/>
          </a:solidFill>
          <a:ln w="9525">
            <a:solidFill>
              <a:srgbClr val="3333FF"/>
            </a:solidFill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98BEAD-80E0-42C7-A167-EA20BD039DFD}"/>
              </a:ext>
            </a:extLst>
          </p:cNvPr>
          <p:cNvSpPr txBox="1"/>
          <p:nvPr/>
        </p:nvSpPr>
        <p:spPr>
          <a:xfrm>
            <a:off x="6858000" y="1165726"/>
            <a:ext cx="53340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P(F,14, short, high, high) = P(F)P(14|F) P(</a:t>
            </a:r>
            <a:r>
              <a:rPr lang="en-US" sz="1600" dirty="0" err="1">
                <a:solidFill>
                  <a:srgbClr val="FF0000"/>
                </a:solidFill>
              </a:rPr>
              <a:t>short|F</a:t>
            </a:r>
            <a:r>
              <a:rPr lang="en-US" sz="1600" dirty="0">
                <a:solidFill>
                  <a:srgbClr val="FF0000"/>
                </a:solidFill>
              </a:rPr>
              <a:t>)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          P( </a:t>
            </a:r>
            <a:r>
              <a:rPr lang="en-US" sz="1600" dirty="0" err="1">
                <a:solidFill>
                  <a:srgbClr val="FF0000"/>
                </a:solidFill>
              </a:rPr>
              <a:t>Sp</a:t>
            </a:r>
            <a:r>
              <a:rPr lang="en-US" sz="1600" dirty="0">
                <a:solidFill>
                  <a:srgbClr val="FF0000"/>
                </a:solidFill>
              </a:rPr>
              <a:t> = high | F) P(St = high | F)</a:t>
            </a:r>
            <a:endParaRPr lang="en-US" sz="1600" dirty="0">
              <a:solidFill>
                <a:srgbClr val="3333FF"/>
              </a:solidFill>
            </a:endParaRPr>
          </a:p>
          <a:p>
            <a:r>
              <a:rPr lang="en-US" sz="1600" dirty="0">
                <a:solidFill>
                  <a:srgbClr val="3333FF"/>
                </a:solidFill>
              </a:rPr>
              <a:t>P(F=y) = 6/12</a:t>
            </a:r>
          </a:p>
          <a:p>
            <a:r>
              <a:rPr lang="en-US" sz="1600" dirty="0">
                <a:solidFill>
                  <a:srgbClr val="3333FF"/>
                </a:solidFill>
              </a:rPr>
              <a:t>P(F=n) = 6/12</a:t>
            </a:r>
          </a:p>
          <a:p>
            <a:r>
              <a:rPr lang="en-US" sz="1600" dirty="0">
                <a:solidFill>
                  <a:srgbClr val="3333FF"/>
                </a:solidFill>
              </a:rPr>
              <a:t>P(14| yes) = 3/8</a:t>
            </a:r>
          </a:p>
          <a:p>
            <a:r>
              <a:rPr lang="en-US" sz="1600" dirty="0">
                <a:solidFill>
                  <a:srgbClr val="3333FF"/>
                </a:solidFill>
              </a:rPr>
              <a:t>P(14| no ) = 3/8</a:t>
            </a:r>
          </a:p>
          <a:p>
            <a:r>
              <a:rPr lang="en-US" sz="1600" dirty="0">
                <a:solidFill>
                  <a:srgbClr val="3333FF"/>
                </a:solidFill>
              </a:rPr>
              <a:t>P(short | yes ) = 1/8</a:t>
            </a:r>
          </a:p>
          <a:p>
            <a:r>
              <a:rPr lang="en-US" sz="1600" dirty="0">
                <a:solidFill>
                  <a:srgbClr val="3333FF"/>
                </a:solidFill>
              </a:rPr>
              <a:t>P (short | no) = 4/8</a:t>
            </a:r>
          </a:p>
          <a:p>
            <a:r>
              <a:rPr lang="en-US" sz="1600" dirty="0">
                <a:solidFill>
                  <a:srgbClr val="3333FF"/>
                </a:solidFill>
              </a:rPr>
              <a:t>P (</a:t>
            </a:r>
            <a:r>
              <a:rPr lang="en-US" sz="1600" dirty="0" err="1">
                <a:solidFill>
                  <a:srgbClr val="3333FF"/>
                </a:solidFill>
              </a:rPr>
              <a:t>Sp</a:t>
            </a:r>
            <a:r>
              <a:rPr lang="en-US" sz="1600" dirty="0">
                <a:solidFill>
                  <a:srgbClr val="3333FF"/>
                </a:solidFill>
              </a:rPr>
              <a:t> = high | yes) = 4/7</a:t>
            </a:r>
          </a:p>
          <a:p>
            <a:r>
              <a:rPr lang="en-US" sz="1600" dirty="0">
                <a:solidFill>
                  <a:srgbClr val="3333FF"/>
                </a:solidFill>
              </a:rPr>
              <a:t>P (</a:t>
            </a:r>
            <a:r>
              <a:rPr lang="en-US" sz="1600" dirty="0" err="1">
                <a:solidFill>
                  <a:srgbClr val="3333FF"/>
                </a:solidFill>
              </a:rPr>
              <a:t>Sp</a:t>
            </a:r>
            <a:r>
              <a:rPr lang="en-US" sz="1600" dirty="0">
                <a:solidFill>
                  <a:srgbClr val="3333FF"/>
                </a:solidFill>
              </a:rPr>
              <a:t> = high | no) = 3/7</a:t>
            </a:r>
          </a:p>
          <a:p>
            <a:r>
              <a:rPr lang="en-US" sz="1600" dirty="0">
                <a:solidFill>
                  <a:srgbClr val="3333FF"/>
                </a:solidFill>
              </a:rPr>
              <a:t>P (St = high | yes) = 5/7</a:t>
            </a:r>
          </a:p>
          <a:p>
            <a:r>
              <a:rPr lang="en-US" sz="1600" dirty="0">
                <a:solidFill>
                  <a:srgbClr val="3333FF"/>
                </a:solidFill>
              </a:rPr>
              <a:t>P (St = high | no) = 2/7</a:t>
            </a:r>
          </a:p>
          <a:p>
            <a:endParaRPr lang="en-US" sz="1600" dirty="0">
              <a:solidFill>
                <a:srgbClr val="CC00CC"/>
              </a:solidFill>
            </a:endParaRPr>
          </a:p>
          <a:p>
            <a:r>
              <a:rPr lang="en-US" sz="1600" dirty="0">
                <a:solidFill>
                  <a:srgbClr val="CC00CC"/>
                </a:solidFill>
              </a:rPr>
              <a:t>P(yes,14, short, high, high) </a:t>
            </a:r>
          </a:p>
          <a:p>
            <a:r>
              <a:rPr lang="en-US" sz="1600" dirty="0">
                <a:solidFill>
                  <a:srgbClr val="CC00CC"/>
                </a:solidFill>
              </a:rPr>
              <a:t>= P(yes)P(14|yes) P(</a:t>
            </a:r>
            <a:r>
              <a:rPr lang="en-US" sz="1600" dirty="0" err="1">
                <a:solidFill>
                  <a:srgbClr val="CC00CC"/>
                </a:solidFill>
              </a:rPr>
              <a:t>short|yes</a:t>
            </a:r>
            <a:r>
              <a:rPr lang="en-US" sz="1600" dirty="0">
                <a:solidFill>
                  <a:srgbClr val="CC00CC"/>
                </a:solidFill>
              </a:rPr>
              <a:t>) P( </a:t>
            </a:r>
            <a:r>
              <a:rPr lang="en-US" sz="1600" dirty="0" err="1">
                <a:solidFill>
                  <a:srgbClr val="CC00CC"/>
                </a:solidFill>
              </a:rPr>
              <a:t>Sp</a:t>
            </a:r>
            <a:r>
              <a:rPr lang="en-US" sz="1600" dirty="0">
                <a:solidFill>
                  <a:srgbClr val="CC00CC"/>
                </a:solidFill>
              </a:rPr>
              <a:t> = high | yes) P(St = high | yes)</a:t>
            </a:r>
          </a:p>
          <a:p>
            <a:r>
              <a:rPr lang="en-US" sz="1600" dirty="0">
                <a:solidFill>
                  <a:srgbClr val="CC00CC"/>
                </a:solidFill>
              </a:rPr>
              <a:t>= 6/12 * 3/8 * 1/8 * 4/7 * 5/7 = 15/(32*49) = 0.0096</a:t>
            </a:r>
          </a:p>
          <a:p>
            <a:endParaRPr lang="en-US" sz="1600" dirty="0">
              <a:solidFill>
                <a:srgbClr val="CC00CC"/>
              </a:solidFill>
            </a:endParaRPr>
          </a:p>
          <a:p>
            <a:r>
              <a:rPr lang="en-US" sz="1600" dirty="0">
                <a:solidFill>
                  <a:srgbClr val="CC00CC"/>
                </a:solidFill>
              </a:rPr>
              <a:t>P(no, 14, short, high, high)</a:t>
            </a:r>
          </a:p>
          <a:p>
            <a:r>
              <a:rPr lang="en-US" sz="1600" dirty="0">
                <a:solidFill>
                  <a:srgbClr val="CC00CC"/>
                </a:solidFill>
              </a:rPr>
              <a:t>= 6/12 * 3/8 * 4/8 * 3/7 * 2/7 = 9 / (16 * 49) = 0.0115</a:t>
            </a:r>
          </a:p>
          <a:p>
            <a:endParaRPr lang="en-US" dirty="0">
              <a:solidFill>
                <a:srgbClr val="3333FF"/>
              </a:solidFill>
            </a:endParaRPr>
          </a:p>
          <a:p>
            <a:endParaRPr lang="en-US" dirty="0">
              <a:solidFill>
                <a:srgbClr val="3333FF"/>
              </a:solidFill>
            </a:endParaRPr>
          </a:p>
          <a:p>
            <a:endParaRPr lang="en-US" dirty="0">
              <a:solidFill>
                <a:srgbClr val="3333FF"/>
              </a:solidFill>
            </a:endParaRPr>
          </a:p>
          <a:p>
            <a:endParaRPr lang="en-US" dirty="0">
              <a:solidFill>
                <a:srgbClr val="3333FF"/>
              </a:solidFill>
            </a:endParaRPr>
          </a:p>
          <a:p>
            <a:endParaRPr lang="en-US" dirty="0">
              <a:solidFill>
                <a:srgbClr val="3333FF"/>
              </a:solidFill>
            </a:endParaRPr>
          </a:p>
          <a:p>
            <a:endParaRPr 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CFA5-E1AA-47F0-9D9C-2E05FE9C3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FF9097-66EF-4A11-A498-0BBD8791E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49684"/>
            <a:ext cx="6935168" cy="5334744"/>
          </a:xfrm>
          <a:prstGeom prst="rect">
            <a:avLst/>
          </a:prstGeom>
        </p:spPr>
      </p:pic>
      <p:pic>
        <p:nvPicPr>
          <p:cNvPr id="4" name="Picture 11" descr="txp_fig">
            <a:extLst>
              <a:ext uri="{FF2B5EF4-FFF2-40B4-BE49-F238E27FC236}">
                <a16:creationId xmlns:a16="http://schemas.microsoft.com/office/drawing/2014/main" id="{726EAAC7-3BF1-4E28-A572-BECDCD2A8C7D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3032" y="0"/>
            <a:ext cx="2760663" cy="633413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</p:spPr>
      </p:pic>
      <p:pic>
        <p:nvPicPr>
          <p:cNvPr id="6" name="Picture 10" descr="txp_fig">
            <a:extLst>
              <a:ext uri="{FF2B5EF4-FFF2-40B4-BE49-F238E27FC236}">
                <a16:creationId xmlns:a16="http://schemas.microsoft.com/office/drawing/2014/main" id="{90D36641-C8DD-409B-90DC-B5820452256E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30281" y="36095"/>
            <a:ext cx="3468687" cy="677863"/>
          </a:xfrm>
          <a:prstGeom prst="rect">
            <a:avLst/>
          </a:prstGeom>
          <a:solidFill>
            <a:schemeClr val="accent2"/>
          </a:solidFill>
          <a:ln w="9525">
            <a:solidFill>
              <a:srgbClr val="3333FF"/>
            </a:solidFill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98BEAD-80E0-42C7-A167-EA20BD039DFD}"/>
                  </a:ext>
                </a:extLst>
              </p:cNvPr>
              <p:cNvSpPr txBox="1"/>
              <p:nvPr/>
            </p:nvSpPr>
            <p:spPr>
              <a:xfrm>
                <a:off x="6858000" y="1149684"/>
                <a:ext cx="5334000" cy="8049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P(F,14, short, high, high) = P(F)P(14|F) P(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short|F</a:t>
                </a:r>
                <a:r>
                  <a:rPr lang="en-US" sz="1600" dirty="0">
                    <a:solidFill>
                      <a:srgbClr val="FF0000"/>
                    </a:solidFill>
                  </a:rPr>
                  <a:t>) </a:t>
                </a:r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              P( 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Sp</a:t>
                </a:r>
                <a:r>
                  <a:rPr lang="en-US" sz="1600" dirty="0">
                    <a:solidFill>
                      <a:srgbClr val="FF0000"/>
                    </a:solidFill>
                  </a:rPr>
                  <a:t> = high | F) P(St = high | F)</a:t>
                </a:r>
                <a:endParaRPr lang="en-US" sz="1600" dirty="0">
                  <a:solidFill>
                    <a:srgbClr val="3333FF"/>
                  </a:solidFill>
                </a:endParaRPr>
              </a:p>
              <a:p>
                <a:r>
                  <a:rPr lang="en-US" sz="1600" dirty="0">
                    <a:solidFill>
                      <a:srgbClr val="3333FF"/>
                    </a:solidFill>
                  </a:rPr>
                  <a:t>P(F=y) = 6/12</a:t>
                </a:r>
              </a:p>
              <a:p>
                <a:r>
                  <a:rPr lang="en-US" sz="1600" dirty="0">
                    <a:solidFill>
                      <a:srgbClr val="3333FF"/>
                    </a:solidFill>
                  </a:rPr>
                  <a:t>P(F=n) = 6/12</a:t>
                </a:r>
              </a:p>
              <a:p>
                <a:r>
                  <a:rPr lang="en-US" sz="1600" dirty="0">
                    <a:solidFill>
                      <a:srgbClr val="3333FF"/>
                    </a:solidFill>
                  </a:rPr>
                  <a:t>P(14| yes) = 3/8</a:t>
                </a:r>
              </a:p>
              <a:p>
                <a:r>
                  <a:rPr lang="en-US" sz="1600" dirty="0">
                    <a:solidFill>
                      <a:srgbClr val="3333FF"/>
                    </a:solidFill>
                  </a:rPr>
                  <a:t>P(14| no ) = 3/8</a:t>
                </a:r>
              </a:p>
              <a:p>
                <a:r>
                  <a:rPr lang="en-US" sz="1600" dirty="0">
                    <a:solidFill>
                      <a:srgbClr val="3333FF"/>
                    </a:solidFill>
                  </a:rPr>
                  <a:t>P(short | yes ) = 1/8</a:t>
                </a:r>
              </a:p>
              <a:p>
                <a:r>
                  <a:rPr lang="en-US" sz="1600" dirty="0">
                    <a:solidFill>
                      <a:srgbClr val="3333FF"/>
                    </a:solidFill>
                  </a:rPr>
                  <a:t>P (short | no) = 4/8</a:t>
                </a:r>
              </a:p>
              <a:p>
                <a:r>
                  <a:rPr lang="en-US" sz="1600" dirty="0">
                    <a:solidFill>
                      <a:srgbClr val="3333FF"/>
                    </a:solidFill>
                  </a:rPr>
                  <a:t>P (</a:t>
                </a:r>
                <a:r>
                  <a:rPr lang="en-US" sz="1600" dirty="0" err="1">
                    <a:solidFill>
                      <a:srgbClr val="3333FF"/>
                    </a:solidFill>
                  </a:rPr>
                  <a:t>Sp</a:t>
                </a:r>
                <a:r>
                  <a:rPr lang="en-US" sz="1600" dirty="0">
                    <a:solidFill>
                      <a:srgbClr val="3333FF"/>
                    </a:solidFill>
                  </a:rPr>
                  <a:t> = high | yes) = 4/7</a:t>
                </a:r>
              </a:p>
              <a:p>
                <a:r>
                  <a:rPr lang="en-US" sz="1600" dirty="0">
                    <a:solidFill>
                      <a:srgbClr val="3333FF"/>
                    </a:solidFill>
                  </a:rPr>
                  <a:t>P (</a:t>
                </a:r>
                <a:r>
                  <a:rPr lang="en-US" sz="1600" dirty="0" err="1">
                    <a:solidFill>
                      <a:srgbClr val="3333FF"/>
                    </a:solidFill>
                  </a:rPr>
                  <a:t>Sp</a:t>
                </a:r>
                <a:r>
                  <a:rPr lang="en-US" sz="1600" dirty="0">
                    <a:solidFill>
                      <a:srgbClr val="3333FF"/>
                    </a:solidFill>
                  </a:rPr>
                  <a:t> = high | no) = 3/7</a:t>
                </a:r>
              </a:p>
              <a:p>
                <a:r>
                  <a:rPr lang="en-US" sz="1600" dirty="0">
                    <a:solidFill>
                      <a:srgbClr val="3333FF"/>
                    </a:solidFill>
                  </a:rPr>
                  <a:t>P (St = high | yes) = 5/7</a:t>
                </a:r>
              </a:p>
              <a:p>
                <a:r>
                  <a:rPr lang="en-US" sz="1600" dirty="0">
                    <a:solidFill>
                      <a:srgbClr val="3333FF"/>
                    </a:solidFill>
                  </a:rPr>
                  <a:t>P (St = high | no) = 2/7</a:t>
                </a:r>
              </a:p>
              <a:p>
                <a:endParaRPr lang="en-US" sz="1600" dirty="0">
                  <a:solidFill>
                    <a:srgbClr val="CC00CC"/>
                  </a:solidFill>
                </a:endParaRPr>
              </a:p>
              <a:p>
                <a:r>
                  <a:rPr lang="en-US" sz="1600" dirty="0">
                    <a:solidFill>
                      <a:srgbClr val="CC00CC"/>
                    </a:solidFill>
                  </a:rPr>
                  <a:t>P(yes,14, short, high, high) = 0.0096</a:t>
                </a:r>
              </a:p>
              <a:p>
                <a:r>
                  <a:rPr lang="en-US" sz="1600" dirty="0">
                    <a:solidFill>
                      <a:srgbClr val="CC00CC"/>
                    </a:solidFill>
                  </a:rPr>
                  <a:t>P(no, 14, short, high, high) = 0.0115</a:t>
                </a:r>
              </a:p>
              <a:p>
                <a:endParaRPr lang="en-US" sz="1600" dirty="0">
                  <a:solidFill>
                    <a:srgbClr val="CC00CC"/>
                  </a:solidFill>
                </a:endParaRPr>
              </a:p>
              <a:p>
                <a:r>
                  <a:rPr lang="en-US" sz="1600" dirty="0">
                    <a:solidFill>
                      <a:srgbClr val="CC00CC"/>
                    </a:solidFill>
                  </a:rPr>
                  <a:t>P (yes | 14, short, high, high)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0.0096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0.0096+0.0115</m:t>
                        </m:r>
                      </m:den>
                    </m:f>
                  </m:oMath>
                </a14:m>
                <a:r>
                  <a:rPr lang="en-US" sz="1600" b="0" dirty="0">
                    <a:solidFill>
                      <a:srgbClr val="CC00CC"/>
                    </a:solidFill>
                  </a:rPr>
                  <a:t>=0.46</a:t>
                </a:r>
              </a:p>
              <a:p>
                <a:r>
                  <a:rPr lang="en-US" sz="1600" dirty="0">
                    <a:solidFill>
                      <a:srgbClr val="CC00CC"/>
                    </a:solidFill>
                  </a:rPr>
                  <a:t>P (no | 14, short, high, high)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0.0115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0.0096+0.0115</m:t>
                        </m:r>
                      </m:den>
                    </m:f>
                  </m:oMath>
                </a14:m>
                <a:r>
                  <a:rPr lang="en-US" sz="1600" b="0" dirty="0">
                    <a:solidFill>
                      <a:srgbClr val="CC00CC"/>
                    </a:solidFill>
                  </a:rPr>
                  <a:t>=0.54</a:t>
                </a:r>
              </a:p>
              <a:p>
                <a:endParaRPr lang="en-US" sz="1600" dirty="0">
                  <a:solidFill>
                    <a:srgbClr val="CC00CC"/>
                  </a:solidFill>
                </a:endParaRPr>
              </a:p>
              <a:p>
                <a:r>
                  <a:rPr lang="en-US" sz="1600" b="1" dirty="0">
                    <a:solidFill>
                      <a:srgbClr val="FF3300"/>
                    </a:solidFill>
                  </a:rPr>
                  <a:t>The student is not likely to be selected.  </a:t>
                </a:r>
                <a:r>
                  <a:rPr lang="en-US" sz="1600" b="1">
                    <a:solidFill>
                      <a:srgbClr val="FF3300"/>
                    </a:solidFill>
                  </a:rPr>
                  <a:t>(Ans.)</a:t>
                </a:r>
                <a:endParaRPr lang="en-US" sz="1600" b="1" dirty="0">
                  <a:solidFill>
                    <a:srgbClr val="FF3300"/>
                  </a:solidFill>
                </a:endParaRPr>
              </a:p>
              <a:p>
                <a:endParaRPr lang="en-US" sz="1600" b="0" dirty="0">
                  <a:solidFill>
                    <a:srgbClr val="CC00CC"/>
                  </a:solidFill>
                </a:endParaRPr>
              </a:p>
              <a:p>
                <a:endParaRPr lang="en-US" sz="1600" dirty="0">
                  <a:solidFill>
                    <a:srgbClr val="CC00CC"/>
                  </a:solidFill>
                </a:endParaRPr>
              </a:p>
              <a:p>
                <a:endParaRPr lang="en-US" sz="1600" dirty="0">
                  <a:solidFill>
                    <a:srgbClr val="CC00CC"/>
                  </a:solidFill>
                </a:endParaRPr>
              </a:p>
              <a:p>
                <a:endParaRPr lang="en-US" sz="1600" dirty="0">
                  <a:solidFill>
                    <a:srgbClr val="CC00CC"/>
                  </a:solidFill>
                </a:endParaRPr>
              </a:p>
              <a:p>
                <a:endParaRPr lang="en-US" dirty="0">
                  <a:solidFill>
                    <a:srgbClr val="3333FF"/>
                  </a:solidFill>
                </a:endParaRPr>
              </a:p>
              <a:p>
                <a:endParaRPr lang="en-US" dirty="0">
                  <a:solidFill>
                    <a:srgbClr val="3333FF"/>
                  </a:solidFill>
                </a:endParaRPr>
              </a:p>
              <a:p>
                <a:endParaRPr lang="en-US" dirty="0">
                  <a:solidFill>
                    <a:srgbClr val="3333FF"/>
                  </a:solidFill>
                </a:endParaRPr>
              </a:p>
              <a:p>
                <a:endParaRPr lang="en-US" dirty="0">
                  <a:solidFill>
                    <a:srgbClr val="3333FF"/>
                  </a:solidFill>
                </a:endParaRPr>
              </a:p>
              <a:p>
                <a:endParaRPr lang="en-US" dirty="0">
                  <a:solidFill>
                    <a:srgbClr val="3333FF"/>
                  </a:solidFill>
                </a:endParaRPr>
              </a:p>
              <a:p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98BEAD-80E0-42C7-A167-EA20BD039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1149684"/>
                <a:ext cx="5334000" cy="8049961"/>
              </a:xfrm>
              <a:prstGeom prst="rect">
                <a:avLst/>
              </a:prstGeom>
              <a:blipFill>
                <a:blip r:embed="rId7"/>
                <a:stretch>
                  <a:fillRect l="-571" t="-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97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Spam Filter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65532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Input: an email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Output: spam/ham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Setup: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Get a large collection of example emails, each labeled “spam” or “ham”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Note: someone has to hand label all this data!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Want to learn to predict labels of new, future emails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Features: The attributes used to make the ham / spam decision</a:t>
            </a: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Words: FREE!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Text Patterns: $</a:t>
            </a:r>
            <a:r>
              <a:rPr lang="en-US" sz="2000" dirty="0" err="1"/>
              <a:t>dd</a:t>
            </a:r>
            <a:r>
              <a:rPr lang="en-US" sz="2000" dirty="0"/>
              <a:t>, CAPS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Non-text: </a:t>
            </a:r>
            <a:r>
              <a:rPr lang="en-US" sz="2000" dirty="0" err="1"/>
              <a:t>SenderInContacts</a:t>
            </a: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…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8001000" y="1447800"/>
            <a:ext cx="3581400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/>
                <a:cs typeface="Calibri"/>
              </a:rPr>
              <a:t>Dear Sir.</a:t>
            </a:r>
          </a:p>
          <a:p>
            <a:endParaRPr lang="en-US" sz="1600">
              <a:latin typeface="Calibri"/>
              <a:cs typeface="Calibri"/>
            </a:endParaRPr>
          </a:p>
          <a:p>
            <a:r>
              <a:rPr lang="en-US" sz="1600">
                <a:latin typeface="Calibri"/>
                <a:cs typeface="Calibri"/>
              </a:rPr>
              <a:t>First, I must solicit your confidence in this transaction, this is by virture of its nature as being utterly confidencial and top secret. …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001000" y="3048000"/>
            <a:ext cx="3505200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/>
                <a:cs typeface="Calibri"/>
              </a:rPr>
              <a:t>TO BE REMOVED FROM FUTURE MAILINGS, SIMPLY REPLY TO THIS MESSAGE AND PUT "REMOVE" IN THE SUBJECT.</a:t>
            </a:r>
          </a:p>
          <a:p>
            <a:endParaRPr lang="en-US" sz="1600">
              <a:latin typeface="Calibri"/>
              <a:cs typeface="Calibri"/>
            </a:endParaRPr>
          </a:p>
          <a:p>
            <a:r>
              <a:rPr lang="en-US" sz="1600">
                <a:latin typeface="Calibri"/>
                <a:cs typeface="Calibri"/>
              </a:rPr>
              <a:t>99  MILLION EMAIL ADDRESSES</a:t>
            </a:r>
          </a:p>
          <a:p>
            <a:r>
              <a:rPr lang="en-US" sz="1600">
                <a:latin typeface="Calibri"/>
                <a:cs typeface="Calibri"/>
              </a:rPr>
              <a:t>  FOR ONLY $99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8001000" y="4876800"/>
            <a:ext cx="3505200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/>
                <a:cs typeface="Calibri"/>
              </a:rPr>
              <a:t>Ok, Iknow this is blatantly OT but I'm beginning to go insane. Had an old Dell Dimension XPS sitting in the corner and decided to put it to use, I know it was working pre being stuck in the corner, but when I plugged it in, hit the power nothing happened.</a:t>
            </a:r>
          </a:p>
        </p:txBody>
      </p:sp>
      <p:sp>
        <p:nvSpPr>
          <p:cNvPr id="1282055" name="Freeform 7"/>
          <p:cNvSpPr>
            <a:spLocks/>
          </p:cNvSpPr>
          <p:nvPr/>
        </p:nvSpPr>
        <p:spPr bwMode="auto">
          <a:xfrm>
            <a:off x="7061200" y="5334000"/>
            <a:ext cx="635000" cy="457200"/>
          </a:xfrm>
          <a:custGeom>
            <a:avLst/>
            <a:gdLst>
              <a:gd name="T0" fmla="*/ 2147483647 w 248"/>
              <a:gd name="T1" fmla="*/ 2147483647 h 144"/>
              <a:gd name="T2" fmla="*/ 2147483647 w 248"/>
              <a:gd name="T3" fmla="*/ 0 h 144"/>
              <a:gd name="T4" fmla="*/ 2147483647 w 248"/>
              <a:gd name="T5" fmla="*/ 2147483647 h 144"/>
              <a:gd name="T6" fmla="*/ 0 w 248"/>
              <a:gd name="T7" fmla="*/ 2147483647 h 144"/>
              <a:gd name="T8" fmla="*/ 2147483647 w 248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"/>
              <a:gd name="T16" fmla="*/ 0 h 144"/>
              <a:gd name="T17" fmla="*/ 248 w 248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" h="144">
                <a:moveTo>
                  <a:pt x="77" y="144"/>
                </a:moveTo>
                <a:lnTo>
                  <a:pt x="248" y="0"/>
                </a:lnTo>
                <a:lnTo>
                  <a:pt x="86" y="94"/>
                </a:lnTo>
                <a:lnTo>
                  <a:pt x="0" y="51"/>
                </a:lnTo>
                <a:lnTo>
                  <a:pt x="77" y="144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2056" name="Freeform 8"/>
          <p:cNvSpPr>
            <a:spLocks/>
          </p:cNvSpPr>
          <p:nvPr/>
        </p:nvSpPr>
        <p:spPr bwMode="auto">
          <a:xfrm>
            <a:off x="7165975" y="1905000"/>
            <a:ext cx="454025" cy="457200"/>
          </a:xfrm>
          <a:custGeom>
            <a:avLst/>
            <a:gdLst>
              <a:gd name="T0" fmla="*/ 0 w 409"/>
              <a:gd name="T1" fmla="*/ 2147483647 h 412"/>
              <a:gd name="T2" fmla="*/ 2147483647 w 409"/>
              <a:gd name="T3" fmla="*/ 2147483647 h 412"/>
              <a:gd name="T4" fmla="*/ 2147483647 w 409"/>
              <a:gd name="T5" fmla="*/ 2147483647 h 412"/>
              <a:gd name="T6" fmla="*/ 2147483647 w 409"/>
              <a:gd name="T7" fmla="*/ 2147483647 h 412"/>
              <a:gd name="T8" fmla="*/ 2147483647 w 409"/>
              <a:gd name="T9" fmla="*/ 2147483647 h 412"/>
              <a:gd name="T10" fmla="*/ 2147483647 w 409"/>
              <a:gd name="T11" fmla="*/ 2147483647 h 412"/>
              <a:gd name="T12" fmla="*/ 2147483647 w 409"/>
              <a:gd name="T13" fmla="*/ 2147483647 h 412"/>
              <a:gd name="T14" fmla="*/ 2147483647 w 409"/>
              <a:gd name="T15" fmla="*/ 2147483647 h 412"/>
              <a:gd name="T16" fmla="*/ 2147483647 w 409"/>
              <a:gd name="T17" fmla="*/ 2147483647 h 412"/>
              <a:gd name="T18" fmla="*/ 2147483647 w 409"/>
              <a:gd name="T19" fmla="*/ 0 h 412"/>
              <a:gd name="T20" fmla="*/ 2147483647 w 409"/>
              <a:gd name="T21" fmla="*/ 2147483647 h 412"/>
              <a:gd name="T22" fmla="*/ 2147483647 w 409"/>
              <a:gd name="T23" fmla="*/ 0 h 412"/>
              <a:gd name="T24" fmla="*/ 0 w 409"/>
              <a:gd name="T25" fmla="*/ 2147483647 h 4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9"/>
              <a:gd name="T40" fmla="*/ 0 h 412"/>
              <a:gd name="T41" fmla="*/ 409 w 409"/>
              <a:gd name="T42" fmla="*/ 412 h 41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9" h="412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2057" name="Freeform 9"/>
          <p:cNvSpPr>
            <a:spLocks/>
          </p:cNvSpPr>
          <p:nvPr/>
        </p:nvSpPr>
        <p:spPr bwMode="auto">
          <a:xfrm>
            <a:off x="7162800" y="3505200"/>
            <a:ext cx="454025" cy="457200"/>
          </a:xfrm>
          <a:custGeom>
            <a:avLst/>
            <a:gdLst>
              <a:gd name="T0" fmla="*/ 0 w 409"/>
              <a:gd name="T1" fmla="*/ 2147483647 h 412"/>
              <a:gd name="T2" fmla="*/ 2147483647 w 409"/>
              <a:gd name="T3" fmla="*/ 2147483647 h 412"/>
              <a:gd name="T4" fmla="*/ 2147483647 w 409"/>
              <a:gd name="T5" fmla="*/ 2147483647 h 412"/>
              <a:gd name="T6" fmla="*/ 2147483647 w 409"/>
              <a:gd name="T7" fmla="*/ 2147483647 h 412"/>
              <a:gd name="T8" fmla="*/ 2147483647 w 409"/>
              <a:gd name="T9" fmla="*/ 2147483647 h 412"/>
              <a:gd name="T10" fmla="*/ 2147483647 w 409"/>
              <a:gd name="T11" fmla="*/ 2147483647 h 412"/>
              <a:gd name="T12" fmla="*/ 2147483647 w 409"/>
              <a:gd name="T13" fmla="*/ 2147483647 h 412"/>
              <a:gd name="T14" fmla="*/ 2147483647 w 409"/>
              <a:gd name="T15" fmla="*/ 2147483647 h 412"/>
              <a:gd name="T16" fmla="*/ 2147483647 w 409"/>
              <a:gd name="T17" fmla="*/ 2147483647 h 412"/>
              <a:gd name="T18" fmla="*/ 2147483647 w 409"/>
              <a:gd name="T19" fmla="*/ 0 h 412"/>
              <a:gd name="T20" fmla="*/ 2147483647 w 409"/>
              <a:gd name="T21" fmla="*/ 2147483647 h 412"/>
              <a:gd name="T22" fmla="*/ 2147483647 w 409"/>
              <a:gd name="T23" fmla="*/ 0 h 412"/>
              <a:gd name="T24" fmla="*/ 0 w 409"/>
              <a:gd name="T25" fmla="*/ 2147483647 h 4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9"/>
              <a:gd name="T40" fmla="*/ 0 h 412"/>
              <a:gd name="T41" fmla="*/ 409 w 409"/>
              <a:gd name="T42" fmla="*/ 412 h 41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9" h="412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2055" grpId="0" animBg="1"/>
      <p:bldP spid="1282056" grpId="0" animBg="1"/>
      <p:bldP spid="128205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Example: Digit Recognition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70037"/>
            <a:ext cx="8001000" cy="4525963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/>
                <a:cs typeface="Calibri"/>
              </a:rPr>
              <a:t>Input: images / pixel grids</a:t>
            </a: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Output: a digit 0-9</a:t>
            </a: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Setup: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Get a large collection of example images, each labeled with a digit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Note: someone has to hand label all this data!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Want to learn to predict labels of new, future digit images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Features: </a:t>
            </a:r>
            <a:r>
              <a:rPr lang="en-US" sz="2000" dirty="0">
                <a:latin typeface="Calibri"/>
                <a:cs typeface="Calibri"/>
              </a:rPr>
              <a:t>The attributes used to make the digit decision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Pixels: (6,8)=ON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Shape Patterns: </a:t>
            </a:r>
            <a:r>
              <a:rPr lang="en-US" sz="2000" dirty="0" err="1">
                <a:latin typeface="Calibri"/>
                <a:cs typeface="Calibri"/>
              </a:rPr>
              <a:t>NumComponents</a:t>
            </a:r>
            <a:r>
              <a:rPr lang="en-US" sz="2000" dirty="0">
                <a:latin typeface="Calibri"/>
                <a:cs typeface="Calibri"/>
              </a:rPr>
              <a:t>, </a:t>
            </a:r>
            <a:r>
              <a:rPr lang="en-US" sz="2000" dirty="0" err="1">
                <a:latin typeface="Calibri"/>
                <a:cs typeface="Calibri"/>
              </a:rPr>
              <a:t>AspectRatio</a:t>
            </a:r>
            <a:r>
              <a:rPr lang="en-US" sz="2000" dirty="0">
                <a:latin typeface="Calibri"/>
                <a:cs typeface="Calibri"/>
              </a:rPr>
              <a:t>, </a:t>
            </a:r>
            <a:r>
              <a:rPr lang="en-US" sz="2000" dirty="0" err="1">
                <a:latin typeface="Calibri"/>
                <a:cs typeface="Calibri"/>
              </a:rPr>
              <a:t>NumLoops</a:t>
            </a:r>
            <a:endParaRPr lang="en-US" sz="2000" dirty="0">
              <a:latin typeface="Calibri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…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latin typeface="Calibri"/>
              <a:cs typeface="Calibri"/>
            </a:endParaRPr>
          </a:p>
          <a:p>
            <a:pPr eaLnBrk="1" hangingPunct="1"/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77400" y="1676400"/>
            <a:ext cx="508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1200" y="2514600"/>
            <a:ext cx="544513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55162" y="4267200"/>
            <a:ext cx="655638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Picture 7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93262" y="5414962"/>
            <a:ext cx="617538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8" name="Picture 7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601200" y="3352800"/>
            <a:ext cx="617538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9" name="TextBox 74"/>
          <p:cNvSpPr txBox="1">
            <a:spLocks noChangeArrowheads="1"/>
          </p:cNvSpPr>
          <p:nvPr/>
        </p:nvSpPr>
        <p:spPr bwMode="auto">
          <a:xfrm>
            <a:off x="10896600" y="1752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/>
                <a:cs typeface="Calibri"/>
              </a:rPr>
              <a:t>0</a:t>
            </a:r>
          </a:p>
        </p:txBody>
      </p:sp>
      <p:sp>
        <p:nvSpPr>
          <p:cNvPr id="10250" name="TextBox 75"/>
          <p:cNvSpPr txBox="1">
            <a:spLocks noChangeArrowheads="1"/>
          </p:cNvSpPr>
          <p:nvPr/>
        </p:nvSpPr>
        <p:spPr bwMode="auto">
          <a:xfrm>
            <a:off x="10896600" y="25908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251" name="TextBox 76"/>
          <p:cNvSpPr txBox="1">
            <a:spLocks noChangeArrowheads="1"/>
          </p:cNvSpPr>
          <p:nvPr/>
        </p:nvSpPr>
        <p:spPr bwMode="auto">
          <a:xfrm>
            <a:off x="10896600" y="35052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/>
                <a:cs typeface="Calibri"/>
              </a:rPr>
              <a:t>2</a:t>
            </a:r>
          </a:p>
        </p:txBody>
      </p:sp>
      <p:sp>
        <p:nvSpPr>
          <p:cNvPr id="10252" name="TextBox 77"/>
          <p:cNvSpPr txBox="1">
            <a:spLocks noChangeArrowheads="1"/>
          </p:cNvSpPr>
          <p:nvPr/>
        </p:nvSpPr>
        <p:spPr bwMode="auto">
          <a:xfrm>
            <a:off x="10896600" y="4419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/>
                <a:cs typeface="Calibri"/>
              </a:rPr>
              <a:t>1</a:t>
            </a:r>
          </a:p>
        </p:txBody>
      </p:sp>
      <p:sp>
        <p:nvSpPr>
          <p:cNvPr id="10253" name="TextBox 78"/>
          <p:cNvSpPr txBox="1">
            <a:spLocks noChangeArrowheads="1"/>
          </p:cNvSpPr>
          <p:nvPr/>
        </p:nvSpPr>
        <p:spPr bwMode="auto">
          <a:xfrm>
            <a:off x="10820400" y="5567362"/>
            <a:ext cx="60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/>
                <a:cs typeface="Calibri"/>
              </a:rPr>
              <a:t>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" grpId="0"/>
      <p:bldP spid="10250" grpId="0"/>
      <p:bldP spid="10251" grpId="0"/>
      <p:bldP spid="10252" grpId="0"/>
      <p:bldP spid="102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Other Classification Tasks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74422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Classification: given inputs x, predict labels (classes) y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Examples: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Spam detection (input: document,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2000" dirty="0"/>
              <a:t>	classes: spam / ham)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OCR (input: images, classes: characters)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Medical diagnosis (input: symptoms,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2000" dirty="0"/>
              <a:t>	classes: diseases)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Automatic essay grading (input: document,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2000" dirty="0"/>
              <a:t>	classes: grades)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Fraud detection (input: account activity,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2000" dirty="0"/>
              <a:t>	classes: fraud / no fraud)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Customer service email routing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… many more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Classification is an important commercial technology!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7119" y="1371600"/>
            <a:ext cx="5333761" cy="4368111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5689600" cy="4729164"/>
          </a:xfrm>
        </p:spPr>
        <p:txBody>
          <a:bodyPr/>
          <a:lstStyle/>
          <a:p>
            <a:r>
              <a:rPr lang="en-US" sz="2800" dirty="0"/>
              <a:t>Model-based approach</a:t>
            </a:r>
          </a:p>
          <a:p>
            <a:pPr lvl="1"/>
            <a:r>
              <a:rPr lang="en-US" sz="2400" dirty="0"/>
              <a:t>Build a model (e.g. Bayes’ net) where both the label and features are random variables</a:t>
            </a:r>
          </a:p>
          <a:p>
            <a:pPr lvl="1"/>
            <a:r>
              <a:rPr lang="en-US" sz="2400" dirty="0"/>
              <a:t>Instantiate any observed features</a:t>
            </a:r>
          </a:p>
          <a:p>
            <a:pPr lvl="1"/>
            <a:r>
              <a:rPr lang="en-US" sz="2400" dirty="0"/>
              <a:t>Query for the distribution of the label conditioned on the features</a:t>
            </a:r>
          </a:p>
          <a:p>
            <a:pPr lvl="4"/>
            <a:endParaRPr lang="en-US" dirty="0"/>
          </a:p>
          <a:p>
            <a:r>
              <a:rPr lang="en-US" sz="2800" dirty="0"/>
              <a:t>Challenges</a:t>
            </a:r>
          </a:p>
          <a:p>
            <a:pPr lvl="1"/>
            <a:r>
              <a:rPr lang="en-US" sz="2400" dirty="0"/>
              <a:t>What structure should the BN have?</a:t>
            </a:r>
          </a:p>
          <a:p>
            <a:pPr lvl="1"/>
            <a:r>
              <a:rPr lang="en-US" sz="2400" dirty="0"/>
              <a:t>How should we learn its parameters?</a:t>
            </a:r>
            <a:endParaRPr lang="en-US" dirty="0"/>
          </a:p>
          <a:p>
            <a:pPr lvl="1"/>
            <a:endParaRPr lang="en-US" sz="2400" dirty="0"/>
          </a:p>
          <a:p>
            <a:endParaRPr 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5588" y="1355226"/>
            <a:ext cx="5655412" cy="48164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General Naïve Bayes</a:t>
            </a:r>
          </a:p>
        </p:txBody>
      </p:sp>
      <p:sp>
        <p:nvSpPr>
          <p:cNvPr id="12779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96774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A general </a:t>
            </a:r>
            <a:r>
              <a:rPr lang="en-US" sz="2400" dirty="0">
                <a:solidFill>
                  <a:schemeClr val="accent6"/>
                </a:solidFill>
                <a:latin typeface="Calibri"/>
                <a:cs typeface="Calibri"/>
              </a:rPr>
              <a:t>Naive </a:t>
            </a:r>
            <a:r>
              <a:rPr lang="en-US" sz="2400" dirty="0" err="1">
                <a:solidFill>
                  <a:schemeClr val="accent6"/>
                </a:solidFill>
                <a:latin typeface="Calibri"/>
                <a:cs typeface="Calibri"/>
              </a:rPr>
              <a:t>Bayes</a:t>
            </a:r>
            <a:r>
              <a:rPr lang="en-US" sz="2400" dirty="0">
                <a:solidFill>
                  <a:schemeClr val="accent6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model: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We only have to specify how each feature depends on the class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Total number of parameters is </a:t>
            </a:r>
            <a:r>
              <a:rPr lang="en-US" sz="2400" i="1" dirty="0">
                <a:solidFill>
                  <a:srgbClr val="CC0000"/>
                </a:solidFill>
                <a:latin typeface="Calibri"/>
                <a:cs typeface="Calibri"/>
              </a:rPr>
              <a:t>linear</a:t>
            </a:r>
            <a:r>
              <a:rPr lang="en-US" sz="2400" dirty="0">
                <a:latin typeface="Calibri"/>
                <a:cs typeface="Calibri"/>
              </a:rPr>
              <a:t> in 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Model is very simplistic, but often works anyway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9258300" y="175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Y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83439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F</a:t>
            </a:r>
            <a:r>
              <a:rPr lang="en-US" baseline="-25000">
                <a:latin typeface="Calibri"/>
                <a:cs typeface="Calibri"/>
              </a:rPr>
              <a:t>1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101727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F</a:t>
            </a:r>
            <a:r>
              <a:rPr lang="en-US" baseline="-25000">
                <a:latin typeface="Calibri"/>
                <a:cs typeface="Calibri"/>
              </a:rPr>
              <a:t>n</a:t>
            </a:r>
            <a:endParaRPr lang="en-US">
              <a:latin typeface="Calibri"/>
              <a:cs typeface="Calibri"/>
            </a:endParaRPr>
          </a:p>
        </p:txBody>
      </p:sp>
      <p:cxnSp>
        <p:nvCxnSpPr>
          <p:cNvPr id="13319" name="AutoShape 7"/>
          <p:cNvCxnSpPr>
            <a:cxnSpLocks noChangeShapeType="1"/>
            <a:stCxn id="13316" idx="4"/>
            <a:endCxn id="13318" idx="0"/>
          </p:cNvCxnSpPr>
          <p:nvPr/>
        </p:nvCxnSpPr>
        <p:spPr bwMode="auto">
          <a:xfrm>
            <a:off x="9525000" y="2286000"/>
            <a:ext cx="9144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320" name="AutoShape 8"/>
          <p:cNvCxnSpPr>
            <a:cxnSpLocks noChangeShapeType="1"/>
            <a:stCxn id="13316" idx="4"/>
            <a:endCxn id="13317" idx="0"/>
          </p:cNvCxnSpPr>
          <p:nvPr/>
        </p:nvCxnSpPr>
        <p:spPr bwMode="auto">
          <a:xfrm flipH="1">
            <a:off x="8610600" y="2286000"/>
            <a:ext cx="9144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90297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F</a:t>
            </a:r>
            <a:r>
              <a:rPr lang="en-US" baseline="-25000">
                <a:latin typeface="Calibri"/>
                <a:cs typeface="Calibri"/>
              </a:rPr>
              <a:t>2</a:t>
            </a:r>
            <a:endParaRPr lang="en-US">
              <a:latin typeface="Calibri"/>
              <a:cs typeface="Calibri"/>
            </a:endParaRPr>
          </a:p>
        </p:txBody>
      </p:sp>
      <p:cxnSp>
        <p:nvCxnSpPr>
          <p:cNvPr id="13322" name="AutoShape 10"/>
          <p:cNvCxnSpPr>
            <a:cxnSpLocks noChangeShapeType="1"/>
            <a:stCxn id="13316" idx="4"/>
            <a:endCxn id="13321" idx="0"/>
          </p:cNvCxnSpPr>
          <p:nvPr/>
        </p:nvCxnSpPr>
        <p:spPr bwMode="auto">
          <a:xfrm flipH="1">
            <a:off x="9296400" y="2286000"/>
            <a:ext cx="2286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13323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15500" y="3429000"/>
            <a:ext cx="307975" cy="5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4" name="Picture 2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3000" y="3225800"/>
            <a:ext cx="234632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5" name="Picture 2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86200" y="3200400"/>
            <a:ext cx="2193925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77966" name="Text Box 14"/>
          <p:cNvSpPr txBox="1">
            <a:spLocks noChangeArrowheads="1"/>
          </p:cNvSpPr>
          <p:nvPr/>
        </p:nvSpPr>
        <p:spPr bwMode="auto">
          <a:xfrm>
            <a:off x="3429000" y="24384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|Y| parameters</a:t>
            </a:r>
          </a:p>
        </p:txBody>
      </p:sp>
      <p:sp>
        <p:nvSpPr>
          <p:cNvPr id="1277967" name="Text Box 15"/>
          <p:cNvSpPr txBox="1">
            <a:spLocks noChangeArrowheads="1"/>
          </p:cNvSpPr>
          <p:nvPr/>
        </p:nvSpPr>
        <p:spPr bwMode="auto">
          <a:xfrm>
            <a:off x="4953000" y="4006850"/>
            <a:ext cx="236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n x |F| x |Y| parameters</a:t>
            </a:r>
          </a:p>
        </p:txBody>
      </p:sp>
      <p:sp>
        <p:nvSpPr>
          <p:cNvPr id="1277968" name="Text Box 16"/>
          <p:cNvSpPr txBox="1">
            <a:spLocks noChangeArrowheads="1"/>
          </p:cNvSpPr>
          <p:nvPr/>
        </p:nvSpPr>
        <p:spPr bwMode="auto">
          <a:xfrm>
            <a:off x="1371600" y="3930650"/>
            <a:ext cx="205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|Y| x |</a:t>
            </a:r>
            <a:r>
              <a:rPr lang="en-US" dirty="0" err="1">
                <a:latin typeface="Calibri"/>
                <a:cs typeface="Calibri"/>
              </a:rPr>
              <a:t>F|</a:t>
            </a:r>
            <a:r>
              <a:rPr lang="en-US" baseline="30000" dirty="0" err="1">
                <a:latin typeface="Calibri"/>
                <a:cs typeface="Calibri"/>
              </a:rPr>
              <a:t>n</a:t>
            </a:r>
            <a:r>
              <a:rPr lang="en-US" dirty="0">
                <a:latin typeface="Calibri"/>
                <a:cs typeface="Calibri"/>
              </a:rPr>
              <a:t> values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419A98-EACA-4EC5-AE95-BC8388BB520E}"/>
              </a:ext>
            </a:extLst>
          </p:cNvPr>
          <p:cNvSpPr txBox="1"/>
          <p:nvPr/>
        </p:nvSpPr>
        <p:spPr>
          <a:xfrm>
            <a:off x="1301174" y="4609889"/>
            <a:ext cx="99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P(Y, F1, F2, … </a:t>
            </a:r>
            <a:r>
              <a:rPr lang="en-US" sz="2800" dirty="0" err="1">
                <a:solidFill>
                  <a:srgbClr val="FF0000"/>
                </a:solidFill>
              </a:rPr>
              <a:t>Fn</a:t>
            </a:r>
            <a:r>
              <a:rPr lang="en-US" sz="2800" dirty="0">
                <a:solidFill>
                  <a:srgbClr val="FF0000"/>
                </a:solidFill>
              </a:rPr>
              <a:t>) = P(Y) * P(F1 | Y) * P(F2|Y) * … * P(</a:t>
            </a:r>
            <a:r>
              <a:rPr lang="en-US" sz="2800" dirty="0" err="1">
                <a:solidFill>
                  <a:srgbClr val="FF0000"/>
                </a:solidFill>
              </a:rPr>
              <a:t>Fn|Y</a:t>
            </a:r>
            <a:r>
              <a:rPr lang="en-US" sz="2800" dirty="0">
                <a:solidFill>
                  <a:srgbClr val="FF0000"/>
                </a:solidFill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7966" grpId="0"/>
      <p:bldP spid="1277967" grpId="0"/>
      <p:bldP spid="12779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General Naïve Bayes</a:t>
            </a:r>
          </a:p>
        </p:txBody>
      </p:sp>
      <p:sp>
        <p:nvSpPr>
          <p:cNvPr id="12779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96774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How many params?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42692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92"/>
  <p:tag name="DEFAULTHEIGHT" val="42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left[&#10;\begin{array}{c}&#10;P(y_1, f_1 \ldots f_n)\\&#10;P(y_2, f_1 \ldots f_n)\\&#10;\vdots\\&#10;P(y_k, f_1 \ldots f_n)\\&#10;\end{array}&#10;\right]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8"/>
  <p:tag name="PICTUREFILESIZE" val="2232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box{features}, C=2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3"/>
  <p:tag name="PICTUREFILESIZE" val="877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box{features}, C=3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3"/>
  <p:tag name="PICTUREFILESIZE" val="888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C=2) = 0.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5"/>
  <p:tag name="PICTUREFILESIZE" val="598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C=3) = 0.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5"/>
  <p:tag name="PICTUREFILESIZE" val="610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n}| C=2) = 0.01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99"/>
  <p:tag name="PICTUREFILESIZE" val="827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n}| C=3) = 0.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6"/>
  <p:tag name="PICTUREFILESIZE" val="807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ff}| C=2) = 0.1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9"/>
  <p:tag name="PICTUREFILESIZE" val="767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ff}| C=3) = 0.7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90"/>
  <p:tag name="PICTUREFILESIZE" val="81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n}| C=2) = 0.1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5"/>
  <p:tag name="PICTUREFILESIZE" val="753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n}| C=3) = 0.9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6"/>
  <p:tag name="PICTUREFILESIZE" val="838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n}| C=2) = 0.8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6"/>
  <p:tag name="PICTUREFILESIZE" val="837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\mathrm{on}| C=3) = 0.8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86"/>
  <p:tag name="PICTUREFILESIZE" val="852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= \frac{c(x)+1}{N + |X|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08"/>
  <p:tag name="PICTUREFILESIZE" val="755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ML}(X) = \left\langle \frac{2}{3}, \frac{1}{3} \right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77"/>
  <p:tag name="PICTUREFILESIZE" val="1269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}(X) = \left\langle \frac{3}{5}, \frac{2}{5} \right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85"/>
  <p:tag name="PICTUREFILESIZE" val="1320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}(x) = \frac{c(x)+1}{\sum_x [ c(x) + 1]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40"/>
  <p:tag name="PICTUREFILESIZE" val="160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,1}(X) = \left\langle \frac{3}{5}, \frac{2}{5} \right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97"/>
  <p:tag name="PICTUREFILESIZE" val="1385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,100}(X) = \left\langle \frac{102}{203}, \frac{101}{203} \right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67"/>
  <p:tag name="PICTUREFILESIZE" val="181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Y}, \mbox{F}_1 \ldots \mbox{F}_n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8"/>
  <p:tag name="PICTUREFILESIZE" val="555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,0}(X) = \left\langle \frac{2}{3}, \frac{1}{3} \right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97"/>
  <p:tag name="PICTUREFILESIZE" val="1391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,k}(x|y) = \frac{c(x,y)+k}{c(y) + k|X|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56"/>
  <p:tag name="PICTUREFILESIZE" val="2096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,k}(x) = \frac{c(x)+k}{N + k|X|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18"/>
  <p:tag name="PICTUREFILESIZE" val="1624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,k}(x) = \frac{c(x)+k}{N + k|X|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18"/>
  <p:tag name="PICTUREFILESIZE" val="1624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,k}(x) = \frac{c(x)+k}{N + k|X|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18"/>
  <p:tag name="PICTUREFILESIZE" val="1624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,k}(x|y) = \frac{c(x,y)+k}{c(y) + k|X|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56"/>
  <p:tag name="PICTUREFILESIZE" val="2096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,k}(x) = \frac{c(x)+k}{N + k|X|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18"/>
  <p:tag name="PICTUREFILESIZE" val="1624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,k}(x|y) = \frac{c(x,y)+k}{c(y) + k|X|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56"/>
  <p:tag name="PICTUREFILESIZE" val="2096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,k}(x) = \frac{c(x)+k}{N + k|X|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18"/>
  <p:tag name="PICTUREFILESIZE" val="1624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,k}(x|y) = \frac{c(x,y)+k}{c(y) + k|X|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56"/>
  <p:tag name="PICTUREFILESIZE" val="2096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\mbox{Y}) \prod_i P(\mbox{F}_i | \mbox{Y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7"/>
  <p:tag name="PICTUREFILESIZE" val="920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,k}(x) = \frac{c(x)+k}{N + k|X|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18"/>
  <p:tag name="PICTUREFILESIZE" val="1624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,k}(x|y) = \frac{c(x,y)+k}{c(y) + k|X|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56"/>
  <p:tag name="PICTUREFILESIZE" val="2096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, f_1 \ldots f_n) =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6"/>
  <p:tag name="PICTUREFILESIZE" val="649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left[&#10;\begin{array}{c}&#10;P(y_1, f_1 \ldots f_n)\\&#10;P(y_2, f_1 \ldots f_n)\\&#10;\vdots\\&#10;P(y_k, f_1 \ldots f_n)\\&#10;\end{array}&#10;\right]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8"/>
  <p:tag name="PICTUREFILESIZE" val="2232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left[&#10;\begin{array}{c}&#10;P(f_1) \prod_i P(f_i | y_1)\\&#10;P(f_2) \prod_i P(f_i | y_2)\\&#10;\vdots\\&#10;P(f_k) \prod_i P(f_i | y_k)\\&#10;\end{array}&#10;\right]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4"/>
  <p:tag name="PICTUREFILESIZE" val="3077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f_1 \ldots f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7"/>
  <p:tag name="PICTUREFILESIZE" val="484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 | f_1 \ldots f_n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0"/>
  <p:tag name="PICTUREFILESIZE" val="621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50156</TotalTime>
  <Words>2355</Words>
  <Application>Microsoft Office PowerPoint</Application>
  <PresentationFormat>Widescreen</PresentationFormat>
  <Paragraphs>344</Paragraphs>
  <Slides>36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Cambria Math</vt:lpstr>
      <vt:lpstr>Wingdings</vt:lpstr>
      <vt:lpstr>dan-berkeley-nlp-v1</vt:lpstr>
      <vt:lpstr>CS 188: Artificial Intelligence </vt:lpstr>
      <vt:lpstr>Machine Learning</vt:lpstr>
      <vt:lpstr>Classification</vt:lpstr>
      <vt:lpstr>Example: Spam Filter</vt:lpstr>
      <vt:lpstr>Example: Digit Recognition</vt:lpstr>
      <vt:lpstr>Other Classification Tasks</vt:lpstr>
      <vt:lpstr>Model-Based Classification</vt:lpstr>
      <vt:lpstr>General Naïve Bayes</vt:lpstr>
      <vt:lpstr>General Naïve Bayes</vt:lpstr>
      <vt:lpstr>Inference for Naïve Bayes</vt:lpstr>
      <vt:lpstr>General Naïve Bayes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Example</vt:lpstr>
      <vt:lpstr>Example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Smoothing</vt:lpstr>
      <vt:lpstr>Unseen Events</vt:lpstr>
      <vt:lpstr>Example: Overfitting</vt:lpstr>
      <vt:lpstr>Laplace Smoothing</vt:lpstr>
      <vt:lpstr>Laplace Smoothing</vt:lpstr>
      <vt:lpstr>Example</vt:lpstr>
      <vt:lpstr>Practice</vt:lpstr>
      <vt:lpstr>Practice</vt:lpstr>
      <vt:lpstr>Practice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Subangkar KrS</cp:lastModifiedBy>
  <cp:revision>2726</cp:revision>
  <dcterms:created xsi:type="dcterms:W3CDTF">2004-08-27T04:16:05Z</dcterms:created>
  <dcterms:modified xsi:type="dcterms:W3CDTF">2022-05-21T17:38:21Z</dcterms:modified>
</cp:coreProperties>
</file>