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26" r:id="rId62"/>
    <p:sldId id="332" r:id="rId63"/>
    <p:sldId id="338" r:id="rId64"/>
    <p:sldId id="342" r:id="rId65"/>
    <p:sldId id="343" r:id="rId66"/>
    <p:sldId id="344" r:id="rId67"/>
    <p:sldId id="345" r:id="rId68"/>
    <p:sldId id="346" r:id="rId69"/>
    <p:sldId id="347" r:id="rId70"/>
    <p:sldId id="348" r:id="rId71"/>
    <p:sldId id="349" r:id="rId72"/>
    <p:sldId id="350" r:id="rId73"/>
    <p:sldId id="351" r:id="rId74"/>
    <p:sldId id="352" r:id="rId75"/>
    <p:sldId id="353" r:id="rId76"/>
    <p:sldId id="354" r:id="rId77"/>
    <p:sldId id="355" r:id="rId78"/>
    <p:sldId id="356" r:id="rId79"/>
    <p:sldId id="357" r:id="rId80"/>
    <p:sldId id="358" r:id="rId81"/>
    <p:sldId id="359" r:id="rId82"/>
    <p:sldId id="360" r:id="rId83"/>
    <p:sldId id="361" r:id="rId84"/>
    <p:sldId id="362" r:id="rId85"/>
    <p:sldId id="366" r:id="rId86"/>
    <p:sldId id="369" r:id="rId87"/>
    <p:sldId id="372" r:id="rId88"/>
    <p:sldId id="373" r:id="rId89"/>
    <p:sldId id="377" r:id="rId90"/>
    <p:sldId id="380" r:id="rId91"/>
    <p:sldId id="382" r:id="rId92"/>
    <p:sldId id="384" r:id="rId93"/>
    <p:sldId id="387" r:id="rId94"/>
    <p:sldId id="390" r:id="rId95"/>
    <p:sldId id="394" r:id="rId96"/>
    <p:sldId id="396" r:id="rId97"/>
    <p:sldId id="393" r:id="rId98"/>
    <p:sldId id="422" r:id="rId99"/>
    <p:sldId id="423" r:id="rId100"/>
    <p:sldId id="424" r:id="rId101"/>
    <p:sldId id="425" r:id="rId102"/>
    <p:sldId id="428" r:id="rId103"/>
    <p:sldId id="429" r:id="rId104"/>
    <p:sldId id="435" r:id="rId105"/>
    <p:sldId id="438" r:id="rId106"/>
    <p:sldId id="441" r:id="rId107"/>
    <p:sldId id="442" r:id="rId108"/>
    <p:sldId id="443" r:id="rId109"/>
    <p:sldId id="444" r:id="rId110"/>
    <p:sldId id="445" r:id="rId111"/>
    <p:sldId id="446" r:id="rId112"/>
    <p:sldId id="447" r:id="rId113"/>
    <p:sldId id="448" r:id="rId114"/>
    <p:sldId id="449" r:id="rId115"/>
    <p:sldId id="450" r:id="rId116"/>
    <p:sldId id="451" r:id="rId117"/>
    <p:sldId id="452" r:id="rId118"/>
    <p:sldId id="453" r:id="rId119"/>
    <p:sldId id="454" r:id="rId120"/>
    <p:sldId id="455" r:id="rId121"/>
    <p:sldId id="456" r:id="rId122"/>
    <p:sldId id="457" r:id="rId123"/>
    <p:sldId id="458" r:id="rId124"/>
    <p:sldId id="459" r:id="rId125"/>
    <p:sldId id="460" r:id="rId126"/>
    <p:sldId id="461" r:id="rId127"/>
    <p:sldId id="462" r:id="rId128"/>
    <p:sldId id="463" r:id="rId129"/>
    <p:sldId id="464" r:id="rId130"/>
    <p:sldId id="465" r:id="rId131"/>
    <p:sldId id="466" r:id="rId132"/>
    <p:sldId id="468" r:id="rId133"/>
    <p:sldId id="469" r:id="rId134"/>
    <p:sldId id="470" r:id="rId135"/>
    <p:sldId id="471" r:id="rId136"/>
    <p:sldId id="472" r:id="rId137"/>
    <p:sldId id="473" r:id="rId138"/>
    <p:sldId id="475" r:id="rId139"/>
    <p:sldId id="476" r:id="rId140"/>
    <p:sldId id="477" r:id="rId141"/>
    <p:sldId id="478" r:id="rId142"/>
    <p:sldId id="479" r:id="rId143"/>
    <p:sldId id="480" r:id="rId144"/>
    <p:sldId id="481" r:id="rId145"/>
    <p:sldId id="482" r:id="rId146"/>
    <p:sldId id="483" r:id="rId147"/>
    <p:sldId id="484" r:id="rId148"/>
    <p:sldId id="485" r:id="rId149"/>
    <p:sldId id="486" r:id="rId150"/>
    <p:sldId id="487" r:id="rId151"/>
  </p:sldIdLst>
  <p:sldSz cx="10083800" cy="7556500"/>
  <p:notesSz cx="10083800" cy="7556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6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presProps" Target="presProps.xml"/><Relationship Id="rId154" Type="http://schemas.openxmlformats.org/officeDocument/2006/relationships/viewProps" Target="viewProps.xml"/><Relationship Id="rId155" Type="http://schemas.openxmlformats.org/officeDocument/2006/relationships/theme" Target="theme/theme1.xml"/><Relationship Id="rId15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1666646"/>
            <a:ext cx="9055100" cy="1875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88009" y="3939285"/>
            <a:ext cx="8907780" cy="902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10/06/17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10/06/17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15900" y="1504950"/>
            <a:ext cx="9281160" cy="58762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10/06/17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10/06/17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10/06/17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230" y="2099310"/>
            <a:ext cx="8689339" cy="2280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1490" y="1404620"/>
            <a:ext cx="9100819" cy="478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10/06/17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" TargetMode="Externa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elp.github.com/articles/generating-ssh-keys" TargetMode="Externa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stackoverflow.com/a/9011152" TargetMode="Externa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new" TargetMode="Externa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" TargetMode="External"/><Relationship Id="rId4" Type="http://schemas.openxmlformats.org/officeDocument/2006/relationships/hyperlink" Target="https://github.com/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ssembla.com/" TargetMode="Externa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hyperlink" Target="http://git-scm.com/book/en/Getting-Started-Git-Basics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hyperlink" Target="http://git-scm.com/book/en/Getting-Started-Git-Basics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git-scm.com/book/en/Git-Basics-Recording-Changes-to-the-Repository" TargetMode="External"/><Relationship Id="rId3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your_email@whatever.com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github/gitignore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5127" rIns="0" bIns="0" rtlCol="0">
            <a:spAutoFit/>
          </a:bodyPr>
          <a:lstStyle/>
          <a:p>
            <a:pPr marL="2665730" marR="5080" indent="-1682750">
              <a:lnSpc>
                <a:spcPts val="8070"/>
              </a:lnSpc>
            </a:pPr>
            <a:r>
              <a:rPr sz="7200" b="1" spc="65" dirty="0">
                <a:latin typeface="Trebuchet MS"/>
                <a:cs typeface="Trebuchet MS"/>
              </a:rPr>
              <a:t>Version</a:t>
            </a:r>
            <a:r>
              <a:rPr sz="7200" b="1" spc="-590" dirty="0">
                <a:latin typeface="Trebuchet MS"/>
                <a:cs typeface="Trebuchet MS"/>
              </a:rPr>
              <a:t> </a:t>
            </a:r>
            <a:r>
              <a:rPr sz="7200" b="1" spc="85" dirty="0">
                <a:latin typeface="Trebuchet MS"/>
                <a:cs typeface="Trebuchet MS"/>
              </a:rPr>
              <a:t>Control  </a:t>
            </a:r>
            <a:r>
              <a:rPr sz="7200" b="1" spc="-30" dirty="0">
                <a:latin typeface="Trebuchet MS"/>
                <a:cs typeface="Trebuchet MS"/>
              </a:rPr>
              <a:t>with</a:t>
            </a:r>
            <a:r>
              <a:rPr sz="7200" b="1" spc="-590" dirty="0">
                <a:latin typeface="Trebuchet MS"/>
                <a:cs typeface="Trebuchet MS"/>
              </a:rPr>
              <a:t> </a:t>
            </a:r>
            <a:r>
              <a:rPr sz="7200" b="1" spc="25" dirty="0">
                <a:latin typeface="Trebuchet MS"/>
                <a:cs typeface="Trebuchet MS"/>
              </a:rPr>
              <a:t>Git</a:t>
            </a:r>
            <a:endParaRPr sz="7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3719" rIns="0" bIns="0" rtlCol="0">
            <a:spAutoFit/>
          </a:bodyPr>
          <a:lstStyle/>
          <a:p>
            <a:pPr marL="359410">
              <a:lnSpc>
                <a:spcPts val="8515"/>
              </a:lnSpc>
            </a:pPr>
            <a:r>
              <a:rPr sz="7200" b="1" spc="125" dirty="0">
                <a:latin typeface="Trebuchet MS"/>
                <a:cs typeface="Trebuchet MS"/>
              </a:rPr>
              <a:t>Working</a:t>
            </a:r>
            <a:r>
              <a:rPr sz="7200" b="1" spc="-520" dirty="0">
                <a:latin typeface="Trebuchet MS"/>
                <a:cs typeface="Trebuchet MS"/>
              </a:rPr>
              <a:t> </a:t>
            </a:r>
            <a:r>
              <a:rPr sz="7200" b="1" spc="90" dirty="0">
                <a:latin typeface="Trebuchet MS"/>
                <a:cs typeface="Trebuchet MS"/>
              </a:rPr>
              <a:t>as</a:t>
            </a:r>
            <a:r>
              <a:rPr sz="7200" b="1" spc="-520" dirty="0">
                <a:latin typeface="Trebuchet MS"/>
                <a:cs typeface="Trebuchet MS"/>
              </a:rPr>
              <a:t> </a:t>
            </a:r>
            <a:r>
              <a:rPr sz="7200" b="1" spc="5" dirty="0">
                <a:latin typeface="Trebuchet MS"/>
                <a:cs typeface="Trebuchet MS"/>
              </a:rPr>
              <a:t>a</a:t>
            </a:r>
            <a:r>
              <a:rPr sz="7200" b="1" spc="-525" dirty="0">
                <a:latin typeface="Trebuchet MS"/>
                <a:cs typeface="Trebuchet MS"/>
              </a:rPr>
              <a:t> </a:t>
            </a:r>
            <a:r>
              <a:rPr sz="7200" b="1" spc="-60" dirty="0">
                <a:latin typeface="Trebuchet MS"/>
                <a:cs typeface="Trebuchet MS"/>
              </a:rPr>
              <a:t>Team</a:t>
            </a:r>
            <a:endParaRPr sz="7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8230" y="1375409"/>
            <a:ext cx="7917180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09"/>
              </a:lnSpc>
            </a:pPr>
            <a:r>
              <a:rPr sz="5400" spc="505" dirty="0"/>
              <a:t>Clone</a:t>
            </a:r>
            <a:r>
              <a:rPr sz="5400" spc="-15" dirty="0"/>
              <a:t> </a:t>
            </a:r>
            <a:r>
              <a:rPr sz="5400" spc="670" dirty="0"/>
              <a:t>into</a:t>
            </a:r>
            <a:r>
              <a:rPr sz="5400" spc="-20" dirty="0"/>
              <a:t> </a:t>
            </a:r>
            <a:r>
              <a:rPr sz="5400" spc="630" dirty="0"/>
              <a:t>another</a:t>
            </a:r>
            <a:r>
              <a:rPr sz="5400" spc="-15" dirty="0"/>
              <a:t> </a:t>
            </a:r>
            <a:r>
              <a:rPr sz="5400" spc="655" dirty="0"/>
              <a:t>folder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1490" y="2928620"/>
            <a:ext cx="6259195" cy="2120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nsolas"/>
                <a:cs typeface="Consolas"/>
              </a:rPr>
              <a:t>$ </a:t>
            </a:r>
            <a:r>
              <a:rPr sz="2800" spc="-5" dirty="0">
                <a:latin typeface="Consolas"/>
                <a:cs typeface="Consolas"/>
              </a:rPr>
              <a:t>cd</a:t>
            </a:r>
            <a:r>
              <a:rPr sz="2800" spc="-120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..</a:t>
            </a:r>
            <a:endParaRPr sz="2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 marR="5080">
              <a:lnSpc>
                <a:spcPts val="3270"/>
              </a:lnSpc>
              <a:spcBef>
                <a:spcPts val="5"/>
              </a:spcBef>
            </a:pPr>
            <a:r>
              <a:rPr sz="2800" dirty="0">
                <a:latin typeface="Consolas"/>
                <a:cs typeface="Consolas"/>
              </a:rPr>
              <a:t>$ </a:t>
            </a:r>
            <a:r>
              <a:rPr sz="2800" spc="-10" dirty="0">
                <a:latin typeface="Consolas"/>
                <a:cs typeface="Consolas"/>
              </a:rPr>
              <a:t>git clone </a:t>
            </a:r>
            <a:r>
              <a:rPr lang="en-US" sz="2800" spc="-10" dirty="0" smtClean="0">
                <a:latin typeface="Consolas"/>
                <a:cs typeface="Consolas"/>
              </a:rPr>
              <a:t>dct</a:t>
            </a:r>
            <a:r>
              <a:rPr sz="2800" spc="-10" dirty="0" smtClean="0">
                <a:latin typeface="Consolas"/>
                <a:cs typeface="Consolas"/>
              </a:rPr>
              <a:t>-</a:t>
            </a:r>
            <a:r>
              <a:rPr sz="2800" spc="-10" dirty="0">
                <a:latin typeface="Consolas"/>
                <a:cs typeface="Consolas"/>
              </a:rPr>
              <a:t>git101 git101 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Cloning into</a:t>
            </a:r>
            <a:r>
              <a:rPr sz="2800" spc="-7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'git101'...</a:t>
            </a:r>
            <a:endParaRPr sz="2800" dirty="0">
              <a:latin typeface="Consolas"/>
              <a:cs typeface="Consolas"/>
            </a:endParaRPr>
          </a:p>
          <a:p>
            <a:pPr marL="12700">
              <a:lnSpc>
                <a:spcPts val="3175"/>
              </a:lnSpc>
            </a:pP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done.</a:t>
            </a:r>
            <a:endParaRPr sz="28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1789429"/>
            <a:ext cx="6570980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09"/>
              </a:lnSpc>
            </a:pPr>
            <a:r>
              <a:rPr sz="5400" spc="440" dirty="0"/>
              <a:t>Check</a:t>
            </a:r>
            <a:r>
              <a:rPr sz="5400" spc="-10" dirty="0"/>
              <a:t> </a:t>
            </a:r>
            <a:r>
              <a:rPr sz="5400" spc="700" dirty="0"/>
              <a:t>the</a:t>
            </a:r>
            <a:r>
              <a:rPr sz="5400" dirty="0"/>
              <a:t> </a:t>
            </a:r>
            <a:r>
              <a:rPr sz="5400" spc="535" dirty="0"/>
              <a:t>clone</a:t>
            </a:r>
            <a:r>
              <a:rPr sz="5400" dirty="0"/>
              <a:t> </a:t>
            </a:r>
            <a:r>
              <a:rPr sz="5400" spc="650" dirty="0"/>
              <a:t>repo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1490" y="3343909"/>
            <a:ext cx="2169160" cy="1289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nsolas"/>
                <a:cs typeface="Consolas"/>
              </a:rPr>
              <a:t>$ </a:t>
            </a:r>
            <a:r>
              <a:rPr sz="2800" spc="-5" dirty="0">
                <a:latin typeface="Consolas"/>
                <a:cs typeface="Consolas"/>
              </a:rPr>
              <a:t>cd</a:t>
            </a:r>
            <a:r>
              <a:rPr sz="2800" spc="-114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git101</a:t>
            </a:r>
            <a:endParaRPr sz="2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onsolas"/>
                <a:cs typeface="Consolas"/>
              </a:rPr>
              <a:t>$</a:t>
            </a:r>
            <a:r>
              <a:rPr sz="2800" spc="-105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gitk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29793" rIns="0" bIns="0" rtlCol="0">
            <a:spAutoFit/>
          </a:bodyPr>
          <a:lstStyle/>
          <a:p>
            <a:pPr marL="1487170">
              <a:lnSpc>
                <a:spcPts val="6409"/>
              </a:lnSpc>
            </a:pPr>
            <a:r>
              <a:rPr sz="5400" spc="560" dirty="0"/>
              <a:t>Show </a:t>
            </a:r>
            <a:r>
              <a:rPr sz="5400" spc="720" dirty="0"/>
              <a:t>remote</a:t>
            </a:r>
            <a:r>
              <a:rPr sz="5400" spc="-615" dirty="0"/>
              <a:t> </a:t>
            </a:r>
            <a:r>
              <a:rPr sz="5400" spc="555" dirty="0"/>
              <a:t>repos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1490" y="3574288"/>
            <a:ext cx="2364105" cy="852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270"/>
              </a:lnSpc>
            </a:pPr>
            <a:r>
              <a:rPr sz="2800" dirty="0">
                <a:latin typeface="Consolas"/>
                <a:cs typeface="Consolas"/>
              </a:rPr>
              <a:t>$ </a:t>
            </a:r>
            <a:r>
              <a:rPr sz="2800" spc="-10" dirty="0">
                <a:latin typeface="Consolas"/>
                <a:cs typeface="Consolas"/>
              </a:rPr>
              <a:t>git</a:t>
            </a:r>
            <a:r>
              <a:rPr sz="2800" spc="-100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remote 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origin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9589" y="0"/>
            <a:ext cx="6477635" cy="808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365"/>
              </a:lnSpc>
            </a:pPr>
            <a:r>
              <a:rPr sz="5400" spc="590" dirty="0"/>
              <a:t>"origin" </a:t>
            </a:r>
            <a:r>
              <a:rPr sz="5400" spc="720" dirty="0"/>
              <a:t>remote</a:t>
            </a:r>
            <a:r>
              <a:rPr sz="5400" spc="-630" dirty="0"/>
              <a:t> </a:t>
            </a:r>
            <a:r>
              <a:rPr sz="5400" spc="650" dirty="0"/>
              <a:t>repo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1490" y="735964"/>
            <a:ext cx="7777480" cy="361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4610">
              <a:lnSpc>
                <a:spcPts val="3005"/>
              </a:lnSpc>
            </a:pPr>
            <a:r>
              <a:rPr sz="2600" spc="285" dirty="0">
                <a:latin typeface="Arial Narrow"/>
                <a:cs typeface="Arial Narrow"/>
              </a:rPr>
              <a:t>(default</a:t>
            </a:r>
            <a:r>
              <a:rPr sz="2600" spc="5" dirty="0">
                <a:latin typeface="Arial Narrow"/>
                <a:cs typeface="Arial Narrow"/>
              </a:rPr>
              <a:t> </a:t>
            </a:r>
            <a:r>
              <a:rPr sz="2600" spc="310" dirty="0">
                <a:latin typeface="Arial Narrow"/>
                <a:cs typeface="Arial Narrow"/>
              </a:rPr>
              <a:t>repo</a:t>
            </a:r>
            <a:r>
              <a:rPr sz="2600" spc="5" dirty="0">
                <a:latin typeface="Arial Narrow"/>
                <a:cs typeface="Arial Narrow"/>
              </a:rPr>
              <a:t> </a:t>
            </a:r>
            <a:r>
              <a:rPr sz="2600" spc="290" dirty="0">
                <a:latin typeface="Arial Narrow"/>
                <a:cs typeface="Arial Narrow"/>
              </a:rPr>
              <a:t>referring</a:t>
            </a:r>
            <a:r>
              <a:rPr sz="2600" spc="-5" dirty="0">
                <a:latin typeface="Arial Narrow"/>
                <a:cs typeface="Arial Narrow"/>
              </a:rPr>
              <a:t> </a:t>
            </a:r>
            <a:r>
              <a:rPr sz="2600" spc="400" dirty="0">
                <a:latin typeface="Arial Narrow"/>
                <a:cs typeface="Arial Narrow"/>
              </a:rPr>
              <a:t>to</a:t>
            </a:r>
            <a:r>
              <a:rPr sz="2600" spc="5" dirty="0">
                <a:latin typeface="Arial Narrow"/>
                <a:cs typeface="Arial Narrow"/>
              </a:rPr>
              <a:t> </a:t>
            </a:r>
            <a:r>
              <a:rPr sz="2600" spc="335" dirty="0">
                <a:latin typeface="Arial Narrow"/>
                <a:cs typeface="Arial Narrow"/>
              </a:rPr>
              <a:t>the</a:t>
            </a:r>
            <a:r>
              <a:rPr sz="2600" dirty="0">
                <a:latin typeface="Arial Narrow"/>
                <a:cs typeface="Arial Narrow"/>
              </a:rPr>
              <a:t> </a:t>
            </a:r>
            <a:r>
              <a:rPr sz="2600" spc="254" dirty="0">
                <a:latin typeface="Arial Narrow"/>
                <a:cs typeface="Arial Narrow"/>
              </a:rPr>
              <a:t>repo's</a:t>
            </a:r>
            <a:r>
              <a:rPr sz="2600" dirty="0">
                <a:latin typeface="Arial Narrow"/>
                <a:cs typeface="Arial Narrow"/>
              </a:rPr>
              <a:t> </a:t>
            </a:r>
            <a:r>
              <a:rPr sz="2600" spc="250" dirty="0">
                <a:latin typeface="Arial Narrow"/>
                <a:cs typeface="Arial Narrow"/>
              </a:rPr>
              <a:t>origin)</a:t>
            </a:r>
            <a:endParaRPr sz="2600" dirty="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>
              <a:lnSpc>
                <a:spcPts val="2840"/>
              </a:lnSpc>
              <a:tabLst>
                <a:tab pos="1016635" algn="l"/>
              </a:tabLst>
            </a:pPr>
            <a:r>
              <a:rPr sz="2400" dirty="0">
                <a:latin typeface="Consolas"/>
                <a:cs typeface="Consolas"/>
              </a:rPr>
              <a:t>$</a:t>
            </a:r>
            <a:r>
              <a:rPr sz="2400" spc="-5" dirty="0">
                <a:latin typeface="Consolas"/>
                <a:cs typeface="Consolas"/>
              </a:rPr>
              <a:t> git	remote show</a:t>
            </a:r>
            <a:r>
              <a:rPr sz="2400" spc="-80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origin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ts val="2805"/>
              </a:lnSpc>
            </a:pPr>
            <a:r>
              <a:rPr sz="2400" dirty="0">
                <a:solidFill>
                  <a:srgbClr val="666666"/>
                </a:solidFill>
                <a:latin typeface="Consolas"/>
                <a:cs typeface="Consolas"/>
              </a:rPr>
              <a:t>* </a:t>
            </a: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remote</a:t>
            </a:r>
            <a:r>
              <a:rPr sz="2400" spc="-9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origin</a:t>
            </a:r>
            <a:endParaRPr sz="2400" dirty="0">
              <a:latin typeface="Consolas"/>
              <a:cs typeface="Consolas"/>
            </a:endParaRPr>
          </a:p>
          <a:p>
            <a:pPr marL="347345" marR="1062355" algn="just">
              <a:lnSpc>
                <a:spcPts val="2810"/>
              </a:lnSpc>
              <a:spcBef>
                <a:spcPts val="114"/>
              </a:spcBef>
            </a:pP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Fetch URL: </a:t>
            </a:r>
            <a:r>
              <a:rPr lang="mr-IN" sz="2400" spc="-5" dirty="0" smtClean="0">
                <a:solidFill>
                  <a:srgbClr val="666666"/>
                </a:solidFill>
                <a:latin typeface="Consolas"/>
                <a:cs typeface="Consolas"/>
              </a:rPr>
              <a:t>/Users/aniketrao</a:t>
            </a:r>
            <a:r>
              <a:rPr sz="2400" spc="-5" dirty="0" smtClean="0">
                <a:solidFill>
                  <a:srgbClr val="666666"/>
                </a:solidFill>
                <a:latin typeface="Consolas"/>
                <a:cs typeface="Consolas"/>
              </a:rPr>
              <a:t>/d</a:t>
            </a:r>
            <a:r>
              <a:rPr lang="en-US" sz="2400" spc="-5" dirty="0" smtClean="0">
                <a:solidFill>
                  <a:srgbClr val="666666"/>
                </a:solidFill>
                <a:latin typeface="Consolas"/>
                <a:cs typeface="Consolas"/>
              </a:rPr>
              <a:t>ct-</a:t>
            </a:r>
            <a:r>
              <a:rPr sz="2400" spc="-5" dirty="0" smtClean="0">
                <a:solidFill>
                  <a:srgbClr val="666666"/>
                </a:solidFill>
                <a:latin typeface="Consolas"/>
                <a:cs typeface="Consolas"/>
              </a:rPr>
              <a:t>git101  </a:t>
            </a: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Push URL: </a:t>
            </a:r>
            <a:r>
              <a:rPr lang="mr-IN" sz="2400" spc="-5" dirty="0" smtClean="0">
                <a:solidFill>
                  <a:srgbClr val="666666"/>
                </a:solidFill>
                <a:latin typeface="Consolas"/>
                <a:cs typeface="Consolas"/>
              </a:rPr>
              <a:t>/Users/aniketrao</a:t>
            </a:r>
            <a:r>
              <a:rPr sz="2400" spc="-5" dirty="0" smtClean="0">
                <a:solidFill>
                  <a:srgbClr val="666666"/>
                </a:solidFill>
                <a:latin typeface="Consolas"/>
                <a:cs typeface="Consolas"/>
              </a:rPr>
              <a:t>/d</a:t>
            </a:r>
            <a:r>
              <a:rPr lang="en-US" sz="2400" spc="-5" dirty="0" smtClean="0">
                <a:solidFill>
                  <a:srgbClr val="666666"/>
                </a:solidFill>
                <a:latin typeface="Consolas"/>
                <a:cs typeface="Consolas"/>
              </a:rPr>
              <a:t>ct</a:t>
            </a:r>
            <a:r>
              <a:rPr sz="2400" spc="-5" dirty="0" smtClean="0">
                <a:solidFill>
                  <a:srgbClr val="666666"/>
                </a:solidFill>
                <a:latin typeface="Consolas"/>
                <a:cs typeface="Consolas"/>
              </a:rPr>
              <a:t>-</a:t>
            </a: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git101  HEAD branch:</a:t>
            </a:r>
            <a:r>
              <a:rPr sz="2400" spc="-8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master</a:t>
            </a:r>
            <a:endParaRPr sz="2400" dirty="0">
              <a:latin typeface="Consolas"/>
              <a:cs typeface="Consolas"/>
            </a:endParaRPr>
          </a:p>
          <a:p>
            <a:pPr marL="683260" marR="3738879" indent="-335280">
              <a:lnSpc>
                <a:spcPts val="2810"/>
              </a:lnSpc>
              <a:tabLst>
                <a:tab pos="2858135" algn="l"/>
              </a:tabLst>
            </a:pP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Remote branches:  maste</a:t>
            </a:r>
            <a:r>
              <a:rPr sz="2400" dirty="0">
                <a:solidFill>
                  <a:srgbClr val="666666"/>
                </a:solidFill>
                <a:latin typeface="Consolas"/>
                <a:cs typeface="Consolas"/>
              </a:rPr>
              <a:t>r	</a:t>
            </a: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tracked  merging-demo</a:t>
            </a:r>
            <a:r>
              <a:rPr sz="2400" spc="-8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tracked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2050" y="4333494"/>
            <a:ext cx="1362710" cy="734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810"/>
              </a:lnSpc>
            </a:pP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testing  testing2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7407" y="4333494"/>
            <a:ext cx="1196975" cy="734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810"/>
              </a:lnSpc>
            </a:pP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tracked  tracked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6769" y="5047233"/>
            <a:ext cx="6551930" cy="144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" marR="5080" indent="-335280">
              <a:lnSpc>
                <a:spcPts val="2810"/>
              </a:lnSpc>
              <a:tabLst>
                <a:tab pos="4697730" algn="l"/>
              </a:tabLst>
            </a:pP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Local branch</a:t>
            </a:r>
            <a:r>
              <a:rPr sz="2400" spc="2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configured</a:t>
            </a:r>
            <a:r>
              <a:rPr sz="2400" spc="1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for	'git</a:t>
            </a:r>
            <a:r>
              <a:rPr sz="2400" spc="-9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pull':  master merges with remote</a:t>
            </a:r>
            <a:r>
              <a:rPr sz="2400" spc="-5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master</a:t>
            </a:r>
            <a:endParaRPr sz="2400">
              <a:latin typeface="Consolas"/>
              <a:cs typeface="Consolas"/>
            </a:endParaRPr>
          </a:p>
          <a:p>
            <a:pPr marL="347980" marR="171450" indent="-335280">
              <a:lnSpc>
                <a:spcPts val="2800"/>
              </a:lnSpc>
              <a:spcBef>
                <a:spcPts val="5"/>
              </a:spcBef>
              <a:tabLst>
                <a:tab pos="1685925" algn="l"/>
                <a:tab pos="4195445" algn="l"/>
                <a:tab pos="5033010" algn="l"/>
              </a:tabLst>
            </a:pP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Local</a:t>
            </a:r>
            <a:r>
              <a:rPr sz="2400" spc="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ref	configured</a:t>
            </a:r>
            <a:r>
              <a:rPr sz="2400" spc="1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for	'git</a:t>
            </a:r>
            <a:r>
              <a:rPr sz="2400" spc="-9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push':  master pushes to</a:t>
            </a:r>
            <a:r>
              <a:rPr sz="2400" spc="3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master</a:t>
            </a:r>
            <a:r>
              <a:rPr sz="2400" spc="1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(up	to</a:t>
            </a:r>
            <a:r>
              <a:rPr sz="2400" spc="-10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date)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6370" y="443229"/>
            <a:ext cx="4665345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09"/>
              </a:lnSpc>
            </a:pPr>
            <a:r>
              <a:rPr sz="5400" spc="530" dirty="0"/>
              <a:t>Fetching</a:t>
            </a:r>
            <a:r>
              <a:rPr sz="5400" spc="-60" dirty="0"/>
              <a:t> </a:t>
            </a:r>
            <a:r>
              <a:rPr sz="5400" spc="735" dirty="0"/>
              <a:t>demo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1490" y="2018029"/>
            <a:ext cx="8058784" cy="4008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95" dirty="0">
                <a:latin typeface="Arial Narrow"/>
                <a:cs typeface="Arial Narrow"/>
              </a:rPr>
              <a:t>Go</a:t>
            </a:r>
            <a:r>
              <a:rPr sz="2400" spc="-5" dirty="0">
                <a:latin typeface="Arial Narrow"/>
                <a:cs typeface="Arial Narrow"/>
              </a:rPr>
              <a:t> </a:t>
            </a:r>
            <a:r>
              <a:rPr sz="2400" spc="215" dirty="0">
                <a:latin typeface="Arial Narrow"/>
                <a:cs typeface="Arial Narrow"/>
              </a:rPr>
              <a:t>back</a:t>
            </a:r>
            <a:r>
              <a:rPr sz="2400" spc="-5" dirty="0">
                <a:latin typeface="Arial Narrow"/>
                <a:cs typeface="Arial Narrow"/>
              </a:rPr>
              <a:t> </a:t>
            </a:r>
            <a:r>
              <a:rPr sz="2400" spc="365" dirty="0">
                <a:latin typeface="Arial Narrow"/>
                <a:cs typeface="Arial Narrow"/>
              </a:rPr>
              <a:t>to</a:t>
            </a:r>
            <a:r>
              <a:rPr sz="2400" spc="-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Consolas"/>
                <a:cs typeface="Consolas"/>
              </a:rPr>
              <a:t>git101</a:t>
            </a:r>
            <a:r>
              <a:rPr sz="2400" spc="-760" dirty="0">
                <a:latin typeface="Consolas"/>
                <a:cs typeface="Consolas"/>
              </a:rPr>
              <a:t> </a:t>
            </a:r>
            <a:r>
              <a:rPr sz="2400" spc="245" dirty="0">
                <a:latin typeface="Arial Narrow"/>
                <a:cs typeface="Arial Narrow"/>
              </a:rPr>
              <a:t>and</a:t>
            </a:r>
            <a:r>
              <a:rPr sz="2400" dirty="0">
                <a:latin typeface="Arial Narrow"/>
                <a:cs typeface="Arial Narrow"/>
              </a:rPr>
              <a:t> </a:t>
            </a:r>
            <a:r>
              <a:rPr sz="2400" spc="285" dirty="0">
                <a:latin typeface="Arial Narrow"/>
                <a:cs typeface="Arial Narrow"/>
              </a:rPr>
              <a:t>fetch</a:t>
            </a:r>
            <a:r>
              <a:rPr sz="2400" spc="-15" dirty="0">
                <a:latin typeface="Arial Narrow"/>
                <a:cs typeface="Arial Narrow"/>
              </a:rPr>
              <a:t> </a:t>
            </a:r>
            <a:r>
              <a:rPr sz="2400" spc="310" dirty="0">
                <a:latin typeface="Arial Narrow"/>
                <a:cs typeface="Arial Narrow"/>
              </a:rPr>
              <a:t>the</a:t>
            </a:r>
            <a:r>
              <a:rPr sz="2400" dirty="0">
                <a:latin typeface="Arial Narrow"/>
                <a:cs typeface="Arial Narrow"/>
              </a:rPr>
              <a:t> </a:t>
            </a:r>
            <a:r>
              <a:rPr sz="2400" spc="185" dirty="0">
                <a:latin typeface="Arial Narrow"/>
                <a:cs typeface="Arial Narrow"/>
              </a:rPr>
              <a:t>changes:</a:t>
            </a:r>
            <a:endParaRPr sz="2400" dirty="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nsolas"/>
                <a:cs typeface="Consolas"/>
              </a:rPr>
              <a:t>$ </a:t>
            </a:r>
            <a:r>
              <a:rPr sz="2400" spc="-5" dirty="0">
                <a:latin typeface="Consolas"/>
                <a:cs typeface="Consolas"/>
              </a:rPr>
              <a:t>cd</a:t>
            </a:r>
            <a:r>
              <a:rPr sz="2400" spc="-105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../git101</a:t>
            </a:r>
            <a:endParaRPr sz="2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12700">
              <a:lnSpc>
                <a:spcPts val="2845"/>
              </a:lnSpc>
              <a:tabLst>
                <a:tab pos="1016635" algn="l"/>
              </a:tabLst>
            </a:pPr>
            <a:r>
              <a:rPr sz="2400" dirty="0">
                <a:latin typeface="Consolas"/>
                <a:cs typeface="Consolas"/>
              </a:rPr>
              <a:t>$</a:t>
            </a:r>
            <a:r>
              <a:rPr sz="2400" spc="-5" dirty="0">
                <a:latin typeface="Consolas"/>
                <a:cs typeface="Consolas"/>
              </a:rPr>
              <a:t> git	fetch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ts val="2810"/>
              </a:lnSpc>
            </a:pP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remote: Counting objects: 5,</a:t>
            </a:r>
            <a:r>
              <a:rPr sz="2400" spc="-5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done.</a:t>
            </a:r>
            <a:endParaRPr sz="2400" dirty="0">
              <a:latin typeface="Consolas"/>
              <a:cs typeface="Consolas"/>
            </a:endParaRPr>
          </a:p>
          <a:p>
            <a:pPr marL="12700" marR="340360">
              <a:lnSpc>
                <a:spcPts val="2810"/>
              </a:lnSpc>
              <a:spcBef>
                <a:spcPts val="114"/>
              </a:spcBef>
              <a:tabLst>
                <a:tab pos="4530090" algn="l"/>
              </a:tabLst>
            </a:pP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remote: Compressing objects: 100% (2/2), done.  remote: Total </a:t>
            </a:r>
            <a:r>
              <a:rPr sz="2400" dirty="0">
                <a:solidFill>
                  <a:srgbClr val="666666"/>
                </a:solidFill>
                <a:latin typeface="Consolas"/>
                <a:cs typeface="Consolas"/>
              </a:rPr>
              <a:t>3</a:t>
            </a:r>
            <a:r>
              <a:rPr sz="2400" spc="2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(delta</a:t>
            </a:r>
            <a:r>
              <a:rPr sz="2400" spc="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0),	reused </a:t>
            </a:r>
            <a:r>
              <a:rPr sz="2400" dirty="0">
                <a:solidFill>
                  <a:srgbClr val="666666"/>
                </a:solidFill>
                <a:latin typeface="Consolas"/>
                <a:cs typeface="Consolas"/>
              </a:rPr>
              <a:t>0</a:t>
            </a:r>
            <a:r>
              <a:rPr sz="2400" spc="-5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(delta</a:t>
            </a:r>
            <a:r>
              <a:rPr sz="2400" spc="-2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0)  Unpacking objects: 100% (3/3),</a:t>
            </a:r>
            <a:r>
              <a:rPr sz="2400" spc="-4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done.</a:t>
            </a:r>
            <a:endParaRPr sz="2400" dirty="0">
              <a:latin typeface="Consolas"/>
              <a:cs typeface="Consolas"/>
            </a:endParaRPr>
          </a:p>
          <a:p>
            <a:pPr marL="514984" marR="5080" indent="-502920">
              <a:lnSpc>
                <a:spcPts val="2800"/>
              </a:lnSpc>
              <a:spcBef>
                <a:spcPts val="5"/>
              </a:spcBef>
              <a:tabLst>
                <a:tab pos="3527425" algn="l"/>
                <a:tab pos="5368290" algn="l"/>
              </a:tabLst>
            </a:pP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From </a:t>
            </a:r>
            <a:r>
              <a:rPr lang="mr-IN" sz="2400" spc="-5" dirty="0" smtClean="0">
                <a:solidFill>
                  <a:srgbClr val="666666"/>
                </a:solidFill>
                <a:latin typeface="Consolas"/>
                <a:cs typeface="Consolas"/>
              </a:rPr>
              <a:t>/Users/aniketrao</a:t>
            </a:r>
            <a:r>
              <a:rPr sz="2400" spc="-5" dirty="0" smtClean="0">
                <a:solidFill>
                  <a:srgbClr val="666666"/>
                </a:solidFill>
                <a:latin typeface="Consolas"/>
                <a:cs typeface="Consolas"/>
              </a:rPr>
              <a:t>/d</a:t>
            </a:r>
            <a:r>
              <a:rPr lang="en-US" sz="2400" spc="-5" dirty="0" smtClean="0">
                <a:solidFill>
                  <a:srgbClr val="666666"/>
                </a:solidFill>
                <a:latin typeface="Consolas"/>
                <a:cs typeface="Consolas"/>
              </a:rPr>
              <a:t>ct</a:t>
            </a:r>
            <a:r>
              <a:rPr sz="2400" spc="-5" dirty="0" smtClean="0">
                <a:solidFill>
                  <a:srgbClr val="666666"/>
                </a:solidFill>
                <a:latin typeface="Consolas"/>
                <a:cs typeface="Consolas"/>
              </a:rPr>
              <a:t>-</a:t>
            </a: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git101  73dd819..cf5f902	master	-&gt;</a:t>
            </a:r>
            <a:r>
              <a:rPr sz="2400" spc="-10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origin/master</a:t>
            </a:r>
            <a:endParaRPr sz="24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819" y="1520190"/>
            <a:ext cx="8127365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09"/>
              </a:lnSpc>
            </a:pPr>
            <a:r>
              <a:rPr sz="5400" spc="675" dirty="0"/>
              <a:t>Merge</a:t>
            </a:r>
            <a:r>
              <a:rPr sz="5400" spc="-5" dirty="0"/>
              <a:t> </a:t>
            </a:r>
            <a:r>
              <a:rPr sz="5400" spc="705" dirty="0"/>
              <a:t>the</a:t>
            </a:r>
            <a:r>
              <a:rPr sz="5400" spc="-5" dirty="0"/>
              <a:t> </a:t>
            </a:r>
            <a:r>
              <a:rPr sz="5400" spc="645" dirty="0"/>
              <a:t>fetched</a:t>
            </a:r>
            <a:r>
              <a:rPr sz="5400" spc="-5" dirty="0"/>
              <a:t> </a:t>
            </a:r>
            <a:r>
              <a:rPr sz="5400" spc="535" dirty="0"/>
              <a:t>branch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1490" y="3097783"/>
            <a:ext cx="5213350" cy="180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09015" algn="just">
              <a:lnSpc>
                <a:spcPts val="2810"/>
              </a:lnSpc>
            </a:pPr>
            <a:r>
              <a:rPr sz="2400" dirty="0">
                <a:latin typeface="Consolas"/>
                <a:cs typeface="Consolas"/>
              </a:rPr>
              <a:t>$ </a:t>
            </a:r>
            <a:r>
              <a:rPr sz="2400" spc="-5" dirty="0">
                <a:latin typeface="Consolas"/>
                <a:cs typeface="Consolas"/>
              </a:rPr>
              <a:t>git merge</a:t>
            </a:r>
            <a:r>
              <a:rPr sz="2400" spc="-90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origin/master  </a:t>
            </a: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Updating</a:t>
            </a:r>
            <a:r>
              <a:rPr sz="2400" spc="-8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73dd819..cf5f902  Fast-forward</a:t>
            </a:r>
            <a:endParaRPr sz="2400">
              <a:latin typeface="Consolas"/>
              <a:cs typeface="Consolas"/>
            </a:endParaRPr>
          </a:p>
          <a:p>
            <a:pPr marL="179705">
              <a:lnSpc>
                <a:spcPts val="2695"/>
              </a:lnSpc>
            </a:pP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names.txt </a:t>
            </a:r>
            <a:r>
              <a:rPr sz="2400" dirty="0">
                <a:solidFill>
                  <a:srgbClr val="666666"/>
                </a:solidFill>
                <a:latin typeface="Consolas"/>
                <a:cs typeface="Consolas"/>
              </a:rPr>
              <a:t>| 1</a:t>
            </a:r>
            <a:r>
              <a:rPr sz="2400" spc="-6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AD00"/>
                </a:solidFill>
                <a:latin typeface="Consolas"/>
                <a:cs typeface="Consolas"/>
              </a:rPr>
              <a:t>+</a:t>
            </a:r>
            <a:endParaRPr sz="2400">
              <a:latin typeface="Consolas"/>
              <a:cs typeface="Consolas"/>
            </a:endParaRPr>
          </a:p>
          <a:p>
            <a:pPr marL="179705">
              <a:lnSpc>
                <a:spcPts val="2845"/>
              </a:lnSpc>
            </a:pPr>
            <a:r>
              <a:rPr sz="2400" dirty="0">
                <a:solidFill>
                  <a:srgbClr val="666666"/>
                </a:solidFill>
                <a:latin typeface="Consolas"/>
                <a:cs typeface="Consolas"/>
              </a:rPr>
              <a:t>1 </a:t>
            </a: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file changed, </a:t>
            </a:r>
            <a:r>
              <a:rPr sz="2400" dirty="0">
                <a:solidFill>
                  <a:srgbClr val="666666"/>
                </a:solidFill>
                <a:latin typeface="Consolas"/>
                <a:cs typeface="Consolas"/>
              </a:rPr>
              <a:t>1</a:t>
            </a:r>
            <a:r>
              <a:rPr sz="2400" spc="-8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insertion(+)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0" y="811529"/>
            <a:ext cx="2713355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09"/>
              </a:lnSpc>
            </a:pPr>
            <a:r>
              <a:rPr sz="5400" spc="-95" dirty="0"/>
              <a:t>S</a:t>
            </a:r>
            <a:r>
              <a:rPr sz="5400" spc="610" dirty="0"/>
              <a:t>h</a:t>
            </a:r>
            <a:r>
              <a:rPr sz="5400" spc="710" dirty="0"/>
              <a:t>o</a:t>
            </a:r>
            <a:r>
              <a:rPr sz="5400" spc="680" dirty="0"/>
              <a:t>rtcut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2881629" y="2369820"/>
            <a:ext cx="4311650" cy="3306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" algn="ctr">
              <a:lnSpc>
                <a:spcPts val="2845"/>
              </a:lnSpc>
            </a:pPr>
            <a:r>
              <a:rPr sz="2400" dirty="0">
                <a:latin typeface="Consolas"/>
                <a:cs typeface="Consolas"/>
              </a:rPr>
              <a:t>$ git</a:t>
            </a:r>
            <a:r>
              <a:rPr sz="2400" spc="-114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fetch</a:t>
            </a:r>
            <a:endParaRPr sz="2400" dirty="0">
              <a:latin typeface="Consolas"/>
              <a:cs typeface="Consolas"/>
            </a:endParaRPr>
          </a:p>
          <a:p>
            <a:pPr algn="ctr">
              <a:lnSpc>
                <a:spcPts val="2845"/>
              </a:lnSpc>
            </a:pPr>
            <a:r>
              <a:rPr sz="2400" dirty="0">
                <a:latin typeface="Consolas"/>
                <a:cs typeface="Consolas"/>
              </a:rPr>
              <a:t>$ git </a:t>
            </a:r>
            <a:r>
              <a:rPr sz="2400" spc="-5" dirty="0">
                <a:latin typeface="Consolas"/>
                <a:cs typeface="Consolas"/>
              </a:rPr>
              <a:t>merge</a:t>
            </a:r>
            <a:r>
              <a:rPr sz="2400" spc="-95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origin/master</a:t>
            </a:r>
            <a:endParaRPr sz="2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</a:pPr>
            <a:r>
              <a:rPr sz="2400" spc="125" dirty="0">
                <a:latin typeface="Arial Narrow"/>
                <a:cs typeface="Arial Narrow"/>
              </a:rPr>
              <a:t>is </a:t>
            </a:r>
            <a:r>
              <a:rPr sz="2400" spc="254" dirty="0" smtClean="0">
                <a:latin typeface="Arial Narrow"/>
                <a:cs typeface="Arial Narrow"/>
              </a:rPr>
              <a:t>equivalent</a:t>
            </a:r>
            <a:r>
              <a:rPr lang="en-US" sz="2400" spc="254" dirty="0" smtClean="0">
                <a:latin typeface="Arial Narrow"/>
                <a:cs typeface="Arial Narrow"/>
              </a:rPr>
              <a:t> </a:t>
            </a:r>
            <a:r>
              <a:rPr lang="en-US" sz="2400" spc="-220" dirty="0" smtClean="0">
                <a:latin typeface="Arial Narrow"/>
                <a:cs typeface="Arial Narrow"/>
              </a:rPr>
              <a:t> </a:t>
            </a:r>
            <a:r>
              <a:rPr sz="2400" spc="365" dirty="0" smtClean="0">
                <a:latin typeface="Arial Narrow"/>
                <a:cs typeface="Arial Narrow"/>
              </a:rPr>
              <a:t>to</a:t>
            </a:r>
            <a:endParaRPr sz="2400" dirty="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2250" dirty="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tabLst>
                <a:tab pos="1004569" algn="l"/>
              </a:tabLst>
            </a:pPr>
            <a:r>
              <a:rPr sz="2400" dirty="0">
                <a:latin typeface="Consolas"/>
                <a:cs typeface="Consolas"/>
              </a:rPr>
              <a:t>$</a:t>
            </a:r>
            <a:r>
              <a:rPr sz="2400" spc="-5" dirty="0">
                <a:latin typeface="Consolas"/>
                <a:cs typeface="Consolas"/>
              </a:rPr>
              <a:t> git	pull</a:t>
            </a:r>
            <a:endParaRPr sz="2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R="60325" algn="ctr">
              <a:lnSpc>
                <a:spcPts val="2835"/>
              </a:lnSpc>
            </a:pPr>
            <a:r>
              <a:rPr sz="2400" spc="270" dirty="0">
                <a:latin typeface="Arial Narrow"/>
                <a:cs typeface="Arial Narrow"/>
              </a:rPr>
              <a:t>if</a:t>
            </a:r>
            <a:r>
              <a:rPr sz="2400" spc="-10" dirty="0">
                <a:latin typeface="Arial Narrow"/>
                <a:cs typeface="Arial Narrow"/>
              </a:rPr>
              <a:t> </a:t>
            </a:r>
            <a:r>
              <a:rPr sz="2400" spc="250" dirty="0">
                <a:latin typeface="Arial Narrow"/>
                <a:cs typeface="Arial Narrow"/>
              </a:rPr>
              <a:t>you're</a:t>
            </a:r>
            <a:r>
              <a:rPr sz="2400" spc="-5" dirty="0">
                <a:latin typeface="Arial Narrow"/>
                <a:cs typeface="Arial Narrow"/>
              </a:rPr>
              <a:t> </a:t>
            </a:r>
            <a:r>
              <a:rPr sz="2400" spc="225" dirty="0">
                <a:latin typeface="Arial Narrow"/>
                <a:cs typeface="Arial Narrow"/>
              </a:rPr>
              <a:t>in</a:t>
            </a:r>
            <a:r>
              <a:rPr sz="2400" spc="-5" dirty="0">
                <a:latin typeface="Arial Narrow"/>
                <a:cs typeface="Arial Narrow"/>
              </a:rPr>
              <a:t> </a:t>
            </a:r>
            <a:r>
              <a:rPr sz="2400" spc="260" dirty="0">
                <a:latin typeface="Arial Narrow"/>
                <a:cs typeface="Arial Narrow"/>
              </a:rPr>
              <a:t>master</a:t>
            </a:r>
            <a:r>
              <a:rPr sz="2400" spc="-15" dirty="0">
                <a:latin typeface="Arial Narrow"/>
                <a:cs typeface="Arial Narrow"/>
              </a:rPr>
              <a:t> </a:t>
            </a:r>
            <a:r>
              <a:rPr sz="2400" spc="204" dirty="0">
                <a:latin typeface="Arial Narrow"/>
                <a:cs typeface="Arial Narrow"/>
              </a:rPr>
              <a:t>branch.</a:t>
            </a:r>
            <a:endParaRPr sz="2400" dirty="0">
              <a:latin typeface="Arial Narrow"/>
              <a:cs typeface="Arial Narrow"/>
            </a:endParaRPr>
          </a:p>
          <a:p>
            <a:pPr algn="ctr">
              <a:lnSpc>
                <a:spcPts val="2835"/>
              </a:lnSpc>
            </a:pPr>
            <a:r>
              <a:rPr sz="2400" spc="250" dirty="0">
                <a:latin typeface="Arial Narrow"/>
                <a:cs typeface="Arial Narrow"/>
              </a:rPr>
              <a:t>We'll</a:t>
            </a:r>
            <a:r>
              <a:rPr sz="2400" spc="-10" dirty="0">
                <a:latin typeface="Arial Narrow"/>
                <a:cs typeface="Arial Narrow"/>
              </a:rPr>
              <a:t> </a:t>
            </a:r>
            <a:r>
              <a:rPr sz="2400" spc="160" dirty="0">
                <a:latin typeface="Arial Narrow"/>
                <a:cs typeface="Arial Narrow"/>
              </a:rPr>
              <a:t>discuss</a:t>
            </a:r>
            <a:r>
              <a:rPr sz="2400" spc="-10" dirty="0">
                <a:latin typeface="Arial Narrow"/>
                <a:cs typeface="Arial Narrow"/>
              </a:rPr>
              <a:t> </a:t>
            </a:r>
            <a:r>
              <a:rPr sz="2400" spc="310" dirty="0">
                <a:latin typeface="Arial Narrow"/>
                <a:cs typeface="Arial Narrow"/>
              </a:rPr>
              <a:t>more</a:t>
            </a:r>
            <a:r>
              <a:rPr sz="2400" spc="-5" dirty="0">
                <a:latin typeface="Arial Narrow"/>
                <a:cs typeface="Arial Narrow"/>
              </a:rPr>
              <a:t> </a:t>
            </a:r>
            <a:r>
              <a:rPr sz="2400" spc="345" dirty="0">
                <a:latin typeface="Arial Narrow"/>
                <a:cs typeface="Arial Narrow"/>
              </a:rPr>
              <a:t>of</a:t>
            </a:r>
            <a:r>
              <a:rPr sz="2400" spc="-10" dirty="0">
                <a:latin typeface="Arial Narrow"/>
                <a:cs typeface="Arial Narrow"/>
              </a:rPr>
              <a:t> </a:t>
            </a:r>
            <a:r>
              <a:rPr sz="2400" spc="235" dirty="0">
                <a:latin typeface="Arial Narrow"/>
                <a:cs typeface="Arial Narrow"/>
              </a:rPr>
              <a:t>this</a:t>
            </a:r>
            <a:r>
              <a:rPr sz="2400" spc="-10" dirty="0">
                <a:latin typeface="Arial Narrow"/>
                <a:cs typeface="Arial Narrow"/>
              </a:rPr>
              <a:t> </a:t>
            </a:r>
            <a:r>
              <a:rPr sz="2400" spc="220" dirty="0">
                <a:latin typeface="Arial Narrow"/>
                <a:cs typeface="Arial Narrow"/>
              </a:rPr>
              <a:t>later.</a:t>
            </a:r>
            <a:endParaRPr sz="2400" dirty="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8650" y="1536446"/>
            <a:ext cx="8815070" cy="3401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" algn="ctr">
              <a:lnSpc>
                <a:spcPts val="5390"/>
              </a:lnSpc>
            </a:pPr>
            <a:r>
              <a:rPr sz="4800" spc="725" dirty="0">
                <a:latin typeface="Arial Narrow"/>
                <a:cs typeface="Arial Narrow"/>
              </a:rPr>
              <a:t>Now </a:t>
            </a:r>
            <a:r>
              <a:rPr sz="4800" spc="630" dirty="0">
                <a:latin typeface="Arial Narrow"/>
                <a:cs typeface="Arial Narrow"/>
              </a:rPr>
              <a:t>that </a:t>
            </a:r>
            <a:r>
              <a:rPr sz="4800" spc="690" dirty="0">
                <a:latin typeface="Arial Narrow"/>
                <a:cs typeface="Arial Narrow"/>
              </a:rPr>
              <a:t>we </a:t>
            </a:r>
            <a:r>
              <a:rPr sz="4800" spc="530" dirty="0">
                <a:latin typeface="Arial Narrow"/>
                <a:cs typeface="Arial Narrow"/>
              </a:rPr>
              <a:t>understand </a:t>
            </a:r>
            <a:r>
              <a:rPr sz="4800" spc="620" dirty="0">
                <a:latin typeface="Arial Narrow"/>
                <a:cs typeface="Arial Narrow"/>
              </a:rPr>
              <a:t>the  </a:t>
            </a:r>
            <a:r>
              <a:rPr sz="4800" spc="345" dirty="0">
                <a:latin typeface="Arial Narrow"/>
                <a:cs typeface="Arial Narrow"/>
              </a:rPr>
              <a:t>basic</a:t>
            </a:r>
            <a:r>
              <a:rPr sz="4800" spc="-5" dirty="0">
                <a:latin typeface="Arial Narrow"/>
                <a:cs typeface="Arial Narrow"/>
              </a:rPr>
              <a:t> </a:t>
            </a:r>
            <a:r>
              <a:rPr sz="4800" spc="445" dirty="0">
                <a:latin typeface="Arial Narrow"/>
                <a:cs typeface="Arial Narrow"/>
              </a:rPr>
              <a:t>idea</a:t>
            </a:r>
            <a:r>
              <a:rPr sz="4800" spc="-10" dirty="0">
                <a:latin typeface="Arial Narrow"/>
                <a:cs typeface="Arial Narrow"/>
              </a:rPr>
              <a:t> </a:t>
            </a:r>
            <a:r>
              <a:rPr sz="4800" spc="535" dirty="0">
                <a:latin typeface="Arial Narrow"/>
                <a:cs typeface="Arial Narrow"/>
              </a:rPr>
              <a:t>behind</a:t>
            </a:r>
            <a:r>
              <a:rPr sz="4800" spc="-15" dirty="0">
                <a:latin typeface="Arial Narrow"/>
                <a:cs typeface="Arial Narrow"/>
              </a:rPr>
              <a:t> </a:t>
            </a:r>
            <a:r>
              <a:rPr sz="4800" spc="640" dirty="0">
                <a:latin typeface="Arial Narrow"/>
                <a:cs typeface="Arial Narrow"/>
              </a:rPr>
              <a:t>remote</a:t>
            </a:r>
            <a:r>
              <a:rPr sz="4800" spc="-15" dirty="0">
                <a:latin typeface="Arial Narrow"/>
                <a:cs typeface="Arial Narrow"/>
              </a:rPr>
              <a:t> </a:t>
            </a:r>
            <a:r>
              <a:rPr sz="4800" spc="425" dirty="0">
                <a:latin typeface="Arial Narrow"/>
                <a:cs typeface="Arial Narrow"/>
              </a:rPr>
              <a:t>repos,  </a:t>
            </a:r>
            <a:r>
              <a:rPr sz="4800" spc="465" dirty="0">
                <a:latin typeface="Arial Narrow"/>
                <a:cs typeface="Arial Narrow"/>
              </a:rPr>
              <a:t>let's</a:t>
            </a:r>
            <a:r>
              <a:rPr sz="4800" spc="-15" dirty="0">
                <a:latin typeface="Arial Narrow"/>
                <a:cs typeface="Arial Narrow"/>
              </a:rPr>
              <a:t> </a:t>
            </a:r>
            <a:r>
              <a:rPr sz="4800" spc="525" dirty="0">
                <a:latin typeface="Arial Narrow"/>
                <a:cs typeface="Arial Narrow"/>
              </a:rPr>
              <a:t>proceed</a:t>
            </a:r>
            <a:r>
              <a:rPr sz="4800" spc="-15" dirty="0">
                <a:latin typeface="Arial Narrow"/>
                <a:cs typeface="Arial Narrow"/>
              </a:rPr>
              <a:t> </a:t>
            </a:r>
            <a:r>
              <a:rPr sz="4800" spc="735" dirty="0">
                <a:latin typeface="Arial Narrow"/>
                <a:cs typeface="Arial Narrow"/>
              </a:rPr>
              <a:t>to</a:t>
            </a:r>
            <a:r>
              <a:rPr sz="4800" spc="-15" dirty="0">
                <a:latin typeface="Arial Narrow"/>
                <a:cs typeface="Arial Narrow"/>
              </a:rPr>
              <a:t> </a:t>
            </a:r>
            <a:r>
              <a:rPr sz="4800" spc="370" dirty="0">
                <a:latin typeface="Arial Narrow"/>
                <a:cs typeface="Arial Narrow"/>
              </a:rPr>
              <a:t>Github...</a:t>
            </a:r>
            <a:endParaRPr sz="48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250">
              <a:latin typeface="Times New Roman"/>
              <a:cs typeface="Times New Roman"/>
            </a:endParaRPr>
          </a:p>
          <a:p>
            <a:pPr marL="4445" algn="ctr">
              <a:lnSpc>
                <a:spcPts val="5710"/>
              </a:lnSpc>
            </a:pPr>
            <a:r>
              <a:rPr sz="4800" spc="390" dirty="0">
                <a:latin typeface="Arial Narrow"/>
                <a:cs typeface="Arial Narrow"/>
              </a:rPr>
              <a:t>Sign-up </a:t>
            </a:r>
            <a:r>
              <a:rPr sz="4800" spc="575" dirty="0">
                <a:latin typeface="Arial Narrow"/>
                <a:cs typeface="Arial Narrow"/>
              </a:rPr>
              <a:t>at</a:t>
            </a:r>
            <a:r>
              <a:rPr sz="4800" spc="-400" dirty="0">
                <a:latin typeface="Arial Narrow"/>
                <a:cs typeface="Arial Narrow"/>
              </a:rPr>
              <a:t> </a:t>
            </a:r>
            <a:r>
              <a:rPr sz="4800" spc="550" dirty="0">
                <a:solidFill>
                  <a:srgbClr val="00007F"/>
                </a:solidFill>
                <a:latin typeface="Arial Narrow"/>
                <a:cs typeface="Arial Narrow"/>
                <a:hlinkClick r:id="rId2"/>
              </a:rPr>
              <a:t>https://github.com</a:t>
            </a:r>
            <a:endParaRPr sz="4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4410" y="1536446"/>
            <a:ext cx="8086090" cy="3401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3380" marR="366395" algn="ctr">
              <a:lnSpc>
                <a:spcPts val="5390"/>
              </a:lnSpc>
            </a:pPr>
            <a:r>
              <a:rPr sz="4800" spc="475" dirty="0">
                <a:latin typeface="Arial Narrow"/>
                <a:cs typeface="Arial Narrow"/>
              </a:rPr>
              <a:t>There</a:t>
            </a:r>
            <a:r>
              <a:rPr sz="4800" spc="-5" dirty="0">
                <a:latin typeface="Arial Narrow"/>
                <a:cs typeface="Arial Narrow"/>
              </a:rPr>
              <a:t> </a:t>
            </a:r>
            <a:r>
              <a:rPr sz="4800" spc="445" dirty="0">
                <a:latin typeface="Arial Narrow"/>
                <a:cs typeface="Arial Narrow"/>
              </a:rPr>
              <a:t>are</a:t>
            </a:r>
            <a:r>
              <a:rPr sz="4800" spc="-10" dirty="0">
                <a:latin typeface="Arial Narrow"/>
                <a:cs typeface="Arial Narrow"/>
              </a:rPr>
              <a:t> </a:t>
            </a:r>
            <a:r>
              <a:rPr sz="4800" spc="570" dirty="0">
                <a:latin typeface="Arial Narrow"/>
                <a:cs typeface="Arial Narrow"/>
              </a:rPr>
              <a:t>multiple</a:t>
            </a:r>
            <a:r>
              <a:rPr sz="4800" dirty="0">
                <a:latin typeface="Arial Narrow"/>
                <a:cs typeface="Arial Narrow"/>
              </a:rPr>
              <a:t> </a:t>
            </a:r>
            <a:r>
              <a:rPr sz="4800" spc="445" dirty="0">
                <a:latin typeface="Arial Narrow"/>
                <a:cs typeface="Arial Narrow"/>
              </a:rPr>
              <a:t>ways</a:t>
            </a:r>
            <a:r>
              <a:rPr sz="4800" spc="-10" dirty="0">
                <a:latin typeface="Arial Narrow"/>
                <a:cs typeface="Arial Narrow"/>
              </a:rPr>
              <a:t> </a:t>
            </a:r>
            <a:r>
              <a:rPr sz="4800" spc="735" dirty="0">
                <a:latin typeface="Arial Narrow"/>
                <a:cs typeface="Arial Narrow"/>
              </a:rPr>
              <a:t>to  </a:t>
            </a:r>
            <a:r>
              <a:rPr sz="4800" spc="530" dirty="0">
                <a:latin typeface="Arial Narrow"/>
                <a:cs typeface="Arial Narrow"/>
              </a:rPr>
              <a:t>authenticate</a:t>
            </a:r>
            <a:r>
              <a:rPr sz="4800" spc="-10" dirty="0">
                <a:latin typeface="Arial Narrow"/>
                <a:cs typeface="Arial Narrow"/>
              </a:rPr>
              <a:t> </a:t>
            </a:r>
            <a:r>
              <a:rPr sz="4800" spc="385" dirty="0">
                <a:latin typeface="Arial Narrow"/>
                <a:cs typeface="Arial Narrow"/>
              </a:rPr>
              <a:t>users</a:t>
            </a:r>
            <a:r>
              <a:rPr sz="4800" spc="-10" dirty="0">
                <a:latin typeface="Arial Narrow"/>
                <a:cs typeface="Arial Narrow"/>
              </a:rPr>
              <a:t> </a:t>
            </a:r>
            <a:r>
              <a:rPr sz="4800" spc="450" dirty="0">
                <a:latin typeface="Arial Narrow"/>
                <a:cs typeface="Arial Narrow"/>
              </a:rPr>
              <a:t>in</a:t>
            </a:r>
            <a:r>
              <a:rPr sz="4800" spc="-10" dirty="0">
                <a:latin typeface="Arial Narrow"/>
                <a:cs typeface="Arial Narrow"/>
              </a:rPr>
              <a:t> </a:t>
            </a:r>
            <a:r>
              <a:rPr sz="4800" spc="350" dirty="0">
                <a:latin typeface="Arial Narrow"/>
                <a:cs typeface="Arial Narrow"/>
              </a:rPr>
              <a:t>Git.</a:t>
            </a:r>
            <a:endParaRPr sz="48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12065" marR="5080" algn="ctr">
              <a:lnSpc>
                <a:spcPts val="5390"/>
              </a:lnSpc>
            </a:pPr>
            <a:r>
              <a:rPr sz="4800" spc="500" dirty="0">
                <a:latin typeface="Arial Narrow"/>
                <a:cs typeface="Arial Narrow"/>
              </a:rPr>
              <a:t>We'll</a:t>
            </a:r>
            <a:r>
              <a:rPr sz="4800" spc="-10" dirty="0">
                <a:latin typeface="Arial Narrow"/>
                <a:cs typeface="Arial Narrow"/>
              </a:rPr>
              <a:t> </a:t>
            </a:r>
            <a:r>
              <a:rPr sz="4800" spc="330" dirty="0">
                <a:latin typeface="Arial Narrow"/>
                <a:cs typeface="Arial Narrow"/>
              </a:rPr>
              <a:t>discuss</a:t>
            </a:r>
            <a:r>
              <a:rPr sz="4800" spc="-10" dirty="0">
                <a:latin typeface="Arial Narrow"/>
                <a:cs typeface="Arial Narrow"/>
              </a:rPr>
              <a:t> </a:t>
            </a:r>
            <a:r>
              <a:rPr sz="4800" spc="620" dirty="0">
                <a:latin typeface="Arial Narrow"/>
                <a:cs typeface="Arial Narrow"/>
              </a:rPr>
              <a:t>the</a:t>
            </a:r>
            <a:r>
              <a:rPr sz="4800" dirty="0">
                <a:latin typeface="Arial Narrow"/>
                <a:cs typeface="Arial Narrow"/>
              </a:rPr>
              <a:t> </a:t>
            </a:r>
            <a:r>
              <a:rPr sz="4800" spc="615" dirty="0">
                <a:latin typeface="Arial Narrow"/>
                <a:cs typeface="Arial Narrow"/>
              </a:rPr>
              <a:t>most</a:t>
            </a:r>
            <a:r>
              <a:rPr sz="4800" spc="-5" dirty="0">
                <a:latin typeface="Arial Narrow"/>
                <a:cs typeface="Arial Narrow"/>
              </a:rPr>
              <a:t> </a:t>
            </a:r>
            <a:r>
              <a:rPr sz="4800" spc="415" dirty="0">
                <a:latin typeface="Arial Narrow"/>
                <a:cs typeface="Arial Narrow"/>
              </a:rPr>
              <a:t>secure  </a:t>
            </a:r>
            <a:r>
              <a:rPr sz="4800" spc="445" dirty="0">
                <a:latin typeface="Arial Narrow"/>
                <a:cs typeface="Arial Narrow"/>
              </a:rPr>
              <a:t>one: </a:t>
            </a:r>
            <a:r>
              <a:rPr sz="4800" spc="360" dirty="0">
                <a:latin typeface="Arial Narrow"/>
                <a:cs typeface="Arial Narrow"/>
              </a:rPr>
              <a:t>via</a:t>
            </a:r>
            <a:r>
              <a:rPr sz="4800" spc="-630" dirty="0">
                <a:latin typeface="Arial Narrow"/>
                <a:cs typeface="Arial Narrow"/>
              </a:rPr>
              <a:t> </a:t>
            </a:r>
            <a:r>
              <a:rPr sz="4800" spc="130" dirty="0">
                <a:latin typeface="Arial Narrow"/>
                <a:cs typeface="Arial Narrow"/>
              </a:rPr>
              <a:t>SSH </a:t>
            </a:r>
            <a:r>
              <a:rPr sz="4800" spc="335" dirty="0">
                <a:latin typeface="Arial Narrow"/>
                <a:cs typeface="Arial Narrow"/>
              </a:rPr>
              <a:t>keys.</a:t>
            </a:r>
            <a:endParaRPr sz="4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5959" rIns="0" bIns="0" rtlCol="0">
            <a:spAutoFit/>
          </a:bodyPr>
          <a:lstStyle/>
          <a:p>
            <a:pPr marL="345440">
              <a:lnSpc>
                <a:spcPts val="6409"/>
              </a:lnSpc>
            </a:pPr>
            <a:r>
              <a:rPr sz="5400" spc="585" dirty="0"/>
              <a:t>Cryptography</a:t>
            </a:r>
            <a:r>
              <a:rPr sz="5400" spc="-75" dirty="0"/>
              <a:t> </a:t>
            </a:r>
            <a:r>
              <a:rPr sz="5400" spc="365" dirty="0"/>
              <a:t>pasakalye...</a:t>
            </a:r>
            <a:endParaRPr sz="5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" y="351790"/>
            <a:ext cx="9977120" cy="6343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709" y="491490"/>
            <a:ext cx="8873490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09"/>
              </a:lnSpc>
            </a:pPr>
            <a:r>
              <a:rPr sz="5400" spc="615" dirty="0"/>
              <a:t>Authentication </a:t>
            </a:r>
            <a:r>
              <a:rPr sz="5400" spc="409" dirty="0"/>
              <a:t>via</a:t>
            </a:r>
            <a:r>
              <a:rPr sz="5400" spc="-620" dirty="0"/>
              <a:t> </a:t>
            </a:r>
            <a:r>
              <a:rPr sz="5400" spc="509" dirty="0"/>
              <a:t>Password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647700" y="2376170"/>
            <a:ext cx="2664460" cy="3887470"/>
          </a:xfrm>
          <a:prstGeom prst="rect">
            <a:avLst/>
          </a:prstGeom>
          <a:ln w="3175">
            <a:solidFill>
              <a:srgbClr val="3364A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310"/>
              </a:spcBef>
            </a:pPr>
            <a:r>
              <a:rPr sz="2200" spc="204" dirty="0">
                <a:latin typeface="Arial Narrow"/>
                <a:cs typeface="Arial Narrow"/>
              </a:rPr>
              <a:t>Client</a:t>
            </a:r>
            <a:endParaRPr sz="22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1930" y="2376170"/>
            <a:ext cx="2664460" cy="3887470"/>
          </a:xfrm>
          <a:prstGeom prst="rect">
            <a:avLst/>
          </a:prstGeom>
          <a:ln w="3175">
            <a:solidFill>
              <a:srgbClr val="3364A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310"/>
              </a:spcBef>
            </a:pPr>
            <a:r>
              <a:rPr sz="2200" spc="180" dirty="0">
                <a:latin typeface="Arial Narrow"/>
                <a:cs typeface="Arial Narrow"/>
              </a:rPr>
              <a:t>Server</a:t>
            </a:r>
            <a:endParaRPr sz="2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709" y="491490"/>
            <a:ext cx="8873490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09"/>
              </a:lnSpc>
            </a:pPr>
            <a:r>
              <a:rPr sz="5400" spc="615" dirty="0"/>
              <a:t>Authentication </a:t>
            </a:r>
            <a:r>
              <a:rPr sz="5400" spc="409" dirty="0"/>
              <a:t>via</a:t>
            </a:r>
            <a:r>
              <a:rPr sz="5400" spc="-620" dirty="0"/>
              <a:t> </a:t>
            </a:r>
            <a:r>
              <a:rPr sz="5400" spc="509" dirty="0"/>
              <a:t>Password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647700" y="2376170"/>
            <a:ext cx="2664460" cy="3887470"/>
          </a:xfrm>
          <a:custGeom>
            <a:avLst/>
            <a:gdLst/>
            <a:ahLst/>
            <a:cxnLst/>
            <a:rect l="l" t="t" r="r" b="b"/>
            <a:pathLst>
              <a:path w="2664460" h="3887470">
                <a:moveTo>
                  <a:pt x="1332230" y="3887469"/>
                </a:moveTo>
                <a:lnTo>
                  <a:pt x="0" y="3887469"/>
                </a:lnTo>
                <a:lnTo>
                  <a:pt x="0" y="0"/>
                </a:lnTo>
                <a:lnTo>
                  <a:pt x="2664460" y="0"/>
                </a:lnTo>
                <a:lnTo>
                  <a:pt x="2664460" y="3887469"/>
                </a:lnTo>
                <a:lnTo>
                  <a:pt x="1332230" y="3887469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6339" y="4009135"/>
            <a:ext cx="1565910" cy="640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 marR="5080" indent="-69850">
              <a:lnSpc>
                <a:spcPts val="2540"/>
              </a:lnSpc>
            </a:pPr>
            <a:r>
              <a:rPr sz="2200" spc="210" dirty="0">
                <a:latin typeface="Arial Narrow"/>
                <a:cs typeface="Arial Narrow"/>
              </a:rPr>
              <a:t>Client</a:t>
            </a:r>
            <a:r>
              <a:rPr sz="2200" spc="-80" dirty="0">
                <a:latin typeface="Arial Narrow"/>
                <a:cs typeface="Arial Narrow"/>
              </a:rPr>
              <a:t> </a:t>
            </a:r>
            <a:r>
              <a:rPr sz="2200" spc="180" dirty="0">
                <a:latin typeface="Arial Narrow"/>
                <a:cs typeface="Arial Narrow"/>
              </a:rPr>
              <a:t>sends  </a:t>
            </a:r>
            <a:r>
              <a:rPr sz="2200" spc="204" dirty="0">
                <a:latin typeface="Arial Narrow"/>
                <a:cs typeface="Arial Narrow"/>
              </a:rPr>
              <a:t>credentials</a:t>
            </a:r>
            <a:endParaRPr sz="220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1930" y="2376170"/>
            <a:ext cx="2664460" cy="3887470"/>
          </a:xfrm>
          <a:custGeom>
            <a:avLst/>
            <a:gdLst/>
            <a:ahLst/>
            <a:cxnLst/>
            <a:rect l="l" t="t" r="r" b="b"/>
            <a:pathLst>
              <a:path w="2664459" h="3887470">
                <a:moveTo>
                  <a:pt x="1332229" y="3887469"/>
                </a:moveTo>
                <a:lnTo>
                  <a:pt x="0" y="3887469"/>
                </a:lnTo>
                <a:lnTo>
                  <a:pt x="0" y="0"/>
                </a:lnTo>
                <a:lnTo>
                  <a:pt x="2664460" y="0"/>
                </a:lnTo>
                <a:lnTo>
                  <a:pt x="2664460" y="3887469"/>
                </a:lnTo>
                <a:lnTo>
                  <a:pt x="1332229" y="3887469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63409" y="4149090"/>
            <a:ext cx="1839595" cy="339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180" dirty="0">
                <a:latin typeface="Arial Narrow"/>
                <a:cs typeface="Arial Narrow"/>
              </a:rPr>
              <a:t>Server</a:t>
            </a:r>
            <a:r>
              <a:rPr sz="2200" spc="-45" dirty="0">
                <a:latin typeface="Arial Narrow"/>
                <a:cs typeface="Arial Narrow"/>
              </a:rPr>
              <a:t> </a:t>
            </a:r>
            <a:r>
              <a:rPr sz="2200" spc="200" dirty="0">
                <a:latin typeface="Arial Narrow"/>
                <a:cs typeface="Arial Narrow"/>
              </a:rPr>
              <a:t>verifies</a:t>
            </a:r>
            <a:endParaRPr sz="220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35579" y="2880360"/>
            <a:ext cx="4248150" cy="647700"/>
          </a:xfrm>
          <a:custGeom>
            <a:avLst/>
            <a:gdLst/>
            <a:ahLst/>
            <a:cxnLst/>
            <a:rect l="l" t="t" r="r" b="b"/>
            <a:pathLst>
              <a:path w="4248150" h="647700">
                <a:moveTo>
                  <a:pt x="3186430" y="0"/>
                </a:moveTo>
                <a:lnTo>
                  <a:pt x="3186430" y="161289"/>
                </a:lnTo>
                <a:lnTo>
                  <a:pt x="0" y="161289"/>
                </a:lnTo>
                <a:lnTo>
                  <a:pt x="0" y="485139"/>
                </a:lnTo>
                <a:lnTo>
                  <a:pt x="3186430" y="485139"/>
                </a:lnTo>
                <a:lnTo>
                  <a:pt x="3186430" y="647700"/>
                </a:lnTo>
                <a:lnTo>
                  <a:pt x="4248150" y="323850"/>
                </a:lnTo>
                <a:lnTo>
                  <a:pt x="31864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35579" y="2880360"/>
            <a:ext cx="4248150" cy="647700"/>
          </a:xfrm>
          <a:custGeom>
            <a:avLst/>
            <a:gdLst/>
            <a:ahLst/>
            <a:cxnLst/>
            <a:rect l="l" t="t" r="r" b="b"/>
            <a:pathLst>
              <a:path w="4248150" h="647700">
                <a:moveTo>
                  <a:pt x="0" y="161289"/>
                </a:moveTo>
                <a:lnTo>
                  <a:pt x="3186430" y="161289"/>
                </a:lnTo>
                <a:lnTo>
                  <a:pt x="3186430" y="0"/>
                </a:lnTo>
                <a:lnTo>
                  <a:pt x="4248150" y="323850"/>
                </a:lnTo>
                <a:lnTo>
                  <a:pt x="3186430" y="647700"/>
                </a:lnTo>
                <a:lnTo>
                  <a:pt x="3186430" y="485139"/>
                </a:lnTo>
                <a:lnTo>
                  <a:pt x="0" y="485139"/>
                </a:lnTo>
                <a:lnTo>
                  <a:pt x="0" y="161289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35579" y="28803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83730" y="35280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58209" y="3053079"/>
            <a:ext cx="2273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username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password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72019" y="5039359"/>
            <a:ext cx="1151890" cy="1112520"/>
          </a:xfrm>
          <a:custGeom>
            <a:avLst/>
            <a:gdLst/>
            <a:ahLst/>
            <a:cxnLst/>
            <a:rect l="l" t="t" r="r" b="b"/>
            <a:pathLst>
              <a:path w="1151890" h="1112520">
                <a:moveTo>
                  <a:pt x="576579" y="0"/>
                </a:moveTo>
                <a:lnTo>
                  <a:pt x="510182" y="1515"/>
                </a:lnTo>
                <a:lnTo>
                  <a:pt x="444572" y="5903"/>
                </a:lnTo>
                <a:lnTo>
                  <a:pt x="380537" y="12923"/>
                </a:lnTo>
                <a:lnTo>
                  <a:pt x="318864" y="22336"/>
                </a:lnTo>
                <a:lnTo>
                  <a:pt x="260340" y="33903"/>
                </a:lnTo>
                <a:lnTo>
                  <a:pt x="205752" y="47384"/>
                </a:lnTo>
                <a:lnTo>
                  <a:pt x="155889" y="62541"/>
                </a:lnTo>
                <a:lnTo>
                  <a:pt x="111536" y="79134"/>
                </a:lnTo>
                <a:lnTo>
                  <a:pt x="73483" y="96923"/>
                </a:lnTo>
                <a:lnTo>
                  <a:pt x="19420" y="135134"/>
                </a:lnTo>
                <a:lnTo>
                  <a:pt x="0" y="175259"/>
                </a:lnTo>
                <a:lnTo>
                  <a:pt x="0" y="938529"/>
                </a:lnTo>
                <a:lnTo>
                  <a:pt x="19420" y="978574"/>
                </a:lnTo>
                <a:lnTo>
                  <a:pt x="73483" y="1016579"/>
                </a:lnTo>
                <a:lnTo>
                  <a:pt x="111536" y="1034236"/>
                </a:lnTo>
                <a:lnTo>
                  <a:pt x="155889" y="1050686"/>
                </a:lnTo>
                <a:lnTo>
                  <a:pt x="205752" y="1065697"/>
                </a:lnTo>
                <a:lnTo>
                  <a:pt x="260340" y="1079035"/>
                </a:lnTo>
                <a:lnTo>
                  <a:pt x="318864" y="1090470"/>
                </a:lnTo>
                <a:lnTo>
                  <a:pt x="380537" y="1099768"/>
                </a:lnTo>
                <a:lnTo>
                  <a:pt x="444572" y="1106697"/>
                </a:lnTo>
                <a:lnTo>
                  <a:pt x="510182" y="1111025"/>
                </a:lnTo>
                <a:lnTo>
                  <a:pt x="576579" y="1112520"/>
                </a:lnTo>
                <a:lnTo>
                  <a:pt x="642706" y="1111025"/>
                </a:lnTo>
                <a:lnTo>
                  <a:pt x="708086" y="1106697"/>
                </a:lnTo>
                <a:lnTo>
                  <a:pt x="771930" y="1099768"/>
                </a:lnTo>
                <a:lnTo>
                  <a:pt x="833447" y="1090470"/>
                </a:lnTo>
                <a:lnTo>
                  <a:pt x="891845" y="1079035"/>
                </a:lnTo>
                <a:lnTo>
                  <a:pt x="946335" y="1065697"/>
                </a:lnTo>
                <a:lnTo>
                  <a:pt x="996125" y="1050686"/>
                </a:lnTo>
                <a:lnTo>
                  <a:pt x="1040425" y="1034236"/>
                </a:lnTo>
                <a:lnTo>
                  <a:pt x="1078443" y="1016579"/>
                </a:lnTo>
                <a:lnTo>
                  <a:pt x="1132474" y="978574"/>
                </a:lnTo>
                <a:lnTo>
                  <a:pt x="1151889" y="938529"/>
                </a:lnTo>
                <a:lnTo>
                  <a:pt x="1151889" y="175259"/>
                </a:lnTo>
                <a:lnTo>
                  <a:pt x="1132474" y="135134"/>
                </a:lnTo>
                <a:lnTo>
                  <a:pt x="1078443" y="96923"/>
                </a:lnTo>
                <a:lnTo>
                  <a:pt x="1040425" y="79134"/>
                </a:lnTo>
                <a:lnTo>
                  <a:pt x="996125" y="62541"/>
                </a:lnTo>
                <a:lnTo>
                  <a:pt x="946335" y="47384"/>
                </a:lnTo>
                <a:lnTo>
                  <a:pt x="891845" y="33903"/>
                </a:lnTo>
                <a:lnTo>
                  <a:pt x="833447" y="22336"/>
                </a:lnTo>
                <a:lnTo>
                  <a:pt x="771930" y="12923"/>
                </a:lnTo>
                <a:lnTo>
                  <a:pt x="708086" y="5903"/>
                </a:lnTo>
                <a:lnTo>
                  <a:pt x="642706" y="1515"/>
                </a:lnTo>
                <a:lnTo>
                  <a:pt x="57657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72019" y="5039359"/>
            <a:ext cx="1151890" cy="1112520"/>
          </a:xfrm>
          <a:custGeom>
            <a:avLst/>
            <a:gdLst/>
            <a:ahLst/>
            <a:cxnLst/>
            <a:rect l="l" t="t" r="r" b="b"/>
            <a:pathLst>
              <a:path w="1151890" h="1112520">
                <a:moveTo>
                  <a:pt x="0" y="175259"/>
                </a:moveTo>
                <a:lnTo>
                  <a:pt x="19420" y="135134"/>
                </a:lnTo>
                <a:lnTo>
                  <a:pt x="73483" y="96923"/>
                </a:lnTo>
                <a:lnTo>
                  <a:pt x="111536" y="79134"/>
                </a:lnTo>
                <a:lnTo>
                  <a:pt x="155889" y="62541"/>
                </a:lnTo>
                <a:lnTo>
                  <a:pt x="205752" y="47384"/>
                </a:lnTo>
                <a:lnTo>
                  <a:pt x="260340" y="33903"/>
                </a:lnTo>
                <a:lnTo>
                  <a:pt x="318864" y="22336"/>
                </a:lnTo>
                <a:lnTo>
                  <a:pt x="380537" y="12923"/>
                </a:lnTo>
                <a:lnTo>
                  <a:pt x="444572" y="5903"/>
                </a:lnTo>
                <a:lnTo>
                  <a:pt x="510182" y="1515"/>
                </a:lnTo>
                <a:lnTo>
                  <a:pt x="576579" y="0"/>
                </a:lnTo>
                <a:lnTo>
                  <a:pt x="642706" y="1515"/>
                </a:lnTo>
                <a:lnTo>
                  <a:pt x="708086" y="5903"/>
                </a:lnTo>
                <a:lnTo>
                  <a:pt x="771930" y="12923"/>
                </a:lnTo>
                <a:lnTo>
                  <a:pt x="833447" y="22336"/>
                </a:lnTo>
                <a:lnTo>
                  <a:pt x="891845" y="33903"/>
                </a:lnTo>
                <a:lnTo>
                  <a:pt x="946335" y="47384"/>
                </a:lnTo>
                <a:lnTo>
                  <a:pt x="996125" y="62541"/>
                </a:lnTo>
                <a:lnTo>
                  <a:pt x="1040425" y="79134"/>
                </a:lnTo>
                <a:lnTo>
                  <a:pt x="1078443" y="96923"/>
                </a:lnTo>
                <a:lnTo>
                  <a:pt x="1132474" y="135134"/>
                </a:lnTo>
                <a:lnTo>
                  <a:pt x="1151889" y="175259"/>
                </a:lnTo>
                <a:lnTo>
                  <a:pt x="1151889" y="938529"/>
                </a:lnTo>
                <a:lnTo>
                  <a:pt x="1132474" y="978574"/>
                </a:lnTo>
                <a:lnTo>
                  <a:pt x="1078443" y="1016579"/>
                </a:lnTo>
                <a:lnTo>
                  <a:pt x="1040425" y="1034236"/>
                </a:lnTo>
                <a:lnTo>
                  <a:pt x="996125" y="1050686"/>
                </a:lnTo>
                <a:lnTo>
                  <a:pt x="946335" y="1065697"/>
                </a:lnTo>
                <a:lnTo>
                  <a:pt x="891845" y="1079035"/>
                </a:lnTo>
                <a:lnTo>
                  <a:pt x="833447" y="1090470"/>
                </a:lnTo>
                <a:lnTo>
                  <a:pt x="771930" y="1099768"/>
                </a:lnTo>
                <a:lnTo>
                  <a:pt x="708086" y="1106697"/>
                </a:lnTo>
                <a:lnTo>
                  <a:pt x="642706" y="1111025"/>
                </a:lnTo>
                <a:lnTo>
                  <a:pt x="576579" y="1112520"/>
                </a:lnTo>
                <a:lnTo>
                  <a:pt x="510182" y="1111025"/>
                </a:lnTo>
                <a:lnTo>
                  <a:pt x="444572" y="1106697"/>
                </a:lnTo>
                <a:lnTo>
                  <a:pt x="380537" y="1099768"/>
                </a:lnTo>
                <a:lnTo>
                  <a:pt x="318864" y="1090470"/>
                </a:lnTo>
                <a:lnTo>
                  <a:pt x="260340" y="1079035"/>
                </a:lnTo>
                <a:lnTo>
                  <a:pt x="205752" y="1065697"/>
                </a:lnTo>
                <a:lnTo>
                  <a:pt x="155889" y="1050686"/>
                </a:lnTo>
                <a:lnTo>
                  <a:pt x="111536" y="1034236"/>
                </a:lnTo>
                <a:lnTo>
                  <a:pt x="73483" y="1016579"/>
                </a:lnTo>
                <a:lnTo>
                  <a:pt x="19420" y="978574"/>
                </a:lnTo>
                <a:lnTo>
                  <a:pt x="0" y="938529"/>
                </a:lnTo>
                <a:lnTo>
                  <a:pt x="0" y="175259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72019" y="50393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23909" y="6153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72019" y="5214620"/>
            <a:ext cx="1151890" cy="175260"/>
          </a:xfrm>
          <a:custGeom>
            <a:avLst/>
            <a:gdLst/>
            <a:ahLst/>
            <a:cxnLst/>
            <a:rect l="l" t="t" r="r" b="b"/>
            <a:pathLst>
              <a:path w="1151890" h="175260">
                <a:moveTo>
                  <a:pt x="1151889" y="0"/>
                </a:moveTo>
                <a:lnTo>
                  <a:pt x="0" y="0"/>
                </a:lnTo>
                <a:lnTo>
                  <a:pt x="4986" y="20182"/>
                </a:lnTo>
                <a:lnTo>
                  <a:pt x="42515" y="59589"/>
                </a:lnTo>
                <a:lnTo>
                  <a:pt x="111536" y="96125"/>
                </a:lnTo>
                <a:lnTo>
                  <a:pt x="155889" y="112718"/>
                </a:lnTo>
                <a:lnTo>
                  <a:pt x="205752" y="127875"/>
                </a:lnTo>
                <a:lnTo>
                  <a:pt x="260340" y="141356"/>
                </a:lnTo>
                <a:lnTo>
                  <a:pt x="318864" y="152923"/>
                </a:lnTo>
                <a:lnTo>
                  <a:pt x="380537" y="162336"/>
                </a:lnTo>
                <a:lnTo>
                  <a:pt x="444572" y="169356"/>
                </a:lnTo>
                <a:lnTo>
                  <a:pt x="510182" y="173744"/>
                </a:lnTo>
                <a:lnTo>
                  <a:pt x="576579" y="175259"/>
                </a:lnTo>
                <a:lnTo>
                  <a:pt x="642706" y="173744"/>
                </a:lnTo>
                <a:lnTo>
                  <a:pt x="708086" y="169356"/>
                </a:lnTo>
                <a:lnTo>
                  <a:pt x="771930" y="162336"/>
                </a:lnTo>
                <a:lnTo>
                  <a:pt x="833447" y="152923"/>
                </a:lnTo>
                <a:lnTo>
                  <a:pt x="891845" y="141356"/>
                </a:lnTo>
                <a:lnTo>
                  <a:pt x="946335" y="127875"/>
                </a:lnTo>
                <a:lnTo>
                  <a:pt x="996125" y="112718"/>
                </a:lnTo>
                <a:lnTo>
                  <a:pt x="1040425" y="96125"/>
                </a:lnTo>
                <a:lnTo>
                  <a:pt x="1078443" y="78336"/>
                </a:lnTo>
                <a:lnTo>
                  <a:pt x="1132474" y="40125"/>
                </a:lnTo>
                <a:lnTo>
                  <a:pt x="11518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72019" y="5214620"/>
            <a:ext cx="1151890" cy="175260"/>
          </a:xfrm>
          <a:custGeom>
            <a:avLst/>
            <a:gdLst/>
            <a:ahLst/>
            <a:cxnLst/>
            <a:rect l="l" t="t" r="r" b="b"/>
            <a:pathLst>
              <a:path w="1151890" h="175260">
                <a:moveTo>
                  <a:pt x="0" y="0"/>
                </a:moveTo>
                <a:lnTo>
                  <a:pt x="19420" y="40125"/>
                </a:lnTo>
                <a:lnTo>
                  <a:pt x="73483" y="78336"/>
                </a:lnTo>
                <a:lnTo>
                  <a:pt x="111536" y="96125"/>
                </a:lnTo>
                <a:lnTo>
                  <a:pt x="155889" y="112718"/>
                </a:lnTo>
                <a:lnTo>
                  <a:pt x="205752" y="127875"/>
                </a:lnTo>
                <a:lnTo>
                  <a:pt x="260340" y="141356"/>
                </a:lnTo>
                <a:lnTo>
                  <a:pt x="318864" y="152923"/>
                </a:lnTo>
                <a:lnTo>
                  <a:pt x="380537" y="162336"/>
                </a:lnTo>
                <a:lnTo>
                  <a:pt x="444572" y="169356"/>
                </a:lnTo>
                <a:lnTo>
                  <a:pt x="510182" y="173744"/>
                </a:lnTo>
                <a:lnTo>
                  <a:pt x="576579" y="175259"/>
                </a:lnTo>
                <a:lnTo>
                  <a:pt x="642706" y="173744"/>
                </a:lnTo>
                <a:lnTo>
                  <a:pt x="708086" y="169356"/>
                </a:lnTo>
                <a:lnTo>
                  <a:pt x="771930" y="162336"/>
                </a:lnTo>
                <a:lnTo>
                  <a:pt x="833447" y="152923"/>
                </a:lnTo>
                <a:lnTo>
                  <a:pt x="891845" y="141356"/>
                </a:lnTo>
                <a:lnTo>
                  <a:pt x="946335" y="127875"/>
                </a:lnTo>
                <a:lnTo>
                  <a:pt x="996125" y="112718"/>
                </a:lnTo>
                <a:lnTo>
                  <a:pt x="1040425" y="96125"/>
                </a:lnTo>
                <a:lnTo>
                  <a:pt x="1078443" y="78336"/>
                </a:lnTo>
                <a:lnTo>
                  <a:pt x="1132474" y="40125"/>
                </a:lnTo>
                <a:lnTo>
                  <a:pt x="1146904" y="20182"/>
                </a:lnTo>
                <a:lnTo>
                  <a:pt x="1151889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72019" y="50393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23909" y="6153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339330" y="5426455"/>
            <a:ext cx="1017269" cy="52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1630">
              <a:lnSpc>
                <a:spcPts val="2090"/>
              </a:lnSpc>
            </a:pPr>
            <a:r>
              <a:rPr sz="1800" spc="175" dirty="0">
                <a:latin typeface="Arial Narrow"/>
                <a:cs typeface="Arial Narrow"/>
              </a:rPr>
              <a:t>p</a:t>
            </a:r>
            <a:r>
              <a:rPr sz="1800" spc="165" dirty="0">
                <a:latin typeface="Arial Narrow"/>
                <a:cs typeface="Arial Narrow"/>
              </a:rPr>
              <a:t>a</a:t>
            </a:r>
            <a:r>
              <a:rPr sz="1800" spc="55" dirty="0">
                <a:latin typeface="Arial Narrow"/>
                <a:cs typeface="Arial Narrow"/>
              </a:rPr>
              <a:t>s</a:t>
            </a:r>
            <a:r>
              <a:rPr sz="1800" spc="65" dirty="0">
                <a:latin typeface="Arial Narrow"/>
                <a:cs typeface="Arial Narrow"/>
              </a:rPr>
              <a:t>s</a:t>
            </a:r>
            <a:r>
              <a:rPr sz="1800" spc="320" dirty="0">
                <a:latin typeface="Arial Narrow"/>
                <a:cs typeface="Arial Narrow"/>
              </a:rPr>
              <a:t>w</a:t>
            </a:r>
            <a:r>
              <a:rPr sz="1800" spc="245" dirty="0">
                <a:latin typeface="Arial Narrow"/>
                <a:cs typeface="Arial Narrow"/>
              </a:rPr>
              <a:t>o</a:t>
            </a:r>
            <a:r>
              <a:rPr sz="1800" spc="190" dirty="0">
                <a:latin typeface="Arial Narrow"/>
                <a:cs typeface="Arial Narrow"/>
              </a:rPr>
              <a:t>r</a:t>
            </a:r>
            <a:r>
              <a:rPr sz="1800" spc="155" dirty="0">
                <a:latin typeface="Arial Narrow"/>
                <a:cs typeface="Arial Narrow"/>
              </a:rPr>
              <a:t>d  </a:t>
            </a:r>
            <a:r>
              <a:rPr sz="1800" spc="190" dirty="0">
                <a:latin typeface="Arial Narrow"/>
                <a:cs typeface="Arial Narrow"/>
              </a:rPr>
              <a:t>DB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415530" y="3167379"/>
            <a:ext cx="792480" cy="937260"/>
          </a:xfrm>
          <a:custGeom>
            <a:avLst/>
            <a:gdLst/>
            <a:ahLst/>
            <a:cxnLst/>
            <a:rect l="l" t="t" r="r" b="b"/>
            <a:pathLst>
              <a:path w="792479" h="937260">
                <a:moveTo>
                  <a:pt x="792479" y="575310"/>
                </a:moveTo>
                <a:lnTo>
                  <a:pt x="229870" y="575310"/>
                </a:lnTo>
                <a:lnTo>
                  <a:pt x="508000" y="937260"/>
                </a:lnTo>
                <a:lnTo>
                  <a:pt x="792479" y="575310"/>
                </a:lnTo>
                <a:close/>
              </a:path>
              <a:path w="792479" h="937260">
                <a:moveTo>
                  <a:pt x="631190" y="0"/>
                </a:moveTo>
                <a:lnTo>
                  <a:pt x="0" y="0"/>
                </a:lnTo>
                <a:lnTo>
                  <a:pt x="0" y="294640"/>
                </a:lnTo>
                <a:lnTo>
                  <a:pt x="384810" y="294640"/>
                </a:lnTo>
                <a:lnTo>
                  <a:pt x="384810" y="575310"/>
                </a:lnTo>
                <a:lnTo>
                  <a:pt x="631190" y="575310"/>
                </a:lnTo>
                <a:lnTo>
                  <a:pt x="6311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15530" y="3167379"/>
            <a:ext cx="792480" cy="937260"/>
          </a:xfrm>
          <a:custGeom>
            <a:avLst/>
            <a:gdLst/>
            <a:ahLst/>
            <a:cxnLst/>
            <a:rect l="l" t="t" r="r" b="b"/>
            <a:pathLst>
              <a:path w="792479" h="937260">
                <a:moveTo>
                  <a:pt x="229870" y="575310"/>
                </a:moveTo>
                <a:lnTo>
                  <a:pt x="384810" y="575310"/>
                </a:lnTo>
                <a:lnTo>
                  <a:pt x="384810" y="294640"/>
                </a:lnTo>
                <a:lnTo>
                  <a:pt x="0" y="294640"/>
                </a:lnTo>
                <a:lnTo>
                  <a:pt x="0" y="0"/>
                </a:lnTo>
                <a:lnTo>
                  <a:pt x="631190" y="0"/>
                </a:lnTo>
                <a:lnTo>
                  <a:pt x="631190" y="575310"/>
                </a:lnTo>
                <a:lnTo>
                  <a:pt x="792479" y="575310"/>
                </a:lnTo>
                <a:lnTo>
                  <a:pt x="508000" y="937260"/>
                </a:lnTo>
                <a:lnTo>
                  <a:pt x="229870" y="57531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15530" y="3167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08009" y="4104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709" y="491490"/>
            <a:ext cx="8873490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09"/>
              </a:lnSpc>
            </a:pPr>
            <a:r>
              <a:rPr sz="5400" spc="615" dirty="0"/>
              <a:t>Authentication </a:t>
            </a:r>
            <a:r>
              <a:rPr sz="5400" spc="409" dirty="0"/>
              <a:t>via</a:t>
            </a:r>
            <a:r>
              <a:rPr sz="5400" spc="-620" dirty="0"/>
              <a:t> </a:t>
            </a:r>
            <a:r>
              <a:rPr sz="5400" spc="509" dirty="0"/>
              <a:t>Password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647700" y="2376170"/>
            <a:ext cx="2664460" cy="3887470"/>
          </a:xfrm>
          <a:custGeom>
            <a:avLst/>
            <a:gdLst/>
            <a:ahLst/>
            <a:cxnLst/>
            <a:rect l="l" t="t" r="r" b="b"/>
            <a:pathLst>
              <a:path w="2664460" h="3887470">
                <a:moveTo>
                  <a:pt x="1332230" y="3887469"/>
                </a:moveTo>
                <a:lnTo>
                  <a:pt x="0" y="3887469"/>
                </a:lnTo>
                <a:lnTo>
                  <a:pt x="0" y="0"/>
                </a:lnTo>
                <a:lnTo>
                  <a:pt x="2664460" y="0"/>
                </a:lnTo>
                <a:lnTo>
                  <a:pt x="2664460" y="3887469"/>
                </a:lnTo>
                <a:lnTo>
                  <a:pt x="1332230" y="3887469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6339" y="4009135"/>
            <a:ext cx="1565910" cy="640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 marR="5080" indent="-69850">
              <a:lnSpc>
                <a:spcPts val="2540"/>
              </a:lnSpc>
            </a:pPr>
            <a:r>
              <a:rPr sz="2200" spc="210" dirty="0">
                <a:latin typeface="Arial Narrow"/>
                <a:cs typeface="Arial Narrow"/>
              </a:rPr>
              <a:t>Client</a:t>
            </a:r>
            <a:r>
              <a:rPr sz="2200" spc="-80" dirty="0">
                <a:latin typeface="Arial Narrow"/>
                <a:cs typeface="Arial Narrow"/>
              </a:rPr>
              <a:t> </a:t>
            </a:r>
            <a:r>
              <a:rPr sz="2200" spc="180" dirty="0">
                <a:latin typeface="Arial Narrow"/>
                <a:cs typeface="Arial Narrow"/>
              </a:rPr>
              <a:t>sends  </a:t>
            </a:r>
            <a:r>
              <a:rPr sz="2200" spc="204" dirty="0">
                <a:latin typeface="Arial Narrow"/>
                <a:cs typeface="Arial Narrow"/>
              </a:rPr>
              <a:t>credentials</a:t>
            </a:r>
            <a:endParaRPr sz="220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1930" y="2376170"/>
            <a:ext cx="2664460" cy="3887470"/>
          </a:xfrm>
          <a:custGeom>
            <a:avLst/>
            <a:gdLst/>
            <a:ahLst/>
            <a:cxnLst/>
            <a:rect l="l" t="t" r="r" b="b"/>
            <a:pathLst>
              <a:path w="2664459" h="3887470">
                <a:moveTo>
                  <a:pt x="1332229" y="3887469"/>
                </a:moveTo>
                <a:lnTo>
                  <a:pt x="0" y="3887469"/>
                </a:lnTo>
                <a:lnTo>
                  <a:pt x="0" y="0"/>
                </a:lnTo>
                <a:lnTo>
                  <a:pt x="2664460" y="0"/>
                </a:lnTo>
                <a:lnTo>
                  <a:pt x="2664460" y="3887469"/>
                </a:lnTo>
                <a:lnTo>
                  <a:pt x="1332229" y="3887469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63409" y="4149090"/>
            <a:ext cx="1839595" cy="339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180" dirty="0">
                <a:latin typeface="Arial Narrow"/>
                <a:cs typeface="Arial Narrow"/>
              </a:rPr>
              <a:t>Server</a:t>
            </a:r>
            <a:r>
              <a:rPr sz="2200" spc="-45" dirty="0">
                <a:latin typeface="Arial Narrow"/>
                <a:cs typeface="Arial Narrow"/>
              </a:rPr>
              <a:t> </a:t>
            </a:r>
            <a:r>
              <a:rPr sz="2200" spc="200" dirty="0">
                <a:latin typeface="Arial Narrow"/>
                <a:cs typeface="Arial Narrow"/>
              </a:rPr>
              <a:t>verifies</a:t>
            </a:r>
            <a:endParaRPr sz="220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35579" y="2880360"/>
            <a:ext cx="4248150" cy="647700"/>
          </a:xfrm>
          <a:custGeom>
            <a:avLst/>
            <a:gdLst/>
            <a:ahLst/>
            <a:cxnLst/>
            <a:rect l="l" t="t" r="r" b="b"/>
            <a:pathLst>
              <a:path w="4248150" h="647700">
                <a:moveTo>
                  <a:pt x="3186430" y="0"/>
                </a:moveTo>
                <a:lnTo>
                  <a:pt x="3186430" y="161289"/>
                </a:lnTo>
                <a:lnTo>
                  <a:pt x="0" y="161289"/>
                </a:lnTo>
                <a:lnTo>
                  <a:pt x="0" y="485139"/>
                </a:lnTo>
                <a:lnTo>
                  <a:pt x="3186430" y="485139"/>
                </a:lnTo>
                <a:lnTo>
                  <a:pt x="3186430" y="647700"/>
                </a:lnTo>
                <a:lnTo>
                  <a:pt x="4248150" y="323850"/>
                </a:lnTo>
                <a:lnTo>
                  <a:pt x="31864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35579" y="2880360"/>
            <a:ext cx="4248150" cy="647700"/>
          </a:xfrm>
          <a:custGeom>
            <a:avLst/>
            <a:gdLst/>
            <a:ahLst/>
            <a:cxnLst/>
            <a:rect l="l" t="t" r="r" b="b"/>
            <a:pathLst>
              <a:path w="4248150" h="647700">
                <a:moveTo>
                  <a:pt x="0" y="161289"/>
                </a:moveTo>
                <a:lnTo>
                  <a:pt x="3186430" y="161289"/>
                </a:lnTo>
                <a:lnTo>
                  <a:pt x="3186430" y="0"/>
                </a:lnTo>
                <a:lnTo>
                  <a:pt x="4248150" y="323850"/>
                </a:lnTo>
                <a:lnTo>
                  <a:pt x="3186430" y="647700"/>
                </a:lnTo>
                <a:lnTo>
                  <a:pt x="3186430" y="485139"/>
                </a:lnTo>
                <a:lnTo>
                  <a:pt x="0" y="485139"/>
                </a:lnTo>
                <a:lnTo>
                  <a:pt x="0" y="161289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35579" y="28803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83730" y="35280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58209" y="3053079"/>
            <a:ext cx="2273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username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password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72019" y="5039359"/>
            <a:ext cx="1151890" cy="1112520"/>
          </a:xfrm>
          <a:custGeom>
            <a:avLst/>
            <a:gdLst/>
            <a:ahLst/>
            <a:cxnLst/>
            <a:rect l="l" t="t" r="r" b="b"/>
            <a:pathLst>
              <a:path w="1151890" h="1112520">
                <a:moveTo>
                  <a:pt x="576579" y="0"/>
                </a:moveTo>
                <a:lnTo>
                  <a:pt x="510182" y="1515"/>
                </a:lnTo>
                <a:lnTo>
                  <a:pt x="444572" y="5903"/>
                </a:lnTo>
                <a:lnTo>
                  <a:pt x="380537" y="12923"/>
                </a:lnTo>
                <a:lnTo>
                  <a:pt x="318864" y="22336"/>
                </a:lnTo>
                <a:lnTo>
                  <a:pt x="260340" y="33903"/>
                </a:lnTo>
                <a:lnTo>
                  <a:pt x="205752" y="47384"/>
                </a:lnTo>
                <a:lnTo>
                  <a:pt x="155889" y="62541"/>
                </a:lnTo>
                <a:lnTo>
                  <a:pt x="111536" y="79134"/>
                </a:lnTo>
                <a:lnTo>
                  <a:pt x="73483" y="96923"/>
                </a:lnTo>
                <a:lnTo>
                  <a:pt x="19420" y="135134"/>
                </a:lnTo>
                <a:lnTo>
                  <a:pt x="0" y="175259"/>
                </a:lnTo>
                <a:lnTo>
                  <a:pt x="0" y="938529"/>
                </a:lnTo>
                <a:lnTo>
                  <a:pt x="19420" y="978574"/>
                </a:lnTo>
                <a:lnTo>
                  <a:pt x="73483" y="1016579"/>
                </a:lnTo>
                <a:lnTo>
                  <a:pt x="111536" y="1034236"/>
                </a:lnTo>
                <a:lnTo>
                  <a:pt x="155889" y="1050686"/>
                </a:lnTo>
                <a:lnTo>
                  <a:pt x="205752" y="1065697"/>
                </a:lnTo>
                <a:lnTo>
                  <a:pt x="260340" y="1079035"/>
                </a:lnTo>
                <a:lnTo>
                  <a:pt x="318864" y="1090470"/>
                </a:lnTo>
                <a:lnTo>
                  <a:pt x="380537" y="1099768"/>
                </a:lnTo>
                <a:lnTo>
                  <a:pt x="444572" y="1106697"/>
                </a:lnTo>
                <a:lnTo>
                  <a:pt x="510182" y="1111025"/>
                </a:lnTo>
                <a:lnTo>
                  <a:pt x="576579" y="1112520"/>
                </a:lnTo>
                <a:lnTo>
                  <a:pt x="642706" y="1111025"/>
                </a:lnTo>
                <a:lnTo>
                  <a:pt x="708086" y="1106697"/>
                </a:lnTo>
                <a:lnTo>
                  <a:pt x="771930" y="1099768"/>
                </a:lnTo>
                <a:lnTo>
                  <a:pt x="833447" y="1090470"/>
                </a:lnTo>
                <a:lnTo>
                  <a:pt x="891845" y="1079035"/>
                </a:lnTo>
                <a:lnTo>
                  <a:pt x="946335" y="1065697"/>
                </a:lnTo>
                <a:lnTo>
                  <a:pt x="996125" y="1050686"/>
                </a:lnTo>
                <a:lnTo>
                  <a:pt x="1040425" y="1034236"/>
                </a:lnTo>
                <a:lnTo>
                  <a:pt x="1078443" y="1016579"/>
                </a:lnTo>
                <a:lnTo>
                  <a:pt x="1132474" y="978574"/>
                </a:lnTo>
                <a:lnTo>
                  <a:pt x="1151889" y="938529"/>
                </a:lnTo>
                <a:lnTo>
                  <a:pt x="1151889" y="175259"/>
                </a:lnTo>
                <a:lnTo>
                  <a:pt x="1132474" y="135134"/>
                </a:lnTo>
                <a:lnTo>
                  <a:pt x="1078443" y="96923"/>
                </a:lnTo>
                <a:lnTo>
                  <a:pt x="1040425" y="79134"/>
                </a:lnTo>
                <a:lnTo>
                  <a:pt x="996125" y="62541"/>
                </a:lnTo>
                <a:lnTo>
                  <a:pt x="946335" y="47384"/>
                </a:lnTo>
                <a:lnTo>
                  <a:pt x="891845" y="33903"/>
                </a:lnTo>
                <a:lnTo>
                  <a:pt x="833447" y="22336"/>
                </a:lnTo>
                <a:lnTo>
                  <a:pt x="771930" y="12923"/>
                </a:lnTo>
                <a:lnTo>
                  <a:pt x="708086" y="5903"/>
                </a:lnTo>
                <a:lnTo>
                  <a:pt x="642706" y="1515"/>
                </a:lnTo>
                <a:lnTo>
                  <a:pt x="57657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72019" y="5039359"/>
            <a:ext cx="1151890" cy="1112520"/>
          </a:xfrm>
          <a:custGeom>
            <a:avLst/>
            <a:gdLst/>
            <a:ahLst/>
            <a:cxnLst/>
            <a:rect l="l" t="t" r="r" b="b"/>
            <a:pathLst>
              <a:path w="1151890" h="1112520">
                <a:moveTo>
                  <a:pt x="0" y="175259"/>
                </a:moveTo>
                <a:lnTo>
                  <a:pt x="19420" y="135134"/>
                </a:lnTo>
                <a:lnTo>
                  <a:pt x="73483" y="96923"/>
                </a:lnTo>
                <a:lnTo>
                  <a:pt x="111536" y="79134"/>
                </a:lnTo>
                <a:lnTo>
                  <a:pt x="155889" y="62541"/>
                </a:lnTo>
                <a:lnTo>
                  <a:pt x="205752" y="47384"/>
                </a:lnTo>
                <a:lnTo>
                  <a:pt x="260340" y="33903"/>
                </a:lnTo>
                <a:lnTo>
                  <a:pt x="318864" y="22336"/>
                </a:lnTo>
                <a:lnTo>
                  <a:pt x="380537" y="12923"/>
                </a:lnTo>
                <a:lnTo>
                  <a:pt x="444572" y="5903"/>
                </a:lnTo>
                <a:lnTo>
                  <a:pt x="510182" y="1515"/>
                </a:lnTo>
                <a:lnTo>
                  <a:pt x="576579" y="0"/>
                </a:lnTo>
                <a:lnTo>
                  <a:pt x="642706" y="1515"/>
                </a:lnTo>
                <a:lnTo>
                  <a:pt x="708086" y="5903"/>
                </a:lnTo>
                <a:lnTo>
                  <a:pt x="771930" y="12923"/>
                </a:lnTo>
                <a:lnTo>
                  <a:pt x="833447" y="22336"/>
                </a:lnTo>
                <a:lnTo>
                  <a:pt x="891845" y="33903"/>
                </a:lnTo>
                <a:lnTo>
                  <a:pt x="946335" y="47384"/>
                </a:lnTo>
                <a:lnTo>
                  <a:pt x="996125" y="62541"/>
                </a:lnTo>
                <a:lnTo>
                  <a:pt x="1040425" y="79134"/>
                </a:lnTo>
                <a:lnTo>
                  <a:pt x="1078443" y="96923"/>
                </a:lnTo>
                <a:lnTo>
                  <a:pt x="1132474" y="135134"/>
                </a:lnTo>
                <a:lnTo>
                  <a:pt x="1151889" y="175259"/>
                </a:lnTo>
                <a:lnTo>
                  <a:pt x="1151889" y="938529"/>
                </a:lnTo>
                <a:lnTo>
                  <a:pt x="1132474" y="978574"/>
                </a:lnTo>
                <a:lnTo>
                  <a:pt x="1078443" y="1016579"/>
                </a:lnTo>
                <a:lnTo>
                  <a:pt x="1040425" y="1034236"/>
                </a:lnTo>
                <a:lnTo>
                  <a:pt x="996125" y="1050686"/>
                </a:lnTo>
                <a:lnTo>
                  <a:pt x="946335" y="1065697"/>
                </a:lnTo>
                <a:lnTo>
                  <a:pt x="891845" y="1079035"/>
                </a:lnTo>
                <a:lnTo>
                  <a:pt x="833447" y="1090470"/>
                </a:lnTo>
                <a:lnTo>
                  <a:pt x="771930" y="1099768"/>
                </a:lnTo>
                <a:lnTo>
                  <a:pt x="708086" y="1106697"/>
                </a:lnTo>
                <a:lnTo>
                  <a:pt x="642706" y="1111025"/>
                </a:lnTo>
                <a:lnTo>
                  <a:pt x="576579" y="1112520"/>
                </a:lnTo>
                <a:lnTo>
                  <a:pt x="510182" y="1111025"/>
                </a:lnTo>
                <a:lnTo>
                  <a:pt x="444572" y="1106697"/>
                </a:lnTo>
                <a:lnTo>
                  <a:pt x="380537" y="1099768"/>
                </a:lnTo>
                <a:lnTo>
                  <a:pt x="318864" y="1090470"/>
                </a:lnTo>
                <a:lnTo>
                  <a:pt x="260340" y="1079035"/>
                </a:lnTo>
                <a:lnTo>
                  <a:pt x="205752" y="1065697"/>
                </a:lnTo>
                <a:lnTo>
                  <a:pt x="155889" y="1050686"/>
                </a:lnTo>
                <a:lnTo>
                  <a:pt x="111536" y="1034236"/>
                </a:lnTo>
                <a:lnTo>
                  <a:pt x="73483" y="1016579"/>
                </a:lnTo>
                <a:lnTo>
                  <a:pt x="19420" y="978574"/>
                </a:lnTo>
                <a:lnTo>
                  <a:pt x="0" y="938529"/>
                </a:lnTo>
                <a:lnTo>
                  <a:pt x="0" y="175259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72019" y="50393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23909" y="6153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72019" y="5214620"/>
            <a:ext cx="1151890" cy="175260"/>
          </a:xfrm>
          <a:custGeom>
            <a:avLst/>
            <a:gdLst/>
            <a:ahLst/>
            <a:cxnLst/>
            <a:rect l="l" t="t" r="r" b="b"/>
            <a:pathLst>
              <a:path w="1151890" h="175260">
                <a:moveTo>
                  <a:pt x="1151889" y="0"/>
                </a:moveTo>
                <a:lnTo>
                  <a:pt x="0" y="0"/>
                </a:lnTo>
                <a:lnTo>
                  <a:pt x="4986" y="20182"/>
                </a:lnTo>
                <a:lnTo>
                  <a:pt x="42515" y="59589"/>
                </a:lnTo>
                <a:lnTo>
                  <a:pt x="111536" y="96125"/>
                </a:lnTo>
                <a:lnTo>
                  <a:pt x="155889" y="112718"/>
                </a:lnTo>
                <a:lnTo>
                  <a:pt x="205752" y="127875"/>
                </a:lnTo>
                <a:lnTo>
                  <a:pt x="260340" y="141356"/>
                </a:lnTo>
                <a:lnTo>
                  <a:pt x="318864" y="152923"/>
                </a:lnTo>
                <a:lnTo>
                  <a:pt x="380537" y="162336"/>
                </a:lnTo>
                <a:lnTo>
                  <a:pt x="444572" y="169356"/>
                </a:lnTo>
                <a:lnTo>
                  <a:pt x="510182" y="173744"/>
                </a:lnTo>
                <a:lnTo>
                  <a:pt x="576579" y="175259"/>
                </a:lnTo>
                <a:lnTo>
                  <a:pt x="642706" y="173744"/>
                </a:lnTo>
                <a:lnTo>
                  <a:pt x="708086" y="169356"/>
                </a:lnTo>
                <a:lnTo>
                  <a:pt x="771930" y="162336"/>
                </a:lnTo>
                <a:lnTo>
                  <a:pt x="833447" y="152923"/>
                </a:lnTo>
                <a:lnTo>
                  <a:pt x="891845" y="141356"/>
                </a:lnTo>
                <a:lnTo>
                  <a:pt x="946335" y="127875"/>
                </a:lnTo>
                <a:lnTo>
                  <a:pt x="996125" y="112718"/>
                </a:lnTo>
                <a:lnTo>
                  <a:pt x="1040425" y="96125"/>
                </a:lnTo>
                <a:lnTo>
                  <a:pt x="1078443" y="78336"/>
                </a:lnTo>
                <a:lnTo>
                  <a:pt x="1132474" y="40125"/>
                </a:lnTo>
                <a:lnTo>
                  <a:pt x="11518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72019" y="5214620"/>
            <a:ext cx="1151890" cy="175260"/>
          </a:xfrm>
          <a:custGeom>
            <a:avLst/>
            <a:gdLst/>
            <a:ahLst/>
            <a:cxnLst/>
            <a:rect l="l" t="t" r="r" b="b"/>
            <a:pathLst>
              <a:path w="1151890" h="175260">
                <a:moveTo>
                  <a:pt x="0" y="0"/>
                </a:moveTo>
                <a:lnTo>
                  <a:pt x="19420" y="40125"/>
                </a:lnTo>
                <a:lnTo>
                  <a:pt x="73483" y="78336"/>
                </a:lnTo>
                <a:lnTo>
                  <a:pt x="111536" y="96125"/>
                </a:lnTo>
                <a:lnTo>
                  <a:pt x="155889" y="112718"/>
                </a:lnTo>
                <a:lnTo>
                  <a:pt x="205752" y="127875"/>
                </a:lnTo>
                <a:lnTo>
                  <a:pt x="260340" y="141356"/>
                </a:lnTo>
                <a:lnTo>
                  <a:pt x="318864" y="152923"/>
                </a:lnTo>
                <a:lnTo>
                  <a:pt x="380537" y="162336"/>
                </a:lnTo>
                <a:lnTo>
                  <a:pt x="444572" y="169356"/>
                </a:lnTo>
                <a:lnTo>
                  <a:pt x="510182" y="173744"/>
                </a:lnTo>
                <a:lnTo>
                  <a:pt x="576579" y="175259"/>
                </a:lnTo>
                <a:lnTo>
                  <a:pt x="642706" y="173744"/>
                </a:lnTo>
                <a:lnTo>
                  <a:pt x="708086" y="169356"/>
                </a:lnTo>
                <a:lnTo>
                  <a:pt x="771930" y="162336"/>
                </a:lnTo>
                <a:lnTo>
                  <a:pt x="833447" y="152923"/>
                </a:lnTo>
                <a:lnTo>
                  <a:pt x="891845" y="141356"/>
                </a:lnTo>
                <a:lnTo>
                  <a:pt x="946335" y="127875"/>
                </a:lnTo>
                <a:lnTo>
                  <a:pt x="996125" y="112718"/>
                </a:lnTo>
                <a:lnTo>
                  <a:pt x="1040425" y="96125"/>
                </a:lnTo>
                <a:lnTo>
                  <a:pt x="1078443" y="78336"/>
                </a:lnTo>
                <a:lnTo>
                  <a:pt x="1132474" y="40125"/>
                </a:lnTo>
                <a:lnTo>
                  <a:pt x="1146904" y="20182"/>
                </a:lnTo>
                <a:lnTo>
                  <a:pt x="1151889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72019" y="50393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23909" y="6153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339330" y="5426455"/>
            <a:ext cx="1017269" cy="52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1630">
              <a:lnSpc>
                <a:spcPts val="2090"/>
              </a:lnSpc>
            </a:pPr>
            <a:r>
              <a:rPr sz="1800" spc="175" dirty="0">
                <a:latin typeface="Arial Narrow"/>
                <a:cs typeface="Arial Narrow"/>
              </a:rPr>
              <a:t>p</a:t>
            </a:r>
            <a:r>
              <a:rPr sz="1800" spc="165" dirty="0">
                <a:latin typeface="Arial Narrow"/>
                <a:cs typeface="Arial Narrow"/>
              </a:rPr>
              <a:t>a</a:t>
            </a:r>
            <a:r>
              <a:rPr sz="1800" spc="55" dirty="0">
                <a:latin typeface="Arial Narrow"/>
                <a:cs typeface="Arial Narrow"/>
              </a:rPr>
              <a:t>s</a:t>
            </a:r>
            <a:r>
              <a:rPr sz="1800" spc="65" dirty="0">
                <a:latin typeface="Arial Narrow"/>
                <a:cs typeface="Arial Narrow"/>
              </a:rPr>
              <a:t>s</a:t>
            </a:r>
            <a:r>
              <a:rPr sz="1800" spc="320" dirty="0">
                <a:latin typeface="Arial Narrow"/>
                <a:cs typeface="Arial Narrow"/>
              </a:rPr>
              <a:t>w</a:t>
            </a:r>
            <a:r>
              <a:rPr sz="1800" spc="245" dirty="0">
                <a:latin typeface="Arial Narrow"/>
                <a:cs typeface="Arial Narrow"/>
              </a:rPr>
              <a:t>o</a:t>
            </a:r>
            <a:r>
              <a:rPr sz="1800" spc="190" dirty="0">
                <a:latin typeface="Arial Narrow"/>
                <a:cs typeface="Arial Narrow"/>
              </a:rPr>
              <a:t>r</a:t>
            </a:r>
            <a:r>
              <a:rPr sz="1800" spc="155" dirty="0">
                <a:latin typeface="Arial Narrow"/>
                <a:cs typeface="Arial Narrow"/>
              </a:rPr>
              <a:t>d  </a:t>
            </a:r>
            <a:r>
              <a:rPr sz="1800" spc="190" dirty="0">
                <a:latin typeface="Arial Narrow"/>
                <a:cs typeface="Arial Narrow"/>
              </a:rPr>
              <a:t>DB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415530" y="3167379"/>
            <a:ext cx="792480" cy="937260"/>
          </a:xfrm>
          <a:custGeom>
            <a:avLst/>
            <a:gdLst/>
            <a:ahLst/>
            <a:cxnLst/>
            <a:rect l="l" t="t" r="r" b="b"/>
            <a:pathLst>
              <a:path w="792479" h="937260">
                <a:moveTo>
                  <a:pt x="792479" y="575310"/>
                </a:moveTo>
                <a:lnTo>
                  <a:pt x="229870" y="575310"/>
                </a:lnTo>
                <a:lnTo>
                  <a:pt x="508000" y="937260"/>
                </a:lnTo>
                <a:lnTo>
                  <a:pt x="792479" y="575310"/>
                </a:lnTo>
                <a:close/>
              </a:path>
              <a:path w="792479" h="937260">
                <a:moveTo>
                  <a:pt x="631190" y="0"/>
                </a:moveTo>
                <a:lnTo>
                  <a:pt x="0" y="0"/>
                </a:lnTo>
                <a:lnTo>
                  <a:pt x="0" y="294640"/>
                </a:lnTo>
                <a:lnTo>
                  <a:pt x="384810" y="294640"/>
                </a:lnTo>
                <a:lnTo>
                  <a:pt x="384810" y="575310"/>
                </a:lnTo>
                <a:lnTo>
                  <a:pt x="631190" y="575310"/>
                </a:lnTo>
                <a:lnTo>
                  <a:pt x="6311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15530" y="3167379"/>
            <a:ext cx="792480" cy="937260"/>
          </a:xfrm>
          <a:custGeom>
            <a:avLst/>
            <a:gdLst/>
            <a:ahLst/>
            <a:cxnLst/>
            <a:rect l="l" t="t" r="r" b="b"/>
            <a:pathLst>
              <a:path w="792479" h="937260">
                <a:moveTo>
                  <a:pt x="229870" y="575310"/>
                </a:moveTo>
                <a:lnTo>
                  <a:pt x="384810" y="575310"/>
                </a:lnTo>
                <a:lnTo>
                  <a:pt x="384810" y="294640"/>
                </a:lnTo>
                <a:lnTo>
                  <a:pt x="0" y="294640"/>
                </a:lnTo>
                <a:lnTo>
                  <a:pt x="0" y="0"/>
                </a:lnTo>
                <a:lnTo>
                  <a:pt x="631190" y="0"/>
                </a:lnTo>
                <a:lnTo>
                  <a:pt x="631190" y="575310"/>
                </a:lnTo>
                <a:lnTo>
                  <a:pt x="792479" y="575310"/>
                </a:lnTo>
                <a:lnTo>
                  <a:pt x="508000" y="937260"/>
                </a:lnTo>
                <a:lnTo>
                  <a:pt x="229870" y="57531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15530" y="3167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08009" y="4104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71570" y="3455670"/>
            <a:ext cx="721360" cy="1728470"/>
          </a:xfrm>
          <a:custGeom>
            <a:avLst/>
            <a:gdLst/>
            <a:ahLst/>
            <a:cxnLst/>
            <a:rect l="l" t="t" r="r" b="b"/>
            <a:pathLst>
              <a:path w="721360" h="1728470">
                <a:moveTo>
                  <a:pt x="541019" y="431800"/>
                </a:moveTo>
                <a:lnTo>
                  <a:pt x="180339" y="431800"/>
                </a:lnTo>
                <a:lnTo>
                  <a:pt x="180339" y="1728469"/>
                </a:lnTo>
                <a:lnTo>
                  <a:pt x="541019" y="1728469"/>
                </a:lnTo>
                <a:lnTo>
                  <a:pt x="541019" y="431800"/>
                </a:lnTo>
                <a:close/>
              </a:path>
              <a:path w="721360" h="1728470">
                <a:moveTo>
                  <a:pt x="360679" y="0"/>
                </a:moveTo>
                <a:lnTo>
                  <a:pt x="0" y="431800"/>
                </a:lnTo>
                <a:lnTo>
                  <a:pt x="721359" y="431800"/>
                </a:lnTo>
                <a:lnTo>
                  <a:pt x="360679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71570" y="3455670"/>
            <a:ext cx="721360" cy="1728470"/>
          </a:xfrm>
          <a:custGeom>
            <a:avLst/>
            <a:gdLst/>
            <a:ahLst/>
            <a:cxnLst/>
            <a:rect l="l" t="t" r="r" b="b"/>
            <a:pathLst>
              <a:path w="721360" h="1728470">
                <a:moveTo>
                  <a:pt x="180339" y="1728469"/>
                </a:moveTo>
                <a:lnTo>
                  <a:pt x="180339" y="431800"/>
                </a:lnTo>
                <a:lnTo>
                  <a:pt x="0" y="431800"/>
                </a:lnTo>
                <a:lnTo>
                  <a:pt x="360679" y="0"/>
                </a:lnTo>
                <a:lnTo>
                  <a:pt x="721359" y="431800"/>
                </a:lnTo>
                <a:lnTo>
                  <a:pt x="541019" y="431800"/>
                </a:lnTo>
                <a:lnTo>
                  <a:pt x="541019" y="1728469"/>
                </a:lnTo>
                <a:lnTo>
                  <a:pt x="180339" y="1728469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71570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92929" y="5184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287520" y="4357370"/>
            <a:ext cx="1969770" cy="545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5"/>
              </a:lnSpc>
            </a:pPr>
            <a:r>
              <a:rPr sz="1800" spc="140" dirty="0">
                <a:latin typeface="Arial Narrow"/>
                <a:cs typeface="Arial Narrow"/>
              </a:rPr>
              <a:t>can </a:t>
            </a:r>
            <a:r>
              <a:rPr sz="1800" spc="210" dirty="0">
                <a:latin typeface="Arial Narrow"/>
                <a:cs typeface="Arial Narrow"/>
              </a:rPr>
              <a:t>be</a:t>
            </a:r>
            <a:r>
              <a:rPr sz="1800" spc="-204" dirty="0">
                <a:latin typeface="Arial Narrow"/>
                <a:cs typeface="Arial Narrow"/>
              </a:rPr>
              <a:t> </a:t>
            </a:r>
            <a:r>
              <a:rPr sz="1800" spc="204" dirty="0">
                <a:latin typeface="Arial Narrow"/>
                <a:cs typeface="Arial Narrow"/>
              </a:rPr>
              <a:t>intercepted</a:t>
            </a:r>
            <a:endParaRPr sz="1800">
              <a:latin typeface="Arial Narrow"/>
              <a:cs typeface="Arial Narrow"/>
            </a:endParaRPr>
          </a:p>
          <a:p>
            <a:pPr marL="575945">
              <a:lnSpc>
                <a:spcPts val="2125"/>
              </a:lnSpc>
            </a:pPr>
            <a:r>
              <a:rPr sz="1800" spc="114" dirty="0">
                <a:latin typeface="Arial Narrow"/>
                <a:cs typeface="Arial Narrow"/>
              </a:rPr>
              <a:t>e.g.</a:t>
            </a:r>
            <a:r>
              <a:rPr sz="1800" spc="-90" dirty="0">
                <a:latin typeface="Arial Narrow"/>
                <a:cs typeface="Arial Narrow"/>
              </a:rPr>
              <a:t> </a:t>
            </a:r>
            <a:r>
              <a:rPr sz="1800" spc="95" dirty="0">
                <a:latin typeface="Arial Narrow"/>
                <a:cs typeface="Arial Narrow"/>
              </a:rPr>
              <a:t>FTP</a:t>
            </a:r>
            <a:endParaRPr sz="1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389" y="262890"/>
            <a:ext cx="8406130" cy="1276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345"/>
              </a:lnSpc>
            </a:pPr>
            <a:r>
              <a:rPr sz="5400" spc="615" dirty="0"/>
              <a:t>Authentication </a:t>
            </a:r>
            <a:r>
              <a:rPr sz="5400" spc="409" dirty="0"/>
              <a:t>via</a:t>
            </a:r>
            <a:r>
              <a:rPr sz="5400" spc="-765" dirty="0"/>
              <a:t> </a:t>
            </a:r>
            <a:r>
              <a:rPr sz="5400" spc="140" dirty="0"/>
              <a:t>SSH </a:t>
            </a:r>
            <a:r>
              <a:rPr sz="5400" spc="484" dirty="0"/>
              <a:t>Key</a:t>
            </a:r>
            <a:endParaRPr sz="5400"/>
          </a:p>
          <a:p>
            <a:pPr marL="13970" algn="ctr">
              <a:lnSpc>
                <a:spcPts val="3704"/>
              </a:lnSpc>
            </a:pPr>
            <a:r>
              <a:rPr sz="3200" b="1" i="1" spc="-210" dirty="0">
                <a:latin typeface="Trebuchet MS"/>
                <a:cs typeface="Trebuchet MS"/>
              </a:rPr>
              <a:t>(oversimplified)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51930" y="2376170"/>
            <a:ext cx="2664460" cy="3887470"/>
          </a:xfrm>
          <a:prstGeom prst="rect">
            <a:avLst/>
          </a:prstGeom>
          <a:ln w="3175">
            <a:solidFill>
              <a:srgbClr val="3364A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310"/>
              </a:spcBef>
            </a:pPr>
            <a:r>
              <a:rPr sz="2200" spc="180" dirty="0">
                <a:latin typeface="Arial Narrow"/>
                <a:cs typeface="Arial Narrow"/>
              </a:rPr>
              <a:t>Server</a:t>
            </a:r>
            <a:endParaRPr sz="22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5019" y="4796790"/>
            <a:ext cx="716280" cy="387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019" y="5303520"/>
            <a:ext cx="716280" cy="383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7700" y="2376170"/>
            <a:ext cx="2664460" cy="3887470"/>
          </a:xfrm>
          <a:prstGeom prst="rect">
            <a:avLst/>
          </a:prstGeom>
          <a:ln w="3175">
            <a:solidFill>
              <a:srgbClr val="3364A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71450">
              <a:lnSpc>
                <a:spcPct val="100000"/>
              </a:lnSpc>
              <a:spcBef>
                <a:spcPts val="1310"/>
              </a:spcBef>
            </a:pPr>
            <a:r>
              <a:rPr sz="2200" spc="204" dirty="0">
                <a:latin typeface="Arial Narrow"/>
                <a:cs typeface="Arial Narrow"/>
              </a:rPr>
              <a:t>Client</a:t>
            </a:r>
            <a:r>
              <a:rPr sz="2200" spc="-20" dirty="0">
                <a:latin typeface="Arial Narrow"/>
                <a:cs typeface="Arial Narrow"/>
              </a:rPr>
              <a:t> </a:t>
            </a:r>
            <a:r>
              <a:rPr sz="2200" spc="155" dirty="0">
                <a:latin typeface="Arial Narrow"/>
                <a:cs typeface="Arial Narrow"/>
              </a:rPr>
              <a:t>has</a:t>
            </a:r>
            <a:r>
              <a:rPr sz="2200" spc="-20" dirty="0">
                <a:latin typeface="Arial Narrow"/>
                <a:cs typeface="Arial Narrow"/>
              </a:rPr>
              <a:t> </a:t>
            </a:r>
            <a:r>
              <a:rPr sz="2200" spc="235" dirty="0">
                <a:latin typeface="Arial Narrow"/>
                <a:cs typeface="Arial Narrow"/>
              </a:rPr>
              <a:t>2</a:t>
            </a:r>
            <a:r>
              <a:rPr sz="2200" spc="-25" dirty="0">
                <a:latin typeface="Arial Narrow"/>
                <a:cs typeface="Arial Narrow"/>
              </a:rPr>
              <a:t> </a:t>
            </a:r>
            <a:r>
              <a:rPr sz="2200" spc="210" dirty="0">
                <a:latin typeface="Arial Narrow"/>
                <a:cs typeface="Arial Narrow"/>
              </a:rPr>
              <a:t>"keys"</a:t>
            </a:r>
            <a:endParaRPr sz="2200">
              <a:latin typeface="Arial Narrow"/>
              <a:cs typeface="Arial Narrow"/>
            </a:endParaRPr>
          </a:p>
          <a:p>
            <a:pPr marL="918210" marR="209550">
              <a:lnSpc>
                <a:spcPct val="133300"/>
              </a:lnSpc>
              <a:spcBef>
                <a:spcPts val="1500"/>
              </a:spcBef>
            </a:pPr>
            <a:r>
              <a:rPr sz="2400" spc="250" dirty="0">
                <a:latin typeface="Arial Narrow"/>
                <a:cs typeface="Arial Narrow"/>
              </a:rPr>
              <a:t>private</a:t>
            </a:r>
            <a:r>
              <a:rPr sz="2400" spc="-55" dirty="0">
                <a:latin typeface="Arial Narrow"/>
                <a:cs typeface="Arial Narrow"/>
              </a:rPr>
              <a:t> </a:t>
            </a:r>
            <a:r>
              <a:rPr sz="2400" spc="235" dirty="0">
                <a:latin typeface="Arial Narrow"/>
                <a:cs typeface="Arial Narrow"/>
              </a:rPr>
              <a:t>key  </a:t>
            </a:r>
            <a:r>
              <a:rPr sz="2400" spc="240" dirty="0">
                <a:latin typeface="Arial Narrow"/>
                <a:cs typeface="Arial Narrow"/>
              </a:rPr>
              <a:t>public</a:t>
            </a:r>
            <a:r>
              <a:rPr sz="2400" spc="-95" dirty="0">
                <a:latin typeface="Arial Narrow"/>
                <a:cs typeface="Arial Narrow"/>
              </a:rPr>
              <a:t> </a:t>
            </a:r>
            <a:r>
              <a:rPr sz="2400" spc="235" dirty="0">
                <a:latin typeface="Arial Narrow"/>
                <a:cs typeface="Arial Narrow"/>
              </a:rPr>
              <a:t>key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389" y="262890"/>
            <a:ext cx="8406130" cy="1276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345"/>
              </a:lnSpc>
            </a:pPr>
            <a:r>
              <a:rPr sz="5400" spc="615" dirty="0"/>
              <a:t>Authentication </a:t>
            </a:r>
            <a:r>
              <a:rPr sz="5400" spc="409" dirty="0"/>
              <a:t>via</a:t>
            </a:r>
            <a:r>
              <a:rPr sz="5400" spc="-765" dirty="0"/>
              <a:t> </a:t>
            </a:r>
            <a:r>
              <a:rPr sz="5400" spc="140" dirty="0"/>
              <a:t>SSH </a:t>
            </a:r>
            <a:r>
              <a:rPr sz="5400" spc="484" dirty="0"/>
              <a:t>Key</a:t>
            </a:r>
            <a:endParaRPr sz="5400"/>
          </a:p>
          <a:p>
            <a:pPr marL="13970" algn="ctr">
              <a:lnSpc>
                <a:spcPts val="3704"/>
              </a:lnSpc>
            </a:pPr>
            <a:r>
              <a:rPr sz="3200" b="1" i="1" spc="-210" dirty="0">
                <a:latin typeface="Trebuchet MS"/>
                <a:cs typeface="Trebuchet MS"/>
              </a:rPr>
              <a:t>(oversimplified)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51930" y="2376170"/>
            <a:ext cx="2664460" cy="3887470"/>
          </a:xfrm>
          <a:prstGeom prst="rect">
            <a:avLst/>
          </a:prstGeom>
          <a:ln w="3175">
            <a:solidFill>
              <a:srgbClr val="3364A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imes New Roman"/>
              <a:cs typeface="Times New Roman"/>
            </a:endParaRPr>
          </a:p>
          <a:p>
            <a:pPr marL="331470" marR="174625" indent="-151130">
              <a:lnSpc>
                <a:spcPts val="2540"/>
              </a:lnSpc>
            </a:pPr>
            <a:r>
              <a:rPr sz="2200" spc="180" dirty="0">
                <a:latin typeface="Arial Narrow"/>
                <a:cs typeface="Arial Narrow"/>
              </a:rPr>
              <a:t>Server</a:t>
            </a:r>
            <a:r>
              <a:rPr sz="2200" spc="-25" dirty="0">
                <a:latin typeface="Arial Narrow"/>
                <a:cs typeface="Arial Narrow"/>
              </a:rPr>
              <a:t> </a:t>
            </a:r>
            <a:r>
              <a:rPr sz="2200" spc="155" dirty="0">
                <a:latin typeface="Arial Narrow"/>
                <a:cs typeface="Arial Narrow"/>
              </a:rPr>
              <a:t>has</a:t>
            </a:r>
            <a:r>
              <a:rPr sz="2200" spc="-20" dirty="0">
                <a:latin typeface="Arial Narrow"/>
                <a:cs typeface="Arial Narrow"/>
              </a:rPr>
              <a:t> </a:t>
            </a:r>
            <a:r>
              <a:rPr sz="2200" spc="145" dirty="0">
                <a:latin typeface="Arial Narrow"/>
                <a:cs typeface="Arial Narrow"/>
              </a:rPr>
              <a:t>a</a:t>
            </a:r>
            <a:r>
              <a:rPr sz="2200" spc="-25" dirty="0">
                <a:latin typeface="Arial Narrow"/>
                <a:cs typeface="Arial Narrow"/>
              </a:rPr>
              <a:t> </a:t>
            </a:r>
            <a:r>
              <a:rPr sz="2200" spc="200" dirty="0">
                <a:latin typeface="Arial Narrow"/>
                <a:cs typeface="Arial Narrow"/>
              </a:rPr>
              <a:t>list</a:t>
            </a:r>
            <a:r>
              <a:rPr sz="2200" spc="-20" dirty="0">
                <a:latin typeface="Arial Narrow"/>
                <a:cs typeface="Arial Narrow"/>
              </a:rPr>
              <a:t> </a:t>
            </a:r>
            <a:r>
              <a:rPr sz="2200" spc="320" dirty="0">
                <a:latin typeface="Arial Narrow"/>
                <a:cs typeface="Arial Narrow"/>
              </a:rPr>
              <a:t>of  </a:t>
            </a:r>
            <a:r>
              <a:rPr sz="2200" spc="235" dirty="0">
                <a:latin typeface="Arial Narrow"/>
                <a:cs typeface="Arial Narrow"/>
              </a:rPr>
              <a:t>authorized</a:t>
            </a:r>
            <a:r>
              <a:rPr sz="2200" spc="-80" dirty="0">
                <a:latin typeface="Arial Narrow"/>
                <a:cs typeface="Arial Narrow"/>
              </a:rPr>
              <a:t> </a:t>
            </a:r>
            <a:r>
              <a:rPr sz="2200" spc="180" dirty="0">
                <a:latin typeface="Arial Narrow"/>
                <a:cs typeface="Arial Narrow"/>
              </a:rPr>
              <a:t>keys</a:t>
            </a:r>
            <a:endParaRPr sz="22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5019" y="4796790"/>
            <a:ext cx="716280" cy="387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019" y="5303520"/>
            <a:ext cx="716280" cy="383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7700" y="2376170"/>
            <a:ext cx="2664460" cy="3887470"/>
          </a:xfrm>
          <a:prstGeom prst="rect">
            <a:avLst/>
          </a:prstGeom>
          <a:ln w="3175">
            <a:solidFill>
              <a:srgbClr val="3364A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71450">
              <a:lnSpc>
                <a:spcPct val="100000"/>
              </a:lnSpc>
              <a:spcBef>
                <a:spcPts val="1310"/>
              </a:spcBef>
            </a:pPr>
            <a:r>
              <a:rPr sz="2200" spc="204" dirty="0">
                <a:latin typeface="Arial Narrow"/>
                <a:cs typeface="Arial Narrow"/>
              </a:rPr>
              <a:t>Client</a:t>
            </a:r>
            <a:r>
              <a:rPr sz="2200" spc="-20" dirty="0">
                <a:latin typeface="Arial Narrow"/>
                <a:cs typeface="Arial Narrow"/>
              </a:rPr>
              <a:t> </a:t>
            </a:r>
            <a:r>
              <a:rPr sz="2200" spc="155" dirty="0">
                <a:latin typeface="Arial Narrow"/>
                <a:cs typeface="Arial Narrow"/>
              </a:rPr>
              <a:t>has</a:t>
            </a:r>
            <a:r>
              <a:rPr sz="2200" spc="-20" dirty="0">
                <a:latin typeface="Arial Narrow"/>
                <a:cs typeface="Arial Narrow"/>
              </a:rPr>
              <a:t> </a:t>
            </a:r>
            <a:r>
              <a:rPr sz="2200" spc="235" dirty="0">
                <a:latin typeface="Arial Narrow"/>
                <a:cs typeface="Arial Narrow"/>
              </a:rPr>
              <a:t>2</a:t>
            </a:r>
            <a:r>
              <a:rPr sz="2200" spc="-25" dirty="0">
                <a:latin typeface="Arial Narrow"/>
                <a:cs typeface="Arial Narrow"/>
              </a:rPr>
              <a:t> </a:t>
            </a:r>
            <a:r>
              <a:rPr sz="2200" spc="210" dirty="0">
                <a:latin typeface="Arial Narrow"/>
                <a:cs typeface="Arial Narrow"/>
              </a:rPr>
              <a:t>"keys"</a:t>
            </a:r>
            <a:endParaRPr sz="2200">
              <a:latin typeface="Arial Narrow"/>
              <a:cs typeface="Arial Narrow"/>
            </a:endParaRPr>
          </a:p>
          <a:p>
            <a:pPr marL="918210" marR="209550">
              <a:lnSpc>
                <a:spcPct val="133300"/>
              </a:lnSpc>
              <a:spcBef>
                <a:spcPts val="1500"/>
              </a:spcBef>
            </a:pPr>
            <a:r>
              <a:rPr sz="2400" spc="250" dirty="0">
                <a:latin typeface="Arial Narrow"/>
                <a:cs typeface="Arial Narrow"/>
              </a:rPr>
              <a:t>private</a:t>
            </a:r>
            <a:r>
              <a:rPr sz="2400" spc="-55" dirty="0">
                <a:latin typeface="Arial Narrow"/>
                <a:cs typeface="Arial Narrow"/>
              </a:rPr>
              <a:t> </a:t>
            </a:r>
            <a:r>
              <a:rPr sz="2400" spc="235" dirty="0">
                <a:latin typeface="Arial Narrow"/>
                <a:cs typeface="Arial Narrow"/>
              </a:rPr>
              <a:t>key  </a:t>
            </a:r>
            <a:r>
              <a:rPr sz="2400" spc="240" dirty="0">
                <a:latin typeface="Arial Narrow"/>
                <a:cs typeface="Arial Narrow"/>
              </a:rPr>
              <a:t>public</a:t>
            </a:r>
            <a:r>
              <a:rPr sz="2400" spc="-95" dirty="0">
                <a:latin typeface="Arial Narrow"/>
                <a:cs typeface="Arial Narrow"/>
              </a:rPr>
              <a:t> </a:t>
            </a:r>
            <a:r>
              <a:rPr sz="2400" spc="235" dirty="0">
                <a:latin typeface="Arial Narrow"/>
                <a:cs typeface="Arial Narrow"/>
              </a:rPr>
              <a:t>key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44409" y="4752340"/>
            <a:ext cx="720090" cy="431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44409" y="5256529"/>
            <a:ext cx="720090" cy="431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389" y="262890"/>
            <a:ext cx="8406130" cy="805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345"/>
              </a:lnSpc>
            </a:pPr>
            <a:r>
              <a:rPr sz="5400" spc="615" dirty="0"/>
              <a:t>Authentication </a:t>
            </a:r>
            <a:r>
              <a:rPr sz="5400" spc="409" dirty="0"/>
              <a:t>via</a:t>
            </a:r>
            <a:r>
              <a:rPr sz="5400" spc="-765" dirty="0"/>
              <a:t> </a:t>
            </a:r>
            <a:r>
              <a:rPr sz="5400" spc="140" dirty="0"/>
              <a:t>SSH </a:t>
            </a:r>
            <a:r>
              <a:rPr sz="5400" spc="484" dirty="0"/>
              <a:t>Key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3696970" y="1068705"/>
            <a:ext cx="2695575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04"/>
              </a:lnSpc>
            </a:pPr>
            <a:r>
              <a:rPr sz="3200" b="1" i="1" spc="-210" dirty="0">
                <a:latin typeface="Trebuchet MS"/>
                <a:cs typeface="Trebuchet MS"/>
              </a:rPr>
              <a:t>(oversimplified)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7700" y="2376170"/>
            <a:ext cx="2664460" cy="3887470"/>
          </a:xfrm>
          <a:custGeom>
            <a:avLst/>
            <a:gdLst/>
            <a:ahLst/>
            <a:cxnLst/>
            <a:rect l="l" t="t" r="r" b="b"/>
            <a:pathLst>
              <a:path w="2664460" h="3887470">
                <a:moveTo>
                  <a:pt x="1332230" y="3887469"/>
                </a:moveTo>
                <a:lnTo>
                  <a:pt x="0" y="3887469"/>
                </a:lnTo>
                <a:lnTo>
                  <a:pt x="0" y="0"/>
                </a:lnTo>
                <a:lnTo>
                  <a:pt x="2664460" y="0"/>
                </a:lnTo>
                <a:lnTo>
                  <a:pt x="2664460" y="3887469"/>
                </a:lnTo>
                <a:lnTo>
                  <a:pt x="1332230" y="3887469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6450" y="4149090"/>
            <a:ext cx="2346960" cy="339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204" dirty="0">
                <a:latin typeface="Arial Narrow"/>
                <a:cs typeface="Arial Narrow"/>
              </a:rPr>
              <a:t>Client</a:t>
            </a:r>
            <a:r>
              <a:rPr sz="2200" spc="-20" dirty="0">
                <a:latin typeface="Arial Narrow"/>
                <a:cs typeface="Arial Narrow"/>
              </a:rPr>
              <a:t> </a:t>
            </a:r>
            <a:r>
              <a:rPr sz="2200" spc="155" dirty="0">
                <a:latin typeface="Arial Narrow"/>
                <a:cs typeface="Arial Narrow"/>
              </a:rPr>
              <a:t>has</a:t>
            </a:r>
            <a:r>
              <a:rPr sz="2200" spc="-20" dirty="0">
                <a:latin typeface="Arial Narrow"/>
                <a:cs typeface="Arial Narrow"/>
              </a:rPr>
              <a:t> </a:t>
            </a:r>
            <a:r>
              <a:rPr sz="2200" spc="235" dirty="0">
                <a:latin typeface="Arial Narrow"/>
                <a:cs typeface="Arial Narrow"/>
              </a:rPr>
              <a:t>2</a:t>
            </a:r>
            <a:r>
              <a:rPr sz="2200" spc="-25" dirty="0">
                <a:latin typeface="Arial Narrow"/>
                <a:cs typeface="Arial Narrow"/>
              </a:rPr>
              <a:t> </a:t>
            </a:r>
            <a:r>
              <a:rPr sz="2200" spc="210" dirty="0">
                <a:latin typeface="Arial Narrow"/>
                <a:cs typeface="Arial Narrow"/>
              </a:rPr>
              <a:t>"keys"</a:t>
            </a:r>
            <a:endParaRPr sz="2200">
              <a:latin typeface="Arial Narrow"/>
              <a:cs typeface="Arial Narro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51930" y="2376170"/>
            <a:ext cx="2664460" cy="3887470"/>
          </a:xfrm>
          <a:custGeom>
            <a:avLst/>
            <a:gdLst/>
            <a:ahLst/>
            <a:cxnLst/>
            <a:rect l="l" t="t" r="r" b="b"/>
            <a:pathLst>
              <a:path w="2664459" h="3887470">
                <a:moveTo>
                  <a:pt x="1332229" y="3887469"/>
                </a:moveTo>
                <a:lnTo>
                  <a:pt x="0" y="3887469"/>
                </a:lnTo>
                <a:lnTo>
                  <a:pt x="0" y="0"/>
                </a:lnTo>
                <a:lnTo>
                  <a:pt x="2664460" y="0"/>
                </a:lnTo>
                <a:lnTo>
                  <a:pt x="2664460" y="3887469"/>
                </a:lnTo>
                <a:lnTo>
                  <a:pt x="1332229" y="3887469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19569" y="4009135"/>
            <a:ext cx="2327275" cy="640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5080" indent="-151130">
              <a:lnSpc>
                <a:spcPts val="2540"/>
              </a:lnSpc>
            </a:pPr>
            <a:r>
              <a:rPr sz="2200" spc="180" dirty="0">
                <a:latin typeface="Arial Narrow"/>
                <a:cs typeface="Arial Narrow"/>
              </a:rPr>
              <a:t>Server</a:t>
            </a:r>
            <a:r>
              <a:rPr sz="2200" spc="-25" dirty="0">
                <a:latin typeface="Arial Narrow"/>
                <a:cs typeface="Arial Narrow"/>
              </a:rPr>
              <a:t> </a:t>
            </a:r>
            <a:r>
              <a:rPr sz="2200" spc="155" dirty="0">
                <a:latin typeface="Arial Narrow"/>
                <a:cs typeface="Arial Narrow"/>
              </a:rPr>
              <a:t>has</a:t>
            </a:r>
            <a:r>
              <a:rPr sz="2200" spc="-20" dirty="0">
                <a:latin typeface="Arial Narrow"/>
                <a:cs typeface="Arial Narrow"/>
              </a:rPr>
              <a:t> </a:t>
            </a:r>
            <a:r>
              <a:rPr sz="2200" spc="145" dirty="0">
                <a:latin typeface="Arial Narrow"/>
                <a:cs typeface="Arial Narrow"/>
              </a:rPr>
              <a:t>a</a:t>
            </a:r>
            <a:r>
              <a:rPr sz="2200" spc="-25" dirty="0">
                <a:latin typeface="Arial Narrow"/>
                <a:cs typeface="Arial Narrow"/>
              </a:rPr>
              <a:t> </a:t>
            </a:r>
            <a:r>
              <a:rPr sz="2200" spc="200" dirty="0">
                <a:latin typeface="Arial Narrow"/>
                <a:cs typeface="Arial Narrow"/>
              </a:rPr>
              <a:t>list</a:t>
            </a:r>
            <a:r>
              <a:rPr sz="2200" spc="-20" dirty="0">
                <a:latin typeface="Arial Narrow"/>
                <a:cs typeface="Arial Narrow"/>
              </a:rPr>
              <a:t> </a:t>
            </a:r>
            <a:r>
              <a:rPr sz="2200" spc="320" dirty="0">
                <a:latin typeface="Arial Narrow"/>
                <a:cs typeface="Arial Narrow"/>
              </a:rPr>
              <a:t>of  </a:t>
            </a:r>
            <a:r>
              <a:rPr sz="2200" spc="235" dirty="0">
                <a:latin typeface="Arial Narrow"/>
                <a:cs typeface="Arial Narrow"/>
              </a:rPr>
              <a:t>authorized</a:t>
            </a:r>
            <a:r>
              <a:rPr sz="2200" spc="-80" dirty="0">
                <a:latin typeface="Arial Narrow"/>
                <a:cs typeface="Arial Narrow"/>
              </a:rPr>
              <a:t> </a:t>
            </a:r>
            <a:r>
              <a:rPr sz="2200" spc="180" dirty="0">
                <a:latin typeface="Arial Narrow"/>
                <a:cs typeface="Arial Narrow"/>
              </a:rPr>
              <a:t>keys</a:t>
            </a:r>
            <a:endParaRPr sz="2200">
              <a:latin typeface="Arial Narrow"/>
              <a:cs typeface="Arial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5019" y="4796790"/>
            <a:ext cx="716280" cy="387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019" y="5303520"/>
            <a:ext cx="716280" cy="383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53210" y="4674991"/>
            <a:ext cx="1554480" cy="978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3300"/>
              </a:lnSpc>
            </a:pPr>
            <a:r>
              <a:rPr sz="2400" spc="250" dirty="0">
                <a:latin typeface="Arial Narrow"/>
                <a:cs typeface="Arial Narrow"/>
              </a:rPr>
              <a:t>private</a:t>
            </a:r>
            <a:r>
              <a:rPr sz="2400" spc="-55" dirty="0">
                <a:latin typeface="Arial Narrow"/>
                <a:cs typeface="Arial Narrow"/>
              </a:rPr>
              <a:t> </a:t>
            </a:r>
            <a:r>
              <a:rPr sz="2400" spc="235" dirty="0">
                <a:latin typeface="Arial Narrow"/>
                <a:cs typeface="Arial Narrow"/>
              </a:rPr>
              <a:t>key  </a:t>
            </a:r>
            <a:r>
              <a:rPr sz="2400" spc="240" dirty="0">
                <a:latin typeface="Arial Narrow"/>
                <a:cs typeface="Arial Narrow"/>
              </a:rPr>
              <a:t>public</a:t>
            </a:r>
            <a:r>
              <a:rPr sz="2400" spc="-95" dirty="0">
                <a:latin typeface="Arial Narrow"/>
                <a:cs typeface="Arial Narrow"/>
              </a:rPr>
              <a:t> </a:t>
            </a:r>
            <a:r>
              <a:rPr sz="2400" spc="235" dirty="0">
                <a:latin typeface="Arial Narrow"/>
                <a:cs typeface="Arial Narrow"/>
              </a:rPr>
              <a:t>key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44409" y="4752340"/>
            <a:ext cx="720090" cy="431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44409" y="5256529"/>
            <a:ext cx="720090" cy="431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48219" y="5768340"/>
            <a:ext cx="716279" cy="383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6580" y="1871979"/>
            <a:ext cx="8926830" cy="412750"/>
          </a:xfrm>
          <a:custGeom>
            <a:avLst/>
            <a:gdLst/>
            <a:ahLst/>
            <a:cxnLst/>
            <a:rect l="l" t="t" r="r" b="b"/>
            <a:pathLst>
              <a:path w="8926830" h="412750">
                <a:moveTo>
                  <a:pt x="8926830" y="0"/>
                </a:moveTo>
                <a:lnTo>
                  <a:pt x="0" y="0"/>
                </a:lnTo>
                <a:lnTo>
                  <a:pt x="0" y="412750"/>
                </a:lnTo>
                <a:lnTo>
                  <a:pt x="8926830" y="412750"/>
                </a:lnTo>
                <a:lnTo>
                  <a:pt x="89268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52780" y="1907540"/>
            <a:ext cx="8601710" cy="339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160" dirty="0">
                <a:latin typeface="Arial Narrow"/>
                <a:cs typeface="Arial Narrow"/>
              </a:rPr>
              <a:t>First,</a:t>
            </a:r>
            <a:r>
              <a:rPr sz="2200" dirty="0">
                <a:latin typeface="Arial Narrow"/>
                <a:cs typeface="Arial Narrow"/>
              </a:rPr>
              <a:t> </a:t>
            </a:r>
            <a:r>
              <a:rPr sz="2200" spc="280" dirty="0">
                <a:latin typeface="Arial Narrow"/>
                <a:cs typeface="Arial Narrow"/>
              </a:rPr>
              <a:t>the</a:t>
            </a:r>
            <a:r>
              <a:rPr sz="2200" dirty="0">
                <a:latin typeface="Arial Narrow"/>
                <a:cs typeface="Arial Narrow"/>
              </a:rPr>
              <a:t> </a:t>
            </a:r>
            <a:r>
              <a:rPr sz="2200" spc="215" dirty="0">
                <a:latin typeface="Arial Narrow"/>
                <a:cs typeface="Arial Narrow"/>
              </a:rPr>
              <a:t>public</a:t>
            </a:r>
            <a:r>
              <a:rPr sz="2200" dirty="0">
                <a:latin typeface="Arial Narrow"/>
                <a:cs typeface="Arial Narrow"/>
              </a:rPr>
              <a:t> </a:t>
            </a:r>
            <a:r>
              <a:rPr sz="2200" spc="215" dirty="0">
                <a:latin typeface="Arial Narrow"/>
                <a:cs typeface="Arial Narrow"/>
              </a:rPr>
              <a:t>key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275" dirty="0">
                <a:latin typeface="Arial Narrow"/>
                <a:cs typeface="Arial Narrow"/>
              </a:rPr>
              <a:t>must</a:t>
            </a:r>
            <a:r>
              <a:rPr sz="2200" spc="5" dirty="0">
                <a:latin typeface="Arial Narrow"/>
                <a:cs typeface="Arial Narrow"/>
              </a:rPr>
              <a:t> </a:t>
            </a:r>
            <a:r>
              <a:rPr sz="2200" spc="250" dirty="0">
                <a:latin typeface="Arial Narrow"/>
                <a:cs typeface="Arial Narrow"/>
              </a:rPr>
              <a:t>be</a:t>
            </a:r>
            <a:r>
              <a:rPr sz="2200" dirty="0">
                <a:latin typeface="Arial Narrow"/>
                <a:cs typeface="Arial Narrow"/>
              </a:rPr>
              <a:t> </a:t>
            </a:r>
            <a:r>
              <a:rPr sz="2200" spc="229" dirty="0">
                <a:latin typeface="Arial Narrow"/>
                <a:cs typeface="Arial Narrow"/>
              </a:rPr>
              <a:t>sent</a:t>
            </a:r>
            <a:r>
              <a:rPr sz="2200" spc="5" dirty="0">
                <a:latin typeface="Arial Narrow"/>
                <a:cs typeface="Arial Narrow"/>
              </a:rPr>
              <a:t> </a:t>
            </a:r>
            <a:r>
              <a:rPr sz="2200" spc="335" dirty="0">
                <a:latin typeface="Arial Narrow"/>
                <a:cs typeface="Arial Narrow"/>
              </a:rPr>
              <a:t>to</a:t>
            </a:r>
            <a:r>
              <a:rPr sz="2200" dirty="0">
                <a:latin typeface="Arial Narrow"/>
                <a:cs typeface="Arial Narrow"/>
              </a:rPr>
              <a:t> </a:t>
            </a:r>
            <a:r>
              <a:rPr sz="2200" spc="280" dirty="0">
                <a:latin typeface="Arial Narrow"/>
                <a:cs typeface="Arial Narrow"/>
              </a:rPr>
              <a:t>the</a:t>
            </a:r>
            <a:r>
              <a:rPr sz="2200" dirty="0">
                <a:latin typeface="Arial Narrow"/>
                <a:cs typeface="Arial Narrow"/>
              </a:rPr>
              <a:t> </a:t>
            </a:r>
            <a:r>
              <a:rPr sz="2200" spc="200" dirty="0">
                <a:latin typeface="Arial Narrow"/>
                <a:cs typeface="Arial Narrow"/>
              </a:rPr>
              <a:t>server</a:t>
            </a:r>
            <a:r>
              <a:rPr sz="2200" spc="10" dirty="0">
                <a:latin typeface="Arial Narrow"/>
                <a:cs typeface="Arial Narrow"/>
              </a:rPr>
              <a:t> </a:t>
            </a:r>
            <a:r>
              <a:rPr sz="2200" spc="185" dirty="0">
                <a:latin typeface="Arial Narrow"/>
                <a:cs typeface="Arial Narrow"/>
              </a:rPr>
              <a:t>securely</a:t>
            </a:r>
            <a:r>
              <a:rPr sz="2200" spc="5" dirty="0">
                <a:latin typeface="Arial Narrow"/>
                <a:cs typeface="Arial Narrow"/>
              </a:rPr>
              <a:t> </a:t>
            </a:r>
            <a:r>
              <a:rPr sz="2200" spc="229" dirty="0">
                <a:latin typeface="Arial Narrow"/>
                <a:cs typeface="Arial Narrow"/>
              </a:rPr>
              <a:t>beforehand.</a:t>
            </a:r>
            <a:endParaRPr sz="2200">
              <a:latin typeface="Arial Narrow"/>
              <a:cs typeface="Arial Narro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67789" y="5759450"/>
            <a:ext cx="5777230" cy="681355"/>
          </a:xfrm>
          <a:custGeom>
            <a:avLst/>
            <a:gdLst/>
            <a:ahLst/>
            <a:cxnLst/>
            <a:rect l="l" t="t" r="r" b="b"/>
            <a:pathLst>
              <a:path w="5777230" h="681354">
                <a:moveTo>
                  <a:pt x="0" y="0"/>
                </a:moveTo>
                <a:lnTo>
                  <a:pt x="1083290" y="350182"/>
                </a:lnTo>
                <a:lnTo>
                  <a:pt x="1736883" y="534511"/>
                </a:lnTo>
                <a:lnTo>
                  <a:pt x="2224027" y="613826"/>
                </a:lnTo>
                <a:lnTo>
                  <a:pt x="2807970" y="648969"/>
                </a:lnTo>
                <a:lnTo>
                  <a:pt x="2869174" y="655714"/>
                </a:lnTo>
                <a:lnTo>
                  <a:pt x="2930347" y="661609"/>
                </a:lnTo>
                <a:lnTo>
                  <a:pt x="2991469" y="666676"/>
                </a:lnTo>
                <a:lnTo>
                  <a:pt x="3052522" y="670937"/>
                </a:lnTo>
                <a:lnTo>
                  <a:pt x="3113487" y="674411"/>
                </a:lnTo>
                <a:lnTo>
                  <a:pt x="3174344" y="677122"/>
                </a:lnTo>
                <a:lnTo>
                  <a:pt x="3235075" y="679088"/>
                </a:lnTo>
                <a:lnTo>
                  <a:pt x="3295662" y="680332"/>
                </a:lnTo>
                <a:lnTo>
                  <a:pt x="3356084" y="680875"/>
                </a:lnTo>
                <a:lnTo>
                  <a:pt x="3416323" y="680737"/>
                </a:lnTo>
                <a:lnTo>
                  <a:pt x="3476361" y="679940"/>
                </a:lnTo>
                <a:lnTo>
                  <a:pt x="3536177" y="678505"/>
                </a:lnTo>
                <a:lnTo>
                  <a:pt x="3595755" y="676452"/>
                </a:lnTo>
                <a:lnTo>
                  <a:pt x="3655073" y="673803"/>
                </a:lnTo>
                <a:lnTo>
                  <a:pt x="3714115" y="670579"/>
                </a:lnTo>
                <a:lnTo>
                  <a:pt x="3772859" y="666801"/>
                </a:lnTo>
                <a:lnTo>
                  <a:pt x="3831289" y="662491"/>
                </a:lnTo>
                <a:lnTo>
                  <a:pt x="3889385" y="657668"/>
                </a:lnTo>
                <a:lnTo>
                  <a:pt x="3947127" y="652354"/>
                </a:lnTo>
                <a:lnTo>
                  <a:pt x="4004498" y="646571"/>
                </a:lnTo>
                <a:lnTo>
                  <a:pt x="4061477" y="640338"/>
                </a:lnTo>
                <a:lnTo>
                  <a:pt x="4118047" y="633679"/>
                </a:lnTo>
                <a:lnTo>
                  <a:pt x="4174188" y="626612"/>
                </a:lnTo>
                <a:lnTo>
                  <a:pt x="4229882" y="619160"/>
                </a:lnTo>
                <a:lnTo>
                  <a:pt x="4285109" y="611344"/>
                </a:lnTo>
                <a:lnTo>
                  <a:pt x="4339850" y="603184"/>
                </a:lnTo>
                <a:lnTo>
                  <a:pt x="4394088" y="594701"/>
                </a:lnTo>
                <a:lnTo>
                  <a:pt x="4447802" y="585918"/>
                </a:lnTo>
                <a:lnTo>
                  <a:pt x="4500974" y="576854"/>
                </a:lnTo>
                <a:lnTo>
                  <a:pt x="4553584" y="567531"/>
                </a:lnTo>
                <a:lnTo>
                  <a:pt x="4605615" y="557970"/>
                </a:lnTo>
                <a:lnTo>
                  <a:pt x="4657047" y="548191"/>
                </a:lnTo>
                <a:lnTo>
                  <a:pt x="4707862" y="538217"/>
                </a:lnTo>
                <a:lnTo>
                  <a:pt x="4758039" y="528068"/>
                </a:lnTo>
                <a:lnTo>
                  <a:pt x="4807561" y="517765"/>
                </a:lnTo>
                <a:lnTo>
                  <a:pt x="4856408" y="507329"/>
                </a:lnTo>
                <a:lnTo>
                  <a:pt x="4904562" y="496781"/>
                </a:lnTo>
                <a:lnTo>
                  <a:pt x="4952004" y="486143"/>
                </a:lnTo>
                <a:lnTo>
                  <a:pt x="4998714" y="475435"/>
                </a:lnTo>
                <a:lnTo>
                  <a:pt x="5044675" y="464678"/>
                </a:lnTo>
                <a:lnTo>
                  <a:pt x="5089866" y="453894"/>
                </a:lnTo>
                <a:lnTo>
                  <a:pt x="5134269" y="443104"/>
                </a:lnTo>
                <a:lnTo>
                  <a:pt x="5177866" y="432328"/>
                </a:lnTo>
                <a:lnTo>
                  <a:pt x="5220636" y="421588"/>
                </a:lnTo>
                <a:lnTo>
                  <a:pt x="5262562" y="410904"/>
                </a:lnTo>
                <a:lnTo>
                  <a:pt x="5303624" y="400298"/>
                </a:lnTo>
                <a:lnTo>
                  <a:pt x="5343804" y="389791"/>
                </a:lnTo>
                <a:lnTo>
                  <a:pt x="5383082" y="379404"/>
                </a:lnTo>
                <a:lnTo>
                  <a:pt x="5421441" y="369158"/>
                </a:lnTo>
                <a:lnTo>
                  <a:pt x="5458859" y="359074"/>
                </a:lnTo>
                <a:lnTo>
                  <a:pt x="5530804" y="339477"/>
                </a:lnTo>
                <a:lnTo>
                  <a:pt x="5598764" y="320780"/>
                </a:lnTo>
                <a:lnTo>
                  <a:pt x="5662589" y="303152"/>
                </a:lnTo>
                <a:lnTo>
                  <a:pt x="5692904" y="294792"/>
                </a:lnTo>
                <a:lnTo>
                  <a:pt x="5722128" y="286763"/>
                </a:lnTo>
                <a:lnTo>
                  <a:pt x="5750243" y="279085"/>
                </a:lnTo>
                <a:lnTo>
                  <a:pt x="5777230" y="27178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25969" y="5977890"/>
            <a:ext cx="222250" cy="96520"/>
          </a:xfrm>
          <a:custGeom>
            <a:avLst/>
            <a:gdLst/>
            <a:ahLst/>
            <a:cxnLst/>
            <a:rect l="l" t="t" r="r" b="b"/>
            <a:pathLst>
              <a:path w="222250" h="96520">
                <a:moveTo>
                  <a:pt x="222250" y="0"/>
                </a:moveTo>
                <a:lnTo>
                  <a:pt x="0" y="16510"/>
                </a:lnTo>
                <a:lnTo>
                  <a:pt x="22859" y="96520"/>
                </a:lnTo>
                <a:lnTo>
                  <a:pt x="222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389" y="262890"/>
            <a:ext cx="8406130" cy="805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345"/>
              </a:lnSpc>
            </a:pPr>
            <a:r>
              <a:rPr sz="5400" spc="615" dirty="0"/>
              <a:t>Authentication </a:t>
            </a:r>
            <a:r>
              <a:rPr sz="5400" spc="409" dirty="0"/>
              <a:t>via</a:t>
            </a:r>
            <a:r>
              <a:rPr sz="5400" spc="-765" dirty="0"/>
              <a:t> </a:t>
            </a:r>
            <a:r>
              <a:rPr sz="5400" spc="140" dirty="0"/>
              <a:t>SSH </a:t>
            </a:r>
            <a:r>
              <a:rPr sz="5400" spc="484" dirty="0"/>
              <a:t>Key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3696970" y="1068705"/>
            <a:ext cx="2695575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04"/>
              </a:lnSpc>
            </a:pPr>
            <a:r>
              <a:rPr sz="3200" b="1" i="1" spc="-210" dirty="0">
                <a:latin typeface="Trebuchet MS"/>
                <a:cs typeface="Trebuchet MS"/>
              </a:rPr>
              <a:t>(oversimplified)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7700" y="2376170"/>
            <a:ext cx="2664460" cy="3887470"/>
          </a:xfrm>
          <a:custGeom>
            <a:avLst/>
            <a:gdLst/>
            <a:ahLst/>
            <a:cxnLst/>
            <a:rect l="l" t="t" r="r" b="b"/>
            <a:pathLst>
              <a:path w="2664460" h="3887470">
                <a:moveTo>
                  <a:pt x="1332230" y="3887469"/>
                </a:moveTo>
                <a:lnTo>
                  <a:pt x="0" y="3887469"/>
                </a:lnTo>
                <a:lnTo>
                  <a:pt x="0" y="0"/>
                </a:lnTo>
                <a:lnTo>
                  <a:pt x="2664460" y="0"/>
                </a:lnTo>
                <a:lnTo>
                  <a:pt x="2664460" y="3887469"/>
                </a:lnTo>
                <a:lnTo>
                  <a:pt x="1332230" y="3887469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3850" y="4149090"/>
            <a:ext cx="771525" cy="339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55" dirty="0">
                <a:latin typeface="Arial Narrow"/>
                <a:cs typeface="Arial Narrow"/>
              </a:rPr>
              <a:t>C</a:t>
            </a:r>
            <a:r>
              <a:rPr sz="2200" spc="185" dirty="0">
                <a:latin typeface="Arial Narrow"/>
                <a:cs typeface="Arial Narrow"/>
              </a:rPr>
              <a:t>l</a:t>
            </a:r>
            <a:r>
              <a:rPr sz="2200" spc="155" dirty="0">
                <a:latin typeface="Arial Narrow"/>
                <a:cs typeface="Arial Narrow"/>
              </a:rPr>
              <a:t>i</a:t>
            </a:r>
            <a:r>
              <a:rPr sz="2200" spc="215" dirty="0">
                <a:latin typeface="Arial Narrow"/>
                <a:cs typeface="Arial Narrow"/>
              </a:rPr>
              <a:t>e</a:t>
            </a:r>
            <a:r>
              <a:rPr sz="2200" spc="250" dirty="0">
                <a:latin typeface="Arial Narrow"/>
                <a:cs typeface="Arial Narrow"/>
              </a:rPr>
              <a:t>n</a:t>
            </a:r>
            <a:r>
              <a:rPr sz="2200" spc="380" dirty="0">
                <a:latin typeface="Arial Narrow"/>
                <a:cs typeface="Arial Narrow"/>
              </a:rPr>
              <a:t>t</a:t>
            </a:r>
            <a:endParaRPr sz="2200">
              <a:latin typeface="Arial Narrow"/>
              <a:cs typeface="Arial Narro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51930" y="2376170"/>
            <a:ext cx="2664460" cy="3887470"/>
          </a:xfrm>
          <a:custGeom>
            <a:avLst/>
            <a:gdLst/>
            <a:ahLst/>
            <a:cxnLst/>
            <a:rect l="l" t="t" r="r" b="b"/>
            <a:pathLst>
              <a:path w="2664459" h="3887470">
                <a:moveTo>
                  <a:pt x="1332229" y="3887469"/>
                </a:moveTo>
                <a:lnTo>
                  <a:pt x="0" y="3887469"/>
                </a:lnTo>
                <a:lnTo>
                  <a:pt x="0" y="0"/>
                </a:lnTo>
                <a:lnTo>
                  <a:pt x="2664460" y="0"/>
                </a:lnTo>
                <a:lnTo>
                  <a:pt x="2664460" y="3887469"/>
                </a:lnTo>
                <a:lnTo>
                  <a:pt x="1332229" y="3887469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19569" y="4009135"/>
            <a:ext cx="2327275" cy="640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5080" indent="-151130">
              <a:lnSpc>
                <a:spcPts val="2540"/>
              </a:lnSpc>
            </a:pPr>
            <a:r>
              <a:rPr sz="2200" spc="180" dirty="0">
                <a:latin typeface="Arial Narrow"/>
                <a:cs typeface="Arial Narrow"/>
              </a:rPr>
              <a:t>Server</a:t>
            </a:r>
            <a:r>
              <a:rPr sz="2200" spc="-25" dirty="0">
                <a:latin typeface="Arial Narrow"/>
                <a:cs typeface="Arial Narrow"/>
              </a:rPr>
              <a:t> </a:t>
            </a:r>
            <a:r>
              <a:rPr sz="2200" spc="155" dirty="0">
                <a:latin typeface="Arial Narrow"/>
                <a:cs typeface="Arial Narrow"/>
              </a:rPr>
              <a:t>has</a:t>
            </a:r>
            <a:r>
              <a:rPr sz="2200" spc="-20" dirty="0">
                <a:latin typeface="Arial Narrow"/>
                <a:cs typeface="Arial Narrow"/>
              </a:rPr>
              <a:t> </a:t>
            </a:r>
            <a:r>
              <a:rPr sz="2200" spc="145" dirty="0">
                <a:latin typeface="Arial Narrow"/>
                <a:cs typeface="Arial Narrow"/>
              </a:rPr>
              <a:t>a</a:t>
            </a:r>
            <a:r>
              <a:rPr sz="2200" spc="-25" dirty="0">
                <a:latin typeface="Arial Narrow"/>
                <a:cs typeface="Arial Narrow"/>
              </a:rPr>
              <a:t> </a:t>
            </a:r>
            <a:r>
              <a:rPr sz="2200" spc="200" dirty="0">
                <a:latin typeface="Arial Narrow"/>
                <a:cs typeface="Arial Narrow"/>
              </a:rPr>
              <a:t>list</a:t>
            </a:r>
            <a:r>
              <a:rPr sz="2200" spc="-20" dirty="0">
                <a:latin typeface="Arial Narrow"/>
                <a:cs typeface="Arial Narrow"/>
              </a:rPr>
              <a:t> </a:t>
            </a:r>
            <a:r>
              <a:rPr sz="2200" spc="320" dirty="0">
                <a:latin typeface="Arial Narrow"/>
                <a:cs typeface="Arial Narrow"/>
              </a:rPr>
              <a:t>of  </a:t>
            </a:r>
            <a:r>
              <a:rPr sz="2200" spc="235" dirty="0">
                <a:latin typeface="Arial Narrow"/>
                <a:cs typeface="Arial Narrow"/>
              </a:rPr>
              <a:t>authorized</a:t>
            </a:r>
            <a:r>
              <a:rPr sz="2200" spc="-80" dirty="0">
                <a:latin typeface="Arial Narrow"/>
                <a:cs typeface="Arial Narrow"/>
              </a:rPr>
              <a:t> </a:t>
            </a:r>
            <a:r>
              <a:rPr sz="2200" spc="180" dirty="0">
                <a:latin typeface="Arial Narrow"/>
                <a:cs typeface="Arial Narrow"/>
              </a:rPr>
              <a:t>keys</a:t>
            </a:r>
            <a:endParaRPr sz="2200">
              <a:latin typeface="Arial Narrow"/>
              <a:cs typeface="Arial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5019" y="4796790"/>
            <a:ext cx="716280" cy="387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019" y="5303520"/>
            <a:ext cx="716280" cy="383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53210" y="4674991"/>
            <a:ext cx="1554480" cy="978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3300"/>
              </a:lnSpc>
            </a:pPr>
            <a:r>
              <a:rPr sz="2400" spc="250" dirty="0">
                <a:latin typeface="Arial Narrow"/>
                <a:cs typeface="Arial Narrow"/>
              </a:rPr>
              <a:t>private</a:t>
            </a:r>
            <a:r>
              <a:rPr sz="2400" spc="-55" dirty="0">
                <a:latin typeface="Arial Narrow"/>
                <a:cs typeface="Arial Narrow"/>
              </a:rPr>
              <a:t> </a:t>
            </a:r>
            <a:r>
              <a:rPr sz="2400" spc="235" dirty="0">
                <a:latin typeface="Arial Narrow"/>
                <a:cs typeface="Arial Narrow"/>
              </a:rPr>
              <a:t>key  </a:t>
            </a:r>
            <a:r>
              <a:rPr sz="2400" spc="240" dirty="0">
                <a:latin typeface="Arial Narrow"/>
                <a:cs typeface="Arial Narrow"/>
              </a:rPr>
              <a:t>public</a:t>
            </a:r>
            <a:r>
              <a:rPr sz="2400" spc="-95" dirty="0">
                <a:latin typeface="Arial Narrow"/>
                <a:cs typeface="Arial Narrow"/>
              </a:rPr>
              <a:t> </a:t>
            </a:r>
            <a:r>
              <a:rPr sz="2400" spc="235" dirty="0">
                <a:latin typeface="Arial Narrow"/>
                <a:cs typeface="Arial Narrow"/>
              </a:rPr>
              <a:t>key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44409" y="4752340"/>
            <a:ext cx="720090" cy="431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44409" y="5256529"/>
            <a:ext cx="720090" cy="431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48219" y="5768340"/>
            <a:ext cx="716279" cy="383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83360" y="1781810"/>
            <a:ext cx="6983730" cy="1059180"/>
          </a:xfrm>
          <a:custGeom>
            <a:avLst/>
            <a:gdLst/>
            <a:ahLst/>
            <a:cxnLst/>
            <a:rect l="l" t="t" r="r" b="b"/>
            <a:pathLst>
              <a:path w="6983730" h="1059180">
                <a:moveTo>
                  <a:pt x="6983730" y="0"/>
                </a:moveTo>
                <a:lnTo>
                  <a:pt x="0" y="0"/>
                </a:lnTo>
                <a:lnTo>
                  <a:pt x="0" y="1059179"/>
                </a:lnTo>
                <a:lnTo>
                  <a:pt x="6983730" y="1059179"/>
                </a:lnTo>
                <a:lnTo>
                  <a:pt x="69837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59560" y="1816100"/>
            <a:ext cx="6814820" cy="986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96400"/>
              </a:lnSpc>
              <a:spcBef>
                <a:spcPts val="95"/>
              </a:spcBef>
            </a:pPr>
            <a:r>
              <a:rPr sz="2200" spc="190" dirty="0">
                <a:latin typeface="Arial Narrow"/>
                <a:cs typeface="Arial Narrow"/>
              </a:rPr>
              <a:t>Using</a:t>
            </a:r>
            <a:r>
              <a:rPr sz="2200" dirty="0">
                <a:latin typeface="Arial Narrow"/>
                <a:cs typeface="Arial Narrow"/>
              </a:rPr>
              <a:t> </a:t>
            </a:r>
            <a:r>
              <a:rPr sz="2200" spc="280" dirty="0">
                <a:latin typeface="Arial Narrow"/>
                <a:cs typeface="Arial Narrow"/>
              </a:rPr>
              <a:t>the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235" dirty="0">
                <a:latin typeface="Arial Narrow"/>
                <a:cs typeface="Arial Narrow"/>
              </a:rPr>
              <a:t>private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170" dirty="0">
                <a:latin typeface="Arial Narrow"/>
                <a:cs typeface="Arial Narrow"/>
              </a:rPr>
              <a:t>key,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220" dirty="0">
                <a:latin typeface="Arial Narrow"/>
                <a:cs typeface="Arial Narrow"/>
              </a:rPr>
              <a:t>client</a:t>
            </a:r>
            <a:r>
              <a:rPr sz="2200" dirty="0">
                <a:latin typeface="Arial Narrow"/>
                <a:cs typeface="Arial Narrow"/>
              </a:rPr>
              <a:t> </a:t>
            </a:r>
            <a:r>
              <a:rPr sz="2200" spc="170" dirty="0">
                <a:latin typeface="Arial Narrow"/>
                <a:cs typeface="Arial Narrow"/>
              </a:rPr>
              <a:t>can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220" dirty="0">
                <a:latin typeface="Arial Narrow"/>
                <a:cs typeface="Arial Narrow"/>
              </a:rPr>
              <a:t>create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145" dirty="0">
                <a:latin typeface="Arial Narrow"/>
                <a:cs typeface="Arial Narrow"/>
              </a:rPr>
              <a:t>a</a:t>
            </a:r>
            <a:r>
              <a:rPr sz="2200" spc="5" dirty="0">
                <a:latin typeface="Arial Narrow"/>
                <a:cs typeface="Arial Narrow"/>
              </a:rPr>
              <a:t> </a:t>
            </a:r>
            <a:r>
              <a:rPr sz="2200" spc="200" dirty="0">
                <a:latin typeface="Arial Narrow"/>
                <a:cs typeface="Arial Narrow"/>
              </a:rPr>
              <a:t>package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285" dirty="0">
                <a:latin typeface="Arial Narrow"/>
                <a:cs typeface="Arial Narrow"/>
              </a:rPr>
              <a:t>that  </a:t>
            </a:r>
            <a:r>
              <a:rPr sz="2200" spc="170" dirty="0">
                <a:latin typeface="Arial Narrow"/>
                <a:cs typeface="Arial Narrow"/>
              </a:rPr>
              <a:t>can</a:t>
            </a:r>
            <a:r>
              <a:rPr sz="2200" spc="-10" dirty="0">
                <a:latin typeface="Arial Narrow"/>
                <a:cs typeface="Arial Narrow"/>
              </a:rPr>
              <a:t> </a:t>
            </a:r>
            <a:r>
              <a:rPr sz="2200" spc="229" dirty="0">
                <a:latin typeface="Arial Narrow"/>
                <a:cs typeface="Arial Narrow"/>
              </a:rPr>
              <a:t>only</a:t>
            </a:r>
            <a:r>
              <a:rPr sz="2200" spc="-15" dirty="0">
                <a:latin typeface="Arial Narrow"/>
                <a:cs typeface="Arial Narrow"/>
              </a:rPr>
              <a:t> </a:t>
            </a:r>
            <a:r>
              <a:rPr sz="2200" spc="254" dirty="0">
                <a:latin typeface="Arial Narrow"/>
                <a:cs typeface="Arial Narrow"/>
              </a:rPr>
              <a:t>be</a:t>
            </a:r>
            <a:r>
              <a:rPr sz="2200" spc="-10" dirty="0">
                <a:latin typeface="Arial Narrow"/>
                <a:cs typeface="Arial Narrow"/>
              </a:rPr>
              <a:t> </a:t>
            </a:r>
            <a:r>
              <a:rPr sz="2200" spc="229" dirty="0">
                <a:latin typeface="Arial Narrow"/>
                <a:cs typeface="Arial Narrow"/>
              </a:rPr>
              <a:t>unlocked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235" dirty="0">
                <a:latin typeface="Arial Narrow"/>
                <a:cs typeface="Arial Narrow"/>
              </a:rPr>
              <a:t>by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280" dirty="0">
                <a:latin typeface="Arial Narrow"/>
                <a:cs typeface="Arial Narrow"/>
              </a:rPr>
              <a:t>the</a:t>
            </a:r>
            <a:r>
              <a:rPr sz="2200" spc="-10" dirty="0">
                <a:latin typeface="Arial Narrow"/>
                <a:cs typeface="Arial Narrow"/>
              </a:rPr>
              <a:t> </a:t>
            </a:r>
            <a:r>
              <a:rPr sz="2200" spc="229" dirty="0">
                <a:latin typeface="Arial Narrow"/>
                <a:cs typeface="Arial Narrow"/>
              </a:rPr>
              <a:t>corresponding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215" dirty="0">
                <a:latin typeface="Arial Narrow"/>
                <a:cs typeface="Arial Narrow"/>
              </a:rPr>
              <a:t>public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215" dirty="0">
                <a:latin typeface="Arial Narrow"/>
                <a:cs typeface="Arial Narrow"/>
              </a:rPr>
              <a:t>key  </a:t>
            </a:r>
            <a:r>
              <a:rPr sz="2200" spc="229" dirty="0">
                <a:latin typeface="Arial Narrow"/>
                <a:cs typeface="Arial Narrow"/>
              </a:rPr>
              <a:t>and</a:t>
            </a:r>
            <a:r>
              <a:rPr sz="2200" spc="-15" dirty="0">
                <a:latin typeface="Arial Narrow"/>
                <a:cs typeface="Arial Narrow"/>
              </a:rPr>
              <a:t> </a:t>
            </a:r>
            <a:r>
              <a:rPr sz="2200" spc="225" dirty="0">
                <a:latin typeface="Arial Narrow"/>
                <a:cs typeface="Arial Narrow"/>
              </a:rPr>
              <a:t>only</a:t>
            </a:r>
            <a:r>
              <a:rPr sz="2200" spc="-15" dirty="0">
                <a:latin typeface="Arial Narrow"/>
                <a:cs typeface="Arial Narrow"/>
              </a:rPr>
              <a:t> </a:t>
            </a:r>
            <a:r>
              <a:rPr sz="2200" spc="285" dirty="0">
                <a:latin typeface="Arial Narrow"/>
                <a:cs typeface="Arial Narrow"/>
              </a:rPr>
              <a:t>that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215" dirty="0">
                <a:latin typeface="Arial Narrow"/>
                <a:cs typeface="Arial Narrow"/>
              </a:rPr>
              <a:t>public</a:t>
            </a:r>
            <a:r>
              <a:rPr sz="2200" spc="-20" dirty="0">
                <a:latin typeface="Arial Narrow"/>
                <a:cs typeface="Arial Narrow"/>
              </a:rPr>
              <a:t> </a:t>
            </a:r>
            <a:r>
              <a:rPr sz="2200" spc="170" dirty="0">
                <a:latin typeface="Arial Narrow"/>
                <a:cs typeface="Arial Narrow"/>
              </a:rPr>
              <a:t>key.</a:t>
            </a:r>
            <a:endParaRPr sz="2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389" y="262890"/>
            <a:ext cx="8406130" cy="805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345"/>
              </a:lnSpc>
            </a:pPr>
            <a:r>
              <a:rPr sz="5400" spc="615" dirty="0"/>
              <a:t>Authentication </a:t>
            </a:r>
            <a:r>
              <a:rPr sz="5400" spc="409" dirty="0"/>
              <a:t>via</a:t>
            </a:r>
            <a:r>
              <a:rPr sz="5400" spc="-765" dirty="0"/>
              <a:t> </a:t>
            </a:r>
            <a:r>
              <a:rPr sz="5400" spc="140" dirty="0"/>
              <a:t>SSH </a:t>
            </a:r>
            <a:r>
              <a:rPr sz="5400" spc="484" dirty="0"/>
              <a:t>Key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3696970" y="1068705"/>
            <a:ext cx="2695575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04"/>
              </a:lnSpc>
            </a:pPr>
            <a:r>
              <a:rPr sz="3200" b="1" i="1" spc="-210" dirty="0">
                <a:latin typeface="Trebuchet MS"/>
                <a:cs typeface="Trebuchet MS"/>
              </a:rPr>
              <a:t>(oversimplified)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7700" y="2376170"/>
            <a:ext cx="2664460" cy="3887470"/>
          </a:xfrm>
          <a:custGeom>
            <a:avLst/>
            <a:gdLst/>
            <a:ahLst/>
            <a:cxnLst/>
            <a:rect l="l" t="t" r="r" b="b"/>
            <a:pathLst>
              <a:path w="2664460" h="3887470">
                <a:moveTo>
                  <a:pt x="1332230" y="3887469"/>
                </a:moveTo>
                <a:lnTo>
                  <a:pt x="0" y="3887469"/>
                </a:lnTo>
                <a:lnTo>
                  <a:pt x="0" y="0"/>
                </a:lnTo>
                <a:lnTo>
                  <a:pt x="2664460" y="0"/>
                </a:lnTo>
                <a:lnTo>
                  <a:pt x="2664460" y="3887469"/>
                </a:lnTo>
                <a:lnTo>
                  <a:pt x="1332230" y="3887469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3850" y="4149090"/>
            <a:ext cx="771525" cy="339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55" dirty="0">
                <a:latin typeface="Arial Narrow"/>
                <a:cs typeface="Arial Narrow"/>
              </a:rPr>
              <a:t>C</a:t>
            </a:r>
            <a:r>
              <a:rPr sz="2200" spc="185" dirty="0">
                <a:latin typeface="Arial Narrow"/>
                <a:cs typeface="Arial Narrow"/>
              </a:rPr>
              <a:t>l</a:t>
            </a:r>
            <a:r>
              <a:rPr sz="2200" spc="155" dirty="0">
                <a:latin typeface="Arial Narrow"/>
                <a:cs typeface="Arial Narrow"/>
              </a:rPr>
              <a:t>i</a:t>
            </a:r>
            <a:r>
              <a:rPr sz="2200" spc="215" dirty="0">
                <a:latin typeface="Arial Narrow"/>
                <a:cs typeface="Arial Narrow"/>
              </a:rPr>
              <a:t>e</a:t>
            </a:r>
            <a:r>
              <a:rPr sz="2200" spc="250" dirty="0">
                <a:latin typeface="Arial Narrow"/>
                <a:cs typeface="Arial Narrow"/>
              </a:rPr>
              <a:t>n</a:t>
            </a:r>
            <a:r>
              <a:rPr sz="2200" spc="380" dirty="0">
                <a:latin typeface="Arial Narrow"/>
                <a:cs typeface="Arial Narrow"/>
              </a:rPr>
              <a:t>t</a:t>
            </a:r>
            <a:endParaRPr sz="2200">
              <a:latin typeface="Arial Narrow"/>
              <a:cs typeface="Arial Narro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51930" y="2376170"/>
            <a:ext cx="2664460" cy="3887470"/>
          </a:xfrm>
          <a:custGeom>
            <a:avLst/>
            <a:gdLst/>
            <a:ahLst/>
            <a:cxnLst/>
            <a:rect l="l" t="t" r="r" b="b"/>
            <a:pathLst>
              <a:path w="2664459" h="3887470">
                <a:moveTo>
                  <a:pt x="1332229" y="3887469"/>
                </a:moveTo>
                <a:lnTo>
                  <a:pt x="0" y="3887469"/>
                </a:lnTo>
                <a:lnTo>
                  <a:pt x="0" y="0"/>
                </a:lnTo>
                <a:lnTo>
                  <a:pt x="2664460" y="0"/>
                </a:lnTo>
                <a:lnTo>
                  <a:pt x="2664460" y="3887469"/>
                </a:lnTo>
                <a:lnTo>
                  <a:pt x="1332229" y="3887469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19569" y="4009135"/>
            <a:ext cx="2327275" cy="640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5080" indent="-151130">
              <a:lnSpc>
                <a:spcPts val="2540"/>
              </a:lnSpc>
            </a:pPr>
            <a:r>
              <a:rPr sz="2200" spc="180" dirty="0">
                <a:latin typeface="Arial Narrow"/>
                <a:cs typeface="Arial Narrow"/>
              </a:rPr>
              <a:t>Server</a:t>
            </a:r>
            <a:r>
              <a:rPr sz="2200" spc="-25" dirty="0">
                <a:latin typeface="Arial Narrow"/>
                <a:cs typeface="Arial Narrow"/>
              </a:rPr>
              <a:t> </a:t>
            </a:r>
            <a:r>
              <a:rPr sz="2200" spc="155" dirty="0">
                <a:latin typeface="Arial Narrow"/>
                <a:cs typeface="Arial Narrow"/>
              </a:rPr>
              <a:t>has</a:t>
            </a:r>
            <a:r>
              <a:rPr sz="2200" spc="-20" dirty="0">
                <a:latin typeface="Arial Narrow"/>
                <a:cs typeface="Arial Narrow"/>
              </a:rPr>
              <a:t> </a:t>
            </a:r>
            <a:r>
              <a:rPr sz="2200" spc="145" dirty="0">
                <a:latin typeface="Arial Narrow"/>
                <a:cs typeface="Arial Narrow"/>
              </a:rPr>
              <a:t>a</a:t>
            </a:r>
            <a:r>
              <a:rPr sz="2200" spc="-25" dirty="0">
                <a:latin typeface="Arial Narrow"/>
                <a:cs typeface="Arial Narrow"/>
              </a:rPr>
              <a:t> </a:t>
            </a:r>
            <a:r>
              <a:rPr sz="2200" spc="200" dirty="0">
                <a:latin typeface="Arial Narrow"/>
                <a:cs typeface="Arial Narrow"/>
              </a:rPr>
              <a:t>list</a:t>
            </a:r>
            <a:r>
              <a:rPr sz="2200" spc="-20" dirty="0">
                <a:latin typeface="Arial Narrow"/>
                <a:cs typeface="Arial Narrow"/>
              </a:rPr>
              <a:t> </a:t>
            </a:r>
            <a:r>
              <a:rPr sz="2200" spc="320" dirty="0">
                <a:latin typeface="Arial Narrow"/>
                <a:cs typeface="Arial Narrow"/>
              </a:rPr>
              <a:t>of  </a:t>
            </a:r>
            <a:r>
              <a:rPr sz="2200" spc="235" dirty="0">
                <a:latin typeface="Arial Narrow"/>
                <a:cs typeface="Arial Narrow"/>
              </a:rPr>
              <a:t>authorized</a:t>
            </a:r>
            <a:r>
              <a:rPr sz="2200" spc="-80" dirty="0">
                <a:latin typeface="Arial Narrow"/>
                <a:cs typeface="Arial Narrow"/>
              </a:rPr>
              <a:t> </a:t>
            </a:r>
            <a:r>
              <a:rPr sz="2200" spc="180" dirty="0">
                <a:latin typeface="Arial Narrow"/>
                <a:cs typeface="Arial Narrow"/>
              </a:rPr>
              <a:t>keys</a:t>
            </a:r>
            <a:endParaRPr sz="2200">
              <a:latin typeface="Arial Narrow"/>
              <a:cs typeface="Arial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5019" y="4796790"/>
            <a:ext cx="716280" cy="387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019" y="5303520"/>
            <a:ext cx="716280" cy="383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53210" y="4674991"/>
            <a:ext cx="1554480" cy="978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3300"/>
              </a:lnSpc>
            </a:pPr>
            <a:r>
              <a:rPr sz="2400" spc="250" dirty="0">
                <a:latin typeface="Arial Narrow"/>
                <a:cs typeface="Arial Narrow"/>
              </a:rPr>
              <a:t>private</a:t>
            </a:r>
            <a:r>
              <a:rPr sz="2400" spc="-55" dirty="0">
                <a:latin typeface="Arial Narrow"/>
                <a:cs typeface="Arial Narrow"/>
              </a:rPr>
              <a:t> </a:t>
            </a:r>
            <a:r>
              <a:rPr sz="2400" spc="235" dirty="0">
                <a:latin typeface="Arial Narrow"/>
                <a:cs typeface="Arial Narrow"/>
              </a:rPr>
              <a:t>key  </a:t>
            </a:r>
            <a:r>
              <a:rPr sz="2400" spc="240" dirty="0">
                <a:latin typeface="Arial Narrow"/>
                <a:cs typeface="Arial Narrow"/>
              </a:rPr>
              <a:t>public</a:t>
            </a:r>
            <a:r>
              <a:rPr sz="2400" spc="-95" dirty="0">
                <a:latin typeface="Arial Narrow"/>
                <a:cs typeface="Arial Narrow"/>
              </a:rPr>
              <a:t> </a:t>
            </a:r>
            <a:r>
              <a:rPr sz="2400" spc="235" dirty="0">
                <a:latin typeface="Arial Narrow"/>
                <a:cs typeface="Arial Narrow"/>
              </a:rPr>
              <a:t>key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44409" y="4752340"/>
            <a:ext cx="720090" cy="431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44409" y="5256529"/>
            <a:ext cx="720090" cy="431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48219" y="5768340"/>
            <a:ext cx="716279" cy="383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83360" y="1781810"/>
            <a:ext cx="6983730" cy="1059180"/>
          </a:xfrm>
          <a:custGeom>
            <a:avLst/>
            <a:gdLst/>
            <a:ahLst/>
            <a:cxnLst/>
            <a:rect l="l" t="t" r="r" b="b"/>
            <a:pathLst>
              <a:path w="6983730" h="1059180">
                <a:moveTo>
                  <a:pt x="6983730" y="0"/>
                </a:moveTo>
                <a:lnTo>
                  <a:pt x="0" y="0"/>
                </a:lnTo>
                <a:lnTo>
                  <a:pt x="0" y="1059179"/>
                </a:lnTo>
                <a:lnTo>
                  <a:pt x="6983730" y="1059179"/>
                </a:lnTo>
                <a:lnTo>
                  <a:pt x="69837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59560" y="1816100"/>
            <a:ext cx="6814820" cy="986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96400"/>
              </a:lnSpc>
              <a:spcBef>
                <a:spcPts val="95"/>
              </a:spcBef>
            </a:pPr>
            <a:r>
              <a:rPr sz="2200" spc="190" dirty="0">
                <a:latin typeface="Arial Narrow"/>
                <a:cs typeface="Arial Narrow"/>
              </a:rPr>
              <a:t>Using</a:t>
            </a:r>
            <a:r>
              <a:rPr sz="2200" dirty="0">
                <a:latin typeface="Arial Narrow"/>
                <a:cs typeface="Arial Narrow"/>
              </a:rPr>
              <a:t> </a:t>
            </a:r>
            <a:r>
              <a:rPr sz="2200" spc="280" dirty="0">
                <a:latin typeface="Arial Narrow"/>
                <a:cs typeface="Arial Narrow"/>
              </a:rPr>
              <a:t>the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235" dirty="0">
                <a:latin typeface="Arial Narrow"/>
                <a:cs typeface="Arial Narrow"/>
              </a:rPr>
              <a:t>private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170" dirty="0">
                <a:latin typeface="Arial Narrow"/>
                <a:cs typeface="Arial Narrow"/>
              </a:rPr>
              <a:t>key,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220" dirty="0">
                <a:latin typeface="Arial Narrow"/>
                <a:cs typeface="Arial Narrow"/>
              </a:rPr>
              <a:t>client</a:t>
            </a:r>
            <a:r>
              <a:rPr sz="2200" dirty="0">
                <a:latin typeface="Arial Narrow"/>
                <a:cs typeface="Arial Narrow"/>
              </a:rPr>
              <a:t> </a:t>
            </a:r>
            <a:r>
              <a:rPr sz="2200" spc="170" dirty="0">
                <a:latin typeface="Arial Narrow"/>
                <a:cs typeface="Arial Narrow"/>
              </a:rPr>
              <a:t>can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220" dirty="0">
                <a:latin typeface="Arial Narrow"/>
                <a:cs typeface="Arial Narrow"/>
              </a:rPr>
              <a:t>create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145" dirty="0">
                <a:latin typeface="Arial Narrow"/>
                <a:cs typeface="Arial Narrow"/>
              </a:rPr>
              <a:t>a</a:t>
            </a:r>
            <a:r>
              <a:rPr sz="2200" spc="5" dirty="0">
                <a:latin typeface="Arial Narrow"/>
                <a:cs typeface="Arial Narrow"/>
              </a:rPr>
              <a:t> </a:t>
            </a:r>
            <a:r>
              <a:rPr sz="2200" spc="200" dirty="0">
                <a:latin typeface="Arial Narrow"/>
                <a:cs typeface="Arial Narrow"/>
              </a:rPr>
              <a:t>package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285" dirty="0">
                <a:latin typeface="Arial Narrow"/>
                <a:cs typeface="Arial Narrow"/>
              </a:rPr>
              <a:t>that  </a:t>
            </a:r>
            <a:r>
              <a:rPr sz="2200" spc="170" dirty="0">
                <a:latin typeface="Arial Narrow"/>
                <a:cs typeface="Arial Narrow"/>
              </a:rPr>
              <a:t>can</a:t>
            </a:r>
            <a:r>
              <a:rPr sz="2200" spc="-10" dirty="0">
                <a:latin typeface="Arial Narrow"/>
                <a:cs typeface="Arial Narrow"/>
              </a:rPr>
              <a:t> </a:t>
            </a:r>
            <a:r>
              <a:rPr sz="2200" spc="229" dirty="0">
                <a:latin typeface="Arial Narrow"/>
                <a:cs typeface="Arial Narrow"/>
              </a:rPr>
              <a:t>only</a:t>
            </a:r>
            <a:r>
              <a:rPr sz="2200" spc="-15" dirty="0">
                <a:latin typeface="Arial Narrow"/>
                <a:cs typeface="Arial Narrow"/>
              </a:rPr>
              <a:t> </a:t>
            </a:r>
            <a:r>
              <a:rPr sz="2200" spc="254" dirty="0">
                <a:latin typeface="Arial Narrow"/>
                <a:cs typeface="Arial Narrow"/>
              </a:rPr>
              <a:t>be</a:t>
            </a:r>
            <a:r>
              <a:rPr sz="2200" spc="-10" dirty="0">
                <a:latin typeface="Arial Narrow"/>
                <a:cs typeface="Arial Narrow"/>
              </a:rPr>
              <a:t> </a:t>
            </a:r>
            <a:r>
              <a:rPr sz="2200" spc="229" dirty="0">
                <a:latin typeface="Arial Narrow"/>
                <a:cs typeface="Arial Narrow"/>
              </a:rPr>
              <a:t>unlocked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235" dirty="0">
                <a:latin typeface="Arial Narrow"/>
                <a:cs typeface="Arial Narrow"/>
              </a:rPr>
              <a:t>by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280" dirty="0">
                <a:latin typeface="Arial Narrow"/>
                <a:cs typeface="Arial Narrow"/>
              </a:rPr>
              <a:t>the</a:t>
            </a:r>
            <a:r>
              <a:rPr sz="2200" spc="-10" dirty="0">
                <a:latin typeface="Arial Narrow"/>
                <a:cs typeface="Arial Narrow"/>
              </a:rPr>
              <a:t> </a:t>
            </a:r>
            <a:r>
              <a:rPr sz="2200" spc="229" dirty="0">
                <a:latin typeface="Arial Narrow"/>
                <a:cs typeface="Arial Narrow"/>
              </a:rPr>
              <a:t>corresponding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215" dirty="0">
                <a:latin typeface="Arial Narrow"/>
                <a:cs typeface="Arial Narrow"/>
              </a:rPr>
              <a:t>public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215" dirty="0">
                <a:latin typeface="Arial Narrow"/>
                <a:cs typeface="Arial Narrow"/>
              </a:rPr>
              <a:t>key  </a:t>
            </a:r>
            <a:r>
              <a:rPr sz="2200" spc="229" dirty="0">
                <a:latin typeface="Arial Narrow"/>
                <a:cs typeface="Arial Narrow"/>
              </a:rPr>
              <a:t>and</a:t>
            </a:r>
            <a:r>
              <a:rPr sz="2200" spc="-15" dirty="0">
                <a:latin typeface="Arial Narrow"/>
                <a:cs typeface="Arial Narrow"/>
              </a:rPr>
              <a:t> </a:t>
            </a:r>
            <a:r>
              <a:rPr sz="2200" spc="225" dirty="0">
                <a:latin typeface="Arial Narrow"/>
                <a:cs typeface="Arial Narrow"/>
              </a:rPr>
              <a:t>only</a:t>
            </a:r>
            <a:r>
              <a:rPr sz="2200" spc="-15" dirty="0">
                <a:latin typeface="Arial Narrow"/>
                <a:cs typeface="Arial Narrow"/>
              </a:rPr>
              <a:t> </a:t>
            </a:r>
            <a:r>
              <a:rPr sz="2200" spc="285" dirty="0">
                <a:latin typeface="Arial Narrow"/>
                <a:cs typeface="Arial Narrow"/>
              </a:rPr>
              <a:t>that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215" dirty="0">
                <a:latin typeface="Arial Narrow"/>
                <a:cs typeface="Arial Narrow"/>
              </a:rPr>
              <a:t>public</a:t>
            </a:r>
            <a:r>
              <a:rPr sz="2200" spc="-20" dirty="0">
                <a:latin typeface="Arial Narrow"/>
                <a:cs typeface="Arial Narrow"/>
              </a:rPr>
              <a:t> </a:t>
            </a:r>
            <a:r>
              <a:rPr sz="2200" spc="170" dirty="0">
                <a:latin typeface="Arial Narrow"/>
                <a:cs typeface="Arial Narrow"/>
              </a:rPr>
              <a:t>key.</a:t>
            </a:r>
            <a:endParaRPr sz="2200">
              <a:latin typeface="Arial Narrow"/>
              <a:cs typeface="Arial Narro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67180" y="3117850"/>
            <a:ext cx="952500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2212" y="4003040"/>
            <a:ext cx="318135" cy="758190"/>
          </a:xfrm>
          <a:custGeom>
            <a:avLst/>
            <a:gdLst/>
            <a:ahLst/>
            <a:cxnLst/>
            <a:rect l="l" t="t" r="r" b="b"/>
            <a:pathLst>
              <a:path w="318134" h="758189">
                <a:moveTo>
                  <a:pt x="11727" y="758190"/>
                </a:moveTo>
                <a:lnTo>
                  <a:pt x="0" y="561717"/>
                </a:lnTo>
                <a:lnTo>
                  <a:pt x="3631" y="443706"/>
                </a:lnTo>
                <a:lnTo>
                  <a:pt x="29408" y="356889"/>
                </a:lnTo>
                <a:lnTo>
                  <a:pt x="84117" y="254000"/>
                </a:lnTo>
                <a:lnTo>
                  <a:pt x="116123" y="201541"/>
                </a:lnTo>
                <a:lnTo>
                  <a:pt x="148106" y="158102"/>
                </a:lnTo>
                <a:lnTo>
                  <a:pt x="180356" y="121505"/>
                </a:lnTo>
                <a:lnTo>
                  <a:pt x="213161" y="89573"/>
                </a:lnTo>
                <a:lnTo>
                  <a:pt x="246810" y="60130"/>
                </a:lnTo>
                <a:lnTo>
                  <a:pt x="281593" y="30998"/>
                </a:lnTo>
                <a:lnTo>
                  <a:pt x="317797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25880" y="3898900"/>
            <a:ext cx="151130" cy="132080"/>
          </a:xfrm>
          <a:custGeom>
            <a:avLst/>
            <a:gdLst/>
            <a:ahLst/>
            <a:cxnLst/>
            <a:rect l="l" t="t" r="r" b="b"/>
            <a:pathLst>
              <a:path w="151130" h="132079">
                <a:moveTo>
                  <a:pt x="151129" y="0"/>
                </a:moveTo>
                <a:lnTo>
                  <a:pt x="0" y="82550"/>
                </a:lnTo>
                <a:lnTo>
                  <a:pt x="41909" y="132079"/>
                </a:lnTo>
                <a:lnTo>
                  <a:pt x="151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389" y="262890"/>
            <a:ext cx="8406130" cy="805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345"/>
              </a:lnSpc>
            </a:pPr>
            <a:r>
              <a:rPr sz="5400" spc="615" dirty="0"/>
              <a:t>Authentication </a:t>
            </a:r>
            <a:r>
              <a:rPr sz="5400" spc="409" dirty="0"/>
              <a:t>via</a:t>
            </a:r>
            <a:r>
              <a:rPr sz="5400" spc="-765" dirty="0"/>
              <a:t> </a:t>
            </a:r>
            <a:r>
              <a:rPr sz="5400" spc="140" dirty="0"/>
              <a:t>SSH </a:t>
            </a:r>
            <a:r>
              <a:rPr sz="5400" spc="484" dirty="0"/>
              <a:t>Key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3696970" y="1068705"/>
            <a:ext cx="2695575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04"/>
              </a:lnSpc>
            </a:pPr>
            <a:r>
              <a:rPr sz="3200" b="1" i="1" spc="-210" dirty="0">
                <a:latin typeface="Trebuchet MS"/>
                <a:cs typeface="Trebuchet MS"/>
              </a:rPr>
              <a:t>(oversimplified)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7700" y="2376170"/>
            <a:ext cx="2664460" cy="3887470"/>
          </a:xfrm>
          <a:custGeom>
            <a:avLst/>
            <a:gdLst/>
            <a:ahLst/>
            <a:cxnLst/>
            <a:rect l="l" t="t" r="r" b="b"/>
            <a:pathLst>
              <a:path w="2664460" h="3887470">
                <a:moveTo>
                  <a:pt x="1332230" y="3887469"/>
                </a:moveTo>
                <a:lnTo>
                  <a:pt x="0" y="3887469"/>
                </a:lnTo>
                <a:lnTo>
                  <a:pt x="0" y="0"/>
                </a:lnTo>
                <a:lnTo>
                  <a:pt x="2664460" y="0"/>
                </a:lnTo>
                <a:lnTo>
                  <a:pt x="2664460" y="3887469"/>
                </a:lnTo>
                <a:lnTo>
                  <a:pt x="1332230" y="3887469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3850" y="4149090"/>
            <a:ext cx="771525" cy="339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55" dirty="0">
                <a:latin typeface="Arial Narrow"/>
                <a:cs typeface="Arial Narrow"/>
              </a:rPr>
              <a:t>C</a:t>
            </a:r>
            <a:r>
              <a:rPr sz="2200" spc="185" dirty="0">
                <a:latin typeface="Arial Narrow"/>
                <a:cs typeface="Arial Narrow"/>
              </a:rPr>
              <a:t>l</a:t>
            </a:r>
            <a:r>
              <a:rPr sz="2200" spc="155" dirty="0">
                <a:latin typeface="Arial Narrow"/>
                <a:cs typeface="Arial Narrow"/>
              </a:rPr>
              <a:t>i</a:t>
            </a:r>
            <a:r>
              <a:rPr sz="2200" spc="215" dirty="0">
                <a:latin typeface="Arial Narrow"/>
                <a:cs typeface="Arial Narrow"/>
              </a:rPr>
              <a:t>e</a:t>
            </a:r>
            <a:r>
              <a:rPr sz="2200" spc="250" dirty="0">
                <a:latin typeface="Arial Narrow"/>
                <a:cs typeface="Arial Narrow"/>
              </a:rPr>
              <a:t>n</a:t>
            </a:r>
            <a:r>
              <a:rPr sz="2200" spc="380" dirty="0">
                <a:latin typeface="Arial Narrow"/>
                <a:cs typeface="Arial Narrow"/>
              </a:rPr>
              <a:t>t</a:t>
            </a:r>
            <a:endParaRPr sz="2200">
              <a:latin typeface="Arial Narrow"/>
              <a:cs typeface="Arial Narro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51930" y="2376170"/>
            <a:ext cx="2664460" cy="3887470"/>
          </a:xfrm>
          <a:custGeom>
            <a:avLst/>
            <a:gdLst/>
            <a:ahLst/>
            <a:cxnLst/>
            <a:rect l="l" t="t" r="r" b="b"/>
            <a:pathLst>
              <a:path w="2664459" h="3887470">
                <a:moveTo>
                  <a:pt x="1332229" y="3887469"/>
                </a:moveTo>
                <a:lnTo>
                  <a:pt x="0" y="3887469"/>
                </a:lnTo>
                <a:lnTo>
                  <a:pt x="0" y="0"/>
                </a:lnTo>
                <a:lnTo>
                  <a:pt x="2664460" y="0"/>
                </a:lnTo>
                <a:lnTo>
                  <a:pt x="2664460" y="3887469"/>
                </a:lnTo>
                <a:lnTo>
                  <a:pt x="1332229" y="3887469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19569" y="4009135"/>
            <a:ext cx="2327275" cy="640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5080" indent="-151130">
              <a:lnSpc>
                <a:spcPts val="2540"/>
              </a:lnSpc>
            </a:pPr>
            <a:r>
              <a:rPr sz="2200" spc="180" dirty="0">
                <a:latin typeface="Arial Narrow"/>
                <a:cs typeface="Arial Narrow"/>
              </a:rPr>
              <a:t>Server</a:t>
            </a:r>
            <a:r>
              <a:rPr sz="2200" spc="-25" dirty="0">
                <a:latin typeface="Arial Narrow"/>
                <a:cs typeface="Arial Narrow"/>
              </a:rPr>
              <a:t> </a:t>
            </a:r>
            <a:r>
              <a:rPr sz="2200" spc="155" dirty="0">
                <a:latin typeface="Arial Narrow"/>
                <a:cs typeface="Arial Narrow"/>
              </a:rPr>
              <a:t>has</a:t>
            </a:r>
            <a:r>
              <a:rPr sz="2200" spc="-20" dirty="0">
                <a:latin typeface="Arial Narrow"/>
                <a:cs typeface="Arial Narrow"/>
              </a:rPr>
              <a:t> </a:t>
            </a:r>
            <a:r>
              <a:rPr sz="2200" spc="145" dirty="0">
                <a:latin typeface="Arial Narrow"/>
                <a:cs typeface="Arial Narrow"/>
              </a:rPr>
              <a:t>a</a:t>
            </a:r>
            <a:r>
              <a:rPr sz="2200" spc="-25" dirty="0">
                <a:latin typeface="Arial Narrow"/>
                <a:cs typeface="Arial Narrow"/>
              </a:rPr>
              <a:t> </a:t>
            </a:r>
            <a:r>
              <a:rPr sz="2200" spc="200" dirty="0">
                <a:latin typeface="Arial Narrow"/>
                <a:cs typeface="Arial Narrow"/>
              </a:rPr>
              <a:t>list</a:t>
            </a:r>
            <a:r>
              <a:rPr sz="2200" spc="-20" dirty="0">
                <a:latin typeface="Arial Narrow"/>
                <a:cs typeface="Arial Narrow"/>
              </a:rPr>
              <a:t> </a:t>
            </a:r>
            <a:r>
              <a:rPr sz="2200" spc="320" dirty="0">
                <a:latin typeface="Arial Narrow"/>
                <a:cs typeface="Arial Narrow"/>
              </a:rPr>
              <a:t>of  </a:t>
            </a:r>
            <a:r>
              <a:rPr sz="2200" spc="235" dirty="0">
                <a:latin typeface="Arial Narrow"/>
                <a:cs typeface="Arial Narrow"/>
              </a:rPr>
              <a:t>authorized</a:t>
            </a:r>
            <a:r>
              <a:rPr sz="2200" spc="-80" dirty="0">
                <a:latin typeface="Arial Narrow"/>
                <a:cs typeface="Arial Narrow"/>
              </a:rPr>
              <a:t> </a:t>
            </a:r>
            <a:r>
              <a:rPr sz="2200" spc="180" dirty="0">
                <a:latin typeface="Arial Narrow"/>
                <a:cs typeface="Arial Narrow"/>
              </a:rPr>
              <a:t>keys</a:t>
            </a:r>
            <a:endParaRPr sz="2200">
              <a:latin typeface="Arial Narrow"/>
              <a:cs typeface="Arial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5019" y="4796790"/>
            <a:ext cx="716280" cy="387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019" y="5303520"/>
            <a:ext cx="716280" cy="383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53210" y="4674991"/>
            <a:ext cx="1554480" cy="978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3300"/>
              </a:lnSpc>
            </a:pPr>
            <a:r>
              <a:rPr sz="2400" spc="250" dirty="0">
                <a:latin typeface="Arial Narrow"/>
                <a:cs typeface="Arial Narrow"/>
              </a:rPr>
              <a:t>private</a:t>
            </a:r>
            <a:r>
              <a:rPr sz="2400" spc="-55" dirty="0">
                <a:latin typeface="Arial Narrow"/>
                <a:cs typeface="Arial Narrow"/>
              </a:rPr>
              <a:t> </a:t>
            </a:r>
            <a:r>
              <a:rPr sz="2400" spc="235" dirty="0">
                <a:latin typeface="Arial Narrow"/>
                <a:cs typeface="Arial Narrow"/>
              </a:rPr>
              <a:t>key  </a:t>
            </a:r>
            <a:r>
              <a:rPr sz="2400" spc="240" dirty="0">
                <a:latin typeface="Arial Narrow"/>
                <a:cs typeface="Arial Narrow"/>
              </a:rPr>
              <a:t>public</a:t>
            </a:r>
            <a:r>
              <a:rPr sz="2400" spc="-95" dirty="0">
                <a:latin typeface="Arial Narrow"/>
                <a:cs typeface="Arial Narrow"/>
              </a:rPr>
              <a:t> </a:t>
            </a:r>
            <a:r>
              <a:rPr sz="2400" spc="235" dirty="0">
                <a:latin typeface="Arial Narrow"/>
                <a:cs typeface="Arial Narrow"/>
              </a:rPr>
              <a:t>key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44409" y="4752340"/>
            <a:ext cx="720090" cy="431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44409" y="5256529"/>
            <a:ext cx="720090" cy="431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48219" y="5768340"/>
            <a:ext cx="716279" cy="383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83360" y="1781810"/>
            <a:ext cx="6983730" cy="1059180"/>
          </a:xfrm>
          <a:custGeom>
            <a:avLst/>
            <a:gdLst/>
            <a:ahLst/>
            <a:cxnLst/>
            <a:rect l="l" t="t" r="r" b="b"/>
            <a:pathLst>
              <a:path w="6983730" h="1059180">
                <a:moveTo>
                  <a:pt x="6983730" y="0"/>
                </a:moveTo>
                <a:lnTo>
                  <a:pt x="0" y="0"/>
                </a:lnTo>
                <a:lnTo>
                  <a:pt x="0" y="1059179"/>
                </a:lnTo>
                <a:lnTo>
                  <a:pt x="6983730" y="1059179"/>
                </a:lnTo>
                <a:lnTo>
                  <a:pt x="69837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59560" y="1816100"/>
            <a:ext cx="6814820" cy="986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96400"/>
              </a:lnSpc>
              <a:spcBef>
                <a:spcPts val="95"/>
              </a:spcBef>
            </a:pPr>
            <a:r>
              <a:rPr sz="2200" spc="190" dirty="0">
                <a:latin typeface="Arial Narrow"/>
                <a:cs typeface="Arial Narrow"/>
              </a:rPr>
              <a:t>Using</a:t>
            </a:r>
            <a:r>
              <a:rPr sz="2200" dirty="0">
                <a:latin typeface="Arial Narrow"/>
                <a:cs typeface="Arial Narrow"/>
              </a:rPr>
              <a:t> </a:t>
            </a:r>
            <a:r>
              <a:rPr sz="2200" spc="280" dirty="0">
                <a:latin typeface="Arial Narrow"/>
                <a:cs typeface="Arial Narrow"/>
              </a:rPr>
              <a:t>the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235" dirty="0">
                <a:latin typeface="Arial Narrow"/>
                <a:cs typeface="Arial Narrow"/>
              </a:rPr>
              <a:t>private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170" dirty="0">
                <a:latin typeface="Arial Narrow"/>
                <a:cs typeface="Arial Narrow"/>
              </a:rPr>
              <a:t>key,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220" dirty="0">
                <a:latin typeface="Arial Narrow"/>
                <a:cs typeface="Arial Narrow"/>
              </a:rPr>
              <a:t>client</a:t>
            </a:r>
            <a:r>
              <a:rPr sz="2200" dirty="0">
                <a:latin typeface="Arial Narrow"/>
                <a:cs typeface="Arial Narrow"/>
              </a:rPr>
              <a:t> </a:t>
            </a:r>
            <a:r>
              <a:rPr sz="2200" spc="170" dirty="0">
                <a:latin typeface="Arial Narrow"/>
                <a:cs typeface="Arial Narrow"/>
              </a:rPr>
              <a:t>can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220" dirty="0">
                <a:latin typeface="Arial Narrow"/>
                <a:cs typeface="Arial Narrow"/>
              </a:rPr>
              <a:t>create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145" dirty="0">
                <a:latin typeface="Arial Narrow"/>
                <a:cs typeface="Arial Narrow"/>
              </a:rPr>
              <a:t>a</a:t>
            </a:r>
            <a:r>
              <a:rPr sz="2200" spc="5" dirty="0">
                <a:latin typeface="Arial Narrow"/>
                <a:cs typeface="Arial Narrow"/>
              </a:rPr>
              <a:t> </a:t>
            </a:r>
            <a:r>
              <a:rPr sz="2200" spc="200" dirty="0">
                <a:latin typeface="Arial Narrow"/>
                <a:cs typeface="Arial Narrow"/>
              </a:rPr>
              <a:t>package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285" dirty="0">
                <a:latin typeface="Arial Narrow"/>
                <a:cs typeface="Arial Narrow"/>
              </a:rPr>
              <a:t>that  </a:t>
            </a:r>
            <a:r>
              <a:rPr sz="2200" spc="170" dirty="0">
                <a:latin typeface="Arial Narrow"/>
                <a:cs typeface="Arial Narrow"/>
              </a:rPr>
              <a:t>can</a:t>
            </a:r>
            <a:r>
              <a:rPr sz="2200" spc="-10" dirty="0">
                <a:latin typeface="Arial Narrow"/>
                <a:cs typeface="Arial Narrow"/>
              </a:rPr>
              <a:t> </a:t>
            </a:r>
            <a:r>
              <a:rPr sz="2200" spc="229" dirty="0">
                <a:latin typeface="Arial Narrow"/>
                <a:cs typeface="Arial Narrow"/>
              </a:rPr>
              <a:t>only</a:t>
            </a:r>
            <a:r>
              <a:rPr sz="2200" spc="-15" dirty="0">
                <a:latin typeface="Arial Narrow"/>
                <a:cs typeface="Arial Narrow"/>
              </a:rPr>
              <a:t> </a:t>
            </a:r>
            <a:r>
              <a:rPr sz="2200" spc="254" dirty="0">
                <a:latin typeface="Arial Narrow"/>
                <a:cs typeface="Arial Narrow"/>
              </a:rPr>
              <a:t>be</a:t>
            </a:r>
            <a:r>
              <a:rPr sz="2200" spc="-10" dirty="0">
                <a:latin typeface="Arial Narrow"/>
                <a:cs typeface="Arial Narrow"/>
              </a:rPr>
              <a:t> </a:t>
            </a:r>
            <a:r>
              <a:rPr sz="2200" spc="229" dirty="0">
                <a:latin typeface="Arial Narrow"/>
                <a:cs typeface="Arial Narrow"/>
              </a:rPr>
              <a:t>unlocked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235" dirty="0">
                <a:latin typeface="Arial Narrow"/>
                <a:cs typeface="Arial Narrow"/>
              </a:rPr>
              <a:t>by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280" dirty="0">
                <a:latin typeface="Arial Narrow"/>
                <a:cs typeface="Arial Narrow"/>
              </a:rPr>
              <a:t>the</a:t>
            </a:r>
            <a:r>
              <a:rPr sz="2200" spc="-10" dirty="0">
                <a:latin typeface="Arial Narrow"/>
                <a:cs typeface="Arial Narrow"/>
              </a:rPr>
              <a:t> </a:t>
            </a:r>
            <a:r>
              <a:rPr sz="2200" spc="229" dirty="0">
                <a:latin typeface="Arial Narrow"/>
                <a:cs typeface="Arial Narrow"/>
              </a:rPr>
              <a:t>corresponding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215" dirty="0">
                <a:latin typeface="Arial Narrow"/>
                <a:cs typeface="Arial Narrow"/>
              </a:rPr>
              <a:t>public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215" dirty="0">
                <a:latin typeface="Arial Narrow"/>
                <a:cs typeface="Arial Narrow"/>
              </a:rPr>
              <a:t>key  </a:t>
            </a:r>
            <a:r>
              <a:rPr sz="2200" spc="229" dirty="0">
                <a:latin typeface="Arial Narrow"/>
                <a:cs typeface="Arial Narrow"/>
              </a:rPr>
              <a:t>and</a:t>
            </a:r>
            <a:r>
              <a:rPr sz="2200" spc="-15" dirty="0">
                <a:latin typeface="Arial Narrow"/>
                <a:cs typeface="Arial Narrow"/>
              </a:rPr>
              <a:t> </a:t>
            </a:r>
            <a:r>
              <a:rPr sz="2200" spc="225" dirty="0">
                <a:latin typeface="Arial Narrow"/>
                <a:cs typeface="Arial Narrow"/>
              </a:rPr>
              <a:t>only</a:t>
            </a:r>
            <a:r>
              <a:rPr sz="2200" spc="-15" dirty="0">
                <a:latin typeface="Arial Narrow"/>
                <a:cs typeface="Arial Narrow"/>
              </a:rPr>
              <a:t> </a:t>
            </a:r>
            <a:r>
              <a:rPr sz="2200" spc="285" dirty="0">
                <a:latin typeface="Arial Narrow"/>
                <a:cs typeface="Arial Narrow"/>
              </a:rPr>
              <a:t>that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215" dirty="0">
                <a:latin typeface="Arial Narrow"/>
                <a:cs typeface="Arial Narrow"/>
              </a:rPr>
              <a:t>public</a:t>
            </a:r>
            <a:r>
              <a:rPr sz="2200" spc="-20" dirty="0">
                <a:latin typeface="Arial Narrow"/>
                <a:cs typeface="Arial Narrow"/>
              </a:rPr>
              <a:t> </a:t>
            </a:r>
            <a:r>
              <a:rPr sz="2200" spc="170" dirty="0">
                <a:latin typeface="Arial Narrow"/>
                <a:cs typeface="Arial Narrow"/>
              </a:rPr>
              <a:t>key.</a:t>
            </a:r>
            <a:endParaRPr sz="2200">
              <a:latin typeface="Arial Narrow"/>
              <a:cs typeface="Arial Narro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67180" y="3117850"/>
            <a:ext cx="952500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43529" y="3239770"/>
            <a:ext cx="4248150" cy="647700"/>
          </a:xfrm>
          <a:custGeom>
            <a:avLst/>
            <a:gdLst/>
            <a:ahLst/>
            <a:cxnLst/>
            <a:rect l="l" t="t" r="r" b="b"/>
            <a:pathLst>
              <a:path w="4248150" h="647700">
                <a:moveTo>
                  <a:pt x="3186430" y="0"/>
                </a:moveTo>
                <a:lnTo>
                  <a:pt x="3186430" y="162559"/>
                </a:lnTo>
                <a:lnTo>
                  <a:pt x="0" y="162559"/>
                </a:lnTo>
                <a:lnTo>
                  <a:pt x="0" y="486409"/>
                </a:lnTo>
                <a:lnTo>
                  <a:pt x="3186430" y="486409"/>
                </a:lnTo>
                <a:lnTo>
                  <a:pt x="3186430" y="647700"/>
                </a:lnTo>
                <a:lnTo>
                  <a:pt x="4248150" y="323850"/>
                </a:lnTo>
                <a:lnTo>
                  <a:pt x="31864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43529" y="3239770"/>
            <a:ext cx="4248150" cy="647700"/>
          </a:xfrm>
          <a:custGeom>
            <a:avLst/>
            <a:gdLst/>
            <a:ahLst/>
            <a:cxnLst/>
            <a:rect l="l" t="t" r="r" b="b"/>
            <a:pathLst>
              <a:path w="4248150" h="647700">
                <a:moveTo>
                  <a:pt x="0" y="162559"/>
                </a:moveTo>
                <a:lnTo>
                  <a:pt x="3186430" y="162559"/>
                </a:lnTo>
                <a:lnTo>
                  <a:pt x="3186430" y="0"/>
                </a:lnTo>
                <a:lnTo>
                  <a:pt x="4248150" y="323850"/>
                </a:lnTo>
                <a:lnTo>
                  <a:pt x="3186430" y="647700"/>
                </a:lnTo>
                <a:lnTo>
                  <a:pt x="3186430" y="486409"/>
                </a:lnTo>
                <a:lnTo>
                  <a:pt x="0" y="486409"/>
                </a:lnTo>
                <a:lnTo>
                  <a:pt x="0" y="162559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27900" y="3023870"/>
            <a:ext cx="952500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389" y="262890"/>
            <a:ext cx="8406130" cy="805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345"/>
              </a:lnSpc>
            </a:pPr>
            <a:r>
              <a:rPr sz="5400" spc="615" dirty="0"/>
              <a:t>Authentication </a:t>
            </a:r>
            <a:r>
              <a:rPr sz="5400" spc="409" dirty="0"/>
              <a:t>via</a:t>
            </a:r>
            <a:r>
              <a:rPr sz="5400" spc="-765" dirty="0"/>
              <a:t> </a:t>
            </a:r>
            <a:r>
              <a:rPr sz="5400" spc="140" dirty="0"/>
              <a:t>SSH </a:t>
            </a:r>
            <a:r>
              <a:rPr sz="5400" spc="484" dirty="0"/>
              <a:t>Key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3696970" y="1068705"/>
            <a:ext cx="2695575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04"/>
              </a:lnSpc>
            </a:pPr>
            <a:r>
              <a:rPr sz="3200" b="1" i="1" spc="-210" dirty="0">
                <a:latin typeface="Trebuchet MS"/>
                <a:cs typeface="Trebuchet MS"/>
              </a:rPr>
              <a:t>(oversimplified)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7700" y="2376170"/>
            <a:ext cx="2664460" cy="3887470"/>
          </a:xfrm>
          <a:custGeom>
            <a:avLst/>
            <a:gdLst/>
            <a:ahLst/>
            <a:cxnLst/>
            <a:rect l="l" t="t" r="r" b="b"/>
            <a:pathLst>
              <a:path w="2664460" h="3887470">
                <a:moveTo>
                  <a:pt x="1332230" y="3887469"/>
                </a:moveTo>
                <a:lnTo>
                  <a:pt x="0" y="3887469"/>
                </a:lnTo>
                <a:lnTo>
                  <a:pt x="0" y="0"/>
                </a:lnTo>
                <a:lnTo>
                  <a:pt x="2664460" y="0"/>
                </a:lnTo>
                <a:lnTo>
                  <a:pt x="2664460" y="3887469"/>
                </a:lnTo>
                <a:lnTo>
                  <a:pt x="1332230" y="3887469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3850" y="4149090"/>
            <a:ext cx="771525" cy="339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55" dirty="0">
                <a:latin typeface="Arial Narrow"/>
                <a:cs typeface="Arial Narrow"/>
              </a:rPr>
              <a:t>C</a:t>
            </a:r>
            <a:r>
              <a:rPr sz="2200" spc="185" dirty="0">
                <a:latin typeface="Arial Narrow"/>
                <a:cs typeface="Arial Narrow"/>
              </a:rPr>
              <a:t>l</a:t>
            </a:r>
            <a:r>
              <a:rPr sz="2200" spc="155" dirty="0">
                <a:latin typeface="Arial Narrow"/>
                <a:cs typeface="Arial Narrow"/>
              </a:rPr>
              <a:t>i</a:t>
            </a:r>
            <a:r>
              <a:rPr sz="2200" spc="215" dirty="0">
                <a:latin typeface="Arial Narrow"/>
                <a:cs typeface="Arial Narrow"/>
              </a:rPr>
              <a:t>e</a:t>
            </a:r>
            <a:r>
              <a:rPr sz="2200" spc="250" dirty="0">
                <a:latin typeface="Arial Narrow"/>
                <a:cs typeface="Arial Narrow"/>
              </a:rPr>
              <a:t>n</a:t>
            </a:r>
            <a:r>
              <a:rPr sz="2200" spc="380" dirty="0">
                <a:latin typeface="Arial Narrow"/>
                <a:cs typeface="Arial Narrow"/>
              </a:rPr>
              <a:t>t</a:t>
            </a:r>
            <a:endParaRPr sz="2200">
              <a:latin typeface="Arial Narrow"/>
              <a:cs typeface="Arial Narro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51930" y="2376170"/>
            <a:ext cx="2664460" cy="3887470"/>
          </a:xfrm>
          <a:custGeom>
            <a:avLst/>
            <a:gdLst/>
            <a:ahLst/>
            <a:cxnLst/>
            <a:rect l="l" t="t" r="r" b="b"/>
            <a:pathLst>
              <a:path w="2664459" h="3887470">
                <a:moveTo>
                  <a:pt x="1332229" y="3887469"/>
                </a:moveTo>
                <a:lnTo>
                  <a:pt x="0" y="3887469"/>
                </a:lnTo>
                <a:lnTo>
                  <a:pt x="0" y="0"/>
                </a:lnTo>
                <a:lnTo>
                  <a:pt x="2664460" y="0"/>
                </a:lnTo>
                <a:lnTo>
                  <a:pt x="2664460" y="3887469"/>
                </a:lnTo>
                <a:lnTo>
                  <a:pt x="1332229" y="3887469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19569" y="4009135"/>
            <a:ext cx="2327275" cy="640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5080" indent="-151130">
              <a:lnSpc>
                <a:spcPts val="2540"/>
              </a:lnSpc>
            </a:pPr>
            <a:r>
              <a:rPr sz="2200" spc="180" dirty="0">
                <a:latin typeface="Arial Narrow"/>
                <a:cs typeface="Arial Narrow"/>
              </a:rPr>
              <a:t>Server</a:t>
            </a:r>
            <a:r>
              <a:rPr sz="2200" spc="-25" dirty="0">
                <a:latin typeface="Arial Narrow"/>
                <a:cs typeface="Arial Narrow"/>
              </a:rPr>
              <a:t> </a:t>
            </a:r>
            <a:r>
              <a:rPr sz="2200" spc="155" dirty="0">
                <a:latin typeface="Arial Narrow"/>
                <a:cs typeface="Arial Narrow"/>
              </a:rPr>
              <a:t>has</a:t>
            </a:r>
            <a:r>
              <a:rPr sz="2200" spc="-20" dirty="0">
                <a:latin typeface="Arial Narrow"/>
                <a:cs typeface="Arial Narrow"/>
              </a:rPr>
              <a:t> </a:t>
            </a:r>
            <a:r>
              <a:rPr sz="2200" spc="145" dirty="0">
                <a:latin typeface="Arial Narrow"/>
                <a:cs typeface="Arial Narrow"/>
              </a:rPr>
              <a:t>a</a:t>
            </a:r>
            <a:r>
              <a:rPr sz="2200" spc="-25" dirty="0">
                <a:latin typeface="Arial Narrow"/>
                <a:cs typeface="Arial Narrow"/>
              </a:rPr>
              <a:t> </a:t>
            </a:r>
            <a:r>
              <a:rPr sz="2200" spc="200" dirty="0">
                <a:latin typeface="Arial Narrow"/>
                <a:cs typeface="Arial Narrow"/>
              </a:rPr>
              <a:t>list</a:t>
            </a:r>
            <a:r>
              <a:rPr sz="2200" spc="-20" dirty="0">
                <a:latin typeface="Arial Narrow"/>
                <a:cs typeface="Arial Narrow"/>
              </a:rPr>
              <a:t> </a:t>
            </a:r>
            <a:r>
              <a:rPr sz="2200" spc="320" dirty="0">
                <a:latin typeface="Arial Narrow"/>
                <a:cs typeface="Arial Narrow"/>
              </a:rPr>
              <a:t>of  </a:t>
            </a:r>
            <a:r>
              <a:rPr sz="2200" spc="235" dirty="0">
                <a:latin typeface="Arial Narrow"/>
                <a:cs typeface="Arial Narrow"/>
              </a:rPr>
              <a:t>authorized</a:t>
            </a:r>
            <a:r>
              <a:rPr sz="2200" spc="-80" dirty="0">
                <a:latin typeface="Arial Narrow"/>
                <a:cs typeface="Arial Narrow"/>
              </a:rPr>
              <a:t> </a:t>
            </a:r>
            <a:r>
              <a:rPr sz="2200" spc="180" dirty="0">
                <a:latin typeface="Arial Narrow"/>
                <a:cs typeface="Arial Narrow"/>
              </a:rPr>
              <a:t>keys</a:t>
            </a:r>
            <a:endParaRPr sz="2200">
              <a:latin typeface="Arial Narrow"/>
              <a:cs typeface="Arial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5019" y="4796790"/>
            <a:ext cx="716280" cy="387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019" y="5303520"/>
            <a:ext cx="716280" cy="383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53210" y="4674991"/>
            <a:ext cx="1554480" cy="978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3300"/>
              </a:lnSpc>
            </a:pPr>
            <a:r>
              <a:rPr sz="2400" spc="250" dirty="0">
                <a:latin typeface="Arial Narrow"/>
                <a:cs typeface="Arial Narrow"/>
              </a:rPr>
              <a:t>private</a:t>
            </a:r>
            <a:r>
              <a:rPr sz="2400" spc="-55" dirty="0">
                <a:latin typeface="Arial Narrow"/>
                <a:cs typeface="Arial Narrow"/>
              </a:rPr>
              <a:t> </a:t>
            </a:r>
            <a:r>
              <a:rPr sz="2400" spc="235" dirty="0">
                <a:latin typeface="Arial Narrow"/>
                <a:cs typeface="Arial Narrow"/>
              </a:rPr>
              <a:t>key  </a:t>
            </a:r>
            <a:r>
              <a:rPr sz="2400" spc="240" dirty="0">
                <a:latin typeface="Arial Narrow"/>
                <a:cs typeface="Arial Narrow"/>
              </a:rPr>
              <a:t>public</a:t>
            </a:r>
            <a:r>
              <a:rPr sz="2400" spc="-95" dirty="0">
                <a:latin typeface="Arial Narrow"/>
                <a:cs typeface="Arial Narrow"/>
              </a:rPr>
              <a:t> </a:t>
            </a:r>
            <a:r>
              <a:rPr sz="2400" spc="235" dirty="0">
                <a:latin typeface="Arial Narrow"/>
                <a:cs typeface="Arial Narrow"/>
              </a:rPr>
              <a:t>key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44409" y="4752340"/>
            <a:ext cx="720090" cy="431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44409" y="5256529"/>
            <a:ext cx="720090" cy="431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48219" y="5768340"/>
            <a:ext cx="716279" cy="383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83360" y="1781810"/>
            <a:ext cx="6983730" cy="1059180"/>
          </a:xfrm>
          <a:custGeom>
            <a:avLst/>
            <a:gdLst/>
            <a:ahLst/>
            <a:cxnLst/>
            <a:rect l="l" t="t" r="r" b="b"/>
            <a:pathLst>
              <a:path w="6983730" h="1059180">
                <a:moveTo>
                  <a:pt x="6983730" y="0"/>
                </a:moveTo>
                <a:lnTo>
                  <a:pt x="0" y="0"/>
                </a:lnTo>
                <a:lnTo>
                  <a:pt x="0" y="1059179"/>
                </a:lnTo>
                <a:lnTo>
                  <a:pt x="6983730" y="1059179"/>
                </a:lnTo>
                <a:lnTo>
                  <a:pt x="69837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59560" y="1816100"/>
            <a:ext cx="6814820" cy="986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96400"/>
              </a:lnSpc>
              <a:spcBef>
                <a:spcPts val="95"/>
              </a:spcBef>
            </a:pPr>
            <a:r>
              <a:rPr sz="2200" spc="190" dirty="0">
                <a:latin typeface="Arial Narrow"/>
                <a:cs typeface="Arial Narrow"/>
              </a:rPr>
              <a:t>Using</a:t>
            </a:r>
            <a:r>
              <a:rPr sz="2200" dirty="0">
                <a:latin typeface="Arial Narrow"/>
                <a:cs typeface="Arial Narrow"/>
              </a:rPr>
              <a:t> </a:t>
            </a:r>
            <a:r>
              <a:rPr sz="2200" spc="280" dirty="0">
                <a:latin typeface="Arial Narrow"/>
                <a:cs typeface="Arial Narrow"/>
              </a:rPr>
              <a:t>the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235" dirty="0">
                <a:latin typeface="Arial Narrow"/>
                <a:cs typeface="Arial Narrow"/>
              </a:rPr>
              <a:t>private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170" dirty="0">
                <a:latin typeface="Arial Narrow"/>
                <a:cs typeface="Arial Narrow"/>
              </a:rPr>
              <a:t>key,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220" dirty="0">
                <a:latin typeface="Arial Narrow"/>
                <a:cs typeface="Arial Narrow"/>
              </a:rPr>
              <a:t>client</a:t>
            </a:r>
            <a:r>
              <a:rPr sz="2200" dirty="0">
                <a:latin typeface="Arial Narrow"/>
                <a:cs typeface="Arial Narrow"/>
              </a:rPr>
              <a:t> </a:t>
            </a:r>
            <a:r>
              <a:rPr sz="2200" spc="170" dirty="0">
                <a:latin typeface="Arial Narrow"/>
                <a:cs typeface="Arial Narrow"/>
              </a:rPr>
              <a:t>can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220" dirty="0">
                <a:latin typeface="Arial Narrow"/>
                <a:cs typeface="Arial Narrow"/>
              </a:rPr>
              <a:t>create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145" dirty="0">
                <a:latin typeface="Arial Narrow"/>
                <a:cs typeface="Arial Narrow"/>
              </a:rPr>
              <a:t>a</a:t>
            </a:r>
            <a:r>
              <a:rPr sz="2200" spc="5" dirty="0">
                <a:latin typeface="Arial Narrow"/>
                <a:cs typeface="Arial Narrow"/>
              </a:rPr>
              <a:t> </a:t>
            </a:r>
            <a:r>
              <a:rPr sz="2200" spc="200" dirty="0">
                <a:latin typeface="Arial Narrow"/>
                <a:cs typeface="Arial Narrow"/>
              </a:rPr>
              <a:t>package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285" dirty="0">
                <a:latin typeface="Arial Narrow"/>
                <a:cs typeface="Arial Narrow"/>
              </a:rPr>
              <a:t>that  </a:t>
            </a:r>
            <a:r>
              <a:rPr sz="2200" spc="170" dirty="0">
                <a:latin typeface="Arial Narrow"/>
                <a:cs typeface="Arial Narrow"/>
              </a:rPr>
              <a:t>can</a:t>
            </a:r>
            <a:r>
              <a:rPr sz="2200" spc="-10" dirty="0">
                <a:latin typeface="Arial Narrow"/>
                <a:cs typeface="Arial Narrow"/>
              </a:rPr>
              <a:t> </a:t>
            </a:r>
            <a:r>
              <a:rPr sz="2200" spc="229" dirty="0">
                <a:latin typeface="Arial Narrow"/>
                <a:cs typeface="Arial Narrow"/>
              </a:rPr>
              <a:t>only</a:t>
            </a:r>
            <a:r>
              <a:rPr sz="2200" spc="-15" dirty="0">
                <a:latin typeface="Arial Narrow"/>
                <a:cs typeface="Arial Narrow"/>
              </a:rPr>
              <a:t> </a:t>
            </a:r>
            <a:r>
              <a:rPr sz="2200" spc="254" dirty="0">
                <a:latin typeface="Arial Narrow"/>
                <a:cs typeface="Arial Narrow"/>
              </a:rPr>
              <a:t>be</a:t>
            </a:r>
            <a:r>
              <a:rPr sz="2200" spc="-10" dirty="0">
                <a:latin typeface="Arial Narrow"/>
                <a:cs typeface="Arial Narrow"/>
              </a:rPr>
              <a:t> </a:t>
            </a:r>
            <a:r>
              <a:rPr sz="2200" spc="229" dirty="0">
                <a:latin typeface="Arial Narrow"/>
                <a:cs typeface="Arial Narrow"/>
              </a:rPr>
              <a:t>unlocked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235" dirty="0">
                <a:latin typeface="Arial Narrow"/>
                <a:cs typeface="Arial Narrow"/>
              </a:rPr>
              <a:t>by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280" dirty="0">
                <a:latin typeface="Arial Narrow"/>
                <a:cs typeface="Arial Narrow"/>
              </a:rPr>
              <a:t>the</a:t>
            </a:r>
            <a:r>
              <a:rPr sz="2200" spc="-10" dirty="0">
                <a:latin typeface="Arial Narrow"/>
                <a:cs typeface="Arial Narrow"/>
              </a:rPr>
              <a:t> </a:t>
            </a:r>
            <a:r>
              <a:rPr sz="2200" spc="229" dirty="0">
                <a:latin typeface="Arial Narrow"/>
                <a:cs typeface="Arial Narrow"/>
              </a:rPr>
              <a:t>corresponding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215" dirty="0">
                <a:latin typeface="Arial Narrow"/>
                <a:cs typeface="Arial Narrow"/>
              </a:rPr>
              <a:t>public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215" dirty="0">
                <a:latin typeface="Arial Narrow"/>
                <a:cs typeface="Arial Narrow"/>
              </a:rPr>
              <a:t>key  </a:t>
            </a:r>
            <a:r>
              <a:rPr sz="2200" spc="229" dirty="0">
                <a:latin typeface="Arial Narrow"/>
                <a:cs typeface="Arial Narrow"/>
              </a:rPr>
              <a:t>and</a:t>
            </a:r>
            <a:r>
              <a:rPr sz="2200" spc="-15" dirty="0">
                <a:latin typeface="Arial Narrow"/>
                <a:cs typeface="Arial Narrow"/>
              </a:rPr>
              <a:t> </a:t>
            </a:r>
            <a:r>
              <a:rPr sz="2200" spc="225" dirty="0">
                <a:latin typeface="Arial Narrow"/>
                <a:cs typeface="Arial Narrow"/>
              </a:rPr>
              <a:t>only</a:t>
            </a:r>
            <a:r>
              <a:rPr sz="2200" spc="-15" dirty="0">
                <a:latin typeface="Arial Narrow"/>
                <a:cs typeface="Arial Narrow"/>
              </a:rPr>
              <a:t> </a:t>
            </a:r>
            <a:r>
              <a:rPr sz="2200" spc="285" dirty="0">
                <a:latin typeface="Arial Narrow"/>
                <a:cs typeface="Arial Narrow"/>
              </a:rPr>
              <a:t>that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215" dirty="0">
                <a:latin typeface="Arial Narrow"/>
                <a:cs typeface="Arial Narrow"/>
              </a:rPr>
              <a:t>public</a:t>
            </a:r>
            <a:r>
              <a:rPr sz="2200" spc="-20" dirty="0">
                <a:latin typeface="Arial Narrow"/>
                <a:cs typeface="Arial Narrow"/>
              </a:rPr>
              <a:t> </a:t>
            </a:r>
            <a:r>
              <a:rPr sz="2200" spc="170" dirty="0">
                <a:latin typeface="Arial Narrow"/>
                <a:cs typeface="Arial Narrow"/>
              </a:rPr>
              <a:t>key.</a:t>
            </a:r>
            <a:endParaRPr sz="2200">
              <a:latin typeface="Arial Narrow"/>
              <a:cs typeface="Arial Narro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67180" y="3117850"/>
            <a:ext cx="952500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43529" y="3239770"/>
            <a:ext cx="4248150" cy="647700"/>
          </a:xfrm>
          <a:custGeom>
            <a:avLst/>
            <a:gdLst/>
            <a:ahLst/>
            <a:cxnLst/>
            <a:rect l="l" t="t" r="r" b="b"/>
            <a:pathLst>
              <a:path w="4248150" h="647700">
                <a:moveTo>
                  <a:pt x="3186430" y="0"/>
                </a:moveTo>
                <a:lnTo>
                  <a:pt x="3186430" y="162559"/>
                </a:lnTo>
                <a:lnTo>
                  <a:pt x="0" y="162559"/>
                </a:lnTo>
                <a:lnTo>
                  <a:pt x="0" y="486409"/>
                </a:lnTo>
                <a:lnTo>
                  <a:pt x="3186430" y="486409"/>
                </a:lnTo>
                <a:lnTo>
                  <a:pt x="3186430" y="647700"/>
                </a:lnTo>
                <a:lnTo>
                  <a:pt x="4248150" y="323850"/>
                </a:lnTo>
                <a:lnTo>
                  <a:pt x="31864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43529" y="3239770"/>
            <a:ext cx="4248150" cy="647700"/>
          </a:xfrm>
          <a:custGeom>
            <a:avLst/>
            <a:gdLst/>
            <a:ahLst/>
            <a:cxnLst/>
            <a:rect l="l" t="t" r="r" b="b"/>
            <a:pathLst>
              <a:path w="4248150" h="647700">
                <a:moveTo>
                  <a:pt x="0" y="162559"/>
                </a:moveTo>
                <a:lnTo>
                  <a:pt x="3186430" y="162559"/>
                </a:lnTo>
                <a:lnTo>
                  <a:pt x="3186430" y="0"/>
                </a:lnTo>
                <a:lnTo>
                  <a:pt x="4248150" y="323850"/>
                </a:lnTo>
                <a:lnTo>
                  <a:pt x="3186430" y="647700"/>
                </a:lnTo>
                <a:lnTo>
                  <a:pt x="3186430" y="486409"/>
                </a:lnTo>
                <a:lnTo>
                  <a:pt x="0" y="486409"/>
                </a:lnTo>
                <a:lnTo>
                  <a:pt x="0" y="162559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63459" y="3072129"/>
            <a:ext cx="942340" cy="952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35619" y="3820159"/>
            <a:ext cx="1061085" cy="2156460"/>
          </a:xfrm>
          <a:custGeom>
            <a:avLst/>
            <a:gdLst/>
            <a:ahLst/>
            <a:cxnLst/>
            <a:rect l="l" t="t" r="r" b="b"/>
            <a:pathLst>
              <a:path w="1061084" h="2156460">
                <a:moveTo>
                  <a:pt x="0" y="2156460"/>
                </a:moveTo>
                <a:lnTo>
                  <a:pt x="295989" y="2064881"/>
                </a:lnTo>
                <a:lnTo>
                  <a:pt x="477202" y="1966753"/>
                </a:lnTo>
                <a:lnTo>
                  <a:pt x="617934" y="1801237"/>
                </a:lnTo>
                <a:lnTo>
                  <a:pt x="792479" y="1507489"/>
                </a:lnTo>
                <a:lnTo>
                  <a:pt x="808425" y="1472492"/>
                </a:lnTo>
                <a:lnTo>
                  <a:pt x="825139" y="1435639"/>
                </a:lnTo>
                <a:lnTo>
                  <a:pt x="842451" y="1397061"/>
                </a:lnTo>
                <a:lnTo>
                  <a:pt x="860186" y="1356886"/>
                </a:lnTo>
                <a:lnTo>
                  <a:pt x="878173" y="1315245"/>
                </a:lnTo>
                <a:lnTo>
                  <a:pt x="896238" y="1272266"/>
                </a:lnTo>
                <a:lnTo>
                  <a:pt x="914208" y="1228078"/>
                </a:lnTo>
                <a:lnTo>
                  <a:pt x="931912" y="1182812"/>
                </a:lnTo>
                <a:lnTo>
                  <a:pt x="949175" y="1136597"/>
                </a:lnTo>
                <a:lnTo>
                  <a:pt x="965826" y="1089561"/>
                </a:lnTo>
                <a:lnTo>
                  <a:pt x="981692" y="1041835"/>
                </a:lnTo>
                <a:lnTo>
                  <a:pt x="996599" y="993547"/>
                </a:lnTo>
                <a:lnTo>
                  <a:pt x="1010375" y="944827"/>
                </a:lnTo>
                <a:lnTo>
                  <a:pt x="1022847" y="895804"/>
                </a:lnTo>
                <a:lnTo>
                  <a:pt x="1033843" y="846608"/>
                </a:lnTo>
                <a:lnTo>
                  <a:pt x="1043190" y="797368"/>
                </a:lnTo>
                <a:lnTo>
                  <a:pt x="1050714" y="748213"/>
                </a:lnTo>
                <a:lnTo>
                  <a:pt x="1056244" y="699272"/>
                </a:lnTo>
                <a:lnTo>
                  <a:pt x="1059605" y="650676"/>
                </a:lnTo>
                <a:lnTo>
                  <a:pt x="1060627" y="602553"/>
                </a:lnTo>
                <a:lnTo>
                  <a:pt x="1059135" y="555033"/>
                </a:lnTo>
                <a:lnTo>
                  <a:pt x="1054957" y="508245"/>
                </a:lnTo>
                <a:lnTo>
                  <a:pt x="1047920" y="462318"/>
                </a:lnTo>
                <a:lnTo>
                  <a:pt x="1037852" y="417382"/>
                </a:lnTo>
                <a:lnTo>
                  <a:pt x="1024579" y="373566"/>
                </a:lnTo>
                <a:lnTo>
                  <a:pt x="1007929" y="330999"/>
                </a:lnTo>
                <a:lnTo>
                  <a:pt x="987730" y="289811"/>
                </a:lnTo>
                <a:lnTo>
                  <a:pt x="963807" y="250132"/>
                </a:lnTo>
                <a:lnTo>
                  <a:pt x="935989" y="212089"/>
                </a:lnTo>
                <a:lnTo>
                  <a:pt x="900114" y="171729"/>
                </a:lnTo>
                <a:lnTo>
                  <a:pt x="861747" y="137031"/>
                </a:lnTo>
                <a:lnTo>
                  <a:pt x="821196" y="107556"/>
                </a:lnTo>
                <a:lnTo>
                  <a:pt x="778767" y="82867"/>
                </a:lnTo>
                <a:lnTo>
                  <a:pt x="734769" y="62523"/>
                </a:lnTo>
                <a:lnTo>
                  <a:pt x="689508" y="46087"/>
                </a:lnTo>
                <a:lnTo>
                  <a:pt x="643290" y="33117"/>
                </a:lnTo>
                <a:lnTo>
                  <a:pt x="596423" y="23177"/>
                </a:lnTo>
                <a:lnTo>
                  <a:pt x="549214" y="15826"/>
                </a:lnTo>
                <a:lnTo>
                  <a:pt x="501969" y="10626"/>
                </a:lnTo>
                <a:lnTo>
                  <a:pt x="454997" y="7137"/>
                </a:lnTo>
                <a:lnTo>
                  <a:pt x="408602" y="4921"/>
                </a:lnTo>
                <a:lnTo>
                  <a:pt x="363093" y="3538"/>
                </a:lnTo>
                <a:lnTo>
                  <a:pt x="318777" y="2549"/>
                </a:lnTo>
                <a:lnTo>
                  <a:pt x="275960" y="1516"/>
                </a:lnTo>
                <a:lnTo>
                  <a:pt x="23495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08009" y="3787140"/>
            <a:ext cx="170180" cy="64769"/>
          </a:xfrm>
          <a:custGeom>
            <a:avLst/>
            <a:gdLst/>
            <a:ahLst/>
            <a:cxnLst/>
            <a:rect l="l" t="t" r="r" b="b"/>
            <a:pathLst>
              <a:path w="170179" h="64770">
                <a:moveTo>
                  <a:pt x="170180" y="0"/>
                </a:moveTo>
                <a:lnTo>
                  <a:pt x="0" y="26670"/>
                </a:lnTo>
                <a:lnTo>
                  <a:pt x="168910" y="64770"/>
                </a:lnTo>
                <a:lnTo>
                  <a:pt x="170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00450" y="3887470"/>
            <a:ext cx="720090" cy="1728470"/>
          </a:xfrm>
          <a:custGeom>
            <a:avLst/>
            <a:gdLst/>
            <a:ahLst/>
            <a:cxnLst/>
            <a:rect l="l" t="t" r="r" b="b"/>
            <a:pathLst>
              <a:path w="720089" h="1728470">
                <a:moveTo>
                  <a:pt x="539750" y="433069"/>
                </a:moveTo>
                <a:lnTo>
                  <a:pt x="179070" y="433069"/>
                </a:lnTo>
                <a:lnTo>
                  <a:pt x="179070" y="1728469"/>
                </a:lnTo>
                <a:lnTo>
                  <a:pt x="539750" y="1728469"/>
                </a:lnTo>
                <a:lnTo>
                  <a:pt x="539750" y="433069"/>
                </a:lnTo>
                <a:close/>
              </a:path>
              <a:path w="720089" h="1728470">
                <a:moveTo>
                  <a:pt x="359410" y="0"/>
                </a:moveTo>
                <a:lnTo>
                  <a:pt x="0" y="433069"/>
                </a:lnTo>
                <a:lnTo>
                  <a:pt x="720089" y="433069"/>
                </a:lnTo>
                <a:lnTo>
                  <a:pt x="359410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00450" y="3887470"/>
            <a:ext cx="720090" cy="1728470"/>
          </a:xfrm>
          <a:custGeom>
            <a:avLst/>
            <a:gdLst/>
            <a:ahLst/>
            <a:cxnLst/>
            <a:rect l="l" t="t" r="r" b="b"/>
            <a:pathLst>
              <a:path w="720089" h="1728470">
                <a:moveTo>
                  <a:pt x="179070" y="1728469"/>
                </a:moveTo>
                <a:lnTo>
                  <a:pt x="179070" y="433069"/>
                </a:lnTo>
                <a:lnTo>
                  <a:pt x="0" y="433069"/>
                </a:lnTo>
                <a:lnTo>
                  <a:pt x="359410" y="0"/>
                </a:lnTo>
                <a:lnTo>
                  <a:pt x="720089" y="433069"/>
                </a:lnTo>
                <a:lnTo>
                  <a:pt x="539750" y="433069"/>
                </a:lnTo>
                <a:lnTo>
                  <a:pt x="539750" y="1728469"/>
                </a:lnTo>
                <a:lnTo>
                  <a:pt x="179070" y="1728469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290059" y="4439086"/>
            <a:ext cx="1822450" cy="1065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96600"/>
              </a:lnSpc>
            </a:pPr>
            <a:r>
              <a:rPr sz="1800" spc="195" dirty="0">
                <a:latin typeface="Arial Narrow"/>
                <a:cs typeface="Arial Narrow"/>
              </a:rPr>
              <a:t>doesn't </a:t>
            </a:r>
            <a:r>
              <a:rPr sz="1800" spc="235" dirty="0">
                <a:latin typeface="Arial Narrow"/>
                <a:cs typeface="Arial Narrow"/>
              </a:rPr>
              <a:t>matter</a:t>
            </a:r>
            <a:r>
              <a:rPr sz="1800" spc="-229" dirty="0">
                <a:latin typeface="Arial Narrow"/>
                <a:cs typeface="Arial Narrow"/>
              </a:rPr>
              <a:t> </a:t>
            </a:r>
            <a:r>
              <a:rPr sz="1800" spc="200" dirty="0">
                <a:latin typeface="Arial Narrow"/>
                <a:cs typeface="Arial Narrow"/>
              </a:rPr>
              <a:t>if  </a:t>
            </a:r>
            <a:r>
              <a:rPr sz="1800" spc="204" dirty="0">
                <a:latin typeface="Arial Narrow"/>
                <a:cs typeface="Arial Narrow"/>
              </a:rPr>
              <a:t>intercepted</a:t>
            </a:r>
            <a:r>
              <a:rPr sz="1800" spc="-70" dirty="0">
                <a:latin typeface="Arial Narrow"/>
                <a:cs typeface="Arial Narrow"/>
              </a:rPr>
              <a:t> </a:t>
            </a:r>
            <a:r>
              <a:rPr sz="1800" spc="135" dirty="0">
                <a:latin typeface="Arial Narrow"/>
                <a:cs typeface="Arial Narrow"/>
              </a:rPr>
              <a:t>since  </a:t>
            </a:r>
            <a:r>
              <a:rPr sz="1800" spc="210" dirty="0">
                <a:latin typeface="Arial Narrow"/>
                <a:cs typeface="Arial Narrow"/>
              </a:rPr>
              <a:t>they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spc="165" dirty="0">
                <a:latin typeface="Arial Narrow"/>
                <a:cs typeface="Arial Narrow"/>
              </a:rPr>
              <a:t>still</a:t>
            </a:r>
            <a:r>
              <a:rPr sz="1800" dirty="0">
                <a:latin typeface="Arial Narrow"/>
                <a:cs typeface="Arial Narrow"/>
              </a:rPr>
              <a:t> </a:t>
            </a:r>
            <a:r>
              <a:rPr sz="1800" spc="200" dirty="0">
                <a:latin typeface="Arial Narrow"/>
                <a:cs typeface="Arial Narrow"/>
              </a:rPr>
              <a:t>need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spc="270" dirty="0">
                <a:latin typeface="Arial Narrow"/>
                <a:cs typeface="Arial Narrow"/>
              </a:rPr>
              <a:t>to  </a:t>
            </a:r>
            <a:r>
              <a:rPr sz="1800" spc="140" dirty="0">
                <a:latin typeface="Arial Narrow"/>
                <a:cs typeface="Arial Narrow"/>
              </a:rPr>
              <a:t>crack</a:t>
            </a:r>
            <a:r>
              <a:rPr sz="1800" spc="-80" dirty="0">
                <a:latin typeface="Arial Narrow"/>
                <a:cs typeface="Arial Narrow"/>
              </a:rPr>
              <a:t> </a:t>
            </a:r>
            <a:r>
              <a:rPr sz="1800" spc="150" dirty="0">
                <a:latin typeface="Arial Narrow"/>
                <a:cs typeface="Arial Narrow"/>
              </a:rPr>
              <a:t>it.</a:t>
            </a:r>
            <a:endParaRPr sz="1800">
              <a:latin typeface="Arial Narrow"/>
              <a:cs typeface="Arial Narro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3719" rIns="0" bIns="0" rtlCol="0">
            <a:spAutoFit/>
          </a:bodyPr>
          <a:lstStyle/>
          <a:p>
            <a:pPr marL="982980">
              <a:lnSpc>
                <a:spcPts val="8515"/>
              </a:lnSpc>
            </a:pPr>
            <a:r>
              <a:rPr sz="7200" b="1" spc="65" dirty="0">
                <a:latin typeface="Trebuchet MS"/>
                <a:cs typeface="Trebuchet MS"/>
              </a:rPr>
              <a:t>Version</a:t>
            </a:r>
            <a:r>
              <a:rPr sz="7200" b="1" spc="-595" dirty="0">
                <a:latin typeface="Trebuchet MS"/>
                <a:cs typeface="Trebuchet MS"/>
              </a:rPr>
              <a:t> </a:t>
            </a:r>
            <a:r>
              <a:rPr sz="7200" b="1" spc="85" dirty="0">
                <a:latin typeface="Trebuchet MS"/>
                <a:cs typeface="Trebuchet MS"/>
              </a:rPr>
              <a:t>Control</a:t>
            </a:r>
            <a:endParaRPr sz="7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1819" y="1590040"/>
            <a:ext cx="8887460" cy="72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710"/>
              </a:lnSpc>
            </a:pPr>
            <a:r>
              <a:rPr spc="690" dirty="0"/>
              <a:t>How</a:t>
            </a:r>
            <a:r>
              <a:rPr spc="-10" dirty="0"/>
              <a:t> </a:t>
            </a:r>
            <a:r>
              <a:rPr spc="735" dirty="0"/>
              <a:t>to</a:t>
            </a:r>
            <a:r>
              <a:rPr spc="-5" dirty="0"/>
              <a:t> </a:t>
            </a:r>
            <a:r>
              <a:rPr spc="535" dirty="0"/>
              <a:t>generate</a:t>
            </a:r>
            <a:r>
              <a:rPr dirty="0"/>
              <a:t> </a:t>
            </a:r>
            <a:r>
              <a:rPr spc="540" dirty="0"/>
              <a:t>your</a:t>
            </a:r>
            <a:r>
              <a:rPr spc="-15" dirty="0"/>
              <a:t> </a:t>
            </a:r>
            <a:r>
              <a:rPr spc="130" dirty="0"/>
              <a:t>SSH</a:t>
            </a:r>
            <a:r>
              <a:rPr spc="-10" dirty="0"/>
              <a:t> </a:t>
            </a:r>
            <a:r>
              <a:rPr spc="310" dirty="0"/>
              <a:t>Keys: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7240" y="2975609"/>
            <a:ext cx="8519795" cy="1850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spc="275" dirty="0">
                <a:solidFill>
                  <a:srgbClr val="00007F"/>
                </a:solidFill>
                <a:latin typeface="Arial Narrow"/>
                <a:cs typeface="Arial Narrow"/>
                <a:hlinkClick r:id="rId2"/>
              </a:rPr>
              <a:t>https://help.github.com/articles/generating-ssh-keys</a:t>
            </a:r>
            <a:endParaRPr sz="28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103505" marR="97790" algn="ctr">
              <a:lnSpc>
                <a:spcPts val="4050"/>
              </a:lnSpc>
            </a:pPr>
            <a:r>
              <a:rPr sz="3600" spc="280" dirty="0">
                <a:latin typeface="Arial Narrow"/>
                <a:cs typeface="Arial Narrow"/>
              </a:rPr>
              <a:t>Also,</a:t>
            </a:r>
            <a:r>
              <a:rPr sz="3600" spc="-5" dirty="0">
                <a:latin typeface="Arial Narrow"/>
                <a:cs typeface="Arial Narrow"/>
              </a:rPr>
              <a:t> </a:t>
            </a:r>
            <a:r>
              <a:rPr sz="3600" spc="470" dirty="0">
                <a:latin typeface="Arial Narrow"/>
                <a:cs typeface="Arial Narrow"/>
              </a:rPr>
              <a:t>follow</a:t>
            </a:r>
            <a:r>
              <a:rPr sz="3600" spc="-5" dirty="0">
                <a:latin typeface="Arial Narrow"/>
                <a:cs typeface="Arial Narrow"/>
              </a:rPr>
              <a:t> </a:t>
            </a:r>
            <a:r>
              <a:rPr sz="3600" spc="470" dirty="0">
                <a:latin typeface="Arial Narrow"/>
                <a:cs typeface="Arial Narrow"/>
              </a:rPr>
              <a:t>the</a:t>
            </a:r>
            <a:r>
              <a:rPr sz="3600" dirty="0">
                <a:latin typeface="Arial Narrow"/>
                <a:cs typeface="Arial Narrow"/>
              </a:rPr>
              <a:t> </a:t>
            </a:r>
            <a:r>
              <a:rPr sz="3600" spc="345" dirty="0">
                <a:latin typeface="Arial Narrow"/>
                <a:cs typeface="Arial Narrow"/>
              </a:rPr>
              <a:t>steps</a:t>
            </a:r>
            <a:r>
              <a:rPr sz="3600" spc="5" dirty="0">
                <a:latin typeface="Arial Narrow"/>
                <a:cs typeface="Arial Narrow"/>
              </a:rPr>
              <a:t> </a:t>
            </a:r>
            <a:r>
              <a:rPr sz="3600" spc="550" dirty="0">
                <a:latin typeface="Arial Narrow"/>
                <a:cs typeface="Arial Narrow"/>
              </a:rPr>
              <a:t>to</a:t>
            </a:r>
            <a:r>
              <a:rPr sz="3600" dirty="0">
                <a:latin typeface="Arial Narrow"/>
                <a:cs typeface="Arial Narrow"/>
              </a:rPr>
              <a:t> </a:t>
            </a:r>
            <a:r>
              <a:rPr sz="3600" spc="395" dirty="0">
                <a:latin typeface="Arial Narrow"/>
                <a:cs typeface="Arial Narrow"/>
              </a:rPr>
              <a:t>add</a:t>
            </a:r>
            <a:r>
              <a:rPr sz="3600" dirty="0">
                <a:latin typeface="Arial Narrow"/>
                <a:cs typeface="Arial Narrow"/>
              </a:rPr>
              <a:t> </a:t>
            </a:r>
            <a:r>
              <a:rPr sz="3600" spc="405" dirty="0">
                <a:latin typeface="Arial Narrow"/>
                <a:cs typeface="Arial Narrow"/>
              </a:rPr>
              <a:t>your</a:t>
            </a:r>
            <a:r>
              <a:rPr sz="3600" spc="5" dirty="0">
                <a:latin typeface="Arial Narrow"/>
                <a:cs typeface="Arial Narrow"/>
              </a:rPr>
              <a:t> </a:t>
            </a:r>
            <a:r>
              <a:rPr sz="3600" spc="355" dirty="0">
                <a:latin typeface="Arial Narrow"/>
                <a:cs typeface="Arial Narrow"/>
              </a:rPr>
              <a:t>public  </a:t>
            </a:r>
            <a:r>
              <a:rPr sz="3600" spc="360" dirty="0">
                <a:latin typeface="Arial Narrow"/>
                <a:cs typeface="Arial Narrow"/>
              </a:rPr>
              <a:t>key </a:t>
            </a:r>
            <a:r>
              <a:rPr sz="3600" spc="555" dirty="0">
                <a:latin typeface="Arial Narrow"/>
                <a:cs typeface="Arial Narrow"/>
              </a:rPr>
              <a:t>to</a:t>
            </a:r>
            <a:r>
              <a:rPr sz="3600" spc="-445" dirty="0">
                <a:latin typeface="Arial Narrow"/>
                <a:cs typeface="Arial Narrow"/>
              </a:rPr>
              <a:t> </a:t>
            </a:r>
            <a:r>
              <a:rPr sz="3600" spc="340" dirty="0">
                <a:latin typeface="Arial Narrow"/>
                <a:cs typeface="Arial Narrow"/>
              </a:rPr>
              <a:t>Github.</a:t>
            </a:r>
            <a:endParaRPr sz="3600">
              <a:latin typeface="Arial Narrow"/>
              <a:cs typeface="Arial Narro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5980" y="1368805"/>
            <a:ext cx="8360409" cy="1348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92375" marR="5080" indent="-2480310">
              <a:lnSpc>
                <a:spcPts val="5390"/>
              </a:lnSpc>
            </a:pPr>
            <a:r>
              <a:rPr sz="4800" spc="475" dirty="0">
                <a:latin typeface="Arial Narrow"/>
                <a:cs typeface="Arial Narrow"/>
              </a:rPr>
              <a:t>If</a:t>
            </a:r>
            <a:r>
              <a:rPr sz="4800" spc="-15" dirty="0">
                <a:latin typeface="Arial Narrow"/>
                <a:cs typeface="Arial Narrow"/>
              </a:rPr>
              <a:t> </a:t>
            </a:r>
            <a:r>
              <a:rPr sz="4800" spc="540" dirty="0">
                <a:latin typeface="Arial Narrow"/>
                <a:cs typeface="Arial Narrow"/>
              </a:rPr>
              <a:t>you</a:t>
            </a:r>
            <a:r>
              <a:rPr sz="4800" spc="-10" dirty="0">
                <a:latin typeface="Arial Narrow"/>
                <a:cs typeface="Arial Narrow"/>
              </a:rPr>
              <a:t> </a:t>
            </a:r>
            <a:r>
              <a:rPr sz="4800" spc="650" dirty="0">
                <a:latin typeface="Arial Narrow"/>
                <a:cs typeface="Arial Narrow"/>
              </a:rPr>
              <a:t>want</a:t>
            </a:r>
            <a:r>
              <a:rPr sz="4800" dirty="0">
                <a:latin typeface="Arial Narrow"/>
                <a:cs typeface="Arial Narrow"/>
              </a:rPr>
              <a:t> </a:t>
            </a:r>
            <a:r>
              <a:rPr sz="4800" spc="735" dirty="0">
                <a:latin typeface="Arial Narrow"/>
                <a:cs typeface="Arial Narrow"/>
              </a:rPr>
              <a:t>to</a:t>
            </a:r>
            <a:r>
              <a:rPr sz="4800" spc="-10" dirty="0">
                <a:latin typeface="Arial Narrow"/>
                <a:cs typeface="Arial Narrow"/>
              </a:rPr>
              <a:t> </a:t>
            </a:r>
            <a:r>
              <a:rPr sz="4800" spc="565" dirty="0">
                <a:latin typeface="Arial Narrow"/>
                <a:cs typeface="Arial Narrow"/>
              </a:rPr>
              <a:t>be</a:t>
            </a:r>
            <a:r>
              <a:rPr sz="4800" spc="-10" dirty="0">
                <a:latin typeface="Arial Narrow"/>
                <a:cs typeface="Arial Narrow"/>
              </a:rPr>
              <a:t> </a:t>
            </a:r>
            <a:r>
              <a:rPr sz="4800" spc="370" dirty="0">
                <a:latin typeface="Arial Narrow"/>
                <a:cs typeface="Arial Narrow"/>
              </a:rPr>
              <a:t>secure,</a:t>
            </a:r>
            <a:r>
              <a:rPr sz="4800" spc="-10" dirty="0">
                <a:latin typeface="Arial Narrow"/>
                <a:cs typeface="Arial Narrow"/>
              </a:rPr>
              <a:t> </a:t>
            </a:r>
            <a:r>
              <a:rPr sz="4800" spc="409" dirty="0">
                <a:latin typeface="Arial Narrow"/>
                <a:cs typeface="Arial Narrow"/>
              </a:rPr>
              <a:t>use</a:t>
            </a:r>
            <a:r>
              <a:rPr sz="4800" spc="-10" dirty="0">
                <a:latin typeface="Arial Narrow"/>
                <a:cs typeface="Arial Narrow"/>
              </a:rPr>
              <a:t> </a:t>
            </a:r>
            <a:r>
              <a:rPr sz="4800" spc="315" dirty="0">
                <a:latin typeface="Arial Narrow"/>
                <a:cs typeface="Arial Narrow"/>
              </a:rPr>
              <a:t>a  </a:t>
            </a:r>
            <a:r>
              <a:rPr sz="4800" spc="370" dirty="0">
                <a:latin typeface="Arial Narrow"/>
                <a:cs typeface="Arial Narrow"/>
              </a:rPr>
              <a:t>passphrase.</a:t>
            </a:r>
            <a:endParaRPr sz="48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90" y="3406952"/>
            <a:ext cx="9090025" cy="170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7950" algn="just">
              <a:lnSpc>
                <a:spcPct val="93200"/>
              </a:lnSpc>
            </a:pPr>
            <a:r>
              <a:rPr sz="4000" spc="425" dirty="0">
                <a:latin typeface="Arial Narrow"/>
                <a:cs typeface="Arial Narrow"/>
              </a:rPr>
              <a:t>However,</a:t>
            </a:r>
            <a:r>
              <a:rPr sz="4000" dirty="0">
                <a:latin typeface="Arial Narrow"/>
                <a:cs typeface="Arial Narrow"/>
              </a:rPr>
              <a:t> </a:t>
            </a:r>
            <a:r>
              <a:rPr sz="4000" spc="455" dirty="0">
                <a:latin typeface="Arial Narrow"/>
                <a:cs typeface="Arial Narrow"/>
              </a:rPr>
              <a:t>if</a:t>
            </a:r>
            <a:r>
              <a:rPr sz="4000" dirty="0">
                <a:latin typeface="Arial Narrow"/>
                <a:cs typeface="Arial Narrow"/>
              </a:rPr>
              <a:t> </a:t>
            </a:r>
            <a:r>
              <a:rPr sz="4000" spc="415" dirty="0">
                <a:latin typeface="Arial Narrow"/>
                <a:cs typeface="Arial Narrow"/>
              </a:rPr>
              <a:t>you're</a:t>
            </a:r>
            <a:r>
              <a:rPr sz="4000" spc="-5" dirty="0">
                <a:latin typeface="Arial Narrow"/>
                <a:cs typeface="Arial Narrow"/>
              </a:rPr>
              <a:t> </a:t>
            </a:r>
            <a:r>
              <a:rPr sz="4000" spc="365" dirty="0">
                <a:latin typeface="Arial Narrow"/>
                <a:cs typeface="Arial Narrow"/>
              </a:rPr>
              <a:t>using</a:t>
            </a:r>
            <a:r>
              <a:rPr sz="4000" spc="-10" dirty="0">
                <a:latin typeface="Arial Narrow"/>
                <a:cs typeface="Arial Narrow"/>
              </a:rPr>
              <a:t> </a:t>
            </a:r>
            <a:r>
              <a:rPr sz="4000" spc="415" dirty="0">
                <a:latin typeface="Arial Narrow"/>
                <a:cs typeface="Arial Narrow"/>
              </a:rPr>
              <a:t>Windows,</a:t>
            </a:r>
            <a:r>
              <a:rPr sz="4000" dirty="0">
                <a:latin typeface="Arial Narrow"/>
                <a:cs typeface="Arial Narrow"/>
              </a:rPr>
              <a:t> </a:t>
            </a:r>
            <a:r>
              <a:rPr sz="4000" spc="440" dirty="0">
                <a:latin typeface="Arial Narrow"/>
                <a:cs typeface="Arial Narrow"/>
              </a:rPr>
              <a:t>you  </a:t>
            </a:r>
            <a:r>
              <a:rPr sz="4000" spc="430" dirty="0">
                <a:latin typeface="Arial Narrow"/>
                <a:cs typeface="Arial Narrow"/>
              </a:rPr>
              <a:t>will</a:t>
            </a:r>
            <a:r>
              <a:rPr sz="4000" spc="-5" dirty="0">
                <a:latin typeface="Arial Narrow"/>
                <a:cs typeface="Arial Narrow"/>
              </a:rPr>
              <a:t> </a:t>
            </a:r>
            <a:r>
              <a:rPr sz="4000" spc="450" dirty="0">
                <a:latin typeface="Arial Narrow"/>
                <a:cs typeface="Arial Narrow"/>
              </a:rPr>
              <a:t>need</a:t>
            </a:r>
            <a:r>
              <a:rPr sz="4000" dirty="0">
                <a:latin typeface="Arial Narrow"/>
                <a:cs typeface="Arial Narrow"/>
              </a:rPr>
              <a:t> </a:t>
            </a:r>
            <a:r>
              <a:rPr sz="4000" spc="610" dirty="0">
                <a:latin typeface="Arial Narrow"/>
                <a:cs typeface="Arial Narrow"/>
              </a:rPr>
              <a:t>to</a:t>
            </a:r>
            <a:r>
              <a:rPr sz="4000" dirty="0">
                <a:latin typeface="Arial Narrow"/>
                <a:cs typeface="Arial Narrow"/>
              </a:rPr>
              <a:t> </a:t>
            </a:r>
            <a:r>
              <a:rPr sz="4000" spc="480" dirty="0">
                <a:latin typeface="Arial Narrow"/>
                <a:cs typeface="Arial Narrow"/>
              </a:rPr>
              <a:t>enter</a:t>
            </a:r>
            <a:r>
              <a:rPr sz="4000" spc="5" dirty="0">
                <a:latin typeface="Arial Narrow"/>
                <a:cs typeface="Arial Narrow"/>
              </a:rPr>
              <a:t> </a:t>
            </a:r>
            <a:r>
              <a:rPr sz="4000" spc="484" dirty="0">
                <a:latin typeface="Arial Narrow"/>
                <a:cs typeface="Arial Narrow"/>
              </a:rPr>
              <a:t>it</a:t>
            </a:r>
            <a:r>
              <a:rPr sz="4000" dirty="0">
                <a:latin typeface="Arial Narrow"/>
                <a:cs typeface="Arial Narrow"/>
              </a:rPr>
              <a:t> </a:t>
            </a:r>
            <a:r>
              <a:rPr sz="4000" spc="390" dirty="0">
                <a:latin typeface="Arial Narrow"/>
                <a:cs typeface="Arial Narrow"/>
              </a:rPr>
              <a:t>every</a:t>
            </a:r>
            <a:r>
              <a:rPr sz="4000" spc="-10" dirty="0">
                <a:latin typeface="Arial Narrow"/>
                <a:cs typeface="Arial Narrow"/>
              </a:rPr>
              <a:t> </a:t>
            </a:r>
            <a:r>
              <a:rPr sz="4000" spc="520" dirty="0">
                <a:latin typeface="Arial Narrow"/>
                <a:cs typeface="Arial Narrow"/>
              </a:rPr>
              <a:t>time</a:t>
            </a:r>
            <a:r>
              <a:rPr sz="4000" dirty="0">
                <a:latin typeface="Arial Narrow"/>
                <a:cs typeface="Arial Narrow"/>
              </a:rPr>
              <a:t> </a:t>
            </a:r>
            <a:r>
              <a:rPr sz="4000" spc="440" dirty="0">
                <a:latin typeface="Arial Narrow"/>
                <a:cs typeface="Arial Narrow"/>
              </a:rPr>
              <a:t>you</a:t>
            </a:r>
            <a:r>
              <a:rPr sz="4000" dirty="0">
                <a:latin typeface="Arial Narrow"/>
                <a:cs typeface="Arial Narrow"/>
              </a:rPr>
              <a:t> </a:t>
            </a:r>
            <a:r>
              <a:rPr sz="4000" spc="459" dirty="0">
                <a:latin typeface="Arial Narrow"/>
                <a:cs typeface="Arial Narrow"/>
              </a:rPr>
              <a:t>run  </a:t>
            </a:r>
            <a:r>
              <a:rPr sz="4000" spc="260" dirty="0">
                <a:latin typeface="Arial Narrow"/>
                <a:cs typeface="Arial Narrow"/>
              </a:rPr>
              <a:t>a</a:t>
            </a:r>
            <a:r>
              <a:rPr sz="4000" dirty="0">
                <a:latin typeface="Arial Narrow"/>
                <a:cs typeface="Arial Narrow"/>
              </a:rPr>
              <a:t> </a:t>
            </a:r>
            <a:r>
              <a:rPr sz="4000" spc="484" dirty="0">
                <a:latin typeface="Arial Narrow"/>
                <a:cs typeface="Arial Narrow"/>
              </a:rPr>
              <a:t>git</a:t>
            </a:r>
            <a:r>
              <a:rPr sz="4000" dirty="0">
                <a:latin typeface="Arial Narrow"/>
                <a:cs typeface="Arial Narrow"/>
              </a:rPr>
              <a:t> </a:t>
            </a:r>
            <a:r>
              <a:rPr sz="4000" spc="484" dirty="0">
                <a:latin typeface="Arial Narrow"/>
                <a:cs typeface="Arial Narrow"/>
              </a:rPr>
              <a:t>command</a:t>
            </a:r>
            <a:r>
              <a:rPr sz="4000" spc="-10" dirty="0">
                <a:latin typeface="Arial Narrow"/>
                <a:cs typeface="Arial Narrow"/>
              </a:rPr>
              <a:t> </a:t>
            </a:r>
            <a:r>
              <a:rPr sz="4000" spc="525" dirty="0">
                <a:latin typeface="Arial Narrow"/>
                <a:cs typeface="Arial Narrow"/>
              </a:rPr>
              <a:t>that</a:t>
            </a:r>
            <a:r>
              <a:rPr sz="4000" dirty="0">
                <a:latin typeface="Arial Narrow"/>
                <a:cs typeface="Arial Narrow"/>
              </a:rPr>
              <a:t> </a:t>
            </a:r>
            <a:r>
              <a:rPr sz="4000" spc="390" dirty="0">
                <a:latin typeface="Arial Narrow"/>
                <a:cs typeface="Arial Narrow"/>
              </a:rPr>
              <a:t>connects</a:t>
            </a:r>
            <a:r>
              <a:rPr sz="4000" spc="5" dirty="0">
                <a:latin typeface="Arial Narrow"/>
                <a:cs typeface="Arial Narrow"/>
              </a:rPr>
              <a:t> </a:t>
            </a:r>
            <a:r>
              <a:rPr sz="4000" spc="615" dirty="0">
                <a:latin typeface="Arial Narrow"/>
                <a:cs typeface="Arial Narrow"/>
              </a:rPr>
              <a:t>to</a:t>
            </a:r>
            <a:r>
              <a:rPr sz="4000" spc="-10" dirty="0">
                <a:latin typeface="Arial Narrow"/>
                <a:cs typeface="Arial Narrow"/>
              </a:rPr>
              <a:t> </a:t>
            </a:r>
            <a:r>
              <a:rPr sz="4000" spc="370" dirty="0">
                <a:latin typeface="Arial Narrow"/>
                <a:cs typeface="Arial Narrow"/>
              </a:rPr>
              <a:t>Github.</a:t>
            </a:r>
            <a:endParaRPr sz="4000">
              <a:latin typeface="Arial Narrow"/>
              <a:cs typeface="Arial Narro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93500"/>
              </a:lnSpc>
            </a:pPr>
            <a:r>
              <a:rPr sz="4400" spc="450" dirty="0"/>
              <a:t>Fortunately,</a:t>
            </a:r>
            <a:r>
              <a:rPr sz="4400" spc="-10" dirty="0"/>
              <a:t> </a:t>
            </a:r>
            <a:r>
              <a:rPr sz="4400" spc="535" dirty="0"/>
              <a:t>there</a:t>
            </a:r>
            <a:r>
              <a:rPr sz="4400" spc="-5" dirty="0"/>
              <a:t> </a:t>
            </a:r>
            <a:r>
              <a:rPr sz="4400" spc="229" dirty="0"/>
              <a:t>is</a:t>
            </a:r>
            <a:r>
              <a:rPr sz="4400" dirty="0"/>
              <a:t> </a:t>
            </a:r>
            <a:r>
              <a:rPr sz="4400" spc="290" dirty="0"/>
              <a:t>a</a:t>
            </a:r>
            <a:r>
              <a:rPr sz="4400" spc="5" dirty="0"/>
              <a:t> </a:t>
            </a:r>
            <a:r>
              <a:rPr sz="4400" spc="540" dirty="0"/>
              <a:t>workaround  </a:t>
            </a:r>
            <a:r>
              <a:rPr sz="4400" spc="580" dirty="0"/>
              <a:t>that</a:t>
            </a:r>
            <a:r>
              <a:rPr sz="4400" spc="15" dirty="0"/>
              <a:t> </a:t>
            </a:r>
            <a:r>
              <a:rPr sz="4400" spc="475" dirty="0"/>
              <a:t>will</a:t>
            </a:r>
            <a:r>
              <a:rPr sz="4400" spc="5" dirty="0"/>
              <a:t> </a:t>
            </a:r>
            <a:r>
              <a:rPr sz="4400" spc="470" dirty="0"/>
              <a:t>only</a:t>
            </a:r>
            <a:r>
              <a:rPr sz="4400" spc="5" dirty="0"/>
              <a:t> </a:t>
            </a:r>
            <a:r>
              <a:rPr sz="4400" spc="470" dirty="0"/>
              <a:t>require</a:t>
            </a:r>
            <a:r>
              <a:rPr sz="4400" spc="5" dirty="0"/>
              <a:t> </a:t>
            </a:r>
            <a:r>
              <a:rPr sz="4400" spc="495" dirty="0"/>
              <a:t>you</a:t>
            </a:r>
            <a:r>
              <a:rPr sz="4400" spc="5" dirty="0"/>
              <a:t> </a:t>
            </a:r>
            <a:r>
              <a:rPr sz="4400" spc="680" dirty="0"/>
              <a:t>to</a:t>
            </a:r>
            <a:r>
              <a:rPr sz="4400" spc="5" dirty="0"/>
              <a:t> </a:t>
            </a:r>
            <a:r>
              <a:rPr sz="4400" spc="535" dirty="0"/>
              <a:t>enter</a:t>
            </a:r>
            <a:r>
              <a:rPr sz="4400" spc="15" dirty="0"/>
              <a:t> </a:t>
            </a:r>
            <a:r>
              <a:rPr sz="4400" spc="535" dirty="0"/>
              <a:t>it  </a:t>
            </a:r>
            <a:r>
              <a:rPr sz="4400" spc="450" dirty="0"/>
              <a:t>once </a:t>
            </a:r>
            <a:r>
              <a:rPr sz="4400" spc="509" dirty="0"/>
              <a:t>per</a:t>
            </a:r>
            <a:r>
              <a:rPr sz="4400" spc="-495" dirty="0"/>
              <a:t> </a:t>
            </a:r>
            <a:r>
              <a:rPr sz="4400" spc="300" dirty="0"/>
              <a:t>session.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3580" y="4188459"/>
            <a:ext cx="8547100" cy="60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75"/>
              </a:lnSpc>
            </a:pPr>
            <a:r>
              <a:rPr sz="4000" spc="450" dirty="0">
                <a:solidFill>
                  <a:srgbClr val="00007F"/>
                </a:solidFill>
                <a:latin typeface="Arial Narrow"/>
                <a:cs typeface="Arial Narrow"/>
                <a:hlinkClick r:id="rId2"/>
              </a:rPr>
              <a:t>http://stackoverflow.com/a/9011152</a:t>
            </a:r>
            <a:endParaRPr sz="4000">
              <a:latin typeface="Arial Narrow"/>
              <a:cs typeface="Arial Narro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14350" y="1666646"/>
            <a:ext cx="9055100" cy="1708497"/>
          </a:xfrm>
          <a:prstGeom prst="rect">
            <a:avLst/>
          </a:prstGeom>
        </p:spPr>
        <p:txBody>
          <a:bodyPr vert="horz" wrap="square" lIns="0" tIns="278993" rIns="0" bIns="0" rtlCol="0">
            <a:spAutoFit/>
          </a:bodyPr>
          <a:lstStyle/>
          <a:p>
            <a:pPr algn="ctr">
              <a:lnSpc>
                <a:spcPts val="5545"/>
              </a:lnSpc>
            </a:pPr>
            <a:r>
              <a:rPr spc="465" dirty="0"/>
              <a:t>Create</a:t>
            </a:r>
            <a:r>
              <a:rPr spc="-10" dirty="0"/>
              <a:t> </a:t>
            </a:r>
            <a:r>
              <a:rPr spc="315" dirty="0"/>
              <a:t>a</a:t>
            </a:r>
            <a:r>
              <a:rPr spc="-10" dirty="0"/>
              <a:t> </a:t>
            </a:r>
            <a:r>
              <a:rPr spc="575" dirty="0"/>
              <a:t>repo</a:t>
            </a:r>
            <a:r>
              <a:rPr spc="-5" dirty="0"/>
              <a:t> </a:t>
            </a:r>
            <a:r>
              <a:rPr spc="450" dirty="0"/>
              <a:t>in</a:t>
            </a:r>
            <a:r>
              <a:rPr dirty="0"/>
              <a:t> </a:t>
            </a:r>
            <a:r>
              <a:rPr spc="509" dirty="0"/>
              <a:t>Github</a:t>
            </a:r>
            <a:r>
              <a:rPr dirty="0"/>
              <a:t> </a:t>
            </a:r>
            <a:r>
              <a:rPr spc="645" dirty="0"/>
              <a:t>for</a:t>
            </a:r>
          </a:p>
          <a:p>
            <a:pPr algn="ctr">
              <a:lnSpc>
                <a:spcPts val="5545"/>
              </a:lnSpc>
            </a:pPr>
            <a:r>
              <a:rPr spc="-5" dirty="0" smtClean="0">
                <a:latin typeface="Consolas"/>
                <a:cs typeface="Consolas"/>
              </a:rPr>
              <a:t>d</a:t>
            </a:r>
            <a:r>
              <a:rPr lang="en-US" spc="-5" dirty="0" smtClean="0">
                <a:latin typeface="Consolas"/>
                <a:cs typeface="Consolas"/>
              </a:rPr>
              <a:t>ct</a:t>
            </a:r>
            <a:r>
              <a:rPr spc="-5" dirty="0" smtClean="0">
                <a:latin typeface="Consolas"/>
                <a:cs typeface="Consolas"/>
              </a:rPr>
              <a:t>-</a:t>
            </a:r>
            <a:r>
              <a:rPr spc="-5" dirty="0">
                <a:latin typeface="Consolas"/>
                <a:cs typeface="Consolas"/>
              </a:rPr>
              <a:t>git101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02610" y="4044950"/>
            <a:ext cx="3874135" cy="42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330" dirty="0">
                <a:solidFill>
                  <a:srgbClr val="00007F"/>
                </a:solidFill>
                <a:latin typeface="Arial Narrow"/>
                <a:cs typeface="Arial Narrow"/>
                <a:hlinkClick r:id="rId2"/>
              </a:rPr>
              <a:t>https://github.com/new</a:t>
            </a:r>
            <a:endParaRPr sz="2800">
              <a:latin typeface="Arial Narrow"/>
              <a:cs typeface="Arial Narro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4919" y="233680"/>
            <a:ext cx="754697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490" dirty="0"/>
              <a:t>Pushing</a:t>
            </a:r>
            <a:r>
              <a:rPr sz="5400" spc="-25" dirty="0"/>
              <a:t> </a:t>
            </a:r>
            <a:r>
              <a:rPr sz="5400" spc="-10" dirty="0" smtClean="0">
                <a:latin typeface="Consolas"/>
                <a:cs typeface="Consolas"/>
              </a:rPr>
              <a:t>d</a:t>
            </a:r>
            <a:r>
              <a:rPr lang="en-US" sz="5400" spc="-10" dirty="0" smtClean="0">
                <a:latin typeface="Consolas"/>
                <a:cs typeface="Consolas"/>
              </a:rPr>
              <a:t>ct</a:t>
            </a:r>
            <a:r>
              <a:rPr sz="5400" spc="-10" dirty="0" smtClean="0">
                <a:latin typeface="Consolas"/>
                <a:cs typeface="Consolas"/>
              </a:rPr>
              <a:t>-</a:t>
            </a:r>
            <a:r>
              <a:rPr sz="5400" spc="-10" dirty="0">
                <a:latin typeface="Consolas"/>
                <a:cs typeface="Consolas"/>
              </a:rPr>
              <a:t>git101</a:t>
            </a:r>
            <a:endParaRPr sz="540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80" dirty="0"/>
              <a:t>Go</a:t>
            </a:r>
            <a:r>
              <a:rPr spc="-5" dirty="0"/>
              <a:t> </a:t>
            </a:r>
            <a:r>
              <a:rPr spc="195" dirty="0"/>
              <a:t>back</a:t>
            </a:r>
            <a:r>
              <a:rPr spc="5" dirty="0"/>
              <a:t> </a:t>
            </a:r>
            <a:r>
              <a:rPr spc="335" dirty="0"/>
              <a:t>to</a:t>
            </a:r>
            <a:r>
              <a:rPr spc="10" dirty="0"/>
              <a:t> </a:t>
            </a:r>
            <a:r>
              <a:rPr spc="-5" dirty="0" smtClean="0">
                <a:latin typeface="Consolas"/>
                <a:cs typeface="Consolas"/>
              </a:rPr>
              <a:t>d</a:t>
            </a:r>
            <a:r>
              <a:rPr lang="en-US" spc="-5" dirty="0" smtClean="0">
                <a:latin typeface="Consolas"/>
                <a:cs typeface="Consolas"/>
              </a:rPr>
              <a:t>ct</a:t>
            </a:r>
            <a:r>
              <a:rPr spc="-5" dirty="0" smtClean="0">
                <a:latin typeface="Consolas"/>
                <a:cs typeface="Consolas"/>
              </a:rPr>
              <a:t>-</a:t>
            </a:r>
            <a:r>
              <a:rPr spc="-5" dirty="0">
                <a:latin typeface="Consolas"/>
                <a:cs typeface="Consolas"/>
              </a:rPr>
              <a:t>git101</a:t>
            </a:r>
            <a:r>
              <a:rPr spc="-680" dirty="0">
                <a:latin typeface="Consolas"/>
                <a:cs typeface="Consolas"/>
              </a:rPr>
              <a:t> </a:t>
            </a:r>
            <a:r>
              <a:rPr spc="229" dirty="0"/>
              <a:t>and</a:t>
            </a:r>
            <a:r>
              <a:rPr dirty="0"/>
              <a:t> </a:t>
            </a:r>
            <a:r>
              <a:rPr spc="215" dirty="0"/>
              <a:t>push</a:t>
            </a:r>
            <a:r>
              <a:rPr spc="-10" dirty="0"/>
              <a:t> </a:t>
            </a:r>
            <a:r>
              <a:rPr spc="270" dirty="0"/>
              <a:t>it</a:t>
            </a:r>
            <a:r>
              <a:rPr dirty="0"/>
              <a:t> </a:t>
            </a:r>
            <a:r>
              <a:rPr spc="335" dirty="0"/>
              <a:t>to</a:t>
            </a:r>
            <a:r>
              <a:rPr spc="-5" dirty="0"/>
              <a:t> </a:t>
            </a:r>
            <a:r>
              <a:rPr spc="240" dirty="0"/>
              <a:t>your</a:t>
            </a:r>
            <a:r>
              <a:rPr spc="5" dirty="0"/>
              <a:t> </a:t>
            </a:r>
            <a:r>
              <a:rPr spc="290" dirty="0"/>
              <a:t>new</a:t>
            </a:r>
            <a:r>
              <a:rPr spc="-5" dirty="0"/>
              <a:t> </a:t>
            </a:r>
            <a:r>
              <a:rPr spc="260" dirty="0"/>
              <a:t>repo</a:t>
            </a:r>
            <a:r>
              <a:rPr spc="-5" dirty="0"/>
              <a:t> </a:t>
            </a:r>
            <a:r>
              <a:rPr spc="165" dirty="0"/>
              <a:t>(use</a:t>
            </a:r>
            <a:r>
              <a:rPr spc="-5" dirty="0"/>
              <a:t> </a:t>
            </a:r>
            <a:r>
              <a:rPr spc="55" dirty="0"/>
              <a:t>SSH</a:t>
            </a:r>
            <a:r>
              <a:rPr spc="-5" dirty="0"/>
              <a:t> </a:t>
            </a:r>
            <a:r>
              <a:rPr spc="200" dirty="0"/>
              <a:t>url)</a:t>
            </a: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2000" dirty="0">
                <a:latin typeface="Consolas"/>
                <a:cs typeface="Consolas"/>
              </a:rPr>
              <a:t>$ </a:t>
            </a:r>
            <a:r>
              <a:rPr sz="2000" spc="-5" dirty="0">
                <a:latin typeface="Consolas"/>
                <a:cs typeface="Consolas"/>
              </a:rPr>
              <a:t>git remote </a:t>
            </a:r>
            <a:r>
              <a:rPr sz="2000" dirty="0">
                <a:latin typeface="Consolas"/>
                <a:cs typeface="Consolas"/>
              </a:rPr>
              <a:t>add </a:t>
            </a:r>
            <a:r>
              <a:rPr sz="2000" spc="-5" dirty="0">
                <a:latin typeface="Consolas"/>
                <a:cs typeface="Consolas"/>
              </a:rPr>
              <a:t>origin</a:t>
            </a:r>
            <a:r>
              <a:rPr sz="2000" spc="13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git@github.com:user/</a:t>
            </a:r>
            <a:r>
              <a:rPr sz="2000" spc="-5" dirty="0" smtClean="0">
                <a:latin typeface="Consolas"/>
                <a:cs typeface="Consolas"/>
              </a:rPr>
              <a:t>dc</a:t>
            </a:r>
            <a:r>
              <a:rPr lang="en-US" sz="2000" spc="-5" dirty="0" smtClean="0">
                <a:latin typeface="Consolas"/>
                <a:cs typeface="Consolas"/>
              </a:rPr>
              <a:t>t</a:t>
            </a:r>
            <a:r>
              <a:rPr sz="2000" spc="-5" dirty="0" smtClean="0">
                <a:latin typeface="Consolas"/>
                <a:cs typeface="Consolas"/>
              </a:rPr>
              <a:t>-</a:t>
            </a:r>
            <a:r>
              <a:rPr sz="2000" spc="-5" dirty="0">
                <a:latin typeface="Consolas"/>
                <a:cs typeface="Consolas"/>
              </a:rPr>
              <a:t>git101.git</a:t>
            </a:r>
            <a:endParaRPr sz="2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380"/>
              </a:lnSpc>
            </a:pPr>
            <a:r>
              <a:rPr sz="2000" dirty="0">
                <a:latin typeface="Consolas"/>
                <a:cs typeface="Consolas"/>
              </a:rPr>
              <a:t>$ </a:t>
            </a:r>
            <a:r>
              <a:rPr sz="2000" spc="-5" dirty="0">
                <a:latin typeface="Consolas"/>
                <a:cs typeface="Consolas"/>
              </a:rPr>
              <a:t>git push </a:t>
            </a:r>
            <a:r>
              <a:rPr sz="2000" dirty="0">
                <a:latin typeface="Consolas"/>
                <a:cs typeface="Consolas"/>
              </a:rPr>
              <a:t>-u </a:t>
            </a:r>
            <a:r>
              <a:rPr sz="2000" spc="-5" dirty="0">
                <a:latin typeface="Consolas"/>
                <a:cs typeface="Consolas"/>
              </a:rPr>
              <a:t>origin master</a:t>
            </a:r>
            <a:endParaRPr sz="2000" dirty="0">
              <a:latin typeface="Consolas"/>
              <a:cs typeface="Consolas"/>
            </a:endParaRPr>
          </a:p>
          <a:p>
            <a:pPr marL="12700" marR="704850">
              <a:lnSpc>
                <a:spcPts val="2350"/>
              </a:lnSpc>
              <a:spcBef>
                <a:spcPts val="100"/>
              </a:spcBef>
            </a:pP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Warning: Permanently </a:t>
            </a: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added the RSA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host </a:t>
            </a: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key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for IP </a:t>
            </a: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address 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'192.30.252.130' to </a:t>
            </a: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the list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of known</a:t>
            </a:r>
            <a:r>
              <a:rPr sz="2000" spc="5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hosts.</a:t>
            </a:r>
            <a:endParaRPr sz="2000" dirty="0">
              <a:latin typeface="Consolas"/>
              <a:cs typeface="Consolas"/>
            </a:endParaRPr>
          </a:p>
          <a:p>
            <a:pPr marL="12700" marR="1404620">
              <a:lnSpc>
                <a:spcPts val="2350"/>
              </a:lnSpc>
            </a:pP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Enter passphrase for </a:t>
            </a: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key </a:t>
            </a:r>
            <a:r>
              <a:rPr sz="2000" spc="-5" dirty="0" smtClean="0">
                <a:solidFill>
                  <a:srgbClr val="666666"/>
                </a:solidFill>
                <a:latin typeface="Consolas"/>
                <a:cs typeface="Consolas"/>
              </a:rPr>
              <a:t>'</a:t>
            </a:r>
            <a:r>
              <a:rPr lang="mr-IN" sz="2000" spc="-5" dirty="0">
                <a:solidFill>
                  <a:srgbClr val="666666"/>
                </a:solidFill>
                <a:latin typeface="Consolas"/>
                <a:cs typeface="Consolas"/>
              </a:rPr>
              <a:t>/Users/aniketrao</a:t>
            </a:r>
            <a:r>
              <a:rPr sz="2000" spc="-5" dirty="0" smtClean="0">
                <a:solidFill>
                  <a:srgbClr val="666666"/>
                </a:solidFill>
                <a:latin typeface="Consolas"/>
                <a:cs typeface="Consolas"/>
              </a:rPr>
              <a:t>/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.ssh/id_rsa':  Counting objects: </a:t>
            </a: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40,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 done.</a:t>
            </a:r>
            <a:endParaRPr sz="2000" dirty="0">
              <a:latin typeface="Consolas"/>
              <a:cs typeface="Consolas"/>
            </a:endParaRPr>
          </a:p>
          <a:p>
            <a:pPr marL="12700" marR="2384425">
              <a:lnSpc>
                <a:spcPts val="2350"/>
              </a:lnSpc>
              <a:spcBef>
                <a:spcPts val="10"/>
              </a:spcBef>
            </a:pP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Delta compression </a:t>
            </a: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using up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to </a:t>
            </a: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4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threads.  Compressing objects: 100% (24/24), done.  Writing objects: 100% (40/40), 3.41 KiB, done.  Total </a:t>
            </a: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40 (delta 3),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reused </a:t>
            </a: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0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(delta </a:t>
            </a: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0)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ts val="2265"/>
              </a:lnSpc>
            </a:pP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To</a:t>
            </a:r>
            <a:r>
              <a:rPr sz="2000" spc="5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git@github.com:user/devcon-git101.git</a:t>
            </a:r>
            <a:endParaRPr sz="2000" dirty="0">
              <a:latin typeface="Consolas"/>
              <a:cs typeface="Consolas"/>
            </a:endParaRPr>
          </a:p>
          <a:p>
            <a:pPr marL="152400">
              <a:lnSpc>
                <a:spcPts val="2350"/>
              </a:lnSpc>
              <a:tabLst>
                <a:tab pos="2950845" algn="l"/>
              </a:tabLst>
            </a:pP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*</a:t>
            </a:r>
            <a:r>
              <a:rPr sz="2000" spc="1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[new</a:t>
            </a:r>
            <a:r>
              <a:rPr sz="2000" spc="1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branch]	master -&gt;</a:t>
            </a:r>
            <a:r>
              <a:rPr sz="2000" spc="-3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master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ts val="2375"/>
              </a:lnSpc>
            </a:pP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Branch master set up </a:t>
            </a: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to track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remote branch master from</a:t>
            </a:r>
            <a:r>
              <a:rPr sz="2000" spc="12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origin.</a:t>
            </a:r>
            <a:endParaRPr sz="20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6979" y="1038859"/>
            <a:ext cx="2524760" cy="82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660" dirty="0"/>
              <a:t>git</a:t>
            </a:r>
            <a:r>
              <a:rPr sz="5400" spc="-80" dirty="0"/>
              <a:t> </a:t>
            </a:r>
            <a:r>
              <a:rPr sz="5400" spc="540" dirty="0"/>
              <a:t>push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1490" y="2167890"/>
            <a:ext cx="6184265" cy="291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295" dirty="0">
                <a:latin typeface="Arial Narrow"/>
                <a:cs typeface="Arial Narrow"/>
              </a:rPr>
              <a:t>Note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285" dirty="0">
                <a:latin typeface="Arial Narrow"/>
                <a:cs typeface="Arial Narrow"/>
              </a:rPr>
              <a:t>that</a:t>
            </a:r>
            <a:r>
              <a:rPr sz="2200" spc="10" dirty="0">
                <a:latin typeface="Arial Narrow"/>
                <a:cs typeface="Arial Narrow"/>
              </a:rPr>
              <a:t> </a:t>
            </a:r>
            <a:r>
              <a:rPr sz="2200" spc="270" dirty="0">
                <a:latin typeface="Arial Narrow"/>
                <a:cs typeface="Arial Narrow"/>
              </a:rPr>
              <a:t>"git</a:t>
            </a:r>
            <a:r>
              <a:rPr sz="2200" spc="120" dirty="0">
                <a:latin typeface="Arial Narrow"/>
                <a:cs typeface="Arial Narrow"/>
              </a:rPr>
              <a:t> </a:t>
            </a:r>
            <a:r>
              <a:rPr sz="2200" spc="-5" dirty="0">
                <a:latin typeface="Arial"/>
                <a:cs typeface="Arial"/>
              </a:rPr>
              <a:t>push" only pushes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single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branch.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If </a:t>
            </a:r>
            <a:r>
              <a:rPr sz="2200" spc="-10" dirty="0">
                <a:latin typeface="Arial"/>
                <a:cs typeface="Arial"/>
              </a:rPr>
              <a:t>you </a:t>
            </a:r>
            <a:r>
              <a:rPr sz="2200" spc="-5" dirty="0">
                <a:latin typeface="Arial"/>
                <a:cs typeface="Arial"/>
              </a:rPr>
              <a:t>want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push all branches you </a:t>
            </a:r>
            <a:r>
              <a:rPr sz="2200" dirty="0">
                <a:latin typeface="Arial"/>
                <a:cs typeface="Arial"/>
              </a:rPr>
              <a:t>can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use: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2800" dirty="0">
                <a:latin typeface="Consolas"/>
                <a:cs typeface="Consolas"/>
              </a:rPr>
              <a:t>$ </a:t>
            </a:r>
            <a:r>
              <a:rPr sz="2800" spc="-10" dirty="0">
                <a:latin typeface="Consolas"/>
                <a:cs typeface="Consolas"/>
              </a:rPr>
              <a:t>git push REMOTE</a:t>
            </a:r>
            <a:r>
              <a:rPr sz="2800" spc="-85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--all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480"/>
              </a:spcBef>
            </a:pPr>
            <a:r>
              <a:rPr sz="2200" spc="-5" dirty="0">
                <a:latin typeface="Arial"/>
                <a:cs typeface="Arial"/>
              </a:rPr>
              <a:t>If </a:t>
            </a:r>
            <a:r>
              <a:rPr sz="2200" spc="-10" dirty="0">
                <a:latin typeface="Arial"/>
                <a:cs typeface="Arial"/>
              </a:rPr>
              <a:t>you </a:t>
            </a:r>
            <a:r>
              <a:rPr sz="2200" spc="-5" dirty="0">
                <a:latin typeface="Arial"/>
                <a:cs typeface="Arial"/>
              </a:rPr>
              <a:t>want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push all tags </a:t>
            </a:r>
            <a:r>
              <a:rPr sz="2200" spc="-10" dirty="0">
                <a:latin typeface="Arial"/>
                <a:cs typeface="Arial"/>
              </a:rPr>
              <a:t>you </a:t>
            </a:r>
            <a:r>
              <a:rPr sz="2200" dirty="0">
                <a:latin typeface="Arial"/>
                <a:cs typeface="Arial"/>
              </a:rPr>
              <a:t>can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use: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2800" dirty="0">
                <a:latin typeface="Consolas"/>
                <a:cs typeface="Consolas"/>
              </a:rPr>
              <a:t>$ </a:t>
            </a:r>
            <a:r>
              <a:rPr sz="2800" spc="-10" dirty="0">
                <a:latin typeface="Consolas"/>
                <a:cs typeface="Consolas"/>
              </a:rPr>
              <a:t>git push REMOTE</a:t>
            </a:r>
            <a:r>
              <a:rPr sz="2800" spc="-80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--tags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8230" y="918209"/>
            <a:ext cx="7917180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09"/>
              </a:lnSpc>
            </a:pPr>
            <a:r>
              <a:rPr sz="5400" spc="505" dirty="0"/>
              <a:t>Clone</a:t>
            </a:r>
            <a:r>
              <a:rPr sz="5400" spc="-15" dirty="0"/>
              <a:t> </a:t>
            </a:r>
            <a:r>
              <a:rPr sz="5400" spc="670" dirty="0"/>
              <a:t>into</a:t>
            </a:r>
            <a:r>
              <a:rPr sz="5400" spc="-20" dirty="0"/>
              <a:t> </a:t>
            </a:r>
            <a:r>
              <a:rPr sz="5400" spc="630" dirty="0"/>
              <a:t>another</a:t>
            </a:r>
            <a:r>
              <a:rPr sz="5400" spc="-15" dirty="0"/>
              <a:t> </a:t>
            </a:r>
            <a:r>
              <a:rPr sz="5400" spc="655" dirty="0"/>
              <a:t>folder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1490" y="2481579"/>
            <a:ext cx="8843010" cy="3021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$ </a:t>
            </a:r>
            <a:r>
              <a:rPr sz="2000" spc="-5" dirty="0">
                <a:latin typeface="Consolas"/>
                <a:cs typeface="Consolas"/>
              </a:rPr>
              <a:t>cd</a:t>
            </a:r>
            <a:r>
              <a:rPr sz="2000" spc="-8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..</a:t>
            </a:r>
            <a:endParaRPr sz="2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 marR="5080">
              <a:lnSpc>
                <a:spcPts val="2350"/>
              </a:lnSpc>
            </a:pPr>
            <a:r>
              <a:rPr sz="2000" dirty="0">
                <a:latin typeface="Consolas"/>
                <a:cs typeface="Consolas"/>
              </a:rPr>
              <a:t>$ </a:t>
            </a:r>
            <a:r>
              <a:rPr sz="2000" spc="-5" dirty="0">
                <a:latin typeface="Consolas"/>
                <a:cs typeface="Consolas"/>
              </a:rPr>
              <a:t>git </a:t>
            </a:r>
            <a:r>
              <a:rPr sz="2000" dirty="0">
                <a:latin typeface="Consolas"/>
                <a:cs typeface="Consolas"/>
              </a:rPr>
              <a:t>clone </a:t>
            </a:r>
            <a:r>
              <a:rPr sz="2000" spc="-5" dirty="0">
                <a:latin typeface="Consolas"/>
                <a:cs typeface="Consolas"/>
              </a:rPr>
              <a:t>git@github.com:user/</a:t>
            </a:r>
            <a:r>
              <a:rPr sz="2000" spc="-5" dirty="0" smtClean="0">
                <a:latin typeface="Consolas"/>
                <a:cs typeface="Consolas"/>
              </a:rPr>
              <a:t>d</a:t>
            </a:r>
            <a:r>
              <a:rPr lang="en-US" sz="2000" spc="-5" dirty="0" smtClean="0">
                <a:latin typeface="Consolas"/>
                <a:cs typeface="Consolas"/>
              </a:rPr>
              <a:t>ct</a:t>
            </a:r>
            <a:r>
              <a:rPr sz="2000" spc="-5" dirty="0" smtClean="0">
                <a:latin typeface="Consolas"/>
                <a:cs typeface="Consolas"/>
              </a:rPr>
              <a:t>-</a:t>
            </a:r>
            <a:r>
              <a:rPr sz="2000" spc="-5" dirty="0">
                <a:latin typeface="Consolas"/>
                <a:cs typeface="Consolas"/>
              </a:rPr>
              <a:t>git101.git github-git101 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Cloning into</a:t>
            </a:r>
            <a:r>
              <a:rPr sz="2000" spc="2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'github-git101'...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ts val="2260"/>
              </a:lnSpc>
            </a:pP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remote: Counting objects: </a:t>
            </a: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40,</a:t>
            </a:r>
            <a:r>
              <a:rPr sz="2000" spc="3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done.</a:t>
            </a:r>
            <a:endParaRPr sz="2000" dirty="0">
              <a:latin typeface="Consolas"/>
              <a:cs typeface="Consolas"/>
            </a:endParaRPr>
          </a:p>
          <a:p>
            <a:pPr marL="12700" marR="2104390">
              <a:lnSpc>
                <a:spcPts val="2350"/>
              </a:lnSpc>
              <a:spcBef>
                <a:spcPts val="100"/>
              </a:spcBef>
            </a:pP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remote: Compressing objects: 100% (21/21), </a:t>
            </a: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done. 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remote: </a:t>
            </a: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Total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40 (delta </a:t>
            </a: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3),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reused 40 (delta 3)  Receiving objects: </a:t>
            </a: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100%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(40/40),</a:t>
            </a:r>
            <a:r>
              <a:rPr sz="2000" spc="2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done.</a:t>
            </a:r>
            <a:endParaRPr sz="2000" dirty="0">
              <a:latin typeface="Consolas"/>
              <a:cs typeface="Consolas"/>
            </a:endParaRPr>
          </a:p>
          <a:p>
            <a:pPr marL="12700" marR="3924935">
              <a:lnSpc>
                <a:spcPts val="2350"/>
              </a:lnSpc>
              <a:spcBef>
                <a:spcPts val="10"/>
              </a:spcBef>
            </a:pP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Resolving deltas: 100% (3/3), done.  done.</a:t>
            </a:r>
            <a:endParaRPr sz="20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0290" y="732790"/>
            <a:ext cx="2895600" cy="82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505" dirty="0"/>
              <a:t>play</a:t>
            </a:r>
            <a:r>
              <a:rPr sz="5400" spc="-75" dirty="0"/>
              <a:t> </a:t>
            </a:r>
            <a:r>
              <a:rPr sz="5400" spc="705" dirty="0"/>
              <a:t>time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1490" y="2186685"/>
            <a:ext cx="8555355" cy="2551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8750">
              <a:lnSpc>
                <a:spcPts val="2790"/>
              </a:lnSpc>
            </a:pPr>
            <a:r>
              <a:rPr sz="2400" spc="305" dirty="0">
                <a:latin typeface="Arial Narrow"/>
                <a:cs typeface="Arial Narrow"/>
              </a:rPr>
              <a:t>With</a:t>
            </a:r>
            <a:r>
              <a:rPr sz="2400" dirty="0">
                <a:latin typeface="Arial Narrow"/>
                <a:cs typeface="Arial Narrow"/>
              </a:rPr>
              <a:t> </a:t>
            </a:r>
            <a:r>
              <a:rPr sz="2400" spc="310" dirty="0">
                <a:latin typeface="Arial Narrow"/>
                <a:cs typeface="Arial Narrow"/>
              </a:rPr>
              <a:t>the</a:t>
            </a:r>
            <a:r>
              <a:rPr sz="2400" spc="5" dirty="0">
                <a:latin typeface="Arial Narrow"/>
                <a:cs typeface="Arial Narrow"/>
              </a:rPr>
              <a:t> </a:t>
            </a:r>
            <a:r>
              <a:rPr sz="2400" spc="250" dirty="0">
                <a:latin typeface="Arial Narrow"/>
                <a:cs typeface="Arial Narrow"/>
              </a:rPr>
              <a:t>cloned</a:t>
            </a:r>
            <a:r>
              <a:rPr sz="2400" spc="5" dirty="0">
                <a:latin typeface="Arial Narrow"/>
                <a:cs typeface="Arial Narrow"/>
              </a:rPr>
              <a:t> </a:t>
            </a:r>
            <a:r>
              <a:rPr sz="2400" spc="250" dirty="0">
                <a:latin typeface="Arial Narrow"/>
                <a:cs typeface="Arial Narrow"/>
              </a:rPr>
              <a:t>folder,</a:t>
            </a:r>
            <a:r>
              <a:rPr sz="2400" spc="-10" dirty="0">
                <a:latin typeface="Arial Narrow"/>
                <a:cs typeface="Arial Narrow"/>
              </a:rPr>
              <a:t> </a:t>
            </a:r>
            <a:r>
              <a:rPr sz="2400" spc="265" dirty="0">
                <a:latin typeface="Arial Narrow"/>
                <a:cs typeface="Arial Narrow"/>
              </a:rPr>
              <a:t>you</a:t>
            </a:r>
            <a:r>
              <a:rPr sz="2400" dirty="0">
                <a:latin typeface="Arial Narrow"/>
                <a:cs typeface="Arial Narrow"/>
              </a:rPr>
              <a:t> </a:t>
            </a:r>
            <a:r>
              <a:rPr sz="2400" spc="185" dirty="0">
                <a:latin typeface="Arial Narrow"/>
                <a:cs typeface="Arial Narrow"/>
              </a:rPr>
              <a:t>can</a:t>
            </a:r>
            <a:r>
              <a:rPr sz="2400" spc="5" dirty="0">
                <a:latin typeface="Arial Narrow"/>
                <a:cs typeface="Arial Narrow"/>
              </a:rPr>
              <a:t> </a:t>
            </a:r>
            <a:r>
              <a:rPr sz="2400" spc="345" dirty="0">
                <a:latin typeface="Arial Narrow"/>
                <a:cs typeface="Arial Narrow"/>
              </a:rPr>
              <a:t>now</a:t>
            </a:r>
            <a:r>
              <a:rPr sz="2400" spc="-5" dirty="0">
                <a:latin typeface="Arial Narrow"/>
                <a:cs typeface="Arial Narrow"/>
              </a:rPr>
              <a:t> </a:t>
            </a:r>
            <a:r>
              <a:rPr sz="2400" spc="220" dirty="0">
                <a:latin typeface="Arial Narrow"/>
                <a:cs typeface="Arial Narrow"/>
              </a:rPr>
              <a:t>play</a:t>
            </a:r>
            <a:r>
              <a:rPr sz="2400" dirty="0">
                <a:latin typeface="Arial Narrow"/>
                <a:cs typeface="Arial Narrow"/>
              </a:rPr>
              <a:t> </a:t>
            </a:r>
            <a:r>
              <a:rPr sz="2400" spc="270" dirty="0">
                <a:latin typeface="Arial Narrow"/>
                <a:cs typeface="Arial Narrow"/>
              </a:rPr>
              <a:t>around</a:t>
            </a:r>
            <a:r>
              <a:rPr sz="2400" spc="-5" dirty="0">
                <a:latin typeface="Arial Narrow"/>
                <a:cs typeface="Arial Narrow"/>
              </a:rPr>
              <a:t> </a:t>
            </a:r>
            <a:r>
              <a:rPr sz="2400" spc="325" dirty="0">
                <a:latin typeface="Arial Narrow"/>
                <a:cs typeface="Arial Narrow"/>
              </a:rPr>
              <a:t>with</a:t>
            </a:r>
            <a:r>
              <a:rPr sz="2400" dirty="0">
                <a:latin typeface="Arial Narrow"/>
                <a:cs typeface="Arial Narrow"/>
              </a:rPr>
              <a:t> </a:t>
            </a:r>
            <a:r>
              <a:rPr sz="2400" spc="235" dirty="0">
                <a:latin typeface="Arial Narrow"/>
                <a:cs typeface="Arial Narrow"/>
              </a:rPr>
              <a:t>certain  </a:t>
            </a:r>
            <a:r>
              <a:rPr sz="2400" spc="250" dirty="0">
                <a:latin typeface="Arial Narrow"/>
                <a:cs typeface="Arial Narrow"/>
              </a:rPr>
              <a:t>collaboration</a:t>
            </a:r>
            <a:r>
              <a:rPr sz="2400" spc="-20" dirty="0">
                <a:latin typeface="Arial Narrow"/>
                <a:cs typeface="Arial Narrow"/>
              </a:rPr>
              <a:t> </a:t>
            </a:r>
            <a:r>
              <a:rPr sz="2400" spc="175" dirty="0">
                <a:latin typeface="Arial Narrow"/>
                <a:cs typeface="Arial Narrow"/>
              </a:rPr>
              <a:t>scenarios.</a:t>
            </a:r>
            <a:r>
              <a:rPr sz="2400" spc="-20" dirty="0">
                <a:latin typeface="Arial Narrow"/>
                <a:cs typeface="Arial Narrow"/>
              </a:rPr>
              <a:t> </a:t>
            </a:r>
            <a:r>
              <a:rPr sz="2400" spc="220" dirty="0">
                <a:latin typeface="Arial Narrow"/>
                <a:cs typeface="Arial Narrow"/>
              </a:rPr>
              <a:t>For</a:t>
            </a:r>
            <a:r>
              <a:rPr sz="2400" spc="-25" dirty="0">
                <a:latin typeface="Arial Narrow"/>
                <a:cs typeface="Arial Narrow"/>
              </a:rPr>
              <a:t> </a:t>
            </a:r>
            <a:r>
              <a:rPr sz="2400" spc="235" dirty="0">
                <a:latin typeface="Arial Narrow"/>
                <a:cs typeface="Arial Narrow"/>
              </a:rPr>
              <a:t>example:</a:t>
            </a:r>
            <a:endParaRPr sz="2400" dirty="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30200" algn="l"/>
              </a:tabLst>
            </a:pPr>
            <a:r>
              <a:rPr sz="2400" spc="275" dirty="0">
                <a:latin typeface="Arial Narrow"/>
                <a:cs typeface="Arial Narrow"/>
              </a:rPr>
              <a:t>Make</a:t>
            </a:r>
            <a:r>
              <a:rPr sz="2400" spc="-10" dirty="0">
                <a:latin typeface="Arial Narrow"/>
                <a:cs typeface="Arial Narrow"/>
              </a:rPr>
              <a:t> </a:t>
            </a:r>
            <a:r>
              <a:rPr sz="2400" spc="265" dirty="0">
                <a:latin typeface="Arial Narrow"/>
                <a:cs typeface="Arial Narrow"/>
              </a:rPr>
              <a:t>some</a:t>
            </a:r>
            <a:r>
              <a:rPr sz="2400" spc="-10" dirty="0">
                <a:latin typeface="Arial Narrow"/>
                <a:cs typeface="Arial Narrow"/>
              </a:rPr>
              <a:t> </a:t>
            </a:r>
            <a:r>
              <a:rPr sz="2400" spc="204" dirty="0">
                <a:latin typeface="Arial Narrow"/>
                <a:cs typeface="Arial Narrow"/>
              </a:rPr>
              <a:t>changes</a:t>
            </a:r>
            <a:r>
              <a:rPr sz="2400" spc="-15" dirty="0">
                <a:latin typeface="Arial Narrow"/>
                <a:cs typeface="Arial Narrow"/>
              </a:rPr>
              <a:t> </a:t>
            </a:r>
            <a:r>
              <a:rPr sz="2400" spc="225" dirty="0">
                <a:latin typeface="Arial Narrow"/>
                <a:cs typeface="Arial Narrow"/>
              </a:rPr>
              <a:t>in</a:t>
            </a:r>
            <a:r>
              <a:rPr sz="2400" spc="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Consolas"/>
                <a:cs typeface="Consolas"/>
              </a:rPr>
              <a:t>/</a:t>
            </a:r>
            <a:r>
              <a:rPr sz="2400" spc="-5" dirty="0" smtClean="0">
                <a:latin typeface="Consolas"/>
                <a:cs typeface="Consolas"/>
              </a:rPr>
              <a:t>d</a:t>
            </a:r>
            <a:r>
              <a:rPr lang="en-US" sz="2400" spc="-5" dirty="0" smtClean="0">
                <a:latin typeface="Consolas"/>
                <a:cs typeface="Consolas"/>
              </a:rPr>
              <a:t>ct</a:t>
            </a:r>
            <a:r>
              <a:rPr sz="2400" spc="-5" dirty="0" smtClean="0">
                <a:latin typeface="Consolas"/>
                <a:cs typeface="Consolas"/>
              </a:rPr>
              <a:t>-</a:t>
            </a:r>
            <a:r>
              <a:rPr sz="2400" spc="-5" dirty="0">
                <a:latin typeface="Consolas"/>
                <a:cs typeface="Consolas"/>
              </a:rPr>
              <a:t>git101</a:t>
            </a:r>
            <a:endParaRPr sz="2400" dirty="0">
              <a:latin typeface="Consolas"/>
              <a:cs typeface="Consolas"/>
            </a:endParaRPr>
          </a:p>
          <a:p>
            <a:pPr marL="329565" indent="-316865">
              <a:lnSpc>
                <a:spcPct val="100000"/>
              </a:lnSpc>
              <a:spcBef>
                <a:spcPts val="40"/>
              </a:spcBef>
              <a:buAutoNum type="arabicPeriod"/>
              <a:tabLst>
                <a:tab pos="330200" algn="l"/>
              </a:tabLst>
            </a:pPr>
            <a:r>
              <a:rPr sz="2400" spc="300" dirty="0">
                <a:latin typeface="Arial Narrow"/>
                <a:cs typeface="Arial Narrow"/>
              </a:rPr>
              <a:t>Commit </a:t>
            </a:r>
            <a:r>
              <a:rPr sz="2400" spc="290" dirty="0">
                <a:latin typeface="Arial Narrow"/>
                <a:cs typeface="Arial Narrow"/>
              </a:rPr>
              <a:t>it </a:t>
            </a:r>
            <a:r>
              <a:rPr sz="2400" spc="180" dirty="0">
                <a:latin typeface="Arial Narrow"/>
                <a:cs typeface="Arial Narrow"/>
              </a:rPr>
              <a:t>via </a:t>
            </a:r>
            <a:r>
              <a:rPr sz="2400" spc="75" dirty="0">
                <a:latin typeface="Arial Narrow"/>
                <a:cs typeface="Arial Narrow"/>
              </a:rPr>
              <a:t>"</a:t>
            </a:r>
            <a:r>
              <a:rPr sz="2400" spc="75" dirty="0">
                <a:latin typeface="Consolas"/>
                <a:cs typeface="Consolas"/>
              </a:rPr>
              <a:t>git</a:t>
            </a:r>
            <a:r>
              <a:rPr sz="2400" spc="-819" dirty="0">
                <a:latin typeface="Consolas"/>
                <a:cs typeface="Consolas"/>
              </a:rPr>
              <a:t> </a:t>
            </a:r>
            <a:r>
              <a:rPr sz="2400" spc="40" dirty="0">
                <a:latin typeface="Consolas"/>
                <a:cs typeface="Consolas"/>
              </a:rPr>
              <a:t>commit</a:t>
            </a:r>
            <a:r>
              <a:rPr sz="2400" spc="40" dirty="0">
                <a:latin typeface="Arial Narrow"/>
                <a:cs typeface="Arial Narrow"/>
              </a:rPr>
              <a:t>"</a:t>
            </a:r>
            <a:endParaRPr sz="2400" dirty="0">
              <a:latin typeface="Arial Narrow"/>
              <a:cs typeface="Arial Narrow"/>
            </a:endParaRPr>
          </a:p>
          <a:p>
            <a:pPr marL="329565" indent="-316865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330200" algn="l"/>
                <a:tab pos="5575300" algn="l"/>
              </a:tabLst>
            </a:pPr>
            <a:r>
              <a:rPr sz="2400" spc="195" dirty="0">
                <a:latin typeface="Arial Narrow"/>
                <a:cs typeface="Arial Narrow"/>
              </a:rPr>
              <a:t>Push</a:t>
            </a:r>
            <a:r>
              <a:rPr sz="2400" spc="40" dirty="0">
                <a:latin typeface="Arial Narrow"/>
                <a:cs typeface="Arial Narrow"/>
              </a:rPr>
              <a:t> </a:t>
            </a:r>
            <a:r>
              <a:rPr sz="2400" spc="290" dirty="0">
                <a:latin typeface="Arial Narrow"/>
                <a:cs typeface="Arial Narrow"/>
              </a:rPr>
              <a:t>it</a:t>
            </a:r>
            <a:r>
              <a:rPr sz="2400" spc="35" dirty="0">
                <a:latin typeface="Arial Narrow"/>
                <a:cs typeface="Arial Narrow"/>
              </a:rPr>
              <a:t> </a:t>
            </a:r>
            <a:r>
              <a:rPr sz="2400" spc="365" dirty="0">
                <a:latin typeface="Arial Narrow"/>
                <a:cs typeface="Arial Narrow"/>
              </a:rPr>
              <a:t>to</a:t>
            </a:r>
            <a:r>
              <a:rPr sz="2400" spc="40" dirty="0">
                <a:latin typeface="Arial Narrow"/>
                <a:cs typeface="Arial Narrow"/>
              </a:rPr>
              <a:t> </a:t>
            </a:r>
            <a:r>
              <a:rPr sz="2400" spc="310" dirty="0">
                <a:latin typeface="Arial Narrow"/>
                <a:cs typeface="Arial Narrow"/>
              </a:rPr>
              <a:t>the</a:t>
            </a:r>
            <a:r>
              <a:rPr sz="2400" spc="40" dirty="0">
                <a:latin typeface="Arial Narrow"/>
                <a:cs typeface="Arial Narrow"/>
              </a:rPr>
              <a:t> </a:t>
            </a:r>
            <a:r>
              <a:rPr sz="2400" spc="285" dirty="0">
                <a:latin typeface="Arial Narrow"/>
                <a:cs typeface="Arial Narrow"/>
              </a:rPr>
              <a:t>repo</a:t>
            </a:r>
            <a:r>
              <a:rPr sz="2400" spc="35" dirty="0">
                <a:latin typeface="Arial Narrow"/>
                <a:cs typeface="Arial Narrow"/>
              </a:rPr>
              <a:t> </a:t>
            </a:r>
            <a:r>
              <a:rPr sz="2400" spc="285" dirty="0">
                <a:latin typeface="Arial Narrow"/>
                <a:cs typeface="Arial Narrow"/>
              </a:rPr>
              <a:t>at</a:t>
            </a:r>
            <a:r>
              <a:rPr sz="2400" spc="35" dirty="0">
                <a:latin typeface="Arial Narrow"/>
                <a:cs typeface="Arial Narrow"/>
              </a:rPr>
              <a:t> </a:t>
            </a:r>
            <a:r>
              <a:rPr sz="2400" spc="254" dirty="0">
                <a:latin typeface="Arial Narrow"/>
                <a:cs typeface="Arial Narrow"/>
              </a:rPr>
              <a:t>Github</a:t>
            </a:r>
            <a:r>
              <a:rPr sz="2400" spc="45" dirty="0">
                <a:latin typeface="Arial Narrow"/>
                <a:cs typeface="Arial Narrow"/>
              </a:rPr>
              <a:t> </a:t>
            </a:r>
            <a:r>
              <a:rPr sz="2400" spc="180" dirty="0">
                <a:latin typeface="Arial Narrow"/>
                <a:cs typeface="Arial Narrow"/>
              </a:rPr>
              <a:t>via</a:t>
            </a:r>
            <a:r>
              <a:rPr sz="2400" spc="40" dirty="0">
                <a:latin typeface="Arial Narrow"/>
                <a:cs typeface="Arial Narrow"/>
              </a:rPr>
              <a:t> </a:t>
            </a:r>
            <a:r>
              <a:rPr sz="2400" spc="80" dirty="0">
                <a:latin typeface="Arial Narrow"/>
                <a:cs typeface="Arial Narrow"/>
              </a:rPr>
              <a:t>"</a:t>
            </a:r>
            <a:r>
              <a:rPr sz="2400" spc="80" dirty="0">
                <a:latin typeface="Consolas"/>
                <a:cs typeface="Consolas"/>
              </a:rPr>
              <a:t>git	</a:t>
            </a:r>
            <a:r>
              <a:rPr sz="2400" spc="60" dirty="0">
                <a:latin typeface="Consolas"/>
                <a:cs typeface="Consolas"/>
              </a:rPr>
              <a:t>push</a:t>
            </a:r>
            <a:r>
              <a:rPr sz="2400" spc="60" dirty="0">
                <a:latin typeface="Arial Narrow"/>
                <a:cs typeface="Arial Narrow"/>
              </a:rPr>
              <a:t>"</a:t>
            </a:r>
            <a:endParaRPr sz="2400" dirty="0">
              <a:latin typeface="Arial Narrow"/>
              <a:cs typeface="Arial Narrow"/>
            </a:endParaRPr>
          </a:p>
          <a:p>
            <a:pPr marL="329565" indent="-316865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330200" algn="l"/>
              </a:tabLst>
            </a:pPr>
            <a:r>
              <a:rPr sz="2400" spc="190" dirty="0">
                <a:latin typeface="Arial Narrow"/>
                <a:cs typeface="Arial Narrow"/>
              </a:rPr>
              <a:t>Go</a:t>
            </a:r>
            <a:r>
              <a:rPr sz="2400" spc="-5" dirty="0">
                <a:latin typeface="Arial Narrow"/>
                <a:cs typeface="Arial Narrow"/>
              </a:rPr>
              <a:t> </a:t>
            </a:r>
            <a:r>
              <a:rPr sz="2400" spc="365" dirty="0">
                <a:latin typeface="Arial Narrow"/>
                <a:cs typeface="Arial Narrow"/>
              </a:rPr>
              <a:t>to</a:t>
            </a:r>
            <a:r>
              <a:rPr sz="2400" spc="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Consolas"/>
                <a:cs typeface="Consolas"/>
              </a:rPr>
              <a:t>/github-git101</a:t>
            </a:r>
            <a:r>
              <a:rPr sz="2400" spc="-745" dirty="0">
                <a:latin typeface="Consolas"/>
                <a:cs typeface="Consolas"/>
              </a:rPr>
              <a:t> </a:t>
            </a:r>
            <a:r>
              <a:rPr sz="2400" spc="250" dirty="0">
                <a:latin typeface="Arial Narrow"/>
                <a:cs typeface="Arial Narrow"/>
              </a:rPr>
              <a:t>and</a:t>
            </a:r>
            <a:r>
              <a:rPr sz="2400" spc="-5" dirty="0">
                <a:latin typeface="Arial Narrow"/>
                <a:cs typeface="Arial Narrow"/>
              </a:rPr>
              <a:t> </a:t>
            </a:r>
            <a:r>
              <a:rPr sz="2400" spc="254" dirty="0">
                <a:latin typeface="Arial Narrow"/>
                <a:cs typeface="Arial Narrow"/>
              </a:rPr>
              <a:t>pull</a:t>
            </a:r>
            <a:r>
              <a:rPr sz="2400" spc="-5" dirty="0">
                <a:latin typeface="Arial Narrow"/>
                <a:cs typeface="Arial Narrow"/>
              </a:rPr>
              <a:t> </a:t>
            </a:r>
            <a:r>
              <a:rPr sz="2400" spc="310" dirty="0">
                <a:latin typeface="Arial Narrow"/>
                <a:cs typeface="Arial Narrow"/>
              </a:rPr>
              <a:t>the</a:t>
            </a:r>
            <a:r>
              <a:rPr sz="2400" dirty="0">
                <a:latin typeface="Arial Narrow"/>
                <a:cs typeface="Arial Narrow"/>
              </a:rPr>
              <a:t> </a:t>
            </a:r>
            <a:r>
              <a:rPr sz="2400" spc="210" dirty="0">
                <a:latin typeface="Arial Narrow"/>
                <a:cs typeface="Arial Narrow"/>
              </a:rPr>
              <a:t>changes</a:t>
            </a:r>
            <a:r>
              <a:rPr sz="2400" spc="-5" dirty="0">
                <a:latin typeface="Arial Narrow"/>
                <a:cs typeface="Arial Narrow"/>
              </a:rPr>
              <a:t> </a:t>
            </a:r>
            <a:r>
              <a:rPr sz="2400" spc="175" dirty="0">
                <a:latin typeface="Arial Narrow"/>
                <a:cs typeface="Arial Narrow"/>
              </a:rPr>
              <a:t>via</a:t>
            </a:r>
            <a:r>
              <a:rPr sz="2400" spc="-5" dirty="0">
                <a:latin typeface="Arial Narrow"/>
                <a:cs typeface="Arial Narrow"/>
              </a:rPr>
              <a:t> </a:t>
            </a:r>
            <a:r>
              <a:rPr sz="2400" spc="80" dirty="0">
                <a:latin typeface="Arial Narrow"/>
                <a:cs typeface="Arial Narrow"/>
              </a:rPr>
              <a:t>"</a:t>
            </a:r>
            <a:r>
              <a:rPr sz="2400" spc="80" dirty="0">
                <a:latin typeface="Consolas"/>
                <a:cs typeface="Consolas"/>
              </a:rPr>
              <a:t>git</a:t>
            </a:r>
            <a:r>
              <a:rPr sz="2400" dirty="0">
                <a:latin typeface="Consolas"/>
                <a:cs typeface="Consolas"/>
              </a:rPr>
              <a:t> </a:t>
            </a:r>
            <a:r>
              <a:rPr sz="2400" spc="55" dirty="0">
                <a:latin typeface="Consolas"/>
                <a:cs typeface="Consolas"/>
              </a:rPr>
              <a:t>pull</a:t>
            </a:r>
            <a:r>
              <a:rPr sz="2400" spc="55" dirty="0">
                <a:latin typeface="Arial Narrow"/>
                <a:cs typeface="Arial Narrow"/>
              </a:rPr>
              <a:t>"</a:t>
            </a:r>
            <a:endParaRPr sz="2400" dirty="0">
              <a:latin typeface="Arial Narrow"/>
              <a:cs typeface="Arial Narro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2450" y="1679955"/>
            <a:ext cx="8964930" cy="311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520" marR="217170" algn="ctr">
              <a:lnSpc>
                <a:spcPts val="4940"/>
              </a:lnSpc>
            </a:pPr>
            <a:r>
              <a:rPr sz="4400" spc="565" dirty="0">
                <a:latin typeface="Arial Narrow"/>
                <a:cs typeface="Arial Narrow"/>
              </a:rPr>
              <a:t>Want</a:t>
            </a:r>
            <a:r>
              <a:rPr sz="4400" spc="10" dirty="0">
                <a:latin typeface="Arial Narrow"/>
                <a:cs typeface="Arial Narrow"/>
              </a:rPr>
              <a:t> </a:t>
            </a:r>
            <a:r>
              <a:rPr sz="4400" spc="680" dirty="0">
                <a:latin typeface="Arial Narrow"/>
                <a:cs typeface="Arial Narrow"/>
              </a:rPr>
              <a:t>to</a:t>
            </a:r>
            <a:r>
              <a:rPr sz="4400" dirty="0">
                <a:latin typeface="Arial Narrow"/>
                <a:cs typeface="Arial Narrow"/>
              </a:rPr>
              <a:t> </a:t>
            </a:r>
            <a:r>
              <a:rPr sz="4400" spc="535" dirty="0">
                <a:latin typeface="Arial Narrow"/>
                <a:cs typeface="Arial Narrow"/>
              </a:rPr>
              <a:t>let</a:t>
            </a:r>
            <a:r>
              <a:rPr sz="4400" spc="10" dirty="0">
                <a:latin typeface="Arial Narrow"/>
                <a:cs typeface="Arial Narrow"/>
              </a:rPr>
              <a:t> </a:t>
            </a:r>
            <a:r>
              <a:rPr sz="4400" spc="505" dirty="0">
                <a:latin typeface="Arial Narrow"/>
                <a:cs typeface="Arial Narrow"/>
              </a:rPr>
              <a:t>someone</a:t>
            </a:r>
            <a:r>
              <a:rPr sz="4400" spc="5" dirty="0">
                <a:latin typeface="Arial Narrow"/>
                <a:cs typeface="Arial Narrow"/>
              </a:rPr>
              <a:t> </a:t>
            </a:r>
            <a:r>
              <a:rPr sz="4400" spc="360" dirty="0">
                <a:latin typeface="Arial Narrow"/>
                <a:cs typeface="Arial Narrow"/>
              </a:rPr>
              <a:t>else</a:t>
            </a:r>
            <a:r>
              <a:rPr sz="4400" dirty="0">
                <a:latin typeface="Arial Narrow"/>
                <a:cs typeface="Arial Narrow"/>
              </a:rPr>
              <a:t> </a:t>
            </a:r>
            <a:r>
              <a:rPr sz="4400" spc="440" dirty="0">
                <a:latin typeface="Arial Narrow"/>
                <a:cs typeface="Arial Narrow"/>
              </a:rPr>
              <a:t>push</a:t>
            </a:r>
            <a:r>
              <a:rPr sz="4400" dirty="0">
                <a:latin typeface="Arial Narrow"/>
                <a:cs typeface="Arial Narrow"/>
              </a:rPr>
              <a:t> </a:t>
            </a:r>
            <a:r>
              <a:rPr sz="4400" spc="680" dirty="0">
                <a:latin typeface="Arial Narrow"/>
                <a:cs typeface="Arial Narrow"/>
              </a:rPr>
              <a:t>to  </a:t>
            </a:r>
            <a:r>
              <a:rPr sz="4400" spc="495" dirty="0">
                <a:latin typeface="Arial Narrow"/>
                <a:cs typeface="Arial Narrow"/>
              </a:rPr>
              <a:t>your</a:t>
            </a:r>
            <a:r>
              <a:rPr sz="4400" spc="-55" dirty="0">
                <a:latin typeface="Arial Narrow"/>
                <a:cs typeface="Arial Narrow"/>
              </a:rPr>
              <a:t> </a:t>
            </a:r>
            <a:r>
              <a:rPr sz="4400" spc="375" dirty="0">
                <a:latin typeface="Arial Narrow"/>
                <a:cs typeface="Arial Narrow"/>
              </a:rPr>
              <a:t>repo?</a:t>
            </a:r>
            <a:endParaRPr sz="44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50">
              <a:latin typeface="Times New Roman"/>
              <a:cs typeface="Times New Roman"/>
            </a:endParaRPr>
          </a:p>
          <a:p>
            <a:pPr marL="8255" algn="ctr">
              <a:lnSpc>
                <a:spcPts val="5105"/>
              </a:lnSpc>
              <a:spcBef>
                <a:spcPts val="5"/>
              </a:spcBef>
            </a:pPr>
            <a:r>
              <a:rPr sz="4400" spc="370" dirty="0">
                <a:latin typeface="Arial Narrow"/>
                <a:cs typeface="Arial Narrow"/>
              </a:rPr>
              <a:t>Go</a:t>
            </a:r>
            <a:r>
              <a:rPr sz="4400" spc="-10" dirty="0">
                <a:latin typeface="Arial Narrow"/>
                <a:cs typeface="Arial Narrow"/>
              </a:rPr>
              <a:t> </a:t>
            </a:r>
            <a:r>
              <a:rPr sz="4400" spc="680" dirty="0">
                <a:latin typeface="Arial Narrow"/>
                <a:cs typeface="Arial Narrow"/>
              </a:rPr>
              <a:t>to</a:t>
            </a:r>
            <a:r>
              <a:rPr sz="4400" spc="-10" dirty="0">
                <a:latin typeface="Arial Narrow"/>
                <a:cs typeface="Arial Narrow"/>
              </a:rPr>
              <a:t> </a:t>
            </a:r>
            <a:r>
              <a:rPr sz="4400" spc="575" dirty="0">
                <a:latin typeface="Arial Narrow"/>
                <a:cs typeface="Arial Narrow"/>
              </a:rPr>
              <a:t>the</a:t>
            </a:r>
            <a:r>
              <a:rPr sz="4400" spc="-10" dirty="0">
                <a:latin typeface="Arial Narrow"/>
                <a:cs typeface="Arial Narrow"/>
              </a:rPr>
              <a:t> </a:t>
            </a:r>
            <a:r>
              <a:rPr sz="4400" spc="530" dirty="0">
                <a:latin typeface="Arial Narrow"/>
                <a:cs typeface="Arial Narrow"/>
              </a:rPr>
              <a:t>repo</a:t>
            </a:r>
            <a:r>
              <a:rPr sz="4400" dirty="0">
                <a:latin typeface="Arial Narrow"/>
                <a:cs typeface="Arial Narrow"/>
              </a:rPr>
              <a:t> </a:t>
            </a:r>
            <a:r>
              <a:rPr sz="4400" spc="430" dirty="0">
                <a:latin typeface="Arial Narrow"/>
                <a:cs typeface="Arial Narrow"/>
              </a:rPr>
              <a:t>Settings</a:t>
            </a:r>
            <a:r>
              <a:rPr sz="4400" spc="55" dirty="0">
                <a:latin typeface="Arial Narrow"/>
                <a:cs typeface="Arial Narrow"/>
              </a:rPr>
              <a:t> </a:t>
            </a:r>
            <a:r>
              <a:rPr sz="4400" dirty="0">
                <a:latin typeface="Segoe UI"/>
                <a:cs typeface="Segoe UI"/>
              </a:rPr>
              <a:t>→</a:t>
            </a:r>
            <a:endParaRPr sz="4400">
              <a:latin typeface="Segoe UI"/>
              <a:cs typeface="Segoe UI"/>
            </a:endParaRPr>
          </a:p>
          <a:p>
            <a:pPr algn="ctr">
              <a:lnSpc>
                <a:spcPts val="5065"/>
              </a:lnSpc>
            </a:pPr>
            <a:r>
              <a:rPr sz="4400" spc="445" dirty="0">
                <a:latin typeface="Arial Narrow"/>
                <a:cs typeface="Arial Narrow"/>
              </a:rPr>
              <a:t>Collaborators</a:t>
            </a:r>
            <a:r>
              <a:rPr sz="4400" dirty="0">
                <a:latin typeface="Arial Narrow"/>
                <a:cs typeface="Arial Narrow"/>
              </a:rPr>
              <a:t> </a:t>
            </a:r>
            <a:r>
              <a:rPr sz="4400" spc="459" dirty="0">
                <a:latin typeface="Arial Narrow"/>
                <a:cs typeface="Arial Narrow"/>
              </a:rPr>
              <a:t>and</a:t>
            </a:r>
            <a:r>
              <a:rPr sz="4400" dirty="0">
                <a:latin typeface="Arial Narrow"/>
                <a:cs typeface="Arial Narrow"/>
              </a:rPr>
              <a:t> </a:t>
            </a:r>
            <a:r>
              <a:rPr sz="4400" spc="484" dirty="0">
                <a:latin typeface="Arial Narrow"/>
                <a:cs typeface="Arial Narrow"/>
              </a:rPr>
              <a:t>add</a:t>
            </a:r>
            <a:r>
              <a:rPr sz="4400" spc="-5" dirty="0">
                <a:latin typeface="Arial Narrow"/>
                <a:cs typeface="Arial Narrow"/>
              </a:rPr>
              <a:t> </a:t>
            </a:r>
            <a:r>
              <a:rPr sz="4400" spc="495" dirty="0">
                <a:latin typeface="Arial Narrow"/>
                <a:cs typeface="Arial Narrow"/>
              </a:rPr>
              <a:t>your</a:t>
            </a:r>
            <a:r>
              <a:rPr sz="4400" spc="5" dirty="0">
                <a:latin typeface="Arial Narrow"/>
                <a:cs typeface="Arial Narrow"/>
              </a:rPr>
              <a:t> </a:t>
            </a:r>
            <a:r>
              <a:rPr sz="4400" spc="409" dirty="0">
                <a:latin typeface="Arial Narrow"/>
                <a:cs typeface="Arial Narrow"/>
              </a:rPr>
              <a:t>friends.</a:t>
            </a:r>
            <a:endParaRPr sz="4400">
              <a:latin typeface="Arial Narrow"/>
              <a:cs typeface="Arial Narro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8379" y="1357629"/>
            <a:ext cx="2979420" cy="82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500" dirty="0"/>
              <a:t>Push/Pull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1490" y="2736595"/>
            <a:ext cx="8597265" cy="2315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790"/>
              </a:lnSpc>
            </a:pPr>
            <a:r>
              <a:rPr sz="3200" spc="300" dirty="0">
                <a:latin typeface="Arial Narrow"/>
                <a:cs typeface="Arial Narrow"/>
              </a:rPr>
              <a:t>You'll</a:t>
            </a:r>
            <a:r>
              <a:rPr sz="3200" spc="10" dirty="0">
                <a:latin typeface="Arial Narrow"/>
                <a:cs typeface="Arial Narrow"/>
              </a:rPr>
              <a:t> </a:t>
            </a:r>
            <a:r>
              <a:rPr sz="3200" spc="300" dirty="0">
                <a:latin typeface="Arial Narrow"/>
                <a:cs typeface="Arial Narrow"/>
              </a:rPr>
              <a:t>quickly</a:t>
            </a:r>
            <a:r>
              <a:rPr sz="3200" spc="15" dirty="0">
                <a:latin typeface="Arial Narrow"/>
                <a:cs typeface="Arial Narrow"/>
              </a:rPr>
              <a:t> </a:t>
            </a:r>
            <a:r>
              <a:rPr sz="3200" spc="345" dirty="0">
                <a:latin typeface="Arial Narrow"/>
                <a:cs typeface="Arial Narrow"/>
              </a:rPr>
              <a:t>notice</a:t>
            </a:r>
            <a:r>
              <a:rPr sz="3200" spc="5" dirty="0">
                <a:latin typeface="Arial Narrow"/>
                <a:cs typeface="Arial Narrow"/>
              </a:rPr>
              <a:t> </a:t>
            </a:r>
            <a:r>
              <a:rPr sz="3200" spc="420" dirty="0">
                <a:latin typeface="Arial Narrow"/>
                <a:cs typeface="Arial Narrow"/>
              </a:rPr>
              <a:t>that</a:t>
            </a:r>
            <a:r>
              <a:rPr sz="3200" spc="50" dirty="0">
                <a:latin typeface="Arial Narrow"/>
                <a:cs typeface="Arial Narrow"/>
              </a:rPr>
              <a:t> </a:t>
            </a:r>
            <a:r>
              <a:rPr sz="3200" dirty="0">
                <a:latin typeface="Consolas"/>
                <a:cs typeface="Consolas"/>
              </a:rPr>
              <a:t>git</a:t>
            </a:r>
            <a:r>
              <a:rPr sz="3200" spc="-10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push</a:t>
            </a:r>
            <a:r>
              <a:rPr sz="3200" spc="-1000" dirty="0">
                <a:latin typeface="Consolas"/>
                <a:cs typeface="Consolas"/>
              </a:rPr>
              <a:t> </a:t>
            </a:r>
            <a:r>
              <a:rPr sz="3200" spc="340" dirty="0">
                <a:latin typeface="Arial Narrow"/>
                <a:cs typeface="Arial Narrow"/>
              </a:rPr>
              <a:t>only</a:t>
            </a:r>
            <a:r>
              <a:rPr sz="3200" spc="15" dirty="0">
                <a:latin typeface="Arial Narrow"/>
                <a:cs typeface="Arial Narrow"/>
              </a:rPr>
              <a:t> </a:t>
            </a:r>
            <a:r>
              <a:rPr sz="3200" spc="315" dirty="0">
                <a:latin typeface="Arial Narrow"/>
                <a:cs typeface="Arial Narrow"/>
              </a:rPr>
              <a:t>allows  </a:t>
            </a:r>
            <a:r>
              <a:rPr sz="3200" spc="360" dirty="0">
                <a:latin typeface="Arial Narrow"/>
                <a:cs typeface="Arial Narrow"/>
              </a:rPr>
              <a:t>fast-forward</a:t>
            </a:r>
            <a:r>
              <a:rPr sz="3200" spc="-10" dirty="0">
                <a:latin typeface="Arial Narrow"/>
                <a:cs typeface="Arial Narrow"/>
              </a:rPr>
              <a:t> </a:t>
            </a:r>
            <a:r>
              <a:rPr sz="3200" spc="275" dirty="0">
                <a:latin typeface="Arial Narrow"/>
                <a:cs typeface="Arial Narrow"/>
              </a:rPr>
              <a:t>changes</a:t>
            </a:r>
            <a:r>
              <a:rPr sz="3200" spc="-10" dirty="0">
                <a:latin typeface="Arial Narrow"/>
                <a:cs typeface="Arial Narrow"/>
              </a:rPr>
              <a:t> </a:t>
            </a:r>
            <a:r>
              <a:rPr sz="3200" spc="490" dirty="0">
                <a:latin typeface="Arial Narrow"/>
                <a:cs typeface="Arial Narrow"/>
              </a:rPr>
              <a:t>to</a:t>
            </a:r>
            <a:r>
              <a:rPr sz="3200" dirty="0">
                <a:latin typeface="Arial Narrow"/>
                <a:cs typeface="Arial Narrow"/>
              </a:rPr>
              <a:t> </a:t>
            </a:r>
            <a:r>
              <a:rPr sz="3200" spc="370" dirty="0">
                <a:latin typeface="Arial Narrow"/>
                <a:cs typeface="Arial Narrow"/>
              </a:rPr>
              <a:t>be</a:t>
            </a:r>
            <a:r>
              <a:rPr sz="3200" spc="-10" dirty="0">
                <a:latin typeface="Arial Narrow"/>
                <a:cs typeface="Arial Narrow"/>
              </a:rPr>
              <a:t> </a:t>
            </a:r>
            <a:r>
              <a:rPr sz="3200" spc="295" dirty="0">
                <a:latin typeface="Arial Narrow"/>
                <a:cs typeface="Arial Narrow"/>
              </a:rPr>
              <a:t>pushed.</a:t>
            </a:r>
            <a:endParaRPr sz="32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 marR="80010">
              <a:lnSpc>
                <a:spcPts val="3590"/>
              </a:lnSpc>
            </a:pPr>
            <a:r>
              <a:rPr sz="3200" spc="250" dirty="0">
                <a:latin typeface="Arial Narrow"/>
                <a:cs typeface="Arial Narrow"/>
              </a:rPr>
              <a:t>In</a:t>
            </a:r>
            <a:r>
              <a:rPr sz="3200" spc="5" dirty="0">
                <a:latin typeface="Arial Narrow"/>
                <a:cs typeface="Arial Narrow"/>
              </a:rPr>
              <a:t> </a:t>
            </a:r>
            <a:r>
              <a:rPr sz="3200" spc="330" dirty="0">
                <a:latin typeface="Arial Narrow"/>
                <a:cs typeface="Arial Narrow"/>
              </a:rPr>
              <a:t>simpler</a:t>
            </a:r>
            <a:r>
              <a:rPr sz="3200" dirty="0">
                <a:latin typeface="Arial Narrow"/>
                <a:cs typeface="Arial Narrow"/>
              </a:rPr>
              <a:t> </a:t>
            </a:r>
            <a:r>
              <a:rPr sz="3200" spc="325" dirty="0">
                <a:latin typeface="Arial Narrow"/>
                <a:cs typeface="Arial Narrow"/>
              </a:rPr>
              <a:t>terms,</a:t>
            </a:r>
            <a:r>
              <a:rPr sz="3200" spc="50" dirty="0">
                <a:latin typeface="Arial Narrow"/>
                <a:cs typeface="Arial Narrow"/>
              </a:rPr>
              <a:t> </a:t>
            </a:r>
            <a:r>
              <a:rPr sz="3200" i="1" spc="-165" dirty="0">
                <a:latin typeface="Lucida Sans"/>
                <a:cs typeface="Lucida Sans"/>
              </a:rPr>
              <a:t>you</a:t>
            </a:r>
            <a:r>
              <a:rPr sz="3200" i="1" spc="-270" dirty="0">
                <a:latin typeface="Lucida Sans"/>
                <a:cs typeface="Lucida Sans"/>
              </a:rPr>
              <a:t> </a:t>
            </a:r>
            <a:r>
              <a:rPr sz="3200" i="1" spc="-145" dirty="0">
                <a:latin typeface="Lucida Sans"/>
                <a:cs typeface="Lucida Sans"/>
              </a:rPr>
              <a:t>cannot</a:t>
            </a:r>
            <a:r>
              <a:rPr sz="3200" i="1" spc="-275" dirty="0">
                <a:latin typeface="Lucida Sans"/>
                <a:cs typeface="Lucida Sans"/>
              </a:rPr>
              <a:t> </a:t>
            </a:r>
            <a:r>
              <a:rPr sz="3200" i="1" spc="-225" dirty="0">
                <a:latin typeface="Lucida Sans"/>
                <a:cs typeface="Lucida Sans"/>
              </a:rPr>
              <a:t>push</a:t>
            </a:r>
            <a:r>
              <a:rPr sz="3200" i="1" spc="-275" dirty="0">
                <a:latin typeface="Lucida Sans"/>
                <a:cs typeface="Lucida Sans"/>
              </a:rPr>
              <a:t> </a:t>
            </a:r>
            <a:r>
              <a:rPr sz="3200" i="1" spc="-125" dirty="0">
                <a:latin typeface="Lucida Sans"/>
                <a:cs typeface="Lucida Sans"/>
              </a:rPr>
              <a:t>until</a:t>
            </a:r>
            <a:r>
              <a:rPr sz="3200" i="1" spc="-265" dirty="0">
                <a:latin typeface="Lucida Sans"/>
                <a:cs typeface="Lucida Sans"/>
              </a:rPr>
              <a:t> </a:t>
            </a:r>
            <a:r>
              <a:rPr sz="3200" i="1" spc="-165" dirty="0">
                <a:latin typeface="Lucida Sans"/>
                <a:cs typeface="Lucida Sans"/>
              </a:rPr>
              <a:t>you</a:t>
            </a:r>
            <a:r>
              <a:rPr sz="3200" i="1" spc="-270" dirty="0">
                <a:latin typeface="Lucida Sans"/>
                <a:cs typeface="Lucida Sans"/>
              </a:rPr>
              <a:t> </a:t>
            </a:r>
            <a:r>
              <a:rPr sz="3200" i="1" spc="-130" dirty="0">
                <a:latin typeface="Lucida Sans"/>
                <a:cs typeface="Lucida Sans"/>
              </a:rPr>
              <a:t>pull  </a:t>
            </a:r>
            <a:r>
              <a:rPr sz="3200" i="1" spc="-85" dirty="0">
                <a:latin typeface="Lucida Sans"/>
                <a:cs typeface="Lucida Sans"/>
              </a:rPr>
              <a:t>the</a:t>
            </a:r>
            <a:r>
              <a:rPr sz="3200" i="1" spc="-280" dirty="0">
                <a:latin typeface="Lucida Sans"/>
                <a:cs typeface="Lucida Sans"/>
              </a:rPr>
              <a:t> </a:t>
            </a:r>
            <a:r>
              <a:rPr sz="3200" i="1" spc="-85" dirty="0">
                <a:latin typeface="Lucida Sans"/>
                <a:cs typeface="Lucida Sans"/>
              </a:rPr>
              <a:t>latest</a:t>
            </a:r>
            <a:r>
              <a:rPr sz="3200" i="1" spc="-280" dirty="0">
                <a:latin typeface="Lucida Sans"/>
                <a:cs typeface="Lucida Sans"/>
              </a:rPr>
              <a:t> </a:t>
            </a:r>
            <a:r>
              <a:rPr sz="3200" i="1" spc="-190" dirty="0">
                <a:latin typeface="Lucida Sans"/>
                <a:cs typeface="Lucida Sans"/>
              </a:rPr>
              <a:t>changes</a:t>
            </a:r>
            <a:r>
              <a:rPr sz="3200" i="1" spc="-275" dirty="0">
                <a:latin typeface="Lucida Sans"/>
                <a:cs typeface="Lucida Sans"/>
              </a:rPr>
              <a:t> </a:t>
            </a:r>
            <a:r>
              <a:rPr sz="3200" i="1" spc="-195" dirty="0">
                <a:latin typeface="Lucida Sans"/>
                <a:cs typeface="Lucida Sans"/>
              </a:rPr>
              <a:t>from</a:t>
            </a:r>
            <a:r>
              <a:rPr sz="3200" i="1" spc="-280" dirty="0">
                <a:latin typeface="Lucida Sans"/>
                <a:cs typeface="Lucida Sans"/>
              </a:rPr>
              <a:t> </a:t>
            </a:r>
            <a:r>
              <a:rPr sz="3200" i="1" spc="-85" dirty="0">
                <a:latin typeface="Lucida Sans"/>
                <a:cs typeface="Lucida Sans"/>
              </a:rPr>
              <a:t>the</a:t>
            </a:r>
            <a:r>
              <a:rPr sz="3200" i="1" spc="-280" dirty="0">
                <a:latin typeface="Lucida Sans"/>
                <a:cs typeface="Lucida Sans"/>
              </a:rPr>
              <a:t> </a:t>
            </a:r>
            <a:r>
              <a:rPr sz="3200" i="1" spc="-100" dirty="0">
                <a:latin typeface="Lucida Sans"/>
                <a:cs typeface="Lucida Sans"/>
              </a:rPr>
              <a:t>remote</a:t>
            </a:r>
            <a:r>
              <a:rPr sz="3200" spc="-100" dirty="0">
                <a:latin typeface="Arial Narrow"/>
                <a:cs typeface="Arial Narrow"/>
              </a:rPr>
              <a:t>.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1979" rIns="0" bIns="0" rtlCol="0">
            <a:spAutoFit/>
          </a:bodyPr>
          <a:lstStyle/>
          <a:p>
            <a:pPr marL="134620">
              <a:lnSpc>
                <a:spcPts val="7815"/>
              </a:lnSpc>
            </a:pPr>
            <a:r>
              <a:rPr sz="6600" b="1" spc="60" dirty="0">
                <a:latin typeface="Trebuchet MS"/>
                <a:cs typeface="Trebuchet MS"/>
              </a:rPr>
              <a:t>Why </a:t>
            </a:r>
            <a:r>
              <a:rPr sz="6600" b="1" spc="55" dirty="0">
                <a:latin typeface="Trebuchet MS"/>
                <a:cs typeface="Trebuchet MS"/>
              </a:rPr>
              <a:t>Version</a:t>
            </a:r>
            <a:r>
              <a:rPr sz="6600" b="1" spc="-1025" dirty="0">
                <a:latin typeface="Trebuchet MS"/>
                <a:cs typeface="Trebuchet MS"/>
              </a:rPr>
              <a:t> </a:t>
            </a:r>
            <a:r>
              <a:rPr sz="6600" b="1" spc="55" dirty="0">
                <a:latin typeface="Trebuchet MS"/>
                <a:cs typeface="Trebuchet MS"/>
              </a:rPr>
              <a:t>Control?</a:t>
            </a:r>
            <a:endParaRPr sz="66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7839" y="1360170"/>
            <a:ext cx="3999865" cy="82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580" dirty="0"/>
              <a:t>pull </a:t>
            </a:r>
            <a:r>
              <a:rPr sz="5400" spc="455" dirty="0"/>
              <a:t>+</a:t>
            </a:r>
            <a:r>
              <a:rPr sz="5400" spc="-620" dirty="0"/>
              <a:t> </a:t>
            </a:r>
            <a:r>
              <a:rPr sz="5400" spc="495" dirty="0"/>
              <a:t>rebase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1490" y="2749986"/>
            <a:ext cx="9062085" cy="2308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3400"/>
              </a:lnSpc>
            </a:pPr>
            <a:r>
              <a:rPr sz="3200" spc="405" dirty="0">
                <a:latin typeface="Arial Narrow"/>
                <a:cs typeface="Arial Narrow"/>
              </a:rPr>
              <a:t>Want</a:t>
            </a:r>
            <a:r>
              <a:rPr sz="3200" spc="5" dirty="0">
                <a:latin typeface="Arial Narrow"/>
                <a:cs typeface="Arial Narrow"/>
              </a:rPr>
              <a:t> </a:t>
            </a:r>
            <a:r>
              <a:rPr sz="3200" spc="484" dirty="0">
                <a:latin typeface="Arial Narrow"/>
                <a:cs typeface="Arial Narrow"/>
              </a:rPr>
              <a:t>to</a:t>
            </a:r>
            <a:r>
              <a:rPr sz="3200" spc="15" dirty="0">
                <a:latin typeface="Arial Narrow"/>
                <a:cs typeface="Arial Narrow"/>
              </a:rPr>
              <a:t> </a:t>
            </a:r>
            <a:r>
              <a:rPr sz="3200" spc="425" dirty="0">
                <a:latin typeface="Arial Narrow"/>
                <a:cs typeface="Arial Narrow"/>
              </a:rPr>
              <a:t>get</a:t>
            </a:r>
            <a:r>
              <a:rPr sz="3200" dirty="0">
                <a:latin typeface="Arial Narrow"/>
                <a:cs typeface="Arial Narrow"/>
              </a:rPr>
              <a:t> </a:t>
            </a:r>
            <a:r>
              <a:rPr sz="3200" spc="335" dirty="0">
                <a:latin typeface="Arial Narrow"/>
                <a:cs typeface="Arial Narrow"/>
              </a:rPr>
              <a:t>rid</a:t>
            </a:r>
            <a:r>
              <a:rPr sz="3200" dirty="0">
                <a:latin typeface="Arial Narrow"/>
                <a:cs typeface="Arial Narrow"/>
              </a:rPr>
              <a:t> </a:t>
            </a:r>
            <a:r>
              <a:rPr sz="3200" spc="465" dirty="0">
                <a:latin typeface="Arial Narrow"/>
                <a:cs typeface="Arial Narrow"/>
              </a:rPr>
              <a:t>of</a:t>
            </a:r>
            <a:r>
              <a:rPr sz="3200" spc="10" dirty="0">
                <a:latin typeface="Arial Narrow"/>
                <a:cs typeface="Arial Narrow"/>
              </a:rPr>
              <a:t> </a:t>
            </a:r>
            <a:r>
              <a:rPr sz="3200" spc="409" dirty="0">
                <a:latin typeface="Arial Narrow"/>
                <a:cs typeface="Arial Narrow"/>
              </a:rPr>
              <a:t>the</a:t>
            </a:r>
            <a:r>
              <a:rPr sz="3200" spc="5" dirty="0">
                <a:latin typeface="Arial Narrow"/>
                <a:cs typeface="Arial Narrow"/>
              </a:rPr>
              <a:t> </a:t>
            </a:r>
            <a:r>
              <a:rPr sz="3200" spc="325" dirty="0">
                <a:latin typeface="Arial Narrow"/>
                <a:cs typeface="Arial Narrow"/>
              </a:rPr>
              <a:t>distracting</a:t>
            </a:r>
            <a:r>
              <a:rPr sz="3200" spc="5" dirty="0">
                <a:latin typeface="Arial Narrow"/>
                <a:cs typeface="Arial Narrow"/>
              </a:rPr>
              <a:t> </a:t>
            </a:r>
            <a:r>
              <a:rPr sz="3200" spc="390" dirty="0">
                <a:latin typeface="Arial Narrow"/>
                <a:cs typeface="Arial Narrow"/>
              </a:rPr>
              <a:t>merge</a:t>
            </a:r>
            <a:r>
              <a:rPr sz="3200" spc="15" dirty="0">
                <a:latin typeface="Arial Narrow"/>
                <a:cs typeface="Arial Narrow"/>
              </a:rPr>
              <a:t> </a:t>
            </a:r>
            <a:r>
              <a:rPr sz="3200" spc="375" dirty="0">
                <a:latin typeface="Arial Narrow"/>
                <a:cs typeface="Arial Narrow"/>
              </a:rPr>
              <a:t>commits  </a:t>
            </a:r>
            <a:r>
              <a:rPr sz="3200" spc="365" dirty="0">
                <a:latin typeface="Arial Narrow"/>
                <a:cs typeface="Arial Narrow"/>
              </a:rPr>
              <a:t>whenever </a:t>
            </a:r>
            <a:r>
              <a:rPr sz="3200" spc="360" dirty="0">
                <a:latin typeface="Arial Narrow"/>
                <a:cs typeface="Arial Narrow"/>
              </a:rPr>
              <a:t>you </a:t>
            </a:r>
            <a:r>
              <a:rPr sz="3200" spc="340" dirty="0">
                <a:latin typeface="Arial Narrow"/>
                <a:cs typeface="Arial Narrow"/>
              </a:rPr>
              <a:t>pull </a:t>
            </a:r>
            <a:r>
              <a:rPr sz="3200" spc="409" dirty="0">
                <a:latin typeface="Arial Narrow"/>
                <a:cs typeface="Arial Narrow"/>
              </a:rPr>
              <a:t>when </a:t>
            </a:r>
            <a:r>
              <a:rPr sz="3200" spc="360" dirty="0">
                <a:latin typeface="Arial Narrow"/>
                <a:cs typeface="Arial Narrow"/>
              </a:rPr>
              <a:t>you </a:t>
            </a:r>
            <a:r>
              <a:rPr sz="3200" spc="295" dirty="0">
                <a:latin typeface="Arial Narrow"/>
                <a:cs typeface="Arial Narrow"/>
              </a:rPr>
              <a:t>have </a:t>
            </a:r>
            <a:r>
              <a:rPr sz="3200" spc="360" dirty="0">
                <a:latin typeface="Arial Narrow"/>
                <a:cs typeface="Arial Narrow"/>
              </a:rPr>
              <a:t>pending  </a:t>
            </a:r>
            <a:r>
              <a:rPr sz="3200" spc="305" dirty="0">
                <a:latin typeface="Arial Narrow"/>
                <a:cs typeface="Arial Narrow"/>
              </a:rPr>
              <a:t>commits?</a:t>
            </a:r>
            <a:r>
              <a:rPr sz="3200" spc="10" dirty="0">
                <a:latin typeface="Arial Narrow"/>
                <a:cs typeface="Arial Narrow"/>
              </a:rPr>
              <a:t> </a:t>
            </a:r>
            <a:r>
              <a:rPr sz="3200" spc="275" dirty="0">
                <a:latin typeface="Arial Narrow"/>
                <a:cs typeface="Arial Narrow"/>
              </a:rPr>
              <a:t>Tell</a:t>
            </a:r>
            <a:r>
              <a:rPr sz="3200" spc="10" dirty="0">
                <a:latin typeface="Arial Narrow"/>
                <a:cs typeface="Arial Narrow"/>
              </a:rPr>
              <a:t> </a:t>
            </a:r>
            <a:r>
              <a:rPr sz="3200" spc="385" dirty="0">
                <a:latin typeface="Arial Narrow"/>
                <a:cs typeface="Arial Narrow"/>
              </a:rPr>
              <a:t>git</a:t>
            </a:r>
            <a:r>
              <a:rPr sz="3200" spc="5" dirty="0">
                <a:latin typeface="Arial Narrow"/>
                <a:cs typeface="Arial Narrow"/>
              </a:rPr>
              <a:t> </a:t>
            </a:r>
            <a:r>
              <a:rPr sz="3200" spc="484" dirty="0">
                <a:latin typeface="Arial Narrow"/>
                <a:cs typeface="Arial Narrow"/>
              </a:rPr>
              <a:t>to</a:t>
            </a:r>
            <a:r>
              <a:rPr sz="3200" spc="15" dirty="0">
                <a:latin typeface="Arial Narrow"/>
                <a:cs typeface="Arial Narrow"/>
              </a:rPr>
              <a:t> </a:t>
            </a:r>
            <a:r>
              <a:rPr sz="3200" spc="290" dirty="0">
                <a:latin typeface="Arial Narrow"/>
                <a:cs typeface="Arial Narrow"/>
              </a:rPr>
              <a:t>rebase</a:t>
            </a:r>
            <a:r>
              <a:rPr sz="3200" spc="5" dirty="0">
                <a:latin typeface="Arial Narrow"/>
                <a:cs typeface="Arial Narrow"/>
              </a:rPr>
              <a:t> </a:t>
            </a:r>
            <a:r>
              <a:rPr sz="3200" spc="315" dirty="0">
                <a:latin typeface="Arial Narrow"/>
                <a:cs typeface="Arial Narrow"/>
              </a:rPr>
              <a:t>instead</a:t>
            </a:r>
            <a:r>
              <a:rPr sz="3200" spc="5" dirty="0">
                <a:latin typeface="Arial Narrow"/>
                <a:cs typeface="Arial Narrow"/>
              </a:rPr>
              <a:t> </a:t>
            </a:r>
            <a:r>
              <a:rPr sz="3200" spc="465" dirty="0">
                <a:latin typeface="Arial Narrow"/>
                <a:cs typeface="Arial Narrow"/>
              </a:rPr>
              <a:t>of</a:t>
            </a:r>
            <a:r>
              <a:rPr sz="3200" spc="10" dirty="0">
                <a:latin typeface="Arial Narrow"/>
                <a:cs typeface="Arial Narrow"/>
              </a:rPr>
              <a:t> </a:t>
            </a:r>
            <a:r>
              <a:rPr sz="3200" spc="335" dirty="0">
                <a:latin typeface="Arial Narrow"/>
                <a:cs typeface="Arial Narrow"/>
              </a:rPr>
              <a:t>merging:</a:t>
            </a:r>
            <a:endParaRPr sz="32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onsolas"/>
                <a:cs typeface="Consolas"/>
              </a:rPr>
              <a:t>$ </a:t>
            </a:r>
            <a:r>
              <a:rPr sz="3200" spc="-5" dirty="0">
                <a:latin typeface="Consolas"/>
                <a:cs typeface="Consolas"/>
              </a:rPr>
              <a:t>git </a:t>
            </a:r>
            <a:r>
              <a:rPr sz="3200" dirty="0">
                <a:latin typeface="Consolas"/>
                <a:cs typeface="Consolas"/>
              </a:rPr>
              <a:t>pull </a:t>
            </a:r>
            <a:r>
              <a:rPr sz="3200" spc="-5" dirty="0">
                <a:latin typeface="Consolas"/>
                <a:cs typeface="Consolas"/>
              </a:rPr>
              <a:t>--rebase origin master</a:t>
            </a:r>
            <a:endParaRPr sz="32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8969" rIns="0" bIns="0" rtlCol="0">
            <a:spAutoFit/>
          </a:bodyPr>
          <a:lstStyle/>
          <a:p>
            <a:pPr marL="1838960">
              <a:lnSpc>
                <a:spcPts val="7109"/>
              </a:lnSpc>
            </a:pPr>
            <a:r>
              <a:rPr sz="6000" b="1" spc="155" dirty="0">
                <a:latin typeface="Trebuchet MS"/>
                <a:cs typeface="Trebuchet MS"/>
              </a:rPr>
              <a:t>Best</a:t>
            </a:r>
            <a:r>
              <a:rPr sz="6000" b="1" spc="-465" dirty="0">
                <a:latin typeface="Trebuchet MS"/>
                <a:cs typeface="Trebuchet MS"/>
              </a:rPr>
              <a:t> </a:t>
            </a:r>
            <a:r>
              <a:rPr sz="6000" b="1" spc="-35" dirty="0">
                <a:latin typeface="Trebuchet MS"/>
                <a:cs typeface="Trebuchet MS"/>
              </a:rPr>
              <a:t>Practices</a:t>
            </a:r>
            <a:endParaRPr sz="60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1239" y="769620"/>
            <a:ext cx="5473065" cy="82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545" dirty="0"/>
              <a:t>Project</a:t>
            </a:r>
            <a:r>
              <a:rPr sz="5400" spc="-60" dirty="0"/>
              <a:t> </a:t>
            </a:r>
            <a:r>
              <a:rPr sz="5400" spc="725" dirty="0"/>
              <a:t>Workflow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1490" y="2167381"/>
            <a:ext cx="8982075" cy="317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0555">
              <a:lnSpc>
                <a:spcPts val="2780"/>
              </a:lnSpc>
            </a:pPr>
            <a:r>
              <a:rPr sz="2400" spc="215" dirty="0">
                <a:latin typeface="Arial Narrow"/>
                <a:cs typeface="Arial Narrow"/>
              </a:rPr>
              <a:t>Here's</a:t>
            </a:r>
            <a:r>
              <a:rPr sz="2400" dirty="0">
                <a:latin typeface="Arial Narrow"/>
                <a:cs typeface="Arial Narrow"/>
              </a:rPr>
              <a:t> </a:t>
            </a:r>
            <a:r>
              <a:rPr sz="2400" spc="310" dirty="0">
                <a:latin typeface="Arial Narrow"/>
                <a:cs typeface="Arial Narrow"/>
              </a:rPr>
              <a:t>the</a:t>
            </a:r>
            <a:r>
              <a:rPr sz="2400" dirty="0">
                <a:latin typeface="Arial Narrow"/>
                <a:cs typeface="Arial Narrow"/>
              </a:rPr>
              <a:t> </a:t>
            </a:r>
            <a:r>
              <a:rPr sz="2400" spc="310" dirty="0">
                <a:latin typeface="Arial Narrow"/>
                <a:cs typeface="Arial Narrow"/>
              </a:rPr>
              <a:t>most</a:t>
            </a:r>
            <a:r>
              <a:rPr sz="2400" spc="-5" dirty="0">
                <a:latin typeface="Arial Narrow"/>
                <a:cs typeface="Arial Narrow"/>
              </a:rPr>
              <a:t> </a:t>
            </a:r>
            <a:r>
              <a:rPr sz="2400" spc="170" dirty="0">
                <a:latin typeface="Arial Narrow"/>
                <a:cs typeface="Arial Narrow"/>
              </a:rPr>
              <a:t>basic</a:t>
            </a:r>
            <a:r>
              <a:rPr sz="2400" dirty="0">
                <a:latin typeface="Arial Narrow"/>
                <a:cs typeface="Arial Narrow"/>
              </a:rPr>
              <a:t> </a:t>
            </a:r>
            <a:r>
              <a:rPr sz="2400" spc="325" dirty="0">
                <a:latin typeface="Arial Narrow"/>
                <a:cs typeface="Arial Narrow"/>
              </a:rPr>
              <a:t>workflow</a:t>
            </a:r>
            <a:r>
              <a:rPr sz="2400" spc="-5" dirty="0">
                <a:latin typeface="Arial Narrow"/>
                <a:cs typeface="Arial Narrow"/>
              </a:rPr>
              <a:t> </a:t>
            </a:r>
            <a:r>
              <a:rPr sz="2400" spc="320" dirty="0">
                <a:latin typeface="Arial Narrow"/>
                <a:cs typeface="Arial Narrow"/>
              </a:rPr>
              <a:t>for</a:t>
            </a:r>
            <a:r>
              <a:rPr sz="2400" dirty="0">
                <a:latin typeface="Arial Narrow"/>
                <a:cs typeface="Arial Narrow"/>
              </a:rPr>
              <a:t> </a:t>
            </a:r>
            <a:r>
              <a:rPr sz="2400" spc="290" dirty="0">
                <a:latin typeface="Arial Narrow"/>
                <a:cs typeface="Arial Narrow"/>
              </a:rPr>
              <a:t>working</a:t>
            </a:r>
            <a:r>
              <a:rPr sz="2400" spc="5" dirty="0">
                <a:latin typeface="Arial Narrow"/>
                <a:cs typeface="Arial Narrow"/>
              </a:rPr>
              <a:t> </a:t>
            </a:r>
            <a:r>
              <a:rPr sz="2400" spc="320" dirty="0">
                <a:latin typeface="Arial Narrow"/>
                <a:cs typeface="Arial Narrow"/>
              </a:rPr>
              <a:t>with</a:t>
            </a:r>
            <a:r>
              <a:rPr sz="2400" dirty="0">
                <a:latin typeface="Arial Narrow"/>
                <a:cs typeface="Arial Narrow"/>
              </a:rPr>
              <a:t> </a:t>
            </a:r>
            <a:r>
              <a:rPr sz="2400" spc="320" dirty="0">
                <a:latin typeface="Arial Narrow"/>
                <a:cs typeface="Arial Narrow"/>
              </a:rPr>
              <a:t>with</a:t>
            </a:r>
            <a:r>
              <a:rPr sz="2400" dirty="0">
                <a:latin typeface="Arial Narrow"/>
                <a:cs typeface="Arial Narrow"/>
              </a:rPr>
              <a:t> </a:t>
            </a:r>
            <a:r>
              <a:rPr sz="2400" spc="265" dirty="0">
                <a:latin typeface="Arial Narrow"/>
                <a:cs typeface="Arial Narrow"/>
              </a:rPr>
              <a:t>others  </a:t>
            </a:r>
            <a:r>
              <a:rPr sz="2400" spc="300" dirty="0">
                <a:latin typeface="Arial Narrow"/>
                <a:cs typeface="Arial Narrow"/>
              </a:rPr>
              <a:t>through</a:t>
            </a:r>
            <a:r>
              <a:rPr sz="2400" spc="-15" dirty="0">
                <a:latin typeface="Arial Narrow"/>
                <a:cs typeface="Arial Narrow"/>
              </a:rPr>
              <a:t> </a:t>
            </a:r>
            <a:r>
              <a:rPr sz="2400" spc="225" dirty="0">
                <a:latin typeface="Arial Narrow"/>
                <a:cs typeface="Arial Narrow"/>
              </a:rPr>
              <a:t>version</a:t>
            </a:r>
            <a:r>
              <a:rPr sz="2400" spc="-15" dirty="0">
                <a:latin typeface="Arial Narrow"/>
                <a:cs typeface="Arial Narrow"/>
              </a:rPr>
              <a:t> </a:t>
            </a:r>
            <a:r>
              <a:rPr sz="2400" spc="275" dirty="0">
                <a:latin typeface="Arial Narrow"/>
                <a:cs typeface="Arial Narrow"/>
              </a:rPr>
              <a:t>control</a:t>
            </a:r>
            <a:r>
              <a:rPr sz="2400" spc="-15" dirty="0">
                <a:latin typeface="Arial Narrow"/>
                <a:cs typeface="Arial Narrow"/>
              </a:rPr>
              <a:t> </a:t>
            </a:r>
            <a:r>
              <a:rPr sz="2400" spc="195" dirty="0">
                <a:latin typeface="Arial Narrow"/>
                <a:cs typeface="Arial Narrow"/>
              </a:rPr>
              <a:t>systems:</a:t>
            </a:r>
            <a:endParaRPr sz="24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ts val="2830"/>
              </a:lnSpc>
              <a:buAutoNum type="arabicPeriod"/>
              <a:tabLst>
                <a:tab pos="330200" algn="l"/>
              </a:tabLst>
            </a:pPr>
            <a:r>
              <a:rPr sz="2400" spc="275" dirty="0">
                <a:latin typeface="Arial Narrow"/>
                <a:cs typeface="Arial Narrow"/>
              </a:rPr>
              <a:t>Double</a:t>
            </a:r>
            <a:r>
              <a:rPr sz="2400" dirty="0">
                <a:latin typeface="Arial Narrow"/>
                <a:cs typeface="Arial Narrow"/>
              </a:rPr>
              <a:t> </a:t>
            </a:r>
            <a:r>
              <a:rPr sz="2400" spc="210" dirty="0">
                <a:latin typeface="Arial Narrow"/>
                <a:cs typeface="Arial Narrow"/>
              </a:rPr>
              <a:t>check</a:t>
            </a:r>
            <a:r>
              <a:rPr sz="2400" spc="-5" dirty="0">
                <a:latin typeface="Arial Narrow"/>
                <a:cs typeface="Arial Narrow"/>
              </a:rPr>
              <a:t> </a:t>
            </a:r>
            <a:r>
              <a:rPr sz="2400" spc="275" dirty="0">
                <a:latin typeface="Arial Narrow"/>
                <a:cs typeface="Arial Narrow"/>
              </a:rPr>
              <a:t>if</a:t>
            </a:r>
            <a:r>
              <a:rPr sz="2400" spc="-10" dirty="0">
                <a:latin typeface="Arial Narrow"/>
                <a:cs typeface="Arial Narrow"/>
              </a:rPr>
              <a:t> </a:t>
            </a:r>
            <a:r>
              <a:rPr sz="2400" spc="310" dirty="0">
                <a:latin typeface="Arial Narrow"/>
                <a:cs typeface="Arial Narrow"/>
              </a:rPr>
              <a:t>the</a:t>
            </a:r>
            <a:r>
              <a:rPr sz="2400" spc="-5" dirty="0">
                <a:latin typeface="Arial Narrow"/>
                <a:cs typeface="Arial Narrow"/>
              </a:rPr>
              <a:t> </a:t>
            </a:r>
            <a:r>
              <a:rPr sz="2400" spc="265" dirty="0">
                <a:latin typeface="Arial Narrow"/>
                <a:cs typeface="Arial Narrow"/>
              </a:rPr>
              <a:t>project</a:t>
            </a:r>
            <a:r>
              <a:rPr sz="2400" spc="-5" dirty="0">
                <a:latin typeface="Arial Narrow"/>
                <a:cs typeface="Arial Narrow"/>
              </a:rPr>
              <a:t> </a:t>
            </a:r>
            <a:r>
              <a:rPr sz="2400" spc="320" dirty="0">
                <a:latin typeface="Arial Narrow"/>
                <a:cs typeface="Arial Narrow"/>
              </a:rPr>
              <a:t>work</a:t>
            </a:r>
            <a:r>
              <a:rPr sz="2400" spc="-5" dirty="0">
                <a:latin typeface="Arial Narrow"/>
                <a:cs typeface="Arial Narrow"/>
              </a:rPr>
              <a:t> </a:t>
            </a:r>
            <a:r>
              <a:rPr sz="2400" spc="155" dirty="0">
                <a:latin typeface="Arial Narrow"/>
                <a:cs typeface="Arial Narrow"/>
              </a:rPr>
              <a:t>e.g.</a:t>
            </a:r>
            <a:r>
              <a:rPr sz="2400" spc="-5" dirty="0">
                <a:latin typeface="Arial Narrow"/>
                <a:cs typeface="Arial Narrow"/>
              </a:rPr>
              <a:t> </a:t>
            </a:r>
            <a:r>
              <a:rPr sz="2400" spc="215" dirty="0">
                <a:latin typeface="Arial Narrow"/>
                <a:cs typeface="Arial Narrow"/>
              </a:rPr>
              <a:t>compiles,</a:t>
            </a:r>
            <a:r>
              <a:rPr sz="2400" spc="-5" dirty="0">
                <a:latin typeface="Arial Narrow"/>
                <a:cs typeface="Arial Narrow"/>
              </a:rPr>
              <a:t> </a:t>
            </a:r>
            <a:r>
              <a:rPr sz="2400" spc="215" dirty="0">
                <a:latin typeface="Arial Narrow"/>
                <a:cs typeface="Arial Narrow"/>
              </a:rPr>
              <a:t>pages</a:t>
            </a:r>
            <a:r>
              <a:rPr sz="2400" spc="-15" dirty="0">
                <a:latin typeface="Arial Narrow"/>
                <a:cs typeface="Arial Narrow"/>
              </a:rPr>
              <a:t> </a:t>
            </a:r>
            <a:r>
              <a:rPr sz="2400" spc="210" dirty="0">
                <a:latin typeface="Arial Narrow"/>
                <a:cs typeface="Arial Narrow"/>
              </a:rPr>
              <a:t>load,</a:t>
            </a:r>
            <a:r>
              <a:rPr sz="2400" dirty="0">
                <a:latin typeface="Arial Narrow"/>
                <a:cs typeface="Arial Narrow"/>
              </a:rPr>
              <a:t> </a:t>
            </a:r>
            <a:r>
              <a:rPr sz="2400" spc="204" dirty="0">
                <a:latin typeface="Arial Narrow"/>
                <a:cs typeface="Arial Narrow"/>
              </a:rPr>
              <a:t>etc.</a:t>
            </a:r>
            <a:endParaRPr sz="2400">
              <a:latin typeface="Arial Narrow"/>
              <a:cs typeface="Arial Narrow"/>
            </a:endParaRPr>
          </a:p>
          <a:p>
            <a:pPr marL="329565" indent="-316865">
              <a:lnSpc>
                <a:spcPts val="2785"/>
              </a:lnSpc>
              <a:buAutoNum type="arabicPeriod"/>
              <a:tabLst>
                <a:tab pos="330200" algn="l"/>
              </a:tabLst>
            </a:pPr>
            <a:r>
              <a:rPr sz="2400" spc="210" dirty="0">
                <a:latin typeface="Arial Narrow"/>
                <a:cs typeface="Arial Narrow"/>
              </a:rPr>
              <a:t>Stage</a:t>
            </a:r>
            <a:r>
              <a:rPr sz="2400" spc="-10" dirty="0">
                <a:latin typeface="Arial Narrow"/>
                <a:cs typeface="Arial Narrow"/>
              </a:rPr>
              <a:t> </a:t>
            </a:r>
            <a:r>
              <a:rPr sz="2400" spc="250" dirty="0">
                <a:latin typeface="Arial Narrow"/>
                <a:cs typeface="Arial Narrow"/>
              </a:rPr>
              <a:t>and</a:t>
            </a:r>
            <a:r>
              <a:rPr sz="2400" spc="-5" dirty="0">
                <a:latin typeface="Arial Narrow"/>
                <a:cs typeface="Arial Narrow"/>
              </a:rPr>
              <a:t> </a:t>
            </a:r>
            <a:r>
              <a:rPr sz="2400" spc="310" dirty="0">
                <a:latin typeface="Arial Narrow"/>
                <a:cs typeface="Arial Narrow"/>
              </a:rPr>
              <a:t>commit</a:t>
            </a:r>
            <a:r>
              <a:rPr sz="2400" spc="-15" dirty="0">
                <a:latin typeface="Arial Narrow"/>
                <a:cs typeface="Arial Narrow"/>
              </a:rPr>
              <a:t> </a:t>
            </a:r>
            <a:r>
              <a:rPr sz="2400" spc="265" dirty="0">
                <a:latin typeface="Arial Narrow"/>
                <a:cs typeface="Arial Narrow"/>
              </a:rPr>
              <a:t>your</a:t>
            </a:r>
            <a:r>
              <a:rPr sz="2400" spc="-15" dirty="0">
                <a:latin typeface="Arial Narrow"/>
                <a:cs typeface="Arial Narrow"/>
              </a:rPr>
              <a:t> </a:t>
            </a:r>
            <a:r>
              <a:rPr sz="2400" spc="185" dirty="0">
                <a:latin typeface="Arial Narrow"/>
                <a:cs typeface="Arial Narrow"/>
              </a:rPr>
              <a:t>changes.</a:t>
            </a:r>
            <a:endParaRPr sz="2400">
              <a:latin typeface="Arial Narrow"/>
              <a:cs typeface="Arial Narrow"/>
            </a:endParaRPr>
          </a:p>
          <a:p>
            <a:pPr marL="12700" marR="167640">
              <a:lnSpc>
                <a:spcPts val="2780"/>
              </a:lnSpc>
              <a:spcBef>
                <a:spcPts val="130"/>
              </a:spcBef>
              <a:buAutoNum type="arabicPeriod"/>
              <a:tabLst>
                <a:tab pos="330200" algn="l"/>
              </a:tabLst>
            </a:pPr>
            <a:r>
              <a:rPr sz="2400" spc="275" dirty="0">
                <a:latin typeface="Arial Narrow"/>
                <a:cs typeface="Arial Narrow"/>
              </a:rPr>
              <a:t>Before</a:t>
            </a:r>
            <a:r>
              <a:rPr sz="2400" spc="10" dirty="0">
                <a:latin typeface="Arial Narrow"/>
                <a:cs typeface="Arial Narrow"/>
              </a:rPr>
              <a:t> </a:t>
            </a:r>
            <a:r>
              <a:rPr sz="2400" spc="215" dirty="0">
                <a:latin typeface="Arial Narrow"/>
                <a:cs typeface="Arial Narrow"/>
              </a:rPr>
              <a:t>pushing,</a:t>
            </a:r>
            <a:r>
              <a:rPr sz="2400" spc="5" dirty="0">
                <a:latin typeface="Arial Narrow"/>
                <a:cs typeface="Arial Narrow"/>
              </a:rPr>
              <a:t> </a:t>
            </a:r>
            <a:r>
              <a:rPr sz="2400" spc="254" dirty="0">
                <a:latin typeface="Arial Narrow"/>
                <a:cs typeface="Arial Narrow"/>
              </a:rPr>
              <a:t>pull</a:t>
            </a:r>
            <a:r>
              <a:rPr sz="2400" spc="5" dirty="0">
                <a:latin typeface="Arial Narrow"/>
                <a:cs typeface="Arial Narrow"/>
              </a:rPr>
              <a:t> </a:t>
            </a:r>
            <a:r>
              <a:rPr sz="2400" spc="204" dirty="0">
                <a:latin typeface="Arial Narrow"/>
                <a:cs typeface="Arial Narrow"/>
              </a:rPr>
              <a:t>changes</a:t>
            </a:r>
            <a:r>
              <a:rPr sz="2400" spc="5" dirty="0">
                <a:latin typeface="Arial Narrow"/>
                <a:cs typeface="Arial Narrow"/>
              </a:rPr>
              <a:t> </a:t>
            </a:r>
            <a:r>
              <a:rPr sz="2400" spc="340" dirty="0">
                <a:latin typeface="Arial Narrow"/>
                <a:cs typeface="Arial Narrow"/>
              </a:rPr>
              <a:t>from</a:t>
            </a:r>
            <a:r>
              <a:rPr sz="2400" spc="5" dirty="0">
                <a:latin typeface="Arial Narrow"/>
                <a:cs typeface="Arial Narrow"/>
              </a:rPr>
              <a:t> </a:t>
            </a:r>
            <a:r>
              <a:rPr sz="2400" spc="310" dirty="0">
                <a:latin typeface="Arial Narrow"/>
                <a:cs typeface="Arial Narrow"/>
              </a:rPr>
              <a:t>the</a:t>
            </a:r>
            <a:r>
              <a:rPr sz="2400" spc="5" dirty="0">
                <a:latin typeface="Arial Narrow"/>
                <a:cs typeface="Arial Narrow"/>
              </a:rPr>
              <a:t> </a:t>
            </a:r>
            <a:r>
              <a:rPr sz="2400" spc="315" dirty="0">
                <a:latin typeface="Arial Narrow"/>
                <a:cs typeface="Arial Narrow"/>
              </a:rPr>
              <a:t>remote</a:t>
            </a:r>
            <a:r>
              <a:rPr sz="2400" spc="10" dirty="0">
                <a:latin typeface="Arial Narrow"/>
                <a:cs typeface="Arial Narrow"/>
              </a:rPr>
              <a:t> </a:t>
            </a:r>
            <a:r>
              <a:rPr sz="2400" spc="265" dirty="0">
                <a:latin typeface="Arial Narrow"/>
                <a:cs typeface="Arial Narrow"/>
              </a:rPr>
              <a:t>project</a:t>
            </a:r>
            <a:r>
              <a:rPr sz="2400" spc="5" dirty="0">
                <a:latin typeface="Arial Narrow"/>
                <a:cs typeface="Arial Narrow"/>
              </a:rPr>
              <a:t> </a:t>
            </a:r>
            <a:r>
              <a:rPr sz="2400" spc="235" dirty="0">
                <a:latin typeface="Arial Narrow"/>
                <a:cs typeface="Arial Narrow"/>
              </a:rPr>
              <a:t>repo.</a:t>
            </a:r>
            <a:r>
              <a:rPr sz="2400" spc="5" dirty="0">
                <a:latin typeface="Arial Narrow"/>
                <a:cs typeface="Arial Narrow"/>
              </a:rPr>
              <a:t> </a:t>
            </a:r>
            <a:r>
              <a:rPr sz="2400" spc="235" dirty="0">
                <a:latin typeface="Arial Narrow"/>
                <a:cs typeface="Arial Narrow"/>
              </a:rPr>
              <a:t>If  </a:t>
            </a:r>
            <a:r>
              <a:rPr sz="2400" spc="285" dirty="0">
                <a:latin typeface="Arial Narrow"/>
                <a:cs typeface="Arial Narrow"/>
              </a:rPr>
              <a:t>there</a:t>
            </a:r>
            <a:r>
              <a:rPr sz="2400" dirty="0">
                <a:latin typeface="Arial Narrow"/>
                <a:cs typeface="Arial Narrow"/>
              </a:rPr>
              <a:t> </a:t>
            </a:r>
            <a:r>
              <a:rPr sz="2400" spc="220" dirty="0">
                <a:latin typeface="Arial Narrow"/>
                <a:cs typeface="Arial Narrow"/>
              </a:rPr>
              <a:t>are</a:t>
            </a:r>
            <a:r>
              <a:rPr sz="2400" dirty="0">
                <a:latin typeface="Arial Narrow"/>
                <a:cs typeface="Arial Narrow"/>
              </a:rPr>
              <a:t> </a:t>
            </a:r>
            <a:r>
              <a:rPr sz="2400" spc="300" dirty="0">
                <a:latin typeface="Arial Narrow"/>
                <a:cs typeface="Arial Narrow"/>
              </a:rPr>
              <a:t>no</a:t>
            </a:r>
            <a:r>
              <a:rPr sz="2400" spc="-5" dirty="0">
                <a:latin typeface="Arial Narrow"/>
                <a:cs typeface="Arial Narrow"/>
              </a:rPr>
              <a:t> </a:t>
            </a:r>
            <a:r>
              <a:rPr sz="2400" spc="185" dirty="0">
                <a:latin typeface="Arial Narrow"/>
                <a:cs typeface="Arial Narrow"/>
              </a:rPr>
              <a:t>changes,</a:t>
            </a:r>
            <a:r>
              <a:rPr sz="2400" spc="-5" dirty="0">
                <a:latin typeface="Arial Narrow"/>
                <a:cs typeface="Arial Narrow"/>
              </a:rPr>
              <a:t> </a:t>
            </a:r>
            <a:r>
              <a:rPr sz="2400" spc="204" dirty="0">
                <a:latin typeface="Arial Narrow"/>
                <a:cs typeface="Arial Narrow"/>
              </a:rPr>
              <a:t>skip</a:t>
            </a:r>
            <a:r>
              <a:rPr sz="2400" dirty="0">
                <a:latin typeface="Arial Narrow"/>
                <a:cs typeface="Arial Narrow"/>
              </a:rPr>
              <a:t> </a:t>
            </a:r>
            <a:r>
              <a:rPr sz="2400" spc="365" dirty="0">
                <a:latin typeface="Arial Narrow"/>
                <a:cs typeface="Arial Narrow"/>
              </a:rPr>
              <a:t>to</a:t>
            </a:r>
            <a:r>
              <a:rPr sz="2400" spc="-5" dirty="0">
                <a:latin typeface="Arial Narrow"/>
                <a:cs typeface="Arial Narrow"/>
              </a:rPr>
              <a:t> </a:t>
            </a:r>
            <a:r>
              <a:rPr sz="2400" spc="260" dirty="0">
                <a:latin typeface="Arial Narrow"/>
                <a:cs typeface="Arial Narrow"/>
              </a:rPr>
              <a:t>step</a:t>
            </a:r>
            <a:r>
              <a:rPr sz="2400" spc="-5" dirty="0">
                <a:latin typeface="Arial Narrow"/>
                <a:cs typeface="Arial Narrow"/>
              </a:rPr>
              <a:t> </a:t>
            </a:r>
            <a:r>
              <a:rPr sz="2400" spc="145" dirty="0">
                <a:latin typeface="Arial Narrow"/>
                <a:cs typeface="Arial Narrow"/>
              </a:rPr>
              <a:t>5.</a:t>
            </a:r>
            <a:endParaRPr sz="2400">
              <a:latin typeface="Arial Narrow"/>
              <a:cs typeface="Arial Narrow"/>
            </a:endParaRPr>
          </a:p>
          <a:p>
            <a:pPr marL="329565" indent="-316865">
              <a:lnSpc>
                <a:spcPts val="2660"/>
              </a:lnSpc>
              <a:buAutoNum type="arabicPeriod"/>
              <a:tabLst>
                <a:tab pos="330200" algn="l"/>
              </a:tabLst>
            </a:pPr>
            <a:r>
              <a:rPr sz="2400" spc="200" dirty="0">
                <a:latin typeface="Arial Narrow"/>
                <a:cs typeface="Arial Narrow"/>
              </a:rPr>
              <a:t>Resolve</a:t>
            </a:r>
            <a:r>
              <a:rPr sz="2400" spc="-5" dirty="0">
                <a:latin typeface="Arial Narrow"/>
                <a:cs typeface="Arial Narrow"/>
              </a:rPr>
              <a:t> </a:t>
            </a:r>
            <a:r>
              <a:rPr sz="2400" spc="215" dirty="0">
                <a:latin typeface="Arial Narrow"/>
                <a:cs typeface="Arial Narrow"/>
              </a:rPr>
              <a:t>conflicts,</a:t>
            </a:r>
            <a:r>
              <a:rPr sz="2400" spc="-5" dirty="0">
                <a:latin typeface="Arial Narrow"/>
                <a:cs typeface="Arial Narrow"/>
              </a:rPr>
              <a:t> </a:t>
            </a:r>
            <a:r>
              <a:rPr sz="2400" spc="270" dirty="0">
                <a:latin typeface="Arial Narrow"/>
                <a:cs typeface="Arial Narrow"/>
              </a:rPr>
              <a:t>if</a:t>
            </a:r>
            <a:r>
              <a:rPr sz="2400" spc="-5" dirty="0">
                <a:latin typeface="Arial Narrow"/>
                <a:cs typeface="Arial Narrow"/>
              </a:rPr>
              <a:t> </a:t>
            </a:r>
            <a:r>
              <a:rPr sz="2400" spc="170" dirty="0">
                <a:latin typeface="Arial Narrow"/>
                <a:cs typeface="Arial Narrow"/>
              </a:rPr>
              <a:t>any,</a:t>
            </a:r>
            <a:r>
              <a:rPr sz="2400" spc="-5" dirty="0">
                <a:latin typeface="Arial Narrow"/>
                <a:cs typeface="Arial Narrow"/>
              </a:rPr>
              <a:t> </a:t>
            </a:r>
            <a:r>
              <a:rPr sz="2400" spc="300" dirty="0">
                <a:latin typeface="Arial Narrow"/>
                <a:cs typeface="Arial Narrow"/>
              </a:rPr>
              <a:t>then</a:t>
            </a:r>
            <a:r>
              <a:rPr sz="2400" spc="-5" dirty="0">
                <a:latin typeface="Arial Narrow"/>
                <a:cs typeface="Arial Narrow"/>
              </a:rPr>
              <a:t> </a:t>
            </a:r>
            <a:r>
              <a:rPr sz="2400" spc="305" dirty="0">
                <a:latin typeface="Arial Narrow"/>
                <a:cs typeface="Arial Narrow"/>
              </a:rPr>
              <a:t>go</a:t>
            </a:r>
            <a:r>
              <a:rPr sz="2400" spc="-5" dirty="0">
                <a:latin typeface="Arial Narrow"/>
                <a:cs typeface="Arial Narrow"/>
              </a:rPr>
              <a:t> </a:t>
            </a:r>
            <a:r>
              <a:rPr sz="2400" spc="215" dirty="0">
                <a:latin typeface="Arial Narrow"/>
                <a:cs typeface="Arial Narrow"/>
              </a:rPr>
              <a:t>back</a:t>
            </a:r>
            <a:r>
              <a:rPr sz="2400" spc="-5" dirty="0">
                <a:latin typeface="Arial Narrow"/>
                <a:cs typeface="Arial Narrow"/>
              </a:rPr>
              <a:t> </a:t>
            </a:r>
            <a:r>
              <a:rPr sz="2400" spc="365" dirty="0">
                <a:latin typeface="Arial Narrow"/>
                <a:cs typeface="Arial Narrow"/>
              </a:rPr>
              <a:t>to</a:t>
            </a:r>
            <a:r>
              <a:rPr sz="2400" spc="-5" dirty="0">
                <a:latin typeface="Arial Narrow"/>
                <a:cs typeface="Arial Narrow"/>
              </a:rPr>
              <a:t> </a:t>
            </a:r>
            <a:r>
              <a:rPr sz="2400" spc="265" dirty="0">
                <a:latin typeface="Arial Narrow"/>
                <a:cs typeface="Arial Narrow"/>
              </a:rPr>
              <a:t>step</a:t>
            </a:r>
            <a:r>
              <a:rPr sz="2400" dirty="0">
                <a:latin typeface="Arial Narrow"/>
                <a:cs typeface="Arial Narrow"/>
              </a:rPr>
              <a:t> </a:t>
            </a:r>
            <a:r>
              <a:rPr sz="2400" spc="145" dirty="0">
                <a:latin typeface="Arial Narrow"/>
                <a:cs typeface="Arial Narrow"/>
              </a:rPr>
              <a:t>1.</a:t>
            </a:r>
            <a:endParaRPr sz="2400">
              <a:latin typeface="Arial Narrow"/>
              <a:cs typeface="Arial Narrow"/>
            </a:endParaRPr>
          </a:p>
          <a:p>
            <a:pPr marL="329565" indent="-316865">
              <a:lnSpc>
                <a:spcPts val="2835"/>
              </a:lnSpc>
              <a:buAutoNum type="arabicPeriod"/>
              <a:tabLst>
                <a:tab pos="330200" algn="l"/>
              </a:tabLst>
            </a:pPr>
            <a:r>
              <a:rPr sz="2400" spc="195" dirty="0">
                <a:latin typeface="Arial Narrow"/>
                <a:cs typeface="Arial Narrow"/>
              </a:rPr>
              <a:t>Push </a:t>
            </a:r>
            <a:r>
              <a:rPr sz="2400" spc="265" dirty="0">
                <a:latin typeface="Arial Narrow"/>
                <a:cs typeface="Arial Narrow"/>
              </a:rPr>
              <a:t>your</a:t>
            </a:r>
            <a:r>
              <a:rPr sz="2400" spc="-254" dirty="0">
                <a:latin typeface="Arial Narrow"/>
                <a:cs typeface="Arial Narrow"/>
              </a:rPr>
              <a:t> </a:t>
            </a:r>
            <a:r>
              <a:rPr sz="2400" spc="185" dirty="0">
                <a:latin typeface="Arial Narrow"/>
                <a:cs typeface="Arial Narrow"/>
              </a:rPr>
              <a:t>changes.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7300" y="1408429"/>
            <a:ext cx="502221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630" dirty="0"/>
              <a:t>Communicate!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491490" y="2894837"/>
            <a:ext cx="8783320" cy="2101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67665">
              <a:lnSpc>
                <a:spcPts val="2920"/>
              </a:lnSpc>
              <a:tabLst>
                <a:tab pos="3907154" algn="l"/>
              </a:tabLst>
            </a:pPr>
            <a:r>
              <a:rPr sz="2600" spc="250" dirty="0">
                <a:latin typeface="Arial Narrow"/>
                <a:cs typeface="Arial Narrow"/>
              </a:rPr>
              <a:t>Version</a:t>
            </a:r>
            <a:r>
              <a:rPr sz="2600" spc="5" dirty="0">
                <a:latin typeface="Arial Narrow"/>
                <a:cs typeface="Arial Narrow"/>
              </a:rPr>
              <a:t> </a:t>
            </a:r>
            <a:r>
              <a:rPr sz="2600" spc="300" dirty="0">
                <a:latin typeface="Arial Narrow"/>
                <a:cs typeface="Arial Narrow"/>
              </a:rPr>
              <a:t>control</a:t>
            </a:r>
            <a:r>
              <a:rPr sz="2600" dirty="0">
                <a:latin typeface="Arial Narrow"/>
                <a:cs typeface="Arial Narrow"/>
              </a:rPr>
              <a:t> </a:t>
            </a:r>
            <a:r>
              <a:rPr sz="2600" spc="240" dirty="0">
                <a:latin typeface="Arial Narrow"/>
                <a:cs typeface="Arial Narrow"/>
              </a:rPr>
              <a:t>systems</a:t>
            </a:r>
            <a:r>
              <a:rPr sz="2600" dirty="0">
                <a:latin typeface="Arial Narrow"/>
                <a:cs typeface="Arial Narrow"/>
              </a:rPr>
              <a:t> </a:t>
            </a:r>
            <a:r>
              <a:rPr sz="2600" spc="225" dirty="0">
                <a:latin typeface="Arial Narrow"/>
                <a:cs typeface="Arial Narrow"/>
              </a:rPr>
              <a:t>aims</a:t>
            </a:r>
            <a:r>
              <a:rPr sz="2600" dirty="0">
                <a:latin typeface="Arial Narrow"/>
                <a:cs typeface="Arial Narrow"/>
              </a:rPr>
              <a:t> </a:t>
            </a:r>
            <a:r>
              <a:rPr sz="2600" spc="395" dirty="0">
                <a:latin typeface="Arial Narrow"/>
                <a:cs typeface="Arial Narrow"/>
              </a:rPr>
              <a:t>to</a:t>
            </a:r>
            <a:r>
              <a:rPr sz="2600" spc="45" dirty="0">
                <a:latin typeface="Arial Narrow"/>
                <a:cs typeface="Arial Narrow"/>
              </a:rPr>
              <a:t> </a:t>
            </a:r>
            <a:r>
              <a:rPr sz="2600" i="1" spc="-150" dirty="0">
                <a:latin typeface="Lucida Sans"/>
                <a:cs typeface="Lucida Sans"/>
              </a:rPr>
              <a:t>improve</a:t>
            </a:r>
            <a:r>
              <a:rPr sz="2600" i="1" spc="-220" dirty="0">
                <a:latin typeface="Lucida Sans"/>
                <a:cs typeface="Lucida Sans"/>
              </a:rPr>
              <a:t> </a:t>
            </a:r>
            <a:r>
              <a:rPr sz="2600" spc="290" dirty="0">
                <a:latin typeface="Arial Narrow"/>
                <a:cs typeface="Arial Narrow"/>
              </a:rPr>
              <a:t>communication  </a:t>
            </a:r>
            <a:r>
              <a:rPr sz="2600" spc="335" dirty="0">
                <a:latin typeface="Arial Narrow"/>
                <a:cs typeface="Arial Narrow"/>
              </a:rPr>
              <a:t>between</a:t>
            </a:r>
            <a:r>
              <a:rPr sz="2600" spc="20" dirty="0">
                <a:latin typeface="Arial Narrow"/>
                <a:cs typeface="Arial Narrow"/>
              </a:rPr>
              <a:t> </a:t>
            </a:r>
            <a:r>
              <a:rPr sz="2600" spc="330" dirty="0">
                <a:latin typeface="Arial Narrow"/>
                <a:cs typeface="Arial Narrow"/>
              </a:rPr>
              <a:t>team</a:t>
            </a:r>
            <a:r>
              <a:rPr sz="2600" spc="25" dirty="0">
                <a:latin typeface="Arial Narrow"/>
                <a:cs typeface="Arial Narrow"/>
              </a:rPr>
              <a:t> </a:t>
            </a:r>
            <a:r>
              <a:rPr sz="2600" spc="280" dirty="0">
                <a:latin typeface="Arial Narrow"/>
                <a:cs typeface="Arial Narrow"/>
              </a:rPr>
              <a:t>members,	</a:t>
            </a:r>
            <a:r>
              <a:rPr sz="2600" spc="370" dirty="0">
                <a:latin typeface="Arial Narrow"/>
                <a:cs typeface="Arial Narrow"/>
              </a:rPr>
              <a:t>not</a:t>
            </a:r>
            <a:r>
              <a:rPr sz="2600" spc="-165" dirty="0">
                <a:latin typeface="Arial Narrow"/>
                <a:cs typeface="Arial Narrow"/>
              </a:rPr>
              <a:t> </a:t>
            </a:r>
            <a:r>
              <a:rPr sz="2600" i="1" spc="-120" dirty="0">
                <a:latin typeface="Lucida Sans"/>
                <a:cs typeface="Lucida Sans"/>
              </a:rPr>
              <a:t>replace </a:t>
            </a:r>
            <a:r>
              <a:rPr sz="2600" spc="225" dirty="0">
                <a:latin typeface="Arial Narrow"/>
                <a:cs typeface="Arial Narrow"/>
              </a:rPr>
              <a:t>it.</a:t>
            </a:r>
            <a:endParaRPr sz="2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 marR="5080">
              <a:lnSpc>
                <a:spcPts val="3579"/>
              </a:lnSpc>
            </a:pPr>
            <a:r>
              <a:rPr sz="3200" spc="305" dirty="0">
                <a:latin typeface="Arial Narrow"/>
                <a:cs typeface="Arial Narrow"/>
              </a:rPr>
              <a:t>Always</a:t>
            </a:r>
            <a:r>
              <a:rPr sz="3200" dirty="0">
                <a:latin typeface="Arial Narrow"/>
                <a:cs typeface="Arial Narrow"/>
              </a:rPr>
              <a:t> </a:t>
            </a:r>
            <a:r>
              <a:rPr sz="3200" spc="330" dirty="0">
                <a:latin typeface="Arial Narrow"/>
                <a:cs typeface="Arial Narrow"/>
              </a:rPr>
              <a:t>consult</a:t>
            </a:r>
            <a:r>
              <a:rPr sz="3200" dirty="0">
                <a:latin typeface="Arial Narrow"/>
                <a:cs typeface="Arial Narrow"/>
              </a:rPr>
              <a:t> </a:t>
            </a:r>
            <a:r>
              <a:rPr sz="3200" spc="430" dirty="0">
                <a:latin typeface="Arial Narrow"/>
                <a:cs typeface="Arial Narrow"/>
              </a:rPr>
              <a:t>with</a:t>
            </a:r>
            <a:r>
              <a:rPr sz="3200" dirty="0">
                <a:latin typeface="Arial Narrow"/>
                <a:cs typeface="Arial Narrow"/>
              </a:rPr>
              <a:t> </a:t>
            </a:r>
            <a:r>
              <a:rPr sz="3200" spc="409" dirty="0">
                <a:latin typeface="Arial Narrow"/>
                <a:cs typeface="Arial Narrow"/>
              </a:rPr>
              <a:t>the</a:t>
            </a:r>
            <a:r>
              <a:rPr sz="3200" dirty="0">
                <a:latin typeface="Arial Narrow"/>
                <a:cs typeface="Arial Narrow"/>
              </a:rPr>
              <a:t> </a:t>
            </a:r>
            <a:r>
              <a:rPr sz="3200" spc="405" dirty="0">
                <a:latin typeface="Arial Narrow"/>
                <a:cs typeface="Arial Narrow"/>
              </a:rPr>
              <a:t>other</a:t>
            </a:r>
            <a:r>
              <a:rPr sz="3200" spc="5" dirty="0">
                <a:latin typeface="Arial Narrow"/>
                <a:cs typeface="Arial Narrow"/>
              </a:rPr>
              <a:t> </a:t>
            </a:r>
            <a:r>
              <a:rPr sz="3200" spc="335" dirty="0">
                <a:latin typeface="Arial Narrow"/>
                <a:cs typeface="Arial Narrow"/>
              </a:rPr>
              <a:t>person</a:t>
            </a:r>
            <a:r>
              <a:rPr sz="3200" dirty="0">
                <a:latin typeface="Arial Narrow"/>
                <a:cs typeface="Arial Narrow"/>
              </a:rPr>
              <a:t> </a:t>
            </a:r>
            <a:r>
              <a:rPr sz="3200" spc="370" dirty="0">
                <a:latin typeface="Arial Narrow"/>
                <a:cs typeface="Arial Narrow"/>
              </a:rPr>
              <a:t>whenever  </a:t>
            </a:r>
            <a:r>
              <a:rPr sz="3200" spc="360" dirty="0">
                <a:latin typeface="Arial Narrow"/>
                <a:cs typeface="Arial Narrow"/>
              </a:rPr>
              <a:t>you</a:t>
            </a:r>
            <a:r>
              <a:rPr sz="3200" spc="-10" dirty="0">
                <a:latin typeface="Arial Narrow"/>
                <a:cs typeface="Arial Narrow"/>
              </a:rPr>
              <a:t> </a:t>
            </a:r>
            <a:r>
              <a:rPr sz="3200" spc="365" dirty="0">
                <a:latin typeface="Arial Narrow"/>
                <a:cs typeface="Arial Narrow"/>
              </a:rPr>
              <a:t>encounter</a:t>
            </a:r>
            <a:r>
              <a:rPr sz="3200" spc="-5" dirty="0">
                <a:latin typeface="Arial Narrow"/>
                <a:cs typeface="Arial Narrow"/>
              </a:rPr>
              <a:t> </a:t>
            </a:r>
            <a:r>
              <a:rPr sz="3200" spc="210" dirty="0">
                <a:latin typeface="Arial Narrow"/>
                <a:cs typeface="Arial Narrow"/>
              </a:rPr>
              <a:t>a</a:t>
            </a:r>
            <a:r>
              <a:rPr sz="3200" spc="-10" dirty="0">
                <a:latin typeface="Arial Narrow"/>
                <a:cs typeface="Arial Narrow"/>
              </a:rPr>
              <a:t> </a:t>
            </a:r>
            <a:r>
              <a:rPr sz="3200" spc="395" dirty="0">
                <a:latin typeface="Arial Narrow"/>
                <a:cs typeface="Arial Narrow"/>
              </a:rPr>
              <a:t>merge</a:t>
            </a:r>
            <a:r>
              <a:rPr sz="3200" spc="-10" dirty="0">
                <a:latin typeface="Arial Narrow"/>
                <a:cs typeface="Arial Narrow"/>
              </a:rPr>
              <a:t> </a:t>
            </a:r>
            <a:r>
              <a:rPr sz="3200" spc="305" dirty="0">
                <a:latin typeface="Arial Narrow"/>
                <a:cs typeface="Arial Narrow"/>
              </a:rPr>
              <a:t>conflict.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2739" y="770890"/>
            <a:ext cx="4332605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09"/>
              </a:lnSpc>
            </a:pPr>
            <a:r>
              <a:rPr sz="5400" spc="605" dirty="0"/>
              <a:t>Broken</a:t>
            </a:r>
            <a:r>
              <a:rPr sz="5400" spc="-65" dirty="0"/>
              <a:t> </a:t>
            </a:r>
            <a:r>
              <a:rPr sz="5400" spc="484" dirty="0"/>
              <a:t>Builds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1490" y="2145029"/>
            <a:ext cx="8861425" cy="3494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29" dirty="0">
                <a:latin typeface="Arial Narrow"/>
                <a:cs typeface="Arial Narrow"/>
              </a:rPr>
              <a:t>To</a:t>
            </a:r>
            <a:r>
              <a:rPr sz="2400" spc="-25" dirty="0">
                <a:latin typeface="Arial Narrow"/>
                <a:cs typeface="Arial Narrow"/>
              </a:rPr>
              <a:t> </a:t>
            </a:r>
            <a:r>
              <a:rPr sz="2400" spc="270" dirty="0">
                <a:latin typeface="Arial Narrow"/>
                <a:cs typeface="Arial Narrow"/>
              </a:rPr>
              <a:t>repeat</a:t>
            </a:r>
            <a:r>
              <a:rPr sz="2400" spc="-30" dirty="0">
                <a:latin typeface="Arial Narrow"/>
                <a:cs typeface="Arial Narrow"/>
              </a:rPr>
              <a:t> </a:t>
            </a:r>
            <a:r>
              <a:rPr sz="2400" spc="265" dirty="0">
                <a:latin typeface="Arial Narrow"/>
                <a:cs typeface="Arial Narrow"/>
              </a:rPr>
              <a:t>step</a:t>
            </a:r>
            <a:r>
              <a:rPr sz="2400" spc="-20" dirty="0">
                <a:latin typeface="Arial Narrow"/>
                <a:cs typeface="Arial Narrow"/>
              </a:rPr>
              <a:t> </a:t>
            </a:r>
            <a:r>
              <a:rPr sz="2400" spc="150" dirty="0">
                <a:latin typeface="Arial Narrow"/>
                <a:cs typeface="Arial Narrow"/>
              </a:rPr>
              <a:t>1:</a:t>
            </a:r>
            <a:endParaRPr sz="24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i="1" spc="-170" dirty="0">
                <a:latin typeface="Lucida Sans"/>
                <a:cs typeface="Lucida Sans"/>
              </a:rPr>
              <a:t>1.</a:t>
            </a:r>
            <a:r>
              <a:rPr sz="2400" i="1" spc="-200" dirty="0">
                <a:latin typeface="Lucida Sans"/>
                <a:cs typeface="Lucida Sans"/>
              </a:rPr>
              <a:t> </a:t>
            </a:r>
            <a:r>
              <a:rPr sz="2400" i="1" spc="-90" dirty="0">
                <a:latin typeface="Lucida Sans"/>
                <a:cs typeface="Lucida Sans"/>
              </a:rPr>
              <a:t>Double</a:t>
            </a:r>
            <a:r>
              <a:rPr sz="2400" i="1" spc="-200" dirty="0">
                <a:latin typeface="Lucida Sans"/>
                <a:cs typeface="Lucida Sans"/>
              </a:rPr>
              <a:t> </a:t>
            </a:r>
            <a:r>
              <a:rPr sz="2400" i="1" spc="-120" dirty="0">
                <a:latin typeface="Lucida Sans"/>
                <a:cs typeface="Lucida Sans"/>
              </a:rPr>
              <a:t>check</a:t>
            </a:r>
            <a:r>
              <a:rPr sz="2400" i="1" spc="-204" dirty="0">
                <a:latin typeface="Lucida Sans"/>
                <a:cs typeface="Lucida Sans"/>
              </a:rPr>
              <a:t> </a:t>
            </a:r>
            <a:r>
              <a:rPr sz="2400" i="1" spc="-70" dirty="0">
                <a:latin typeface="Lucida Sans"/>
                <a:cs typeface="Lucida Sans"/>
              </a:rPr>
              <a:t>if</a:t>
            </a:r>
            <a:r>
              <a:rPr sz="2400" i="1" spc="-200" dirty="0">
                <a:latin typeface="Lucida Sans"/>
                <a:cs typeface="Lucida Sans"/>
              </a:rPr>
              <a:t> </a:t>
            </a:r>
            <a:r>
              <a:rPr sz="2400" i="1" spc="-65" dirty="0">
                <a:latin typeface="Lucida Sans"/>
                <a:cs typeface="Lucida Sans"/>
              </a:rPr>
              <a:t>the</a:t>
            </a:r>
            <a:r>
              <a:rPr sz="2400" i="1" spc="-200" dirty="0">
                <a:latin typeface="Lucida Sans"/>
                <a:cs typeface="Lucida Sans"/>
              </a:rPr>
              <a:t> </a:t>
            </a:r>
            <a:r>
              <a:rPr sz="2400" i="1" spc="-114" dirty="0">
                <a:latin typeface="Lucida Sans"/>
                <a:cs typeface="Lucida Sans"/>
              </a:rPr>
              <a:t>project</a:t>
            </a:r>
            <a:r>
              <a:rPr sz="2400" i="1" spc="-200" dirty="0">
                <a:latin typeface="Lucida Sans"/>
                <a:cs typeface="Lucida Sans"/>
              </a:rPr>
              <a:t> </a:t>
            </a:r>
            <a:r>
              <a:rPr sz="2400" i="1" spc="-110" dirty="0">
                <a:latin typeface="Lucida Sans"/>
                <a:cs typeface="Lucida Sans"/>
              </a:rPr>
              <a:t>work</a:t>
            </a:r>
            <a:r>
              <a:rPr sz="2400" i="1" spc="-220" dirty="0">
                <a:latin typeface="Lucida Sans"/>
                <a:cs typeface="Lucida Sans"/>
              </a:rPr>
              <a:t> </a:t>
            </a:r>
            <a:r>
              <a:rPr sz="2400" i="1" spc="-130" dirty="0">
                <a:latin typeface="Lucida Sans"/>
                <a:cs typeface="Lucida Sans"/>
              </a:rPr>
              <a:t>e.g.</a:t>
            </a:r>
            <a:r>
              <a:rPr sz="2400" i="1" spc="-204" dirty="0">
                <a:latin typeface="Lucida Sans"/>
                <a:cs typeface="Lucida Sans"/>
              </a:rPr>
              <a:t> </a:t>
            </a:r>
            <a:r>
              <a:rPr sz="2400" i="1" spc="-125" dirty="0">
                <a:latin typeface="Lucida Sans"/>
                <a:cs typeface="Lucida Sans"/>
              </a:rPr>
              <a:t>compiles,</a:t>
            </a:r>
            <a:r>
              <a:rPr sz="2400" i="1" spc="-204" dirty="0">
                <a:latin typeface="Lucida Sans"/>
                <a:cs typeface="Lucida Sans"/>
              </a:rPr>
              <a:t> </a:t>
            </a:r>
            <a:r>
              <a:rPr sz="2400" i="1" spc="-135" dirty="0">
                <a:latin typeface="Lucida Sans"/>
                <a:cs typeface="Lucida Sans"/>
              </a:rPr>
              <a:t>pages</a:t>
            </a:r>
            <a:r>
              <a:rPr sz="2400" i="1" spc="-215" dirty="0">
                <a:latin typeface="Lucida Sans"/>
                <a:cs typeface="Lucida Sans"/>
              </a:rPr>
              <a:t> </a:t>
            </a:r>
            <a:r>
              <a:rPr sz="2400" i="1" spc="-110" dirty="0">
                <a:latin typeface="Lucida Sans"/>
                <a:cs typeface="Lucida Sans"/>
              </a:rPr>
              <a:t>load,</a:t>
            </a:r>
            <a:r>
              <a:rPr sz="2400" i="1" spc="-204" dirty="0">
                <a:latin typeface="Lucida Sans"/>
                <a:cs typeface="Lucida Sans"/>
              </a:rPr>
              <a:t> </a:t>
            </a:r>
            <a:r>
              <a:rPr sz="2400" i="1" spc="-80" dirty="0">
                <a:latin typeface="Lucida Sans"/>
                <a:cs typeface="Lucida Sans"/>
              </a:rPr>
              <a:t>etc.</a:t>
            </a:r>
            <a:endParaRPr sz="24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605790">
              <a:lnSpc>
                <a:spcPts val="2790"/>
              </a:lnSpc>
            </a:pPr>
            <a:r>
              <a:rPr sz="2400" spc="265" dirty="0">
                <a:latin typeface="Arial Narrow"/>
                <a:cs typeface="Arial Narrow"/>
              </a:rPr>
              <a:t>Broken</a:t>
            </a:r>
            <a:r>
              <a:rPr sz="2400" spc="-5" dirty="0">
                <a:latin typeface="Arial Narrow"/>
                <a:cs typeface="Arial Narrow"/>
              </a:rPr>
              <a:t> </a:t>
            </a:r>
            <a:r>
              <a:rPr sz="2400" spc="229" dirty="0">
                <a:latin typeface="Arial Narrow"/>
                <a:cs typeface="Arial Narrow"/>
              </a:rPr>
              <a:t>builds</a:t>
            </a:r>
            <a:r>
              <a:rPr sz="2400" dirty="0">
                <a:latin typeface="Arial Narrow"/>
                <a:cs typeface="Arial Narrow"/>
              </a:rPr>
              <a:t> </a:t>
            </a:r>
            <a:r>
              <a:rPr sz="2400" spc="220" dirty="0">
                <a:latin typeface="Arial Narrow"/>
                <a:cs typeface="Arial Narrow"/>
              </a:rPr>
              <a:t>are</a:t>
            </a:r>
            <a:r>
              <a:rPr sz="2400" spc="-5" dirty="0">
                <a:latin typeface="Arial Narrow"/>
                <a:cs typeface="Arial Narrow"/>
              </a:rPr>
              <a:t> </a:t>
            </a:r>
            <a:r>
              <a:rPr sz="2400" spc="320" dirty="0">
                <a:latin typeface="Arial Narrow"/>
                <a:cs typeface="Arial Narrow"/>
              </a:rPr>
              <a:t>what</a:t>
            </a:r>
            <a:r>
              <a:rPr sz="2400" spc="-10" dirty="0">
                <a:latin typeface="Arial Narrow"/>
                <a:cs typeface="Arial Narrow"/>
              </a:rPr>
              <a:t> </a:t>
            </a:r>
            <a:r>
              <a:rPr sz="2400" spc="340" dirty="0">
                <a:latin typeface="Arial Narrow"/>
                <a:cs typeface="Arial Narrow"/>
              </a:rPr>
              <a:t>we</a:t>
            </a:r>
            <a:r>
              <a:rPr sz="2400" dirty="0">
                <a:latin typeface="Arial Narrow"/>
                <a:cs typeface="Arial Narrow"/>
              </a:rPr>
              <a:t> </a:t>
            </a:r>
            <a:r>
              <a:rPr sz="2400" spc="175" dirty="0">
                <a:latin typeface="Arial Narrow"/>
                <a:cs typeface="Arial Narrow"/>
              </a:rPr>
              <a:t>call</a:t>
            </a:r>
            <a:r>
              <a:rPr sz="2400" spc="-5" dirty="0">
                <a:latin typeface="Arial Narrow"/>
                <a:cs typeface="Arial Narrow"/>
              </a:rPr>
              <a:t> </a:t>
            </a:r>
            <a:r>
              <a:rPr sz="2400" spc="245" dirty="0">
                <a:latin typeface="Arial Narrow"/>
                <a:cs typeface="Arial Narrow"/>
              </a:rPr>
              <a:t>published</a:t>
            </a:r>
            <a:r>
              <a:rPr sz="2400" spc="-10" dirty="0">
                <a:latin typeface="Arial Narrow"/>
                <a:cs typeface="Arial Narrow"/>
              </a:rPr>
              <a:t> </a:t>
            </a:r>
            <a:r>
              <a:rPr sz="2400" spc="280" dirty="0">
                <a:latin typeface="Arial Narrow"/>
                <a:cs typeface="Arial Narrow"/>
              </a:rPr>
              <a:t>commits</a:t>
            </a:r>
            <a:r>
              <a:rPr sz="2400" spc="-5" dirty="0">
                <a:latin typeface="Arial Narrow"/>
                <a:cs typeface="Arial Narrow"/>
              </a:rPr>
              <a:t> </a:t>
            </a:r>
            <a:r>
              <a:rPr sz="2400" spc="310" dirty="0">
                <a:latin typeface="Arial Narrow"/>
                <a:cs typeface="Arial Narrow"/>
              </a:rPr>
              <a:t>that</a:t>
            </a:r>
            <a:r>
              <a:rPr sz="2400" spc="-5" dirty="0">
                <a:latin typeface="Arial Narrow"/>
                <a:cs typeface="Arial Narrow"/>
              </a:rPr>
              <a:t> </a:t>
            </a:r>
            <a:r>
              <a:rPr sz="2400" spc="220" dirty="0">
                <a:latin typeface="Arial Narrow"/>
                <a:cs typeface="Arial Narrow"/>
              </a:rPr>
              <a:t>have  </a:t>
            </a:r>
            <a:r>
              <a:rPr sz="2400" spc="240" dirty="0">
                <a:latin typeface="Arial Narrow"/>
                <a:cs typeface="Arial Narrow"/>
              </a:rPr>
              <a:t>obvious</a:t>
            </a:r>
            <a:r>
              <a:rPr sz="2400" spc="10" dirty="0">
                <a:latin typeface="Arial Narrow"/>
                <a:cs typeface="Arial Narrow"/>
              </a:rPr>
              <a:t> </a:t>
            </a:r>
            <a:r>
              <a:rPr sz="2400" spc="185" dirty="0">
                <a:latin typeface="Arial Narrow"/>
                <a:cs typeface="Arial Narrow"/>
              </a:rPr>
              <a:t>critical,</a:t>
            </a:r>
            <a:r>
              <a:rPr sz="2400" spc="10" dirty="0">
                <a:latin typeface="Arial Narrow"/>
                <a:cs typeface="Arial Narrow"/>
              </a:rPr>
              <a:t> </a:t>
            </a:r>
            <a:r>
              <a:rPr sz="2400" spc="254" dirty="0">
                <a:latin typeface="Arial Narrow"/>
                <a:cs typeface="Arial Narrow"/>
              </a:rPr>
              <a:t>show-stopping</a:t>
            </a:r>
            <a:r>
              <a:rPr sz="2400" spc="10" dirty="0">
                <a:latin typeface="Arial Narrow"/>
                <a:cs typeface="Arial Narrow"/>
              </a:rPr>
              <a:t> </a:t>
            </a:r>
            <a:r>
              <a:rPr sz="2400" spc="200" dirty="0">
                <a:latin typeface="Arial Narrow"/>
                <a:cs typeface="Arial Narrow"/>
              </a:rPr>
              <a:t>bugs.</a:t>
            </a:r>
            <a:endParaRPr sz="24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780"/>
              </a:lnSpc>
            </a:pPr>
            <a:r>
              <a:rPr sz="2400" spc="245" dirty="0">
                <a:latin typeface="Arial Narrow"/>
                <a:cs typeface="Arial Narrow"/>
              </a:rPr>
              <a:t>That </a:t>
            </a:r>
            <a:r>
              <a:rPr sz="2400" spc="150" dirty="0">
                <a:latin typeface="Arial Narrow"/>
                <a:cs typeface="Arial Narrow"/>
              </a:rPr>
              <a:t>said, </a:t>
            </a:r>
            <a:r>
              <a:rPr sz="2400" spc="215" dirty="0">
                <a:latin typeface="Arial Narrow"/>
                <a:cs typeface="Arial Narrow"/>
              </a:rPr>
              <a:t>it's </a:t>
            </a:r>
            <a:r>
              <a:rPr sz="2400" spc="315" dirty="0">
                <a:latin typeface="Arial Narrow"/>
                <a:cs typeface="Arial Narrow"/>
              </a:rPr>
              <a:t>better </a:t>
            </a:r>
            <a:r>
              <a:rPr sz="2400" spc="365" dirty="0">
                <a:latin typeface="Arial Narrow"/>
                <a:cs typeface="Arial Narrow"/>
              </a:rPr>
              <a:t>to </a:t>
            </a:r>
            <a:r>
              <a:rPr sz="2400" spc="225" dirty="0">
                <a:latin typeface="Arial Narrow"/>
                <a:cs typeface="Arial Narrow"/>
              </a:rPr>
              <a:t>delay </a:t>
            </a:r>
            <a:r>
              <a:rPr sz="2400" spc="240" dirty="0">
                <a:latin typeface="Arial Narrow"/>
                <a:cs typeface="Arial Narrow"/>
              </a:rPr>
              <a:t>pushing </a:t>
            </a:r>
            <a:r>
              <a:rPr sz="2400" spc="265" dirty="0">
                <a:latin typeface="Arial Narrow"/>
                <a:cs typeface="Arial Narrow"/>
              </a:rPr>
              <a:t>your </a:t>
            </a:r>
            <a:r>
              <a:rPr sz="2400" spc="280" dirty="0">
                <a:latin typeface="Arial Narrow"/>
                <a:cs typeface="Arial Narrow"/>
              </a:rPr>
              <a:t>commits </a:t>
            </a:r>
            <a:r>
              <a:rPr sz="2400" spc="365" dirty="0">
                <a:latin typeface="Arial Narrow"/>
                <a:cs typeface="Arial Narrow"/>
              </a:rPr>
              <a:t>to </a:t>
            </a:r>
            <a:r>
              <a:rPr sz="2400" spc="250" dirty="0">
                <a:latin typeface="Arial Narrow"/>
                <a:cs typeface="Arial Narrow"/>
              </a:rPr>
              <a:t>spend  </a:t>
            </a:r>
            <a:r>
              <a:rPr sz="2400" spc="310" dirty="0">
                <a:latin typeface="Arial Narrow"/>
                <a:cs typeface="Arial Narrow"/>
              </a:rPr>
              <a:t>more</a:t>
            </a:r>
            <a:r>
              <a:rPr sz="2400" spc="5" dirty="0">
                <a:latin typeface="Arial Narrow"/>
                <a:cs typeface="Arial Narrow"/>
              </a:rPr>
              <a:t> </a:t>
            </a:r>
            <a:r>
              <a:rPr sz="2400" spc="310" dirty="0">
                <a:latin typeface="Arial Narrow"/>
                <a:cs typeface="Arial Narrow"/>
              </a:rPr>
              <a:t>time</a:t>
            </a:r>
            <a:r>
              <a:rPr sz="2400" spc="5" dirty="0">
                <a:latin typeface="Arial Narrow"/>
                <a:cs typeface="Arial Narrow"/>
              </a:rPr>
              <a:t> </a:t>
            </a:r>
            <a:r>
              <a:rPr sz="2400" spc="260" dirty="0">
                <a:latin typeface="Arial Narrow"/>
                <a:cs typeface="Arial Narrow"/>
              </a:rPr>
              <a:t>making</a:t>
            </a:r>
            <a:r>
              <a:rPr sz="2400" spc="10" dirty="0">
                <a:latin typeface="Arial Narrow"/>
                <a:cs typeface="Arial Narrow"/>
              </a:rPr>
              <a:t> </a:t>
            </a:r>
            <a:r>
              <a:rPr sz="2400" spc="215" dirty="0">
                <a:latin typeface="Arial Narrow"/>
                <a:cs typeface="Arial Narrow"/>
              </a:rPr>
              <a:t>sure</a:t>
            </a:r>
            <a:r>
              <a:rPr sz="2400" spc="5" dirty="0">
                <a:latin typeface="Arial Narrow"/>
                <a:cs typeface="Arial Narrow"/>
              </a:rPr>
              <a:t> </a:t>
            </a:r>
            <a:r>
              <a:rPr sz="2400" spc="310" dirty="0">
                <a:latin typeface="Arial Narrow"/>
                <a:cs typeface="Arial Narrow"/>
              </a:rPr>
              <a:t>that</a:t>
            </a:r>
            <a:r>
              <a:rPr sz="2400" spc="-5" dirty="0">
                <a:latin typeface="Arial Narrow"/>
                <a:cs typeface="Arial Narrow"/>
              </a:rPr>
              <a:t> </a:t>
            </a:r>
            <a:r>
              <a:rPr sz="2400" spc="310" dirty="0">
                <a:latin typeface="Arial Narrow"/>
                <a:cs typeface="Arial Narrow"/>
              </a:rPr>
              <a:t>the</a:t>
            </a:r>
            <a:r>
              <a:rPr sz="2400" spc="5" dirty="0">
                <a:latin typeface="Arial Narrow"/>
                <a:cs typeface="Arial Narrow"/>
              </a:rPr>
              <a:t> </a:t>
            </a:r>
            <a:r>
              <a:rPr sz="2400" spc="265" dirty="0">
                <a:latin typeface="Arial Narrow"/>
                <a:cs typeface="Arial Narrow"/>
              </a:rPr>
              <a:t>project</a:t>
            </a:r>
            <a:r>
              <a:rPr sz="2400" spc="-5" dirty="0">
                <a:latin typeface="Arial Narrow"/>
                <a:cs typeface="Arial Narrow"/>
              </a:rPr>
              <a:t> </a:t>
            </a:r>
            <a:r>
              <a:rPr sz="2400" spc="270" dirty="0">
                <a:latin typeface="Arial Narrow"/>
                <a:cs typeface="Arial Narrow"/>
              </a:rPr>
              <a:t>works</a:t>
            </a:r>
            <a:r>
              <a:rPr sz="2400" dirty="0">
                <a:latin typeface="Arial Narrow"/>
                <a:cs typeface="Arial Narrow"/>
              </a:rPr>
              <a:t> </a:t>
            </a:r>
            <a:r>
              <a:rPr sz="2400" spc="270" dirty="0">
                <a:latin typeface="Arial Narrow"/>
                <a:cs typeface="Arial Narrow"/>
              </a:rPr>
              <a:t>rather</a:t>
            </a:r>
            <a:r>
              <a:rPr sz="2400" dirty="0">
                <a:latin typeface="Arial Narrow"/>
                <a:cs typeface="Arial Narrow"/>
              </a:rPr>
              <a:t> </a:t>
            </a:r>
            <a:r>
              <a:rPr sz="2400" spc="275" dirty="0">
                <a:latin typeface="Arial Narrow"/>
                <a:cs typeface="Arial Narrow"/>
              </a:rPr>
              <a:t>than</a:t>
            </a:r>
            <a:r>
              <a:rPr sz="2400" dirty="0">
                <a:latin typeface="Arial Narrow"/>
                <a:cs typeface="Arial Narrow"/>
              </a:rPr>
              <a:t> </a:t>
            </a:r>
            <a:r>
              <a:rPr sz="2400" spc="265" dirty="0">
                <a:latin typeface="Arial Narrow"/>
                <a:cs typeface="Arial Narrow"/>
              </a:rPr>
              <a:t>waste  </a:t>
            </a:r>
            <a:r>
              <a:rPr sz="2400" spc="225" dirty="0">
                <a:latin typeface="Arial Narrow"/>
                <a:cs typeface="Arial Narrow"/>
              </a:rPr>
              <a:t>everyone's</a:t>
            </a:r>
            <a:r>
              <a:rPr sz="2400" spc="-55" dirty="0">
                <a:latin typeface="Arial Narrow"/>
                <a:cs typeface="Arial Narrow"/>
              </a:rPr>
              <a:t> </a:t>
            </a:r>
            <a:r>
              <a:rPr sz="2400" spc="260" dirty="0">
                <a:latin typeface="Arial Narrow"/>
                <a:cs typeface="Arial Narrow"/>
              </a:rPr>
              <a:t>time.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5339" y="1082040"/>
            <a:ext cx="590359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770" dirty="0"/>
              <a:t>Work </a:t>
            </a:r>
            <a:r>
              <a:rPr sz="6000" spc="565" dirty="0"/>
              <a:t>in</a:t>
            </a:r>
            <a:r>
              <a:rPr sz="6000" spc="-819" dirty="0"/>
              <a:t> </a:t>
            </a:r>
            <a:r>
              <a:rPr sz="6000" spc="535" dirty="0"/>
              <a:t>Progress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491490" y="2573781"/>
            <a:ext cx="8973820" cy="275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340">
              <a:lnSpc>
                <a:spcPts val="3579"/>
              </a:lnSpc>
            </a:pPr>
            <a:r>
              <a:rPr sz="3200" spc="345" dirty="0">
                <a:latin typeface="Arial Narrow"/>
                <a:cs typeface="Arial Narrow"/>
              </a:rPr>
              <a:t>Avoid</a:t>
            </a:r>
            <a:r>
              <a:rPr sz="3200" spc="10" dirty="0">
                <a:latin typeface="Arial Narrow"/>
                <a:cs typeface="Arial Narrow"/>
              </a:rPr>
              <a:t> </a:t>
            </a:r>
            <a:r>
              <a:rPr sz="3200" spc="315" dirty="0">
                <a:latin typeface="Arial Narrow"/>
                <a:cs typeface="Arial Narrow"/>
              </a:rPr>
              <a:t>publishing</a:t>
            </a:r>
            <a:r>
              <a:rPr sz="3200" spc="5" dirty="0">
                <a:latin typeface="Arial Narrow"/>
                <a:cs typeface="Arial Narrow"/>
              </a:rPr>
              <a:t> </a:t>
            </a:r>
            <a:r>
              <a:rPr sz="3200" spc="330" dirty="0">
                <a:latin typeface="Arial Narrow"/>
                <a:cs typeface="Arial Narrow"/>
              </a:rPr>
              <a:t>half-done</a:t>
            </a:r>
            <a:r>
              <a:rPr sz="3200" spc="15" dirty="0">
                <a:latin typeface="Arial Narrow"/>
                <a:cs typeface="Arial Narrow"/>
              </a:rPr>
              <a:t> </a:t>
            </a:r>
            <a:r>
              <a:rPr sz="3200" spc="430" dirty="0">
                <a:latin typeface="Arial Narrow"/>
                <a:cs typeface="Arial Narrow"/>
              </a:rPr>
              <a:t>work</a:t>
            </a:r>
            <a:r>
              <a:rPr sz="3200" spc="5" dirty="0">
                <a:latin typeface="Arial Narrow"/>
                <a:cs typeface="Arial Narrow"/>
              </a:rPr>
              <a:t> </a:t>
            </a:r>
            <a:r>
              <a:rPr sz="3200" spc="160" dirty="0">
                <a:latin typeface="Arial Narrow"/>
                <a:cs typeface="Arial Narrow"/>
              </a:rPr>
              <a:t>as</a:t>
            </a:r>
            <a:r>
              <a:rPr sz="3200" spc="5" dirty="0">
                <a:latin typeface="Arial Narrow"/>
                <a:cs typeface="Arial Narrow"/>
              </a:rPr>
              <a:t> </a:t>
            </a:r>
            <a:r>
              <a:rPr sz="3200" spc="390" dirty="0">
                <a:latin typeface="Arial Narrow"/>
                <a:cs typeface="Arial Narrow"/>
              </a:rPr>
              <a:t>it</a:t>
            </a:r>
            <a:r>
              <a:rPr sz="3200" spc="5" dirty="0">
                <a:latin typeface="Arial Narrow"/>
                <a:cs typeface="Arial Narrow"/>
              </a:rPr>
              <a:t> </a:t>
            </a:r>
            <a:r>
              <a:rPr sz="3200" spc="250" dirty="0">
                <a:latin typeface="Arial Narrow"/>
                <a:cs typeface="Arial Narrow"/>
              </a:rPr>
              <a:t>can</a:t>
            </a:r>
            <a:r>
              <a:rPr sz="3200" spc="5" dirty="0">
                <a:latin typeface="Arial Narrow"/>
                <a:cs typeface="Arial Narrow"/>
              </a:rPr>
              <a:t> </a:t>
            </a:r>
            <a:r>
              <a:rPr sz="3200" spc="310" dirty="0">
                <a:latin typeface="Arial Narrow"/>
                <a:cs typeface="Arial Narrow"/>
              </a:rPr>
              <a:t>lead</a:t>
            </a:r>
            <a:r>
              <a:rPr sz="3200" spc="10" dirty="0">
                <a:latin typeface="Arial Narrow"/>
                <a:cs typeface="Arial Narrow"/>
              </a:rPr>
              <a:t> </a:t>
            </a:r>
            <a:r>
              <a:rPr sz="3200" spc="490" dirty="0">
                <a:latin typeface="Arial Narrow"/>
                <a:cs typeface="Arial Narrow"/>
              </a:rPr>
              <a:t>to  </a:t>
            </a:r>
            <a:r>
              <a:rPr sz="3200" spc="375" dirty="0">
                <a:latin typeface="Arial Narrow"/>
                <a:cs typeface="Arial Narrow"/>
              </a:rPr>
              <a:t>broken</a:t>
            </a:r>
            <a:r>
              <a:rPr sz="3200" spc="-65" dirty="0">
                <a:latin typeface="Arial Narrow"/>
                <a:cs typeface="Arial Narrow"/>
              </a:rPr>
              <a:t> </a:t>
            </a:r>
            <a:r>
              <a:rPr sz="3200" spc="270" dirty="0">
                <a:latin typeface="Arial Narrow"/>
                <a:cs typeface="Arial Narrow"/>
              </a:rPr>
              <a:t>builds.</a:t>
            </a:r>
            <a:endParaRPr sz="32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 marR="5080">
              <a:lnSpc>
                <a:spcPts val="3590"/>
              </a:lnSpc>
            </a:pPr>
            <a:r>
              <a:rPr sz="3200" spc="315" dirty="0">
                <a:latin typeface="Arial Narrow"/>
                <a:cs typeface="Arial Narrow"/>
              </a:rPr>
              <a:t>If</a:t>
            </a:r>
            <a:r>
              <a:rPr sz="3200" spc="10" dirty="0">
                <a:latin typeface="Arial Narrow"/>
                <a:cs typeface="Arial Narrow"/>
              </a:rPr>
              <a:t> </a:t>
            </a:r>
            <a:r>
              <a:rPr sz="3200" spc="360" dirty="0">
                <a:latin typeface="Arial Narrow"/>
                <a:cs typeface="Arial Narrow"/>
              </a:rPr>
              <a:t>you</a:t>
            </a:r>
            <a:r>
              <a:rPr sz="3200" spc="5" dirty="0">
                <a:latin typeface="Arial Narrow"/>
                <a:cs typeface="Arial Narrow"/>
              </a:rPr>
              <a:t> </a:t>
            </a:r>
            <a:r>
              <a:rPr sz="3200" spc="365" dirty="0">
                <a:latin typeface="Arial Narrow"/>
                <a:cs typeface="Arial Narrow"/>
              </a:rPr>
              <a:t>need</a:t>
            </a:r>
            <a:r>
              <a:rPr sz="3200" spc="5" dirty="0">
                <a:latin typeface="Arial Narrow"/>
                <a:cs typeface="Arial Narrow"/>
              </a:rPr>
              <a:t> </a:t>
            </a:r>
            <a:r>
              <a:rPr sz="3200" spc="484" dirty="0">
                <a:latin typeface="Arial Narrow"/>
                <a:cs typeface="Arial Narrow"/>
              </a:rPr>
              <a:t>to</a:t>
            </a:r>
            <a:r>
              <a:rPr sz="3200" spc="15" dirty="0">
                <a:latin typeface="Arial Narrow"/>
                <a:cs typeface="Arial Narrow"/>
              </a:rPr>
              <a:t> </a:t>
            </a:r>
            <a:r>
              <a:rPr sz="3200" spc="315" dirty="0">
                <a:latin typeface="Arial Narrow"/>
                <a:cs typeface="Arial Narrow"/>
              </a:rPr>
              <a:t>push</a:t>
            </a:r>
            <a:r>
              <a:rPr sz="3200" dirty="0">
                <a:latin typeface="Arial Narrow"/>
                <a:cs typeface="Arial Narrow"/>
              </a:rPr>
              <a:t> </a:t>
            </a:r>
            <a:r>
              <a:rPr sz="3200" spc="355" dirty="0">
                <a:latin typeface="Arial Narrow"/>
                <a:cs typeface="Arial Narrow"/>
              </a:rPr>
              <a:t>those</a:t>
            </a:r>
            <a:r>
              <a:rPr sz="3200" spc="5" dirty="0">
                <a:latin typeface="Arial Narrow"/>
                <a:cs typeface="Arial Narrow"/>
              </a:rPr>
              <a:t> </a:t>
            </a:r>
            <a:r>
              <a:rPr sz="3200" spc="275" dirty="0">
                <a:latin typeface="Arial Narrow"/>
                <a:cs typeface="Arial Narrow"/>
              </a:rPr>
              <a:t>changes</a:t>
            </a:r>
            <a:r>
              <a:rPr sz="3200" spc="5" dirty="0">
                <a:latin typeface="Arial Narrow"/>
                <a:cs typeface="Arial Narrow"/>
              </a:rPr>
              <a:t> </a:t>
            </a:r>
            <a:r>
              <a:rPr sz="3200" spc="195" dirty="0">
                <a:latin typeface="Arial Narrow"/>
                <a:cs typeface="Arial Narrow"/>
              </a:rPr>
              <a:t>(e.g.</a:t>
            </a:r>
            <a:r>
              <a:rPr sz="3200" spc="15" dirty="0">
                <a:latin typeface="Arial Narrow"/>
                <a:cs typeface="Arial Narrow"/>
              </a:rPr>
              <a:t> </a:t>
            </a:r>
            <a:r>
              <a:rPr sz="3200" spc="360" dirty="0">
                <a:latin typeface="Arial Narrow"/>
                <a:cs typeface="Arial Narrow"/>
              </a:rPr>
              <a:t>you</a:t>
            </a:r>
            <a:r>
              <a:rPr sz="3200" spc="5" dirty="0">
                <a:latin typeface="Arial Narrow"/>
                <a:cs typeface="Arial Narrow"/>
              </a:rPr>
              <a:t> </a:t>
            </a:r>
            <a:r>
              <a:rPr sz="3200" spc="430" dirty="0">
                <a:latin typeface="Arial Narrow"/>
                <a:cs typeface="Arial Narrow"/>
              </a:rPr>
              <a:t>want  </a:t>
            </a:r>
            <a:r>
              <a:rPr sz="3200" spc="210" dirty="0">
                <a:latin typeface="Arial Narrow"/>
                <a:cs typeface="Arial Narrow"/>
              </a:rPr>
              <a:t>a </a:t>
            </a:r>
            <a:r>
              <a:rPr sz="3200" spc="270" dirty="0">
                <a:latin typeface="Arial Narrow"/>
                <a:cs typeface="Arial Narrow"/>
              </a:rPr>
              <a:t>backup), </a:t>
            </a:r>
            <a:r>
              <a:rPr sz="3200" spc="445" dirty="0">
                <a:latin typeface="Arial Narrow"/>
                <a:cs typeface="Arial Narrow"/>
              </a:rPr>
              <a:t>put </a:t>
            </a:r>
            <a:r>
              <a:rPr sz="3200" spc="450" dirty="0">
                <a:latin typeface="Arial Narrow"/>
                <a:cs typeface="Arial Narrow"/>
              </a:rPr>
              <a:t>them </a:t>
            </a:r>
            <a:r>
              <a:rPr sz="3200" spc="300" dirty="0">
                <a:latin typeface="Arial Narrow"/>
                <a:cs typeface="Arial Narrow"/>
              </a:rPr>
              <a:t>in </a:t>
            </a:r>
            <a:r>
              <a:rPr sz="3200" spc="210" dirty="0">
                <a:latin typeface="Arial Narrow"/>
                <a:cs typeface="Arial Narrow"/>
              </a:rPr>
              <a:t>a </a:t>
            </a:r>
            <a:r>
              <a:rPr sz="3200" spc="315" dirty="0">
                <a:latin typeface="Arial Narrow"/>
                <a:cs typeface="Arial Narrow"/>
              </a:rPr>
              <a:t>branch </a:t>
            </a:r>
            <a:r>
              <a:rPr sz="3200" spc="400" dirty="0">
                <a:latin typeface="Arial Narrow"/>
                <a:cs typeface="Arial Narrow"/>
              </a:rPr>
              <a:t>then </a:t>
            </a:r>
            <a:r>
              <a:rPr sz="3200" spc="315" dirty="0">
                <a:latin typeface="Arial Narrow"/>
                <a:cs typeface="Arial Narrow"/>
              </a:rPr>
              <a:t>push </a:t>
            </a:r>
            <a:r>
              <a:rPr sz="3200" spc="415" dirty="0">
                <a:latin typeface="Arial Narrow"/>
                <a:cs typeface="Arial Narrow"/>
              </a:rPr>
              <a:t>that  </a:t>
            </a:r>
            <a:r>
              <a:rPr sz="3200" spc="275" dirty="0">
                <a:latin typeface="Arial Narrow"/>
                <a:cs typeface="Arial Narrow"/>
              </a:rPr>
              <a:t>branch.</a:t>
            </a:r>
            <a:r>
              <a:rPr sz="3200" spc="10" dirty="0">
                <a:latin typeface="Arial Narrow"/>
                <a:cs typeface="Arial Narrow"/>
              </a:rPr>
              <a:t> </a:t>
            </a:r>
            <a:r>
              <a:rPr sz="3200" spc="405" dirty="0">
                <a:latin typeface="Arial Narrow"/>
                <a:cs typeface="Arial Narrow"/>
              </a:rPr>
              <a:t>Or</a:t>
            </a:r>
            <a:r>
              <a:rPr sz="3200" dirty="0">
                <a:latin typeface="Arial Narrow"/>
                <a:cs typeface="Arial Narrow"/>
              </a:rPr>
              <a:t> </a:t>
            </a:r>
            <a:r>
              <a:rPr sz="3200" spc="300" dirty="0">
                <a:latin typeface="Arial Narrow"/>
                <a:cs typeface="Arial Narrow"/>
              </a:rPr>
              <a:t>consider</a:t>
            </a:r>
            <a:r>
              <a:rPr sz="3200" spc="5" dirty="0">
                <a:latin typeface="Arial Narrow"/>
                <a:cs typeface="Arial Narrow"/>
              </a:rPr>
              <a:t> </a:t>
            </a:r>
            <a:r>
              <a:rPr sz="3200" spc="295" dirty="0">
                <a:latin typeface="Arial Narrow"/>
                <a:cs typeface="Arial Narrow"/>
              </a:rPr>
              <a:t>using</a:t>
            </a:r>
            <a:r>
              <a:rPr sz="3200" spc="45" dirty="0">
                <a:latin typeface="Arial Narrow"/>
                <a:cs typeface="Arial Narrow"/>
              </a:rPr>
              <a:t> </a:t>
            </a:r>
            <a:r>
              <a:rPr sz="3200" dirty="0">
                <a:latin typeface="Consolas"/>
                <a:cs typeface="Consolas"/>
              </a:rPr>
              <a:t>git</a:t>
            </a:r>
            <a:r>
              <a:rPr sz="3200" spc="-10" dirty="0">
                <a:latin typeface="Consolas"/>
                <a:cs typeface="Consolas"/>
              </a:rPr>
              <a:t> </a:t>
            </a:r>
            <a:r>
              <a:rPr sz="3200" spc="10" dirty="0">
                <a:latin typeface="Consolas"/>
                <a:cs typeface="Consolas"/>
              </a:rPr>
              <a:t>stash</a:t>
            </a:r>
            <a:r>
              <a:rPr sz="3200" spc="10" dirty="0">
                <a:latin typeface="Arial Narrow"/>
                <a:cs typeface="Arial Narrow"/>
              </a:rPr>
              <a:t>.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2429" rIns="0" bIns="0" rtlCol="0">
            <a:spAutoFit/>
          </a:bodyPr>
          <a:lstStyle/>
          <a:p>
            <a:pPr algn="ctr">
              <a:lnSpc>
                <a:spcPts val="7050"/>
              </a:lnSpc>
            </a:pPr>
            <a:r>
              <a:rPr sz="6000" b="1" spc="60" dirty="0">
                <a:latin typeface="Trebuchet MS"/>
                <a:cs typeface="Trebuchet MS"/>
              </a:rPr>
              <a:t>Helpful</a:t>
            </a:r>
            <a:r>
              <a:rPr sz="6000" b="1" spc="-490" dirty="0">
                <a:latin typeface="Trebuchet MS"/>
                <a:cs typeface="Trebuchet MS"/>
              </a:rPr>
              <a:t> </a:t>
            </a:r>
            <a:r>
              <a:rPr sz="6000" b="1" spc="120" dirty="0">
                <a:latin typeface="Trebuchet MS"/>
                <a:cs typeface="Trebuchet MS"/>
              </a:rPr>
              <a:t>Stuff</a:t>
            </a:r>
            <a:endParaRPr sz="6000">
              <a:latin typeface="Trebuchet MS"/>
              <a:cs typeface="Trebuchet MS"/>
            </a:endParaRPr>
          </a:p>
          <a:p>
            <a:pPr algn="ctr">
              <a:lnSpc>
                <a:spcPts val="4155"/>
              </a:lnSpc>
            </a:pPr>
            <a:r>
              <a:rPr sz="3600" spc="475" dirty="0"/>
              <a:t>that</a:t>
            </a:r>
            <a:r>
              <a:rPr sz="3600" dirty="0"/>
              <a:t> </a:t>
            </a:r>
            <a:r>
              <a:rPr sz="3600" spc="515" dirty="0"/>
              <a:t>we</a:t>
            </a:r>
            <a:r>
              <a:rPr sz="3600" spc="-10" dirty="0"/>
              <a:t> </a:t>
            </a:r>
            <a:r>
              <a:rPr sz="3600" spc="390" dirty="0"/>
              <a:t>will</a:t>
            </a:r>
            <a:r>
              <a:rPr sz="3600" dirty="0"/>
              <a:t> </a:t>
            </a:r>
            <a:r>
              <a:rPr sz="3600" spc="330" dirty="0"/>
              <a:t>still</a:t>
            </a:r>
            <a:r>
              <a:rPr sz="3600" dirty="0"/>
              <a:t> </a:t>
            </a:r>
            <a:r>
              <a:rPr sz="3600" spc="505" dirty="0"/>
              <a:t>not</a:t>
            </a:r>
            <a:r>
              <a:rPr sz="3600" dirty="0"/>
              <a:t> </a:t>
            </a:r>
            <a:r>
              <a:rPr sz="3600" spc="350" dirty="0"/>
              <a:t>explain</a:t>
            </a:r>
            <a:r>
              <a:rPr sz="3600" spc="-10" dirty="0"/>
              <a:t> </a:t>
            </a:r>
            <a:r>
              <a:rPr sz="3600" spc="335" dirty="0"/>
              <a:t>in</a:t>
            </a:r>
            <a:r>
              <a:rPr sz="3600" dirty="0"/>
              <a:t> </a:t>
            </a:r>
            <a:r>
              <a:rPr sz="3600" spc="275" dirty="0"/>
              <a:t>detail...</a:t>
            </a:r>
            <a:endParaRPr sz="36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5959" rIns="0" bIns="0" rtlCol="0">
            <a:spAutoFit/>
          </a:bodyPr>
          <a:lstStyle/>
          <a:p>
            <a:pPr marL="1426210">
              <a:lnSpc>
                <a:spcPts val="6409"/>
              </a:lnSpc>
            </a:pPr>
            <a:r>
              <a:rPr sz="5400" spc="440" dirty="0"/>
              <a:t>Graphical </a:t>
            </a:r>
            <a:r>
              <a:rPr sz="5400" spc="495" dirty="0"/>
              <a:t>Git</a:t>
            </a:r>
            <a:r>
              <a:rPr sz="5400" spc="-459" dirty="0"/>
              <a:t> </a:t>
            </a:r>
            <a:r>
              <a:rPr sz="5400" spc="484" dirty="0"/>
              <a:t>Tools</a:t>
            </a:r>
            <a:endParaRPr sz="5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2310" y="2098040"/>
            <a:ext cx="3592829" cy="231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6050"/>
              </a:lnSpc>
            </a:pPr>
            <a:r>
              <a:rPr sz="5400" spc="320" dirty="0" smtClean="0">
                <a:latin typeface="Arial Narrow"/>
                <a:cs typeface="Arial Narrow"/>
              </a:rPr>
              <a:t>P</a:t>
            </a:r>
            <a:r>
              <a:rPr sz="5400" spc="445" dirty="0" smtClean="0">
                <a:latin typeface="Arial Narrow"/>
                <a:cs typeface="Arial Narrow"/>
              </a:rPr>
              <a:t>ush</a:t>
            </a:r>
            <a:r>
              <a:rPr lang="en-US" sz="5400" spc="445" dirty="0">
                <a:latin typeface="Arial Narrow"/>
                <a:cs typeface="Arial Narrow"/>
              </a:rPr>
              <a:t> </a:t>
            </a:r>
            <a:endParaRPr lang="en-US" sz="5400" spc="445" dirty="0" smtClean="0">
              <a:latin typeface="Arial Narrow"/>
              <a:cs typeface="Arial Narrow"/>
            </a:endParaRPr>
          </a:p>
          <a:p>
            <a:pPr marL="12700" marR="5080" algn="ctr">
              <a:lnSpc>
                <a:spcPts val="6050"/>
              </a:lnSpc>
            </a:pPr>
            <a:r>
              <a:rPr sz="5400" spc="345" dirty="0" smtClean="0">
                <a:latin typeface="Arial Narrow"/>
                <a:cs typeface="Arial Narrow"/>
              </a:rPr>
              <a:t>vs</a:t>
            </a:r>
            <a:endParaRPr sz="5400" dirty="0">
              <a:latin typeface="Arial Narrow"/>
              <a:cs typeface="Arial Narrow"/>
            </a:endParaRPr>
          </a:p>
          <a:p>
            <a:pPr algn="ctr">
              <a:lnSpc>
                <a:spcPts val="5840"/>
              </a:lnSpc>
            </a:pPr>
            <a:r>
              <a:rPr sz="5400" spc="459" dirty="0" smtClean="0">
                <a:latin typeface="Arial Narrow"/>
                <a:cs typeface="Arial Narrow"/>
              </a:rPr>
              <a:t>Pull</a:t>
            </a:r>
            <a:endParaRPr sz="5400" dirty="0">
              <a:latin typeface="Arial Narrow"/>
              <a:cs typeface="Arial Narro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7699" rIns="0" bIns="0" rtlCol="0">
            <a:spAutoFit/>
          </a:bodyPr>
          <a:lstStyle/>
          <a:p>
            <a:pPr marL="2908300">
              <a:lnSpc>
                <a:spcPts val="7109"/>
              </a:lnSpc>
            </a:pPr>
            <a:r>
              <a:rPr sz="6000" spc="580" dirty="0"/>
              <a:t>B</a:t>
            </a:r>
            <a:r>
              <a:rPr sz="6000" spc="515" dirty="0"/>
              <a:t>ackups</a:t>
            </a:r>
            <a:endParaRPr sz="6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899" rIns="0" bIns="0" rtlCol="0">
            <a:spAutoFit/>
          </a:bodyPr>
          <a:lstStyle/>
          <a:p>
            <a:pPr algn="ctr">
              <a:lnSpc>
                <a:spcPts val="7640"/>
              </a:lnSpc>
            </a:pPr>
            <a:r>
              <a:rPr sz="6600" spc="535" dirty="0"/>
              <a:t>Reason</a:t>
            </a:r>
            <a:r>
              <a:rPr sz="6600" spc="-65" dirty="0"/>
              <a:t> </a:t>
            </a:r>
            <a:r>
              <a:rPr sz="6600" spc="740" dirty="0"/>
              <a:t>#1:</a:t>
            </a:r>
            <a:endParaRPr sz="6600"/>
          </a:p>
          <a:p>
            <a:pPr algn="ctr">
              <a:lnSpc>
                <a:spcPts val="8235"/>
              </a:lnSpc>
            </a:pPr>
            <a:r>
              <a:rPr sz="7200" b="1" spc="135" dirty="0">
                <a:latin typeface="Trebuchet MS"/>
                <a:cs typeface="Trebuchet MS"/>
              </a:rPr>
              <a:t>"Versionin</a:t>
            </a:r>
            <a:r>
              <a:rPr sz="7200" b="1" spc="145" dirty="0">
                <a:latin typeface="Trebuchet MS"/>
                <a:cs typeface="Trebuchet MS"/>
              </a:rPr>
              <a:t>g</a:t>
            </a:r>
            <a:r>
              <a:rPr sz="7200" b="1" spc="650" dirty="0">
                <a:latin typeface="Trebuchet MS"/>
                <a:cs typeface="Trebuchet MS"/>
              </a:rPr>
              <a:t>"</a:t>
            </a:r>
            <a:endParaRPr sz="7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2269" rIns="0" bIns="0" rtlCol="0">
            <a:spAutoFit/>
          </a:bodyPr>
          <a:lstStyle/>
          <a:p>
            <a:pPr marL="1506855" marR="5080" indent="-128270">
              <a:lnSpc>
                <a:spcPts val="6050"/>
              </a:lnSpc>
            </a:pPr>
            <a:r>
              <a:rPr sz="5400" spc="570" dirty="0"/>
              <a:t>GitHub</a:t>
            </a:r>
            <a:r>
              <a:rPr sz="5400" spc="-635" dirty="0"/>
              <a:t> </a:t>
            </a:r>
            <a:r>
              <a:rPr sz="5400" spc="270" dirty="0"/>
              <a:t>as </a:t>
            </a:r>
            <a:r>
              <a:rPr sz="5400" spc="355" dirty="0"/>
              <a:t>a </a:t>
            </a:r>
            <a:r>
              <a:rPr sz="5400" spc="545" dirty="0"/>
              <a:t>Project  </a:t>
            </a:r>
            <a:r>
              <a:rPr sz="5400" spc="665" dirty="0"/>
              <a:t>Management</a:t>
            </a:r>
            <a:r>
              <a:rPr sz="5400" spc="-75" dirty="0"/>
              <a:t> </a:t>
            </a:r>
            <a:r>
              <a:rPr sz="5400" spc="565" dirty="0"/>
              <a:t>Tool</a:t>
            </a:r>
            <a:endParaRPr sz="5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5920" y="2082058"/>
            <a:ext cx="6784340" cy="2294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93300"/>
              </a:lnSpc>
            </a:pPr>
            <a:r>
              <a:rPr sz="5400" spc="570" dirty="0"/>
              <a:t>GitHub </a:t>
            </a:r>
            <a:r>
              <a:rPr sz="5400" spc="270" dirty="0"/>
              <a:t>as </a:t>
            </a:r>
            <a:r>
              <a:rPr sz="5400" spc="355" dirty="0"/>
              <a:t>a </a:t>
            </a:r>
            <a:r>
              <a:rPr sz="5400" spc="545" dirty="0"/>
              <a:t>Project  </a:t>
            </a:r>
            <a:r>
              <a:rPr sz="5400" spc="660" dirty="0"/>
              <a:t>Management </a:t>
            </a:r>
            <a:r>
              <a:rPr sz="5400" spc="560" dirty="0"/>
              <a:t>Tool</a:t>
            </a:r>
            <a:r>
              <a:rPr sz="5400" spc="-675" dirty="0"/>
              <a:t> </a:t>
            </a:r>
            <a:r>
              <a:rPr sz="5400" spc="720" dirty="0"/>
              <a:t>for  </a:t>
            </a:r>
            <a:r>
              <a:rPr sz="5400" spc="665" dirty="0"/>
              <a:t>Open </a:t>
            </a:r>
            <a:r>
              <a:rPr sz="5400" spc="450" dirty="0"/>
              <a:t>Source</a:t>
            </a:r>
            <a:r>
              <a:rPr sz="5400" spc="-705" dirty="0"/>
              <a:t> </a:t>
            </a:r>
            <a:r>
              <a:rPr sz="5400" spc="500" dirty="0"/>
              <a:t>Projects</a:t>
            </a:r>
            <a:endParaRPr sz="5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5959" rIns="0" bIns="0" rtlCol="0">
            <a:spAutoFit/>
          </a:bodyPr>
          <a:lstStyle/>
          <a:p>
            <a:pPr marL="1099820">
              <a:lnSpc>
                <a:spcPts val="6409"/>
              </a:lnSpc>
            </a:pPr>
            <a:r>
              <a:rPr sz="5400" spc="575" dirty="0"/>
              <a:t>GitHub</a:t>
            </a:r>
            <a:r>
              <a:rPr sz="5400" spc="-635" dirty="0"/>
              <a:t> </a:t>
            </a:r>
            <a:r>
              <a:rPr sz="5400" spc="265" dirty="0"/>
              <a:t>as </a:t>
            </a:r>
            <a:r>
              <a:rPr sz="5400" spc="355" dirty="0"/>
              <a:t>a </a:t>
            </a:r>
            <a:r>
              <a:rPr sz="5400" spc="635" dirty="0"/>
              <a:t>Portfolio</a:t>
            </a:r>
            <a:endParaRPr sz="5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5959" rIns="0" bIns="0" rtlCol="0">
            <a:spAutoFit/>
          </a:bodyPr>
          <a:lstStyle/>
          <a:p>
            <a:pPr marL="1035050">
              <a:lnSpc>
                <a:spcPts val="6409"/>
              </a:lnSpc>
            </a:pPr>
            <a:r>
              <a:rPr sz="5400" spc="470" dirty="0"/>
              <a:t>Branches </a:t>
            </a:r>
            <a:r>
              <a:rPr sz="5400" spc="455" dirty="0"/>
              <a:t>+</a:t>
            </a:r>
            <a:r>
              <a:rPr sz="5400" spc="-525" dirty="0"/>
              <a:t> </a:t>
            </a:r>
            <a:r>
              <a:rPr sz="5400" spc="725" dirty="0"/>
              <a:t>Workflow</a:t>
            </a:r>
            <a:endParaRPr sz="5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5959" rIns="0" bIns="0" rtlCol="0">
            <a:spAutoFit/>
          </a:bodyPr>
          <a:lstStyle/>
          <a:p>
            <a:pPr marL="814069">
              <a:lnSpc>
                <a:spcPts val="6409"/>
              </a:lnSpc>
            </a:pPr>
            <a:r>
              <a:rPr sz="5400" spc="520" dirty="0"/>
              <a:t>Tagging </a:t>
            </a:r>
            <a:r>
              <a:rPr sz="5400" spc="455" dirty="0"/>
              <a:t>+</a:t>
            </a:r>
            <a:r>
              <a:rPr sz="5400" spc="-520" dirty="0"/>
              <a:t> </a:t>
            </a:r>
            <a:r>
              <a:rPr sz="5400" spc="665" dirty="0"/>
              <a:t>Deployment</a:t>
            </a:r>
            <a:endParaRPr sz="5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6570" y="382270"/>
            <a:ext cx="6539230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530" dirty="0"/>
              <a:t>Free </a:t>
            </a:r>
            <a:r>
              <a:rPr sz="6000" spc="580" dirty="0"/>
              <a:t>Private</a:t>
            </a:r>
            <a:r>
              <a:rPr sz="6000" spc="-570" dirty="0"/>
              <a:t> </a:t>
            </a:r>
            <a:r>
              <a:rPr sz="6000" spc="530" dirty="0"/>
              <a:t>Repos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491490" y="1868677"/>
            <a:ext cx="8953500" cy="3698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920"/>
              </a:lnSpc>
            </a:pPr>
            <a:r>
              <a:rPr sz="2600" spc="170" dirty="0">
                <a:latin typeface="Arial Narrow"/>
                <a:cs typeface="Arial Narrow"/>
              </a:rPr>
              <a:t>Since</a:t>
            </a:r>
            <a:r>
              <a:rPr sz="2600" spc="5" dirty="0">
                <a:latin typeface="Arial Narrow"/>
                <a:cs typeface="Arial Narrow"/>
              </a:rPr>
              <a:t> </a:t>
            </a:r>
            <a:r>
              <a:rPr sz="2600" spc="280" dirty="0">
                <a:latin typeface="Arial Narrow"/>
                <a:cs typeface="Arial Narrow"/>
              </a:rPr>
              <a:t>Github</a:t>
            </a:r>
            <a:r>
              <a:rPr sz="2600" spc="5" dirty="0">
                <a:latin typeface="Arial Narrow"/>
                <a:cs typeface="Arial Narrow"/>
              </a:rPr>
              <a:t> </a:t>
            </a:r>
            <a:r>
              <a:rPr sz="2600" spc="135" dirty="0">
                <a:latin typeface="Arial Narrow"/>
                <a:cs typeface="Arial Narrow"/>
              </a:rPr>
              <a:t>is</a:t>
            </a:r>
            <a:r>
              <a:rPr sz="2600" spc="15" dirty="0">
                <a:latin typeface="Arial Narrow"/>
                <a:cs typeface="Arial Narrow"/>
              </a:rPr>
              <a:t> </a:t>
            </a:r>
            <a:r>
              <a:rPr sz="2600" spc="275" dirty="0">
                <a:latin typeface="Arial Narrow"/>
                <a:cs typeface="Arial Narrow"/>
              </a:rPr>
              <a:t>only</a:t>
            </a:r>
            <a:r>
              <a:rPr sz="2600" spc="10" dirty="0">
                <a:latin typeface="Arial Narrow"/>
                <a:cs typeface="Arial Narrow"/>
              </a:rPr>
              <a:t> </a:t>
            </a:r>
            <a:r>
              <a:rPr sz="2600" spc="305" dirty="0">
                <a:latin typeface="Arial Narrow"/>
                <a:cs typeface="Arial Narrow"/>
              </a:rPr>
              <a:t>free</a:t>
            </a:r>
            <a:r>
              <a:rPr sz="2600" spc="10" dirty="0">
                <a:latin typeface="Arial Narrow"/>
                <a:cs typeface="Arial Narrow"/>
              </a:rPr>
              <a:t> </a:t>
            </a:r>
            <a:r>
              <a:rPr sz="2600" spc="345" dirty="0">
                <a:latin typeface="Arial Narrow"/>
                <a:cs typeface="Arial Narrow"/>
              </a:rPr>
              <a:t>for</a:t>
            </a:r>
            <a:r>
              <a:rPr sz="2600" spc="10" dirty="0">
                <a:latin typeface="Arial Narrow"/>
                <a:cs typeface="Arial Narrow"/>
              </a:rPr>
              <a:t> </a:t>
            </a:r>
            <a:r>
              <a:rPr sz="2600" spc="260" dirty="0">
                <a:latin typeface="Arial Narrow"/>
                <a:cs typeface="Arial Narrow"/>
              </a:rPr>
              <a:t>public</a:t>
            </a:r>
            <a:r>
              <a:rPr sz="2600" spc="5" dirty="0">
                <a:latin typeface="Arial Narrow"/>
                <a:cs typeface="Arial Narrow"/>
              </a:rPr>
              <a:t> </a:t>
            </a:r>
            <a:r>
              <a:rPr sz="2600" spc="229" dirty="0">
                <a:latin typeface="Arial Narrow"/>
                <a:cs typeface="Arial Narrow"/>
              </a:rPr>
              <a:t>repos,</a:t>
            </a:r>
            <a:r>
              <a:rPr sz="2600" spc="-5" dirty="0">
                <a:latin typeface="Arial Narrow"/>
                <a:cs typeface="Arial Narrow"/>
              </a:rPr>
              <a:t> </a:t>
            </a:r>
            <a:r>
              <a:rPr sz="2600" spc="290" dirty="0">
                <a:latin typeface="Arial Narrow"/>
                <a:cs typeface="Arial Narrow"/>
              </a:rPr>
              <a:t>you</a:t>
            </a:r>
            <a:r>
              <a:rPr sz="2600" spc="10" dirty="0">
                <a:latin typeface="Arial Narrow"/>
                <a:cs typeface="Arial Narrow"/>
              </a:rPr>
              <a:t> </a:t>
            </a:r>
            <a:r>
              <a:rPr sz="2600" spc="340" dirty="0">
                <a:latin typeface="Arial Narrow"/>
                <a:cs typeface="Arial Narrow"/>
              </a:rPr>
              <a:t>might</a:t>
            </a:r>
            <a:r>
              <a:rPr sz="2600" dirty="0">
                <a:latin typeface="Arial Narrow"/>
                <a:cs typeface="Arial Narrow"/>
              </a:rPr>
              <a:t> </a:t>
            </a:r>
            <a:r>
              <a:rPr sz="2600" spc="350" dirty="0">
                <a:latin typeface="Arial Narrow"/>
                <a:cs typeface="Arial Narrow"/>
              </a:rPr>
              <a:t>want</a:t>
            </a:r>
            <a:r>
              <a:rPr sz="2600" spc="10" dirty="0">
                <a:latin typeface="Arial Narrow"/>
                <a:cs typeface="Arial Narrow"/>
              </a:rPr>
              <a:t> </a:t>
            </a:r>
            <a:r>
              <a:rPr sz="2600" spc="395" dirty="0">
                <a:latin typeface="Arial Narrow"/>
                <a:cs typeface="Arial Narrow"/>
              </a:rPr>
              <a:t>to  </a:t>
            </a:r>
            <a:r>
              <a:rPr sz="2600" spc="300" dirty="0">
                <a:latin typeface="Arial Narrow"/>
                <a:cs typeface="Arial Narrow"/>
              </a:rPr>
              <a:t>look</a:t>
            </a:r>
            <a:r>
              <a:rPr sz="2600" spc="5" dirty="0">
                <a:latin typeface="Arial Narrow"/>
                <a:cs typeface="Arial Narrow"/>
              </a:rPr>
              <a:t> </a:t>
            </a:r>
            <a:r>
              <a:rPr sz="2600" spc="320" dirty="0">
                <a:latin typeface="Arial Narrow"/>
                <a:cs typeface="Arial Narrow"/>
              </a:rPr>
              <a:t>into</a:t>
            </a:r>
            <a:r>
              <a:rPr sz="2600" dirty="0">
                <a:latin typeface="Arial Narrow"/>
                <a:cs typeface="Arial Narrow"/>
              </a:rPr>
              <a:t> </a:t>
            </a:r>
            <a:r>
              <a:rPr sz="2600" spc="335" dirty="0">
                <a:latin typeface="Arial Narrow"/>
                <a:cs typeface="Arial Narrow"/>
              </a:rPr>
              <a:t>the</a:t>
            </a:r>
            <a:r>
              <a:rPr sz="2600" spc="5" dirty="0">
                <a:latin typeface="Arial Narrow"/>
                <a:cs typeface="Arial Narrow"/>
              </a:rPr>
              <a:t> </a:t>
            </a:r>
            <a:r>
              <a:rPr sz="2600" spc="315" dirty="0">
                <a:latin typeface="Arial Narrow"/>
                <a:cs typeface="Arial Narrow"/>
              </a:rPr>
              <a:t>following</a:t>
            </a:r>
            <a:r>
              <a:rPr sz="2600" spc="5" dirty="0">
                <a:latin typeface="Arial Narrow"/>
                <a:cs typeface="Arial Narrow"/>
              </a:rPr>
              <a:t> </a:t>
            </a:r>
            <a:r>
              <a:rPr sz="2600" spc="400" dirty="0">
                <a:latin typeface="Arial Narrow"/>
                <a:cs typeface="Arial Narrow"/>
              </a:rPr>
              <a:t>to</a:t>
            </a:r>
            <a:r>
              <a:rPr sz="2600" dirty="0">
                <a:latin typeface="Arial Narrow"/>
                <a:cs typeface="Arial Narrow"/>
              </a:rPr>
              <a:t> </a:t>
            </a:r>
            <a:r>
              <a:rPr sz="2600" spc="290" dirty="0">
                <a:latin typeface="Arial Narrow"/>
                <a:cs typeface="Arial Narrow"/>
              </a:rPr>
              <a:t>keep</a:t>
            </a:r>
            <a:r>
              <a:rPr sz="2600" spc="10" dirty="0">
                <a:latin typeface="Arial Narrow"/>
                <a:cs typeface="Arial Narrow"/>
              </a:rPr>
              <a:t> </a:t>
            </a:r>
            <a:r>
              <a:rPr sz="2600" spc="290" dirty="0">
                <a:latin typeface="Arial Narrow"/>
                <a:cs typeface="Arial Narrow"/>
              </a:rPr>
              <a:t>your</a:t>
            </a:r>
            <a:r>
              <a:rPr sz="2600" spc="10" dirty="0">
                <a:latin typeface="Arial Narrow"/>
                <a:cs typeface="Arial Narrow"/>
              </a:rPr>
              <a:t> </a:t>
            </a:r>
            <a:r>
              <a:rPr sz="2600" spc="240" dirty="0">
                <a:latin typeface="Arial Narrow"/>
                <a:cs typeface="Arial Narrow"/>
              </a:rPr>
              <a:t>source</a:t>
            </a:r>
            <a:r>
              <a:rPr sz="2600" spc="5" dirty="0">
                <a:latin typeface="Arial Narrow"/>
                <a:cs typeface="Arial Narrow"/>
              </a:rPr>
              <a:t> </a:t>
            </a:r>
            <a:r>
              <a:rPr sz="2600" spc="270" dirty="0">
                <a:latin typeface="Arial Narrow"/>
                <a:cs typeface="Arial Narrow"/>
              </a:rPr>
              <a:t>code</a:t>
            </a:r>
            <a:r>
              <a:rPr sz="2600" spc="10" dirty="0">
                <a:latin typeface="Arial Narrow"/>
                <a:cs typeface="Arial Narrow"/>
              </a:rPr>
              <a:t> </a:t>
            </a:r>
            <a:r>
              <a:rPr sz="2600" spc="245" dirty="0">
                <a:latin typeface="Arial Narrow"/>
                <a:cs typeface="Arial Narrow"/>
              </a:rPr>
              <a:t>private:</a:t>
            </a:r>
            <a:endParaRPr sz="2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ts val="3020"/>
              </a:lnSpc>
            </a:pPr>
            <a:r>
              <a:rPr sz="2600" b="1" spc="85" dirty="0">
                <a:latin typeface="Trebuchet MS"/>
                <a:cs typeface="Trebuchet MS"/>
              </a:rPr>
              <a:t>Assembla</a:t>
            </a:r>
            <a:r>
              <a:rPr sz="2600" b="1" spc="-165" dirty="0">
                <a:latin typeface="Trebuchet MS"/>
                <a:cs typeface="Trebuchet MS"/>
              </a:rPr>
              <a:t> </a:t>
            </a:r>
            <a:r>
              <a:rPr sz="2600" spc="270" dirty="0">
                <a:latin typeface="Arial Narrow"/>
                <a:cs typeface="Arial Narrow"/>
              </a:rPr>
              <a:t>(</a:t>
            </a:r>
            <a:r>
              <a:rPr sz="2600" spc="270" dirty="0">
                <a:solidFill>
                  <a:srgbClr val="00007F"/>
                </a:solidFill>
                <a:latin typeface="Arial Narrow"/>
                <a:cs typeface="Arial Narrow"/>
                <a:hlinkClick r:id="rId2"/>
              </a:rPr>
              <a:t>https://www.assembla.com</a:t>
            </a:r>
            <a:r>
              <a:rPr sz="2600" spc="270" dirty="0">
                <a:latin typeface="Arial Narrow"/>
                <a:cs typeface="Arial Narrow"/>
              </a:rPr>
              <a:t>)</a:t>
            </a:r>
            <a:endParaRPr sz="2600">
              <a:latin typeface="Arial Narrow"/>
              <a:cs typeface="Arial Narrow"/>
            </a:endParaRPr>
          </a:p>
          <a:p>
            <a:pPr marL="187325" indent="-174625">
              <a:lnSpc>
                <a:spcPts val="3020"/>
              </a:lnSpc>
              <a:buChar char="-"/>
              <a:tabLst>
                <a:tab pos="187960" algn="l"/>
              </a:tabLst>
            </a:pPr>
            <a:r>
              <a:rPr sz="2600" spc="280" dirty="0">
                <a:latin typeface="Arial Narrow"/>
                <a:cs typeface="Arial Narrow"/>
              </a:rPr>
              <a:t>1</a:t>
            </a:r>
            <a:r>
              <a:rPr sz="2600" spc="-10" dirty="0">
                <a:latin typeface="Arial Narrow"/>
                <a:cs typeface="Arial Narrow"/>
              </a:rPr>
              <a:t> </a:t>
            </a:r>
            <a:r>
              <a:rPr sz="2600" spc="275" dirty="0">
                <a:latin typeface="Arial Narrow"/>
                <a:cs typeface="Arial Narrow"/>
              </a:rPr>
              <a:t>private</a:t>
            </a:r>
            <a:r>
              <a:rPr sz="2600" dirty="0">
                <a:latin typeface="Arial Narrow"/>
                <a:cs typeface="Arial Narrow"/>
              </a:rPr>
              <a:t> </a:t>
            </a:r>
            <a:r>
              <a:rPr sz="2600" spc="254" dirty="0">
                <a:latin typeface="Arial Narrow"/>
                <a:cs typeface="Arial Narrow"/>
              </a:rPr>
              <a:t>repo,</a:t>
            </a:r>
            <a:r>
              <a:rPr sz="2600" spc="-15" dirty="0">
                <a:latin typeface="Arial Narrow"/>
                <a:cs typeface="Arial Narrow"/>
              </a:rPr>
              <a:t> </a:t>
            </a:r>
            <a:r>
              <a:rPr sz="2600" spc="300" dirty="0">
                <a:latin typeface="Arial Narrow"/>
                <a:cs typeface="Arial Narrow"/>
              </a:rPr>
              <a:t>limited</a:t>
            </a:r>
            <a:r>
              <a:rPr sz="2600" dirty="0">
                <a:latin typeface="Arial Narrow"/>
                <a:cs typeface="Arial Narrow"/>
              </a:rPr>
              <a:t> </a:t>
            </a:r>
            <a:r>
              <a:rPr sz="2600" spc="395" dirty="0">
                <a:latin typeface="Arial Narrow"/>
                <a:cs typeface="Arial Narrow"/>
              </a:rPr>
              <a:t>to</a:t>
            </a:r>
            <a:r>
              <a:rPr sz="2600" dirty="0">
                <a:latin typeface="Arial Narrow"/>
                <a:cs typeface="Arial Narrow"/>
              </a:rPr>
              <a:t> </a:t>
            </a:r>
            <a:r>
              <a:rPr sz="2600" spc="280" dirty="0">
                <a:latin typeface="Arial Narrow"/>
                <a:cs typeface="Arial Narrow"/>
              </a:rPr>
              <a:t>3</a:t>
            </a:r>
            <a:r>
              <a:rPr sz="2600" spc="-10" dirty="0">
                <a:latin typeface="Arial Narrow"/>
                <a:cs typeface="Arial Narrow"/>
              </a:rPr>
              <a:t> </a:t>
            </a:r>
            <a:r>
              <a:rPr sz="2600" spc="265" dirty="0">
                <a:latin typeface="Arial Narrow"/>
                <a:cs typeface="Arial Narrow"/>
              </a:rPr>
              <a:t>collaborators</a:t>
            </a:r>
            <a:endParaRPr sz="2600">
              <a:latin typeface="Arial Narrow"/>
              <a:cs typeface="Arial Narrow"/>
            </a:endParaRPr>
          </a:p>
          <a:p>
            <a:pPr marL="12700">
              <a:lnSpc>
                <a:spcPts val="3020"/>
              </a:lnSpc>
              <a:spcBef>
                <a:spcPts val="1250"/>
              </a:spcBef>
            </a:pPr>
            <a:r>
              <a:rPr sz="2600" b="1" spc="75" dirty="0">
                <a:latin typeface="Trebuchet MS"/>
                <a:cs typeface="Trebuchet MS"/>
              </a:rPr>
              <a:t>BitBucket</a:t>
            </a:r>
            <a:r>
              <a:rPr sz="2600" b="1" spc="-175" dirty="0">
                <a:latin typeface="Trebuchet MS"/>
                <a:cs typeface="Trebuchet MS"/>
              </a:rPr>
              <a:t> </a:t>
            </a:r>
            <a:r>
              <a:rPr sz="2600" spc="285" dirty="0">
                <a:latin typeface="Arial Narrow"/>
                <a:cs typeface="Arial Narrow"/>
              </a:rPr>
              <a:t>(</a:t>
            </a:r>
            <a:r>
              <a:rPr sz="2600" spc="285" dirty="0">
                <a:solidFill>
                  <a:srgbClr val="00007F"/>
                </a:solidFill>
                <a:latin typeface="Arial Narrow"/>
                <a:cs typeface="Arial Narrow"/>
                <a:hlinkClick r:id="rId3"/>
              </a:rPr>
              <a:t>https://bitbucket.org/</a:t>
            </a:r>
            <a:r>
              <a:rPr sz="2600" spc="285" dirty="0">
                <a:latin typeface="Arial Narrow"/>
                <a:cs typeface="Arial Narrow"/>
              </a:rPr>
              <a:t>)</a:t>
            </a:r>
            <a:endParaRPr sz="2600">
              <a:latin typeface="Arial Narrow"/>
              <a:cs typeface="Arial Narrow"/>
            </a:endParaRPr>
          </a:p>
          <a:p>
            <a:pPr marL="187325" indent="-174625">
              <a:lnSpc>
                <a:spcPts val="3020"/>
              </a:lnSpc>
              <a:buChar char="-"/>
              <a:tabLst>
                <a:tab pos="187960" algn="l"/>
              </a:tabLst>
            </a:pPr>
            <a:r>
              <a:rPr sz="2600" spc="295" dirty="0">
                <a:latin typeface="Arial Narrow"/>
                <a:cs typeface="Arial Narrow"/>
              </a:rPr>
              <a:t>Unlimited</a:t>
            </a:r>
            <a:r>
              <a:rPr sz="2600" spc="5" dirty="0">
                <a:latin typeface="Arial Narrow"/>
                <a:cs typeface="Arial Narrow"/>
              </a:rPr>
              <a:t> </a:t>
            </a:r>
            <a:r>
              <a:rPr sz="2600" spc="275" dirty="0">
                <a:latin typeface="Arial Narrow"/>
                <a:cs typeface="Arial Narrow"/>
              </a:rPr>
              <a:t>private</a:t>
            </a:r>
            <a:r>
              <a:rPr sz="2600" spc="-5" dirty="0">
                <a:latin typeface="Arial Narrow"/>
                <a:cs typeface="Arial Narrow"/>
              </a:rPr>
              <a:t> </a:t>
            </a:r>
            <a:r>
              <a:rPr sz="2600" spc="229" dirty="0">
                <a:latin typeface="Arial Narrow"/>
                <a:cs typeface="Arial Narrow"/>
              </a:rPr>
              <a:t>repos,</a:t>
            </a:r>
            <a:r>
              <a:rPr sz="2600" dirty="0">
                <a:latin typeface="Arial Narrow"/>
                <a:cs typeface="Arial Narrow"/>
              </a:rPr>
              <a:t> </a:t>
            </a:r>
            <a:r>
              <a:rPr sz="2600" spc="300" dirty="0">
                <a:latin typeface="Arial Narrow"/>
                <a:cs typeface="Arial Narrow"/>
              </a:rPr>
              <a:t>limited</a:t>
            </a:r>
            <a:r>
              <a:rPr sz="2600" spc="5" dirty="0">
                <a:latin typeface="Arial Narrow"/>
                <a:cs typeface="Arial Narrow"/>
              </a:rPr>
              <a:t> </a:t>
            </a:r>
            <a:r>
              <a:rPr sz="2600" spc="395" dirty="0">
                <a:latin typeface="Arial Narrow"/>
                <a:cs typeface="Arial Narrow"/>
              </a:rPr>
              <a:t>to</a:t>
            </a:r>
            <a:r>
              <a:rPr sz="2600" spc="5" dirty="0">
                <a:latin typeface="Arial Narrow"/>
                <a:cs typeface="Arial Narrow"/>
              </a:rPr>
              <a:t> </a:t>
            </a:r>
            <a:r>
              <a:rPr sz="2600" spc="280" dirty="0">
                <a:latin typeface="Arial Narrow"/>
                <a:cs typeface="Arial Narrow"/>
              </a:rPr>
              <a:t>5</a:t>
            </a:r>
            <a:r>
              <a:rPr sz="2600" spc="5" dirty="0">
                <a:latin typeface="Arial Narrow"/>
                <a:cs typeface="Arial Narrow"/>
              </a:rPr>
              <a:t> </a:t>
            </a:r>
            <a:r>
              <a:rPr sz="2600" spc="265" dirty="0">
                <a:latin typeface="Arial Narrow"/>
                <a:cs typeface="Arial Narrow"/>
              </a:rPr>
              <a:t>collaborators</a:t>
            </a:r>
            <a:endParaRPr sz="2600">
              <a:latin typeface="Arial Narrow"/>
              <a:cs typeface="Arial Narrow"/>
            </a:endParaRPr>
          </a:p>
          <a:p>
            <a:pPr marL="12700">
              <a:lnSpc>
                <a:spcPts val="3020"/>
              </a:lnSpc>
              <a:spcBef>
                <a:spcPts val="1250"/>
              </a:spcBef>
            </a:pPr>
            <a:r>
              <a:rPr sz="2600" b="1" spc="30" dirty="0">
                <a:latin typeface="Trebuchet MS"/>
                <a:cs typeface="Trebuchet MS"/>
              </a:rPr>
              <a:t>Github </a:t>
            </a:r>
            <a:r>
              <a:rPr sz="2600" b="1" spc="40" dirty="0">
                <a:latin typeface="Trebuchet MS"/>
                <a:cs typeface="Trebuchet MS"/>
              </a:rPr>
              <a:t>Educational </a:t>
            </a:r>
            <a:r>
              <a:rPr sz="2600" b="1" spc="60" dirty="0">
                <a:latin typeface="Trebuchet MS"/>
                <a:cs typeface="Trebuchet MS"/>
              </a:rPr>
              <a:t>Accounts</a:t>
            </a:r>
            <a:r>
              <a:rPr sz="2600" b="1" spc="-535" dirty="0">
                <a:latin typeface="Trebuchet MS"/>
                <a:cs typeface="Trebuchet MS"/>
              </a:rPr>
              <a:t> </a:t>
            </a:r>
            <a:r>
              <a:rPr sz="2600" spc="290" dirty="0">
                <a:latin typeface="Arial Narrow"/>
                <a:cs typeface="Arial Narrow"/>
              </a:rPr>
              <a:t>(</a:t>
            </a:r>
            <a:r>
              <a:rPr sz="2600" spc="290" dirty="0">
                <a:solidFill>
                  <a:srgbClr val="00007F"/>
                </a:solidFill>
                <a:latin typeface="Arial Narrow"/>
                <a:cs typeface="Arial Narrow"/>
                <a:hlinkClick r:id="rId4"/>
              </a:rPr>
              <a:t>https://github.com/edu</a:t>
            </a:r>
            <a:r>
              <a:rPr sz="2600" spc="290" dirty="0">
                <a:latin typeface="Arial Narrow"/>
                <a:cs typeface="Arial Narrow"/>
              </a:rPr>
              <a:t>)</a:t>
            </a:r>
            <a:endParaRPr sz="2600">
              <a:latin typeface="Arial Narrow"/>
              <a:cs typeface="Arial Narrow"/>
            </a:endParaRPr>
          </a:p>
          <a:p>
            <a:pPr marL="187325" indent="-174625">
              <a:lnSpc>
                <a:spcPts val="3020"/>
              </a:lnSpc>
              <a:buChar char="-"/>
              <a:tabLst>
                <a:tab pos="187960" algn="l"/>
              </a:tabLst>
            </a:pPr>
            <a:r>
              <a:rPr sz="2600" spc="310" dirty="0">
                <a:latin typeface="Arial Narrow"/>
                <a:cs typeface="Arial Narrow"/>
              </a:rPr>
              <a:t>free</a:t>
            </a:r>
            <a:r>
              <a:rPr sz="2600" spc="-10" dirty="0">
                <a:latin typeface="Arial Narrow"/>
                <a:cs typeface="Arial Narrow"/>
              </a:rPr>
              <a:t> </a:t>
            </a:r>
            <a:r>
              <a:rPr sz="2600" spc="245" dirty="0">
                <a:latin typeface="Arial Narrow"/>
                <a:cs typeface="Arial Narrow"/>
              </a:rPr>
              <a:t>accounts</a:t>
            </a:r>
            <a:r>
              <a:rPr sz="2600" spc="-10" dirty="0">
                <a:latin typeface="Arial Narrow"/>
                <a:cs typeface="Arial Narrow"/>
              </a:rPr>
              <a:t> </a:t>
            </a:r>
            <a:r>
              <a:rPr sz="2600" spc="350" dirty="0">
                <a:latin typeface="Arial Narrow"/>
                <a:cs typeface="Arial Narrow"/>
              </a:rPr>
              <a:t>for</a:t>
            </a:r>
            <a:r>
              <a:rPr sz="2600" spc="-15" dirty="0">
                <a:latin typeface="Arial Narrow"/>
                <a:cs typeface="Arial Narrow"/>
              </a:rPr>
              <a:t> </a:t>
            </a:r>
            <a:r>
              <a:rPr sz="2600" spc="285" dirty="0">
                <a:latin typeface="Arial Narrow"/>
                <a:cs typeface="Arial Narrow"/>
              </a:rPr>
              <a:t>students</a:t>
            </a:r>
            <a:r>
              <a:rPr sz="2600" dirty="0">
                <a:latin typeface="Arial Narrow"/>
                <a:cs typeface="Arial Narrow"/>
              </a:rPr>
              <a:t> </a:t>
            </a:r>
            <a:r>
              <a:rPr sz="2600" spc="275" dirty="0">
                <a:latin typeface="Arial Narrow"/>
                <a:cs typeface="Arial Narrow"/>
              </a:rPr>
              <a:t>and</a:t>
            </a:r>
            <a:r>
              <a:rPr sz="2600" spc="-10" dirty="0">
                <a:latin typeface="Arial Narrow"/>
                <a:cs typeface="Arial Narrow"/>
              </a:rPr>
              <a:t> </a:t>
            </a:r>
            <a:r>
              <a:rPr sz="2600" spc="245" dirty="0">
                <a:latin typeface="Arial Narrow"/>
                <a:cs typeface="Arial Narrow"/>
              </a:rPr>
              <a:t>teachers</a:t>
            </a:r>
            <a:endParaRPr sz="2600">
              <a:latin typeface="Arial Narrow"/>
              <a:cs typeface="Arial Narro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7469" y="0"/>
            <a:ext cx="7380605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09"/>
              </a:lnSpc>
            </a:pPr>
            <a:r>
              <a:rPr sz="5400" spc="550" dirty="0"/>
              <a:t>Summary </a:t>
            </a:r>
            <a:r>
              <a:rPr sz="5400" spc="780" dirty="0"/>
              <a:t>of</a:t>
            </a:r>
            <a:r>
              <a:rPr sz="5400" spc="-560" dirty="0"/>
              <a:t> </a:t>
            </a:r>
            <a:r>
              <a:rPr sz="5400" spc="580" dirty="0"/>
              <a:t>Commands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1490" y="1219819"/>
            <a:ext cx="8308340" cy="529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96085" algn="just">
              <a:lnSpc>
                <a:spcPct val="147600"/>
              </a:lnSpc>
            </a:pPr>
            <a:r>
              <a:rPr sz="2600" spc="-5" dirty="0">
                <a:latin typeface="Consolas"/>
                <a:cs typeface="Consolas"/>
              </a:rPr>
              <a:t>git</a:t>
            </a:r>
            <a:r>
              <a:rPr sz="2600" spc="-30" dirty="0">
                <a:latin typeface="Consolas"/>
                <a:cs typeface="Consolas"/>
              </a:rPr>
              <a:t> </a:t>
            </a:r>
            <a:r>
              <a:rPr sz="2600" spc="-5" dirty="0">
                <a:latin typeface="Consolas"/>
                <a:cs typeface="Consolas"/>
              </a:rPr>
              <a:t>branch</a:t>
            </a:r>
            <a:r>
              <a:rPr sz="2600" spc="-819" dirty="0">
                <a:latin typeface="Consolas"/>
                <a:cs typeface="Consolas"/>
              </a:rPr>
              <a:t> </a:t>
            </a:r>
            <a:r>
              <a:rPr sz="2600" spc="65" dirty="0">
                <a:latin typeface="Arial Narrow"/>
                <a:cs typeface="Arial Narrow"/>
              </a:rPr>
              <a:t>-</a:t>
            </a:r>
            <a:r>
              <a:rPr sz="2600" dirty="0">
                <a:latin typeface="Arial Narrow"/>
                <a:cs typeface="Arial Narrow"/>
              </a:rPr>
              <a:t> </a:t>
            </a:r>
            <a:r>
              <a:rPr sz="2600" spc="200" dirty="0">
                <a:latin typeface="Arial Narrow"/>
                <a:cs typeface="Arial Narrow"/>
              </a:rPr>
              <a:t>list,</a:t>
            </a:r>
            <a:r>
              <a:rPr sz="2600" spc="-10" dirty="0">
                <a:latin typeface="Arial Narrow"/>
                <a:cs typeface="Arial Narrow"/>
              </a:rPr>
              <a:t> </a:t>
            </a:r>
            <a:r>
              <a:rPr sz="2600" spc="229" dirty="0">
                <a:latin typeface="Arial Narrow"/>
                <a:cs typeface="Arial Narrow"/>
              </a:rPr>
              <a:t>create,</a:t>
            </a:r>
            <a:r>
              <a:rPr sz="2600" dirty="0">
                <a:latin typeface="Arial Narrow"/>
                <a:cs typeface="Arial Narrow"/>
              </a:rPr>
              <a:t> </a:t>
            </a:r>
            <a:r>
              <a:rPr sz="2600" spc="320" dirty="0">
                <a:latin typeface="Arial Narrow"/>
                <a:cs typeface="Arial Narrow"/>
              </a:rPr>
              <a:t>or</a:t>
            </a:r>
            <a:r>
              <a:rPr sz="2600" spc="5" dirty="0">
                <a:latin typeface="Arial Narrow"/>
                <a:cs typeface="Arial Narrow"/>
              </a:rPr>
              <a:t> </a:t>
            </a:r>
            <a:r>
              <a:rPr sz="2600" spc="300" dirty="0">
                <a:latin typeface="Arial Narrow"/>
                <a:cs typeface="Arial Narrow"/>
              </a:rPr>
              <a:t>delete</a:t>
            </a:r>
            <a:r>
              <a:rPr sz="2600" dirty="0">
                <a:latin typeface="Arial Narrow"/>
                <a:cs typeface="Arial Narrow"/>
              </a:rPr>
              <a:t> </a:t>
            </a:r>
            <a:r>
              <a:rPr sz="2600" spc="240" dirty="0">
                <a:latin typeface="Arial Narrow"/>
                <a:cs typeface="Arial Narrow"/>
              </a:rPr>
              <a:t>branches  </a:t>
            </a:r>
            <a:r>
              <a:rPr sz="2600" spc="-5" dirty="0">
                <a:latin typeface="Consolas"/>
                <a:cs typeface="Consolas"/>
              </a:rPr>
              <a:t>git</a:t>
            </a:r>
            <a:r>
              <a:rPr sz="2600" spc="-35" dirty="0">
                <a:latin typeface="Consolas"/>
                <a:cs typeface="Consolas"/>
              </a:rPr>
              <a:t> </a:t>
            </a:r>
            <a:r>
              <a:rPr sz="2600" spc="-5" dirty="0">
                <a:latin typeface="Consolas"/>
                <a:cs typeface="Consolas"/>
              </a:rPr>
              <a:t>checkout</a:t>
            </a:r>
            <a:r>
              <a:rPr sz="2600" spc="-825" dirty="0">
                <a:latin typeface="Consolas"/>
                <a:cs typeface="Consolas"/>
              </a:rPr>
              <a:t> </a:t>
            </a:r>
            <a:r>
              <a:rPr sz="2600" spc="65" dirty="0">
                <a:latin typeface="Arial Narrow"/>
                <a:cs typeface="Arial Narrow"/>
              </a:rPr>
              <a:t>-</a:t>
            </a:r>
            <a:r>
              <a:rPr sz="2600" spc="5" dirty="0">
                <a:latin typeface="Arial Narrow"/>
                <a:cs typeface="Arial Narrow"/>
              </a:rPr>
              <a:t> </a:t>
            </a:r>
            <a:r>
              <a:rPr sz="2600" spc="280" dirty="0">
                <a:latin typeface="Arial Narrow"/>
                <a:cs typeface="Arial Narrow"/>
              </a:rPr>
              <a:t>checkout</a:t>
            </a:r>
            <a:r>
              <a:rPr sz="2600" spc="-10" dirty="0">
                <a:latin typeface="Arial Narrow"/>
                <a:cs typeface="Arial Narrow"/>
              </a:rPr>
              <a:t> </a:t>
            </a:r>
            <a:r>
              <a:rPr sz="2600" spc="170" dirty="0">
                <a:latin typeface="Arial Narrow"/>
                <a:cs typeface="Arial Narrow"/>
              </a:rPr>
              <a:t>a</a:t>
            </a:r>
            <a:r>
              <a:rPr sz="2600" spc="-5" dirty="0">
                <a:latin typeface="Arial Narrow"/>
                <a:cs typeface="Arial Narrow"/>
              </a:rPr>
              <a:t> </a:t>
            </a:r>
            <a:r>
              <a:rPr sz="2600" spc="260" dirty="0">
                <a:latin typeface="Arial Narrow"/>
                <a:cs typeface="Arial Narrow"/>
              </a:rPr>
              <a:t>branch</a:t>
            </a:r>
            <a:r>
              <a:rPr sz="2600" dirty="0">
                <a:latin typeface="Arial Narrow"/>
                <a:cs typeface="Arial Narrow"/>
              </a:rPr>
              <a:t> </a:t>
            </a:r>
            <a:r>
              <a:rPr sz="2600" spc="320" dirty="0">
                <a:latin typeface="Arial Narrow"/>
                <a:cs typeface="Arial Narrow"/>
              </a:rPr>
              <a:t>or</a:t>
            </a:r>
            <a:r>
              <a:rPr sz="2600" dirty="0">
                <a:latin typeface="Arial Narrow"/>
                <a:cs typeface="Arial Narrow"/>
              </a:rPr>
              <a:t> </a:t>
            </a:r>
            <a:r>
              <a:rPr sz="2600" spc="170" dirty="0">
                <a:latin typeface="Arial Narrow"/>
                <a:cs typeface="Arial Narrow"/>
              </a:rPr>
              <a:t>a</a:t>
            </a:r>
            <a:r>
              <a:rPr sz="2600" spc="-10" dirty="0">
                <a:latin typeface="Arial Narrow"/>
                <a:cs typeface="Arial Narrow"/>
              </a:rPr>
              <a:t> </a:t>
            </a:r>
            <a:r>
              <a:rPr sz="2600" spc="315" dirty="0">
                <a:latin typeface="Arial Narrow"/>
                <a:cs typeface="Arial Narrow"/>
              </a:rPr>
              <a:t>path  </a:t>
            </a:r>
            <a:r>
              <a:rPr sz="2600" spc="-5" dirty="0">
                <a:latin typeface="Consolas"/>
                <a:cs typeface="Consolas"/>
              </a:rPr>
              <a:t>git</a:t>
            </a:r>
            <a:r>
              <a:rPr sz="2600" spc="-30" dirty="0">
                <a:latin typeface="Consolas"/>
                <a:cs typeface="Consolas"/>
              </a:rPr>
              <a:t> </a:t>
            </a:r>
            <a:r>
              <a:rPr sz="2600" spc="-5" dirty="0">
                <a:latin typeface="Consolas"/>
                <a:cs typeface="Consolas"/>
              </a:rPr>
              <a:t>merge</a:t>
            </a:r>
            <a:r>
              <a:rPr sz="2600" spc="-819" dirty="0">
                <a:latin typeface="Consolas"/>
                <a:cs typeface="Consolas"/>
              </a:rPr>
              <a:t> </a:t>
            </a:r>
            <a:r>
              <a:rPr sz="2600" spc="65" dirty="0">
                <a:latin typeface="Arial Narrow"/>
                <a:cs typeface="Arial Narrow"/>
              </a:rPr>
              <a:t>-</a:t>
            </a:r>
            <a:r>
              <a:rPr sz="2600" dirty="0">
                <a:latin typeface="Arial Narrow"/>
                <a:cs typeface="Arial Narrow"/>
              </a:rPr>
              <a:t> </a:t>
            </a:r>
            <a:r>
              <a:rPr sz="2600" spc="320" dirty="0">
                <a:latin typeface="Arial Narrow"/>
                <a:cs typeface="Arial Narrow"/>
              </a:rPr>
              <a:t>merge</a:t>
            </a:r>
            <a:r>
              <a:rPr sz="2600" spc="5" dirty="0">
                <a:latin typeface="Arial Narrow"/>
                <a:cs typeface="Arial Narrow"/>
              </a:rPr>
              <a:t> </a:t>
            </a:r>
            <a:r>
              <a:rPr sz="2600" spc="425" dirty="0">
                <a:latin typeface="Arial Narrow"/>
                <a:cs typeface="Arial Narrow"/>
              </a:rPr>
              <a:t>two</a:t>
            </a:r>
            <a:r>
              <a:rPr sz="2600" spc="-5" dirty="0">
                <a:latin typeface="Arial Narrow"/>
                <a:cs typeface="Arial Narrow"/>
              </a:rPr>
              <a:t> </a:t>
            </a:r>
            <a:r>
              <a:rPr sz="2600" spc="320" dirty="0">
                <a:latin typeface="Arial Narrow"/>
                <a:cs typeface="Arial Narrow"/>
              </a:rPr>
              <a:t>or</a:t>
            </a:r>
            <a:r>
              <a:rPr sz="2600" spc="5" dirty="0">
                <a:latin typeface="Arial Narrow"/>
                <a:cs typeface="Arial Narrow"/>
              </a:rPr>
              <a:t> </a:t>
            </a:r>
            <a:r>
              <a:rPr sz="2600" spc="340" dirty="0">
                <a:latin typeface="Arial Narrow"/>
                <a:cs typeface="Arial Narrow"/>
              </a:rPr>
              <a:t>more</a:t>
            </a:r>
            <a:r>
              <a:rPr sz="2600" dirty="0">
                <a:latin typeface="Arial Narrow"/>
                <a:cs typeface="Arial Narrow"/>
              </a:rPr>
              <a:t> </a:t>
            </a:r>
            <a:r>
              <a:rPr sz="2600" spc="235" dirty="0">
                <a:latin typeface="Arial Narrow"/>
                <a:cs typeface="Arial Narrow"/>
              </a:rPr>
              <a:t>branches</a:t>
            </a:r>
            <a:endParaRPr sz="2600" dirty="0">
              <a:latin typeface="Arial Narrow"/>
              <a:cs typeface="Arial Narrow"/>
            </a:endParaRPr>
          </a:p>
          <a:p>
            <a:pPr marL="12700" algn="just">
              <a:lnSpc>
                <a:spcPct val="100000"/>
              </a:lnSpc>
              <a:spcBef>
                <a:spcPts val="1490"/>
              </a:spcBef>
            </a:pPr>
            <a:r>
              <a:rPr lang="en-US" sz="2600" spc="-5" dirty="0" smtClean="0">
                <a:latin typeface="Consolas"/>
                <a:cs typeface="Consolas"/>
              </a:rPr>
              <a:t># </a:t>
            </a:r>
            <a:r>
              <a:rPr sz="2600" spc="-5" dirty="0" err="1" smtClean="0">
                <a:latin typeface="Consolas"/>
                <a:cs typeface="Consolas"/>
              </a:rPr>
              <a:t>git</a:t>
            </a:r>
            <a:r>
              <a:rPr sz="2600" spc="-20" dirty="0" smtClean="0">
                <a:latin typeface="Consolas"/>
                <a:cs typeface="Consolas"/>
              </a:rPr>
              <a:t> </a:t>
            </a:r>
            <a:r>
              <a:rPr sz="2600" spc="-5" dirty="0">
                <a:latin typeface="Consolas"/>
                <a:cs typeface="Consolas"/>
              </a:rPr>
              <a:t>rebase</a:t>
            </a:r>
            <a:r>
              <a:rPr sz="2600" spc="-815" dirty="0">
                <a:latin typeface="Consolas"/>
                <a:cs typeface="Consolas"/>
              </a:rPr>
              <a:t> </a:t>
            </a:r>
            <a:r>
              <a:rPr sz="2600" spc="65" dirty="0">
                <a:latin typeface="Arial Narrow"/>
                <a:cs typeface="Arial Narrow"/>
              </a:rPr>
              <a:t>-</a:t>
            </a:r>
            <a:r>
              <a:rPr sz="2600" dirty="0">
                <a:latin typeface="Arial Narrow"/>
                <a:cs typeface="Arial Narrow"/>
              </a:rPr>
              <a:t> </a:t>
            </a:r>
            <a:r>
              <a:rPr sz="2600" spc="325" dirty="0">
                <a:latin typeface="Arial Narrow"/>
                <a:cs typeface="Arial Narrow"/>
              </a:rPr>
              <a:t>move</a:t>
            </a:r>
            <a:r>
              <a:rPr sz="2600" dirty="0">
                <a:latin typeface="Arial Narrow"/>
                <a:cs typeface="Arial Narrow"/>
              </a:rPr>
              <a:t> </a:t>
            </a:r>
            <a:r>
              <a:rPr sz="2600" spc="305" dirty="0">
                <a:latin typeface="Arial Narrow"/>
                <a:cs typeface="Arial Narrow"/>
              </a:rPr>
              <a:t>commits</a:t>
            </a:r>
            <a:r>
              <a:rPr sz="2600" dirty="0">
                <a:latin typeface="Arial Narrow"/>
                <a:cs typeface="Arial Narrow"/>
              </a:rPr>
              <a:t> </a:t>
            </a:r>
            <a:r>
              <a:rPr sz="2600" spc="400" dirty="0">
                <a:latin typeface="Arial Narrow"/>
                <a:cs typeface="Arial Narrow"/>
              </a:rPr>
              <a:t>to</a:t>
            </a:r>
            <a:r>
              <a:rPr sz="2600" spc="-5" dirty="0">
                <a:latin typeface="Arial Narrow"/>
                <a:cs typeface="Arial Narrow"/>
              </a:rPr>
              <a:t> </a:t>
            </a:r>
            <a:r>
              <a:rPr sz="2600" spc="335" dirty="0">
                <a:latin typeface="Arial Narrow"/>
                <a:cs typeface="Arial Narrow"/>
              </a:rPr>
              <a:t>the</a:t>
            </a:r>
            <a:r>
              <a:rPr sz="2600" dirty="0">
                <a:latin typeface="Arial Narrow"/>
                <a:cs typeface="Arial Narrow"/>
              </a:rPr>
              <a:t> </a:t>
            </a:r>
            <a:r>
              <a:rPr sz="2600" spc="305" dirty="0">
                <a:latin typeface="Arial Narrow"/>
                <a:cs typeface="Arial Narrow"/>
              </a:rPr>
              <a:t>end</a:t>
            </a:r>
            <a:r>
              <a:rPr sz="2600" spc="-5" dirty="0">
                <a:latin typeface="Arial Narrow"/>
                <a:cs typeface="Arial Narrow"/>
              </a:rPr>
              <a:t> </a:t>
            </a:r>
            <a:r>
              <a:rPr sz="2600" spc="375" dirty="0">
                <a:latin typeface="Arial Narrow"/>
                <a:cs typeface="Arial Narrow"/>
              </a:rPr>
              <a:t>of</a:t>
            </a:r>
            <a:r>
              <a:rPr sz="2600" spc="5" dirty="0">
                <a:latin typeface="Arial Narrow"/>
                <a:cs typeface="Arial Narrow"/>
              </a:rPr>
              <a:t> </a:t>
            </a:r>
            <a:r>
              <a:rPr sz="2600" spc="170" dirty="0">
                <a:latin typeface="Arial Narrow"/>
                <a:cs typeface="Arial Narrow"/>
              </a:rPr>
              <a:t>a</a:t>
            </a:r>
            <a:r>
              <a:rPr sz="2600" dirty="0">
                <a:latin typeface="Arial Narrow"/>
                <a:cs typeface="Arial Narrow"/>
              </a:rPr>
              <a:t> </a:t>
            </a:r>
            <a:r>
              <a:rPr sz="2600" spc="254" dirty="0">
                <a:latin typeface="Arial Narrow"/>
                <a:cs typeface="Arial Narrow"/>
              </a:rPr>
              <a:t>branch</a:t>
            </a:r>
            <a:endParaRPr sz="2600" dirty="0">
              <a:latin typeface="Arial Narrow"/>
              <a:cs typeface="Arial Narrow"/>
            </a:endParaRPr>
          </a:p>
          <a:p>
            <a:pPr marL="12700" algn="just">
              <a:lnSpc>
                <a:spcPct val="100000"/>
              </a:lnSpc>
              <a:spcBef>
                <a:spcPts val="1490"/>
              </a:spcBef>
            </a:pPr>
            <a:r>
              <a:rPr sz="2600" spc="-5" dirty="0">
                <a:latin typeface="Consolas"/>
                <a:cs typeface="Consolas"/>
              </a:rPr>
              <a:t>git</a:t>
            </a:r>
            <a:r>
              <a:rPr sz="2600" spc="-15" dirty="0">
                <a:latin typeface="Consolas"/>
                <a:cs typeface="Consolas"/>
              </a:rPr>
              <a:t> </a:t>
            </a:r>
            <a:r>
              <a:rPr sz="2600" spc="-5" dirty="0">
                <a:latin typeface="Consolas"/>
                <a:cs typeface="Consolas"/>
              </a:rPr>
              <a:t>clone</a:t>
            </a:r>
            <a:r>
              <a:rPr sz="2600" spc="-815" dirty="0">
                <a:latin typeface="Consolas"/>
                <a:cs typeface="Consolas"/>
              </a:rPr>
              <a:t> </a:t>
            </a:r>
            <a:r>
              <a:rPr sz="2600" spc="65" dirty="0">
                <a:latin typeface="Arial Narrow"/>
                <a:cs typeface="Arial Narrow"/>
              </a:rPr>
              <a:t>-</a:t>
            </a:r>
            <a:r>
              <a:rPr sz="2600" spc="5" dirty="0">
                <a:latin typeface="Arial Narrow"/>
                <a:cs typeface="Arial Narrow"/>
              </a:rPr>
              <a:t> </a:t>
            </a:r>
            <a:r>
              <a:rPr sz="2600" spc="295" dirty="0">
                <a:latin typeface="Arial Narrow"/>
                <a:cs typeface="Arial Narrow"/>
              </a:rPr>
              <a:t>make</a:t>
            </a:r>
            <a:r>
              <a:rPr sz="2600" spc="5" dirty="0">
                <a:latin typeface="Arial Narrow"/>
                <a:cs typeface="Arial Narrow"/>
              </a:rPr>
              <a:t> </a:t>
            </a:r>
            <a:r>
              <a:rPr sz="2600" spc="170" dirty="0">
                <a:latin typeface="Arial Narrow"/>
                <a:cs typeface="Arial Narrow"/>
              </a:rPr>
              <a:t>a</a:t>
            </a:r>
            <a:r>
              <a:rPr sz="2600" spc="5" dirty="0">
                <a:latin typeface="Arial Narrow"/>
                <a:cs typeface="Arial Narrow"/>
              </a:rPr>
              <a:t> </a:t>
            </a:r>
            <a:r>
              <a:rPr sz="2600" spc="220" dirty="0">
                <a:latin typeface="Arial Narrow"/>
                <a:cs typeface="Arial Narrow"/>
              </a:rPr>
              <a:t>local</a:t>
            </a:r>
            <a:r>
              <a:rPr sz="2600" spc="5" dirty="0">
                <a:latin typeface="Arial Narrow"/>
                <a:cs typeface="Arial Narrow"/>
              </a:rPr>
              <a:t> </a:t>
            </a:r>
            <a:r>
              <a:rPr sz="2600" spc="260" dirty="0">
                <a:latin typeface="Arial Narrow"/>
                <a:cs typeface="Arial Narrow"/>
              </a:rPr>
              <a:t>copy</a:t>
            </a:r>
            <a:r>
              <a:rPr sz="2600" spc="5" dirty="0">
                <a:latin typeface="Arial Narrow"/>
                <a:cs typeface="Arial Narrow"/>
              </a:rPr>
              <a:t> </a:t>
            </a:r>
            <a:r>
              <a:rPr sz="2600" spc="375" dirty="0">
                <a:latin typeface="Arial Narrow"/>
                <a:cs typeface="Arial Narrow"/>
              </a:rPr>
              <a:t>of</a:t>
            </a:r>
            <a:r>
              <a:rPr sz="2600" spc="10" dirty="0">
                <a:latin typeface="Arial Narrow"/>
                <a:cs typeface="Arial Narrow"/>
              </a:rPr>
              <a:t> </a:t>
            </a:r>
            <a:r>
              <a:rPr sz="2600" spc="170" dirty="0">
                <a:latin typeface="Arial Narrow"/>
                <a:cs typeface="Arial Narrow"/>
              </a:rPr>
              <a:t>a</a:t>
            </a:r>
            <a:r>
              <a:rPr sz="2600" dirty="0">
                <a:latin typeface="Arial Narrow"/>
                <a:cs typeface="Arial Narrow"/>
              </a:rPr>
              <a:t> </a:t>
            </a:r>
            <a:r>
              <a:rPr sz="2600" spc="280" dirty="0">
                <a:latin typeface="Arial Narrow"/>
                <a:cs typeface="Arial Narrow"/>
              </a:rPr>
              <a:t>repository</a:t>
            </a:r>
            <a:endParaRPr sz="2600" dirty="0">
              <a:latin typeface="Arial Narrow"/>
              <a:cs typeface="Arial Narrow"/>
            </a:endParaRPr>
          </a:p>
          <a:p>
            <a:pPr marL="12700" algn="just">
              <a:lnSpc>
                <a:spcPct val="100000"/>
              </a:lnSpc>
              <a:spcBef>
                <a:spcPts val="1490"/>
              </a:spcBef>
            </a:pPr>
            <a:r>
              <a:rPr sz="2600" spc="-5" dirty="0">
                <a:latin typeface="Consolas"/>
                <a:cs typeface="Consolas"/>
              </a:rPr>
              <a:t>git</a:t>
            </a:r>
            <a:r>
              <a:rPr sz="2600" spc="-20" dirty="0">
                <a:latin typeface="Consolas"/>
                <a:cs typeface="Consolas"/>
              </a:rPr>
              <a:t> </a:t>
            </a:r>
            <a:r>
              <a:rPr sz="2600" spc="-5" dirty="0">
                <a:latin typeface="Consolas"/>
                <a:cs typeface="Consolas"/>
              </a:rPr>
              <a:t>remote</a:t>
            </a:r>
            <a:r>
              <a:rPr sz="2600" spc="-815" dirty="0">
                <a:latin typeface="Consolas"/>
                <a:cs typeface="Consolas"/>
              </a:rPr>
              <a:t> </a:t>
            </a:r>
            <a:r>
              <a:rPr sz="2600" spc="65" dirty="0">
                <a:latin typeface="Arial Narrow"/>
                <a:cs typeface="Arial Narrow"/>
              </a:rPr>
              <a:t>-</a:t>
            </a:r>
            <a:r>
              <a:rPr sz="2600" dirty="0">
                <a:latin typeface="Arial Narrow"/>
                <a:cs typeface="Arial Narrow"/>
              </a:rPr>
              <a:t> </a:t>
            </a:r>
            <a:r>
              <a:rPr sz="2600" spc="200" dirty="0">
                <a:latin typeface="Arial Narrow"/>
                <a:cs typeface="Arial Narrow"/>
              </a:rPr>
              <a:t>list,</a:t>
            </a:r>
            <a:r>
              <a:rPr sz="2600" spc="-10" dirty="0">
                <a:latin typeface="Arial Narrow"/>
                <a:cs typeface="Arial Narrow"/>
              </a:rPr>
              <a:t> </a:t>
            </a:r>
            <a:r>
              <a:rPr sz="2600" spc="229" dirty="0">
                <a:latin typeface="Arial Narrow"/>
                <a:cs typeface="Arial Narrow"/>
              </a:rPr>
              <a:t>create,</a:t>
            </a:r>
            <a:r>
              <a:rPr sz="2600" dirty="0">
                <a:latin typeface="Arial Narrow"/>
                <a:cs typeface="Arial Narrow"/>
              </a:rPr>
              <a:t> </a:t>
            </a:r>
            <a:r>
              <a:rPr sz="2600" spc="320" dirty="0">
                <a:latin typeface="Arial Narrow"/>
                <a:cs typeface="Arial Narrow"/>
              </a:rPr>
              <a:t>or</a:t>
            </a:r>
            <a:r>
              <a:rPr sz="2600" spc="5" dirty="0">
                <a:latin typeface="Arial Narrow"/>
                <a:cs typeface="Arial Narrow"/>
              </a:rPr>
              <a:t> </a:t>
            </a:r>
            <a:r>
              <a:rPr sz="2600" spc="300" dirty="0">
                <a:latin typeface="Arial Narrow"/>
                <a:cs typeface="Arial Narrow"/>
              </a:rPr>
              <a:t>delete</a:t>
            </a:r>
            <a:r>
              <a:rPr sz="2600" dirty="0">
                <a:latin typeface="Arial Narrow"/>
                <a:cs typeface="Arial Narrow"/>
              </a:rPr>
              <a:t> </a:t>
            </a:r>
            <a:r>
              <a:rPr sz="2600" spc="345" dirty="0">
                <a:latin typeface="Arial Narrow"/>
                <a:cs typeface="Arial Narrow"/>
              </a:rPr>
              <a:t>remote</a:t>
            </a:r>
            <a:r>
              <a:rPr sz="2600" spc="-5" dirty="0">
                <a:latin typeface="Arial Narrow"/>
                <a:cs typeface="Arial Narrow"/>
              </a:rPr>
              <a:t> </a:t>
            </a:r>
            <a:r>
              <a:rPr sz="2600" spc="265" dirty="0">
                <a:latin typeface="Arial Narrow"/>
                <a:cs typeface="Arial Narrow"/>
              </a:rPr>
              <a:t>repos</a:t>
            </a:r>
            <a:endParaRPr sz="2600" dirty="0">
              <a:latin typeface="Arial Narrow"/>
              <a:cs typeface="Arial Narrow"/>
            </a:endParaRPr>
          </a:p>
          <a:p>
            <a:pPr marL="12700" algn="just">
              <a:lnSpc>
                <a:spcPct val="100000"/>
              </a:lnSpc>
              <a:spcBef>
                <a:spcPts val="1490"/>
              </a:spcBef>
            </a:pPr>
            <a:r>
              <a:rPr sz="2600" spc="-5" dirty="0">
                <a:latin typeface="Consolas"/>
                <a:cs typeface="Consolas"/>
              </a:rPr>
              <a:t>git</a:t>
            </a:r>
            <a:r>
              <a:rPr sz="2600" spc="-15" dirty="0">
                <a:latin typeface="Consolas"/>
                <a:cs typeface="Consolas"/>
              </a:rPr>
              <a:t> </a:t>
            </a:r>
            <a:r>
              <a:rPr sz="2600" spc="-5" dirty="0">
                <a:latin typeface="Consolas"/>
                <a:cs typeface="Consolas"/>
              </a:rPr>
              <a:t>fetch</a:t>
            </a:r>
            <a:r>
              <a:rPr sz="2600" spc="-815" dirty="0">
                <a:latin typeface="Consolas"/>
                <a:cs typeface="Consolas"/>
              </a:rPr>
              <a:t> </a:t>
            </a:r>
            <a:r>
              <a:rPr sz="2600" spc="65" dirty="0">
                <a:latin typeface="Arial Narrow"/>
                <a:cs typeface="Arial Narrow"/>
              </a:rPr>
              <a:t>-</a:t>
            </a:r>
            <a:r>
              <a:rPr sz="2600" spc="5" dirty="0">
                <a:latin typeface="Arial Narrow"/>
                <a:cs typeface="Arial Narrow"/>
              </a:rPr>
              <a:t> </a:t>
            </a:r>
            <a:r>
              <a:rPr sz="2600" spc="280" dirty="0">
                <a:latin typeface="Arial Narrow"/>
                <a:cs typeface="Arial Narrow"/>
              </a:rPr>
              <a:t>retrieve</a:t>
            </a:r>
            <a:r>
              <a:rPr sz="2600" spc="10" dirty="0">
                <a:latin typeface="Arial Narrow"/>
                <a:cs typeface="Arial Narrow"/>
              </a:rPr>
              <a:t> </a:t>
            </a:r>
            <a:r>
              <a:rPr sz="2600" spc="250" dirty="0">
                <a:latin typeface="Arial Narrow"/>
                <a:cs typeface="Arial Narrow"/>
              </a:rPr>
              <a:t>objects/changes</a:t>
            </a:r>
            <a:r>
              <a:rPr sz="2600" spc="15" dirty="0">
                <a:latin typeface="Arial Narrow"/>
                <a:cs typeface="Arial Narrow"/>
              </a:rPr>
              <a:t> </a:t>
            </a:r>
            <a:r>
              <a:rPr sz="2600" spc="375" dirty="0">
                <a:latin typeface="Arial Narrow"/>
                <a:cs typeface="Arial Narrow"/>
              </a:rPr>
              <a:t>from</a:t>
            </a:r>
            <a:r>
              <a:rPr sz="2600" spc="5" dirty="0">
                <a:latin typeface="Arial Narrow"/>
                <a:cs typeface="Arial Narrow"/>
              </a:rPr>
              <a:t> </a:t>
            </a:r>
            <a:r>
              <a:rPr sz="2600" spc="170" dirty="0">
                <a:latin typeface="Arial Narrow"/>
                <a:cs typeface="Arial Narrow"/>
              </a:rPr>
              <a:t>a</a:t>
            </a:r>
            <a:r>
              <a:rPr sz="2600" spc="5" dirty="0">
                <a:latin typeface="Arial Narrow"/>
                <a:cs typeface="Arial Narrow"/>
              </a:rPr>
              <a:t> </a:t>
            </a:r>
            <a:r>
              <a:rPr sz="2600" spc="280" dirty="0">
                <a:latin typeface="Arial Narrow"/>
                <a:cs typeface="Arial Narrow"/>
              </a:rPr>
              <a:t>repository</a:t>
            </a:r>
            <a:endParaRPr sz="2600" dirty="0">
              <a:latin typeface="Arial Narrow"/>
              <a:cs typeface="Arial Narrow"/>
            </a:endParaRPr>
          </a:p>
          <a:p>
            <a:pPr marL="12700" algn="just">
              <a:lnSpc>
                <a:spcPct val="100000"/>
              </a:lnSpc>
              <a:spcBef>
                <a:spcPts val="1490"/>
              </a:spcBef>
            </a:pPr>
            <a:r>
              <a:rPr sz="2600" spc="-5" dirty="0">
                <a:latin typeface="Consolas"/>
                <a:cs typeface="Consolas"/>
              </a:rPr>
              <a:t>git</a:t>
            </a:r>
            <a:r>
              <a:rPr sz="2600" spc="-30" dirty="0">
                <a:latin typeface="Consolas"/>
                <a:cs typeface="Consolas"/>
              </a:rPr>
              <a:t> </a:t>
            </a:r>
            <a:r>
              <a:rPr sz="2600" spc="-5" dirty="0">
                <a:latin typeface="Consolas"/>
                <a:cs typeface="Consolas"/>
              </a:rPr>
              <a:t>pull</a:t>
            </a:r>
            <a:r>
              <a:rPr sz="2600" spc="-819" dirty="0">
                <a:latin typeface="Consolas"/>
                <a:cs typeface="Consolas"/>
              </a:rPr>
              <a:t> </a:t>
            </a:r>
            <a:r>
              <a:rPr sz="2600" spc="65" dirty="0">
                <a:latin typeface="Arial Narrow"/>
                <a:cs typeface="Arial Narrow"/>
              </a:rPr>
              <a:t>-</a:t>
            </a:r>
            <a:r>
              <a:rPr sz="2600" dirty="0">
                <a:latin typeface="Arial Narrow"/>
                <a:cs typeface="Arial Narrow"/>
              </a:rPr>
              <a:t> </a:t>
            </a:r>
            <a:r>
              <a:rPr sz="2600" spc="310" dirty="0">
                <a:latin typeface="Arial Narrow"/>
                <a:cs typeface="Arial Narrow"/>
              </a:rPr>
              <a:t>fetch</a:t>
            </a:r>
            <a:r>
              <a:rPr sz="2600" spc="5" dirty="0">
                <a:latin typeface="Arial Narrow"/>
                <a:cs typeface="Arial Narrow"/>
              </a:rPr>
              <a:t> </a:t>
            </a:r>
            <a:r>
              <a:rPr sz="2600" spc="220" dirty="0">
                <a:latin typeface="Arial Narrow"/>
                <a:cs typeface="Arial Narrow"/>
              </a:rPr>
              <a:t>+</a:t>
            </a:r>
            <a:r>
              <a:rPr sz="2600" spc="-5" dirty="0">
                <a:latin typeface="Arial Narrow"/>
                <a:cs typeface="Arial Narrow"/>
              </a:rPr>
              <a:t> </a:t>
            </a:r>
            <a:r>
              <a:rPr sz="2600" spc="320" dirty="0">
                <a:latin typeface="Arial Narrow"/>
                <a:cs typeface="Arial Narrow"/>
              </a:rPr>
              <a:t>merge</a:t>
            </a:r>
            <a:r>
              <a:rPr sz="2600" spc="-15" dirty="0">
                <a:latin typeface="Arial Narrow"/>
                <a:cs typeface="Arial Narrow"/>
              </a:rPr>
              <a:t> </a:t>
            </a:r>
            <a:r>
              <a:rPr sz="2600" spc="320" dirty="0">
                <a:latin typeface="Arial Narrow"/>
                <a:cs typeface="Arial Narrow"/>
              </a:rPr>
              <a:t>or</a:t>
            </a:r>
            <a:r>
              <a:rPr sz="2600" spc="5" dirty="0">
                <a:latin typeface="Arial Narrow"/>
                <a:cs typeface="Arial Narrow"/>
              </a:rPr>
              <a:t> </a:t>
            </a:r>
            <a:r>
              <a:rPr sz="2600" spc="235" dirty="0">
                <a:latin typeface="Arial Narrow"/>
                <a:cs typeface="Arial Narrow"/>
              </a:rPr>
              <a:t>rebase</a:t>
            </a:r>
            <a:endParaRPr sz="2600" dirty="0">
              <a:latin typeface="Arial Narrow"/>
              <a:cs typeface="Arial Narrow"/>
            </a:endParaRPr>
          </a:p>
          <a:p>
            <a:pPr marL="12700" algn="just">
              <a:lnSpc>
                <a:spcPct val="100000"/>
              </a:lnSpc>
              <a:spcBef>
                <a:spcPts val="1490"/>
              </a:spcBef>
            </a:pPr>
            <a:r>
              <a:rPr sz="2600" spc="-5" dirty="0">
                <a:latin typeface="Consolas"/>
                <a:cs typeface="Consolas"/>
              </a:rPr>
              <a:t>git</a:t>
            </a:r>
            <a:r>
              <a:rPr sz="2600" spc="-35" dirty="0">
                <a:latin typeface="Consolas"/>
                <a:cs typeface="Consolas"/>
              </a:rPr>
              <a:t> </a:t>
            </a:r>
            <a:r>
              <a:rPr sz="2600" spc="-5" dirty="0">
                <a:latin typeface="Consolas"/>
                <a:cs typeface="Consolas"/>
              </a:rPr>
              <a:t>push</a:t>
            </a:r>
            <a:r>
              <a:rPr sz="2600" spc="-825" dirty="0">
                <a:latin typeface="Consolas"/>
                <a:cs typeface="Consolas"/>
              </a:rPr>
              <a:t> </a:t>
            </a:r>
            <a:r>
              <a:rPr sz="2600" spc="65" dirty="0">
                <a:latin typeface="Arial Narrow"/>
                <a:cs typeface="Arial Narrow"/>
              </a:rPr>
              <a:t>-</a:t>
            </a:r>
            <a:r>
              <a:rPr sz="2600" spc="-5" dirty="0">
                <a:latin typeface="Arial Narrow"/>
                <a:cs typeface="Arial Narrow"/>
              </a:rPr>
              <a:t> </a:t>
            </a:r>
            <a:r>
              <a:rPr sz="2600" spc="260" dirty="0">
                <a:latin typeface="Arial Narrow"/>
                <a:cs typeface="Arial Narrow"/>
              </a:rPr>
              <a:t>publish</a:t>
            </a:r>
            <a:r>
              <a:rPr sz="2600" spc="-10" dirty="0">
                <a:latin typeface="Arial Narrow"/>
                <a:cs typeface="Arial Narrow"/>
              </a:rPr>
              <a:t> </a:t>
            </a:r>
            <a:r>
              <a:rPr sz="2600" spc="225" dirty="0">
                <a:latin typeface="Arial Narrow"/>
                <a:cs typeface="Arial Narrow"/>
              </a:rPr>
              <a:t>local</a:t>
            </a:r>
            <a:r>
              <a:rPr sz="2600" spc="-15" dirty="0">
                <a:latin typeface="Arial Narrow"/>
                <a:cs typeface="Arial Narrow"/>
              </a:rPr>
              <a:t> </a:t>
            </a:r>
            <a:r>
              <a:rPr sz="2600" spc="305" dirty="0">
                <a:latin typeface="Arial Narrow"/>
                <a:cs typeface="Arial Narrow"/>
              </a:rPr>
              <a:t>commits</a:t>
            </a:r>
            <a:r>
              <a:rPr sz="2600" spc="5" dirty="0">
                <a:latin typeface="Arial Narrow"/>
                <a:cs typeface="Arial Narrow"/>
              </a:rPr>
              <a:t> </a:t>
            </a:r>
            <a:r>
              <a:rPr sz="2600" spc="395" dirty="0">
                <a:latin typeface="Arial Narrow"/>
                <a:cs typeface="Arial Narrow"/>
              </a:rPr>
              <a:t>to</a:t>
            </a:r>
            <a:r>
              <a:rPr sz="2600" dirty="0">
                <a:latin typeface="Arial Narrow"/>
                <a:cs typeface="Arial Narrow"/>
              </a:rPr>
              <a:t> </a:t>
            </a:r>
            <a:r>
              <a:rPr sz="2600" spc="170" dirty="0">
                <a:latin typeface="Arial Narrow"/>
                <a:cs typeface="Arial Narrow"/>
              </a:rPr>
              <a:t>a</a:t>
            </a:r>
            <a:r>
              <a:rPr sz="2600" spc="-15" dirty="0">
                <a:latin typeface="Arial Narrow"/>
                <a:cs typeface="Arial Narrow"/>
              </a:rPr>
              <a:t> </a:t>
            </a:r>
            <a:r>
              <a:rPr sz="2600" spc="345" dirty="0">
                <a:latin typeface="Arial Narrow"/>
                <a:cs typeface="Arial Narrow"/>
              </a:rPr>
              <a:t>remote</a:t>
            </a:r>
            <a:endParaRPr sz="2600" dirty="0">
              <a:latin typeface="Arial Narrow"/>
              <a:cs typeface="Arial Narro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1139" y="323850"/>
            <a:ext cx="7074534" cy="151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9610" marR="5080" indent="-1946910">
              <a:lnSpc>
                <a:spcPts val="6050"/>
              </a:lnSpc>
            </a:pPr>
            <a:r>
              <a:rPr sz="5400" spc="550" dirty="0"/>
              <a:t>Summary </a:t>
            </a:r>
            <a:r>
              <a:rPr sz="5400" spc="780" dirty="0"/>
              <a:t>of</a:t>
            </a:r>
            <a:r>
              <a:rPr sz="5400" spc="-595" dirty="0"/>
              <a:t> </a:t>
            </a:r>
            <a:r>
              <a:rPr sz="5400" spc="640" dirty="0"/>
              <a:t>Command  </a:t>
            </a:r>
            <a:r>
              <a:rPr sz="5400" spc="515" dirty="0"/>
              <a:t>Variations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1490" y="2518409"/>
            <a:ext cx="5918200" cy="3643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95"/>
              </a:lnSpc>
            </a:pPr>
            <a:r>
              <a:rPr sz="2600" spc="-5" dirty="0">
                <a:latin typeface="Consolas"/>
                <a:cs typeface="Consolas"/>
              </a:rPr>
              <a:t>git checkout</a:t>
            </a:r>
            <a:r>
              <a:rPr sz="2600" spc="-120" dirty="0">
                <a:latin typeface="Consolas"/>
                <a:cs typeface="Consolas"/>
              </a:rPr>
              <a:t> </a:t>
            </a:r>
            <a:r>
              <a:rPr sz="2600" spc="-5" dirty="0">
                <a:latin typeface="Consolas"/>
                <a:cs typeface="Consolas"/>
              </a:rPr>
              <a:t>-b</a:t>
            </a:r>
            <a:endParaRPr sz="2600">
              <a:latin typeface="Consolas"/>
              <a:cs typeface="Consolas"/>
            </a:endParaRPr>
          </a:p>
          <a:p>
            <a:pPr marL="263525" indent="-174625">
              <a:lnSpc>
                <a:spcPts val="3095"/>
              </a:lnSpc>
              <a:buChar char="-"/>
              <a:tabLst>
                <a:tab pos="264160" algn="l"/>
              </a:tabLst>
            </a:pPr>
            <a:r>
              <a:rPr sz="2600" spc="260" dirty="0">
                <a:latin typeface="Arial Narrow"/>
                <a:cs typeface="Arial Narrow"/>
              </a:rPr>
              <a:t>create</a:t>
            </a:r>
            <a:r>
              <a:rPr sz="2600" spc="-15" dirty="0">
                <a:latin typeface="Arial Narrow"/>
                <a:cs typeface="Arial Narrow"/>
              </a:rPr>
              <a:t> </a:t>
            </a:r>
            <a:r>
              <a:rPr sz="2600" spc="275" dirty="0">
                <a:latin typeface="Arial Narrow"/>
                <a:cs typeface="Arial Narrow"/>
              </a:rPr>
              <a:t>and</a:t>
            </a:r>
            <a:r>
              <a:rPr sz="2600" spc="-10" dirty="0">
                <a:latin typeface="Arial Narrow"/>
                <a:cs typeface="Arial Narrow"/>
              </a:rPr>
              <a:t> </a:t>
            </a:r>
            <a:r>
              <a:rPr sz="2600" spc="280" dirty="0">
                <a:latin typeface="Arial Narrow"/>
                <a:cs typeface="Arial Narrow"/>
              </a:rPr>
              <a:t>checkout</a:t>
            </a:r>
            <a:r>
              <a:rPr sz="2600" spc="-10" dirty="0">
                <a:latin typeface="Arial Narrow"/>
                <a:cs typeface="Arial Narrow"/>
              </a:rPr>
              <a:t> </a:t>
            </a:r>
            <a:r>
              <a:rPr sz="2600" spc="254" dirty="0">
                <a:latin typeface="Arial Narrow"/>
                <a:cs typeface="Arial Narrow"/>
              </a:rPr>
              <a:t>branch</a:t>
            </a:r>
            <a:endParaRPr sz="2600">
              <a:latin typeface="Arial Narrow"/>
              <a:cs typeface="Arial Narrow"/>
            </a:endParaRPr>
          </a:p>
          <a:p>
            <a:pPr marL="12700">
              <a:lnSpc>
                <a:spcPts val="3100"/>
              </a:lnSpc>
              <a:spcBef>
                <a:spcPts val="1300"/>
              </a:spcBef>
              <a:tabLst>
                <a:tab pos="2004695" algn="l"/>
              </a:tabLst>
            </a:pPr>
            <a:r>
              <a:rPr sz="2600" spc="-5" dirty="0">
                <a:latin typeface="Consolas"/>
                <a:cs typeface="Consolas"/>
              </a:rPr>
              <a:t>git</a:t>
            </a:r>
            <a:r>
              <a:rPr sz="2600" spc="-15" dirty="0">
                <a:latin typeface="Consolas"/>
                <a:cs typeface="Consolas"/>
              </a:rPr>
              <a:t> </a:t>
            </a:r>
            <a:r>
              <a:rPr sz="2600" spc="-5" dirty="0">
                <a:latin typeface="Consolas"/>
                <a:cs typeface="Consolas"/>
              </a:rPr>
              <a:t>remote	</a:t>
            </a:r>
            <a:r>
              <a:rPr sz="2600" spc="-10" dirty="0">
                <a:latin typeface="Consolas"/>
                <a:cs typeface="Consolas"/>
              </a:rPr>
              <a:t>add</a:t>
            </a:r>
            <a:endParaRPr sz="2600">
              <a:latin typeface="Consolas"/>
              <a:cs typeface="Consolas"/>
            </a:endParaRPr>
          </a:p>
          <a:p>
            <a:pPr marL="263525" indent="-174625">
              <a:lnSpc>
                <a:spcPts val="3100"/>
              </a:lnSpc>
              <a:buChar char="-"/>
              <a:tabLst>
                <a:tab pos="264160" algn="l"/>
              </a:tabLst>
            </a:pPr>
            <a:r>
              <a:rPr sz="2600" spc="285" dirty="0">
                <a:latin typeface="Arial Narrow"/>
                <a:cs typeface="Arial Narrow"/>
              </a:rPr>
              <a:t>add</a:t>
            </a:r>
            <a:r>
              <a:rPr sz="2600" dirty="0">
                <a:latin typeface="Arial Narrow"/>
                <a:cs typeface="Arial Narrow"/>
              </a:rPr>
              <a:t> </a:t>
            </a:r>
            <a:r>
              <a:rPr sz="2600" spc="170" dirty="0">
                <a:latin typeface="Arial Narrow"/>
                <a:cs typeface="Arial Narrow"/>
              </a:rPr>
              <a:t>a</a:t>
            </a:r>
            <a:r>
              <a:rPr sz="2600" spc="-10" dirty="0">
                <a:latin typeface="Arial Narrow"/>
                <a:cs typeface="Arial Narrow"/>
              </a:rPr>
              <a:t> </a:t>
            </a:r>
            <a:r>
              <a:rPr sz="2600" spc="355" dirty="0">
                <a:latin typeface="Arial Narrow"/>
                <a:cs typeface="Arial Narrow"/>
              </a:rPr>
              <a:t>new</a:t>
            </a:r>
            <a:r>
              <a:rPr sz="2600" spc="-5" dirty="0">
                <a:latin typeface="Arial Narrow"/>
                <a:cs typeface="Arial Narrow"/>
              </a:rPr>
              <a:t> </a:t>
            </a:r>
            <a:r>
              <a:rPr sz="2600" spc="345" dirty="0">
                <a:latin typeface="Arial Narrow"/>
                <a:cs typeface="Arial Narrow"/>
              </a:rPr>
              <a:t>remote</a:t>
            </a:r>
            <a:r>
              <a:rPr sz="2600" spc="-5" dirty="0">
                <a:latin typeface="Arial Narrow"/>
                <a:cs typeface="Arial Narrow"/>
              </a:rPr>
              <a:t> </a:t>
            </a:r>
            <a:r>
              <a:rPr sz="2600" spc="280" dirty="0">
                <a:latin typeface="Arial Narrow"/>
                <a:cs typeface="Arial Narrow"/>
              </a:rPr>
              <a:t>repository</a:t>
            </a:r>
            <a:r>
              <a:rPr sz="2600" dirty="0">
                <a:latin typeface="Arial Narrow"/>
                <a:cs typeface="Arial Narrow"/>
              </a:rPr>
              <a:t> </a:t>
            </a:r>
            <a:r>
              <a:rPr sz="2600" spc="395" dirty="0">
                <a:latin typeface="Arial Narrow"/>
                <a:cs typeface="Arial Narrow"/>
              </a:rPr>
              <a:t>to</a:t>
            </a:r>
            <a:r>
              <a:rPr sz="2600" dirty="0">
                <a:latin typeface="Arial Narrow"/>
                <a:cs typeface="Arial Narrow"/>
              </a:rPr>
              <a:t> </a:t>
            </a:r>
            <a:r>
              <a:rPr sz="2600" spc="265" dirty="0">
                <a:latin typeface="Arial Narrow"/>
                <a:cs typeface="Arial Narrow"/>
              </a:rPr>
              <a:t>track</a:t>
            </a:r>
            <a:endParaRPr sz="2600">
              <a:latin typeface="Arial Narrow"/>
              <a:cs typeface="Arial Narrow"/>
            </a:endParaRPr>
          </a:p>
          <a:p>
            <a:pPr marL="12700">
              <a:lnSpc>
                <a:spcPts val="3100"/>
              </a:lnSpc>
              <a:spcBef>
                <a:spcPts val="1290"/>
              </a:spcBef>
              <a:tabLst>
                <a:tab pos="2004695" algn="l"/>
              </a:tabLst>
            </a:pPr>
            <a:r>
              <a:rPr sz="2600" spc="-5" dirty="0">
                <a:latin typeface="Consolas"/>
                <a:cs typeface="Consolas"/>
              </a:rPr>
              <a:t>git</a:t>
            </a:r>
            <a:r>
              <a:rPr sz="2600" spc="-15" dirty="0">
                <a:latin typeface="Consolas"/>
                <a:cs typeface="Consolas"/>
              </a:rPr>
              <a:t> </a:t>
            </a:r>
            <a:r>
              <a:rPr sz="2600" spc="-5" dirty="0">
                <a:latin typeface="Consolas"/>
                <a:cs typeface="Consolas"/>
              </a:rPr>
              <a:t>remote	rm</a:t>
            </a:r>
            <a:endParaRPr sz="2600">
              <a:latin typeface="Consolas"/>
              <a:cs typeface="Consolas"/>
            </a:endParaRPr>
          </a:p>
          <a:p>
            <a:pPr marL="263525" indent="-174625">
              <a:lnSpc>
                <a:spcPts val="3100"/>
              </a:lnSpc>
              <a:buChar char="-"/>
              <a:tabLst>
                <a:tab pos="264160" algn="l"/>
              </a:tabLst>
            </a:pPr>
            <a:r>
              <a:rPr sz="2600" spc="310" dirty="0">
                <a:latin typeface="Arial Narrow"/>
                <a:cs typeface="Arial Narrow"/>
              </a:rPr>
              <a:t>remove </a:t>
            </a:r>
            <a:r>
              <a:rPr sz="2600" spc="345" dirty="0">
                <a:latin typeface="Arial Narrow"/>
                <a:cs typeface="Arial Narrow"/>
              </a:rPr>
              <a:t>remote</a:t>
            </a:r>
            <a:r>
              <a:rPr sz="2600" spc="-340" dirty="0">
                <a:latin typeface="Arial Narrow"/>
                <a:cs typeface="Arial Narrow"/>
              </a:rPr>
              <a:t> </a:t>
            </a:r>
            <a:r>
              <a:rPr sz="2600" spc="280" dirty="0">
                <a:latin typeface="Arial Narrow"/>
                <a:cs typeface="Arial Narrow"/>
              </a:rPr>
              <a:t>repository</a:t>
            </a:r>
            <a:endParaRPr sz="2600">
              <a:latin typeface="Arial Narrow"/>
              <a:cs typeface="Arial Narrow"/>
            </a:endParaRPr>
          </a:p>
          <a:p>
            <a:pPr marL="12700">
              <a:lnSpc>
                <a:spcPts val="3095"/>
              </a:lnSpc>
              <a:spcBef>
                <a:spcPts val="1300"/>
              </a:spcBef>
            </a:pPr>
            <a:r>
              <a:rPr sz="2600" spc="-5" dirty="0">
                <a:latin typeface="Consolas"/>
                <a:cs typeface="Consolas"/>
              </a:rPr>
              <a:t>git pull</a:t>
            </a:r>
            <a:r>
              <a:rPr sz="2600" spc="-75" dirty="0">
                <a:latin typeface="Consolas"/>
                <a:cs typeface="Consolas"/>
              </a:rPr>
              <a:t> </a:t>
            </a:r>
            <a:r>
              <a:rPr sz="2600" spc="-10" dirty="0">
                <a:latin typeface="Consolas"/>
                <a:cs typeface="Consolas"/>
              </a:rPr>
              <a:t>--rebase</a:t>
            </a:r>
            <a:endParaRPr sz="2600">
              <a:latin typeface="Consolas"/>
              <a:cs typeface="Consolas"/>
            </a:endParaRPr>
          </a:p>
          <a:p>
            <a:pPr marL="263525" indent="-174625">
              <a:lnSpc>
                <a:spcPts val="3095"/>
              </a:lnSpc>
              <a:buChar char="-"/>
              <a:tabLst>
                <a:tab pos="264160" algn="l"/>
              </a:tabLst>
            </a:pPr>
            <a:r>
              <a:rPr sz="2600" spc="235" dirty="0">
                <a:latin typeface="Arial Narrow"/>
                <a:cs typeface="Arial Narrow"/>
              </a:rPr>
              <a:t>rebase</a:t>
            </a:r>
            <a:r>
              <a:rPr sz="2600" dirty="0">
                <a:latin typeface="Arial Narrow"/>
                <a:cs typeface="Arial Narrow"/>
              </a:rPr>
              <a:t> </a:t>
            </a:r>
            <a:r>
              <a:rPr sz="2600" spc="254" dirty="0">
                <a:latin typeface="Arial Narrow"/>
                <a:cs typeface="Arial Narrow"/>
              </a:rPr>
              <a:t>instead</a:t>
            </a:r>
            <a:r>
              <a:rPr sz="2600" spc="5" dirty="0">
                <a:latin typeface="Arial Narrow"/>
                <a:cs typeface="Arial Narrow"/>
              </a:rPr>
              <a:t> </a:t>
            </a:r>
            <a:r>
              <a:rPr sz="2600" spc="370" dirty="0">
                <a:latin typeface="Arial Narrow"/>
                <a:cs typeface="Arial Narrow"/>
              </a:rPr>
              <a:t>of</a:t>
            </a:r>
            <a:r>
              <a:rPr sz="2600" spc="5" dirty="0">
                <a:latin typeface="Arial Narrow"/>
                <a:cs typeface="Arial Narrow"/>
              </a:rPr>
              <a:t> </a:t>
            </a:r>
            <a:r>
              <a:rPr sz="2600" spc="320" dirty="0">
                <a:latin typeface="Arial Narrow"/>
                <a:cs typeface="Arial Narrow"/>
              </a:rPr>
              <a:t>merge</a:t>
            </a:r>
            <a:r>
              <a:rPr sz="2600" dirty="0">
                <a:latin typeface="Arial Narrow"/>
                <a:cs typeface="Arial Narrow"/>
              </a:rPr>
              <a:t> </a:t>
            </a:r>
            <a:r>
              <a:rPr sz="2600" spc="335" dirty="0">
                <a:latin typeface="Arial Narrow"/>
                <a:cs typeface="Arial Narrow"/>
              </a:rPr>
              <a:t>when</a:t>
            </a:r>
            <a:r>
              <a:rPr sz="2600" spc="5" dirty="0">
                <a:latin typeface="Arial Narrow"/>
                <a:cs typeface="Arial Narrow"/>
              </a:rPr>
              <a:t> </a:t>
            </a:r>
            <a:r>
              <a:rPr sz="2600" spc="275" dirty="0">
                <a:latin typeface="Arial Narrow"/>
                <a:cs typeface="Arial Narrow"/>
              </a:rPr>
              <a:t>pulling</a:t>
            </a:r>
            <a:endParaRPr sz="2600">
              <a:latin typeface="Arial Narrow"/>
              <a:cs typeface="Arial Narro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9110" y="772160"/>
            <a:ext cx="6538595" cy="1560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8645" marR="5080" indent="-1846580">
              <a:lnSpc>
                <a:spcPts val="6050"/>
              </a:lnSpc>
            </a:pPr>
            <a:r>
              <a:rPr sz="5400" spc="580" dirty="0"/>
              <a:t>Commands </a:t>
            </a:r>
            <a:r>
              <a:rPr sz="5400" spc="710" dirty="0"/>
              <a:t>that</a:t>
            </a:r>
            <a:r>
              <a:rPr sz="5400" spc="-805" dirty="0"/>
              <a:t> </a:t>
            </a:r>
            <a:r>
              <a:rPr lang="en-US" sz="5400" spc="-805" dirty="0" smtClean="0"/>
              <a:t> </a:t>
            </a:r>
            <a:r>
              <a:rPr sz="5400" spc="220" dirty="0" smtClean="0"/>
              <a:t>I </a:t>
            </a:r>
            <a:r>
              <a:rPr sz="5400" spc="459" dirty="0"/>
              <a:t>use  </a:t>
            </a:r>
            <a:r>
              <a:rPr sz="5400" spc="525" dirty="0"/>
              <a:t>everyday</a:t>
            </a:r>
            <a:endParaRPr sz="54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315678"/>
              </p:ext>
            </p:extLst>
          </p:nvPr>
        </p:nvGraphicFramePr>
        <p:xfrm>
          <a:off x="481965" y="2988188"/>
          <a:ext cx="4752771" cy="16192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6209"/>
                <a:gridCol w="3077891"/>
                <a:gridCol w="1018671"/>
              </a:tblGrid>
              <a:tr h="518795">
                <a:tc>
                  <a:txBody>
                    <a:bodyPr/>
                    <a:lstStyle/>
                    <a:p>
                      <a:pPr marL="22225">
                        <a:lnSpc>
                          <a:spcPts val="2950"/>
                        </a:lnSpc>
                      </a:pPr>
                      <a:r>
                        <a:rPr sz="2600" spc="-5" dirty="0">
                          <a:latin typeface="Consolas"/>
                          <a:cs typeface="Consolas"/>
                        </a:rPr>
                        <a:t>git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950"/>
                        </a:lnSpc>
                      </a:pPr>
                      <a:r>
                        <a:rPr sz="2600" spc="-5" dirty="0" smtClean="0">
                          <a:latin typeface="Consolas"/>
                          <a:cs typeface="Consolas"/>
                        </a:rPr>
                        <a:t>pull</a:t>
                      </a:r>
                      <a:endParaRPr sz="26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100454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00" spc="-5" dirty="0">
                          <a:latin typeface="Consolas"/>
                          <a:cs typeface="Consolas"/>
                        </a:rPr>
                        <a:t>git</a:t>
                      </a:r>
                      <a:endParaRPr sz="2600">
                        <a:latin typeface="Consolas"/>
                        <a:cs typeface="Consolas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600" spc="-5" dirty="0">
                          <a:latin typeface="Consolas"/>
                          <a:cs typeface="Consolas"/>
                        </a:rPr>
                        <a:t>git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00" spc="-5" dirty="0">
                          <a:latin typeface="Consolas"/>
                          <a:cs typeface="Consolas"/>
                        </a:rPr>
                        <a:t>add</a:t>
                      </a:r>
                      <a:endParaRPr sz="2600">
                        <a:latin typeface="Consolas"/>
                        <a:cs typeface="Consolas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  <a:spcBef>
                          <a:spcPts val="1460"/>
                        </a:spcBef>
                        <a:tabLst>
                          <a:tab pos="1357630" algn="l"/>
                        </a:tabLst>
                      </a:pPr>
                      <a:r>
                        <a:rPr sz="2600" spc="-5" dirty="0">
                          <a:latin typeface="Consolas"/>
                          <a:cs typeface="Consolas"/>
                        </a:rPr>
                        <a:t>commit	-am</a:t>
                      </a:r>
                      <a:r>
                        <a:rPr sz="2600" spc="-8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600" spc="-10" dirty="0">
                          <a:latin typeface="Consolas"/>
                          <a:cs typeface="Consolas"/>
                        </a:rPr>
                        <a:t>"blah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600" spc="-10" dirty="0">
                          <a:latin typeface="Consolas"/>
                          <a:cs typeface="Consolas"/>
                        </a:rPr>
                        <a:t>blah"</a:t>
                      </a:r>
                      <a:endParaRPr sz="26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91490" y="4529988"/>
            <a:ext cx="6120130" cy="2313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500"/>
              </a:lnSpc>
            </a:pPr>
            <a:r>
              <a:rPr sz="2600" spc="-5" dirty="0">
                <a:latin typeface="Consolas"/>
                <a:cs typeface="Consolas"/>
              </a:rPr>
              <a:t>gitk</a:t>
            </a:r>
            <a:r>
              <a:rPr sz="2600" spc="-835" dirty="0">
                <a:latin typeface="Consolas"/>
                <a:cs typeface="Consolas"/>
              </a:rPr>
              <a:t> </a:t>
            </a:r>
            <a:r>
              <a:rPr sz="2600" spc="405" dirty="0">
                <a:latin typeface="Arial Narrow"/>
                <a:cs typeface="Arial Narrow"/>
              </a:rPr>
              <a:t>/</a:t>
            </a:r>
            <a:r>
              <a:rPr sz="2600" spc="-5" dirty="0">
                <a:latin typeface="Arial Narrow"/>
                <a:cs typeface="Arial Narrow"/>
              </a:rPr>
              <a:t> </a:t>
            </a:r>
            <a:r>
              <a:rPr sz="2600" spc="-5" dirty="0">
                <a:latin typeface="Consolas"/>
                <a:cs typeface="Consolas"/>
              </a:rPr>
              <a:t>git</a:t>
            </a:r>
            <a:r>
              <a:rPr sz="2600" spc="-25" dirty="0">
                <a:latin typeface="Consolas"/>
                <a:cs typeface="Consolas"/>
              </a:rPr>
              <a:t> </a:t>
            </a:r>
            <a:r>
              <a:rPr sz="2600" spc="-5" dirty="0">
                <a:latin typeface="Consolas"/>
                <a:cs typeface="Consolas"/>
              </a:rPr>
              <a:t>log</a:t>
            </a:r>
            <a:r>
              <a:rPr sz="2600" spc="-835" dirty="0">
                <a:latin typeface="Consolas"/>
                <a:cs typeface="Consolas"/>
              </a:rPr>
              <a:t> </a:t>
            </a:r>
            <a:r>
              <a:rPr sz="2600" spc="405" dirty="0">
                <a:latin typeface="Arial Narrow"/>
                <a:cs typeface="Arial Narrow"/>
              </a:rPr>
              <a:t>/</a:t>
            </a:r>
            <a:r>
              <a:rPr sz="2600" spc="-5" dirty="0">
                <a:latin typeface="Arial Narrow"/>
                <a:cs typeface="Arial Narrow"/>
              </a:rPr>
              <a:t> </a:t>
            </a:r>
            <a:r>
              <a:rPr sz="2600" spc="-5" dirty="0">
                <a:latin typeface="Consolas"/>
                <a:cs typeface="Consolas"/>
              </a:rPr>
              <a:t>git</a:t>
            </a:r>
            <a:r>
              <a:rPr sz="2600" spc="-35" dirty="0">
                <a:latin typeface="Consolas"/>
                <a:cs typeface="Consolas"/>
              </a:rPr>
              <a:t> </a:t>
            </a:r>
            <a:r>
              <a:rPr sz="2600" spc="-5" dirty="0">
                <a:latin typeface="Consolas"/>
                <a:cs typeface="Consolas"/>
              </a:rPr>
              <a:t>status</a:t>
            </a:r>
            <a:r>
              <a:rPr sz="2600" spc="-819" dirty="0">
                <a:latin typeface="Consolas"/>
                <a:cs typeface="Consolas"/>
              </a:rPr>
              <a:t> </a:t>
            </a:r>
            <a:r>
              <a:rPr sz="2600" spc="405" dirty="0">
                <a:latin typeface="Arial Narrow"/>
                <a:cs typeface="Arial Narrow"/>
              </a:rPr>
              <a:t>/</a:t>
            </a:r>
            <a:r>
              <a:rPr sz="2600" spc="-5" dirty="0">
                <a:latin typeface="Arial Narrow"/>
                <a:cs typeface="Arial Narrow"/>
              </a:rPr>
              <a:t> </a:t>
            </a:r>
            <a:r>
              <a:rPr sz="2600" spc="-5" dirty="0">
                <a:latin typeface="Consolas"/>
                <a:cs typeface="Consolas"/>
              </a:rPr>
              <a:t>git</a:t>
            </a:r>
            <a:r>
              <a:rPr sz="2600" spc="-25" dirty="0">
                <a:latin typeface="Consolas"/>
                <a:cs typeface="Consolas"/>
              </a:rPr>
              <a:t> </a:t>
            </a:r>
            <a:r>
              <a:rPr sz="2600" spc="-5" dirty="0">
                <a:latin typeface="Consolas"/>
                <a:cs typeface="Consolas"/>
              </a:rPr>
              <a:t>diff  git</a:t>
            </a:r>
            <a:r>
              <a:rPr sz="2600" spc="-110" dirty="0">
                <a:latin typeface="Consolas"/>
                <a:cs typeface="Consolas"/>
              </a:rPr>
              <a:t> </a:t>
            </a:r>
            <a:r>
              <a:rPr sz="2600" spc="-5" dirty="0" smtClean="0">
                <a:latin typeface="Consolas"/>
                <a:cs typeface="Consolas"/>
              </a:rPr>
              <a:t>push</a:t>
            </a:r>
            <a:endParaRPr lang="en-US" sz="2600" spc="-5" dirty="0" smtClean="0">
              <a:latin typeface="Consolas"/>
              <a:cs typeface="Consolas"/>
            </a:endParaRPr>
          </a:p>
          <a:p>
            <a:pPr marL="12700" marR="5080">
              <a:lnSpc>
                <a:spcPct val="146500"/>
              </a:lnSpc>
            </a:pPr>
            <a:r>
              <a:rPr lang="en-US" sz="2600" spc="-5" dirty="0" err="1">
                <a:latin typeface="Consolas"/>
                <a:cs typeface="Consolas"/>
              </a:rPr>
              <a:t>g</a:t>
            </a:r>
            <a:r>
              <a:rPr lang="en-US" sz="2600" spc="-5" dirty="0" err="1" smtClean="0">
                <a:latin typeface="Consolas"/>
                <a:cs typeface="Consolas"/>
              </a:rPr>
              <a:t>it</a:t>
            </a:r>
            <a:r>
              <a:rPr lang="en-US" sz="2600" spc="-5" dirty="0" smtClean="0">
                <a:latin typeface="Consolas"/>
                <a:cs typeface="Consolas"/>
              </a:rPr>
              <a:t> merge branch</a:t>
            </a:r>
          </a:p>
          <a:p>
            <a:pPr marL="12700" marR="5080">
              <a:lnSpc>
                <a:spcPct val="146500"/>
              </a:lnSpc>
            </a:pPr>
            <a:r>
              <a:rPr lang="en-US" sz="2600" spc="-5" dirty="0" err="1">
                <a:latin typeface="Consolas"/>
                <a:cs typeface="Consolas"/>
              </a:rPr>
              <a:t>g</a:t>
            </a:r>
            <a:r>
              <a:rPr lang="en-US" sz="2600" spc="-5" dirty="0" err="1" smtClean="0">
                <a:latin typeface="Consolas"/>
                <a:cs typeface="Consolas"/>
              </a:rPr>
              <a:t>it</a:t>
            </a:r>
            <a:r>
              <a:rPr lang="en-US" sz="2600" spc="-5" dirty="0" smtClean="0">
                <a:latin typeface="Consolas"/>
                <a:cs typeface="Consolas"/>
              </a:rPr>
              <a:t> checkout </a:t>
            </a:r>
            <a:r>
              <a:rPr lang="mr-IN" sz="2600" spc="-5" dirty="0" smtClean="0">
                <a:latin typeface="Consolas"/>
                <a:cs typeface="Consolas"/>
              </a:rPr>
              <a:t>–</a:t>
            </a:r>
            <a:r>
              <a:rPr lang="en-US" sz="2600" spc="-5" dirty="0" smtClean="0">
                <a:latin typeface="Consolas"/>
                <a:cs typeface="Consolas"/>
              </a:rPr>
              <a:t>b </a:t>
            </a:r>
            <a:r>
              <a:rPr lang="en-US" sz="2600" spc="-5" dirty="0" err="1" smtClean="0">
                <a:latin typeface="Consolas"/>
                <a:cs typeface="Consolas"/>
              </a:rPr>
              <a:t>new_branch</a:t>
            </a:r>
            <a:endParaRPr sz="26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8550" y="76200"/>
            <a:ext cx="7877809" cy="151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79750" marR="5080" indent="-3067050">
              <a:lnSpc>
                <a:spcPts val="6050"/>
              </a:lnSpc>
            </a:pPr>
            <a:r>
              <a:rPr sz="5400" spc="580" dirty="0"/>
              <a:t>Commands</a:t>
            </a:r>
            <a:r>
              <a:rPr sz="5400" dirty="0"/>
              <a:t> </a:t>
            </a:r>
            <a:r>
              <a:rPr sz="5400" spc="710" dirty="0"/>
              <a:t>that</a:t>
            </a:r>
            <a:r>
              <a:rPr sz="5400" dirty="0"/>
              <a:t> </a:t>
            </a:r>
            <a:r>
              <a:rPr sz="5400" spc="220" dirty="0"/>
              <a:t>I</a:t>
            </a:r>
            <a:r>
              <a:rPr sz="5400" dirty="0"/>
              <a:t> </a:t>
            </a:r>
            <a:r>
              <a:rPr sz="5400" spc="455" dirty="0"/>
              <a:t>use</a:t>
            </a:r>
            <a:r>
              <a:rPr sz="5400" spc="5" dirty="0"/>
              <a:t> </a:t>
            </a:r>
            <a:r>
              <a:rPr sz="5400" spc="355" dirty="0"/>
              <a:t>less  </a:t>
            </a:r>
            <a:r>
              <a:rPr sz="5400" spc="740" dirty="0"/>
              <a:t>often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1490" y="2255520"/>
            <a:ext cx="6480810" cy="3606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81990" algn="l"/>
              </a:tabLst>
            </a:pPr>
            <a:r>
              <a:rPr sz="2400" spc="-5" dirty="0">
                <a:latin typeface="Consolas"/>
                <a:cs typeface="Consolas"/>
              </a:rPr>
              <a:t>git	clone</a:t>
            </a:r>
            <a:endParaRPr sz="2400" dirty="0">
              <a:latin typeface="Consolas"/>
              <a:cs typeface="Consolas"/>
            </a:endParaRPr>
          </a:p>
          <a:p>
            <a:pPr marL="12700" marR="4117340">
              <a:lnSpc>
                <a:spcPct val="146200"/>
              </a:lnSpc>
              <a:spcBef>
                <a:spcPts val="10"/>
              </a:spcBef>
              <a:tabLst>
                <a:tab pos="681990" algn="l"/>
              </a:tabLst>
            </a:pPr>
            <a:r>
              <a:rPr sz="2400" spc="-5" dirty="0">
                <a:latin typeface="Consolas"/>
                <a:cs typeface="Consolas"/>
              </a:rPr>
              <a:t>git	remote</a:t>
            </a:r>
            <a:r>
              <a:rPr sz="2400" spc="-90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add  git	remote</a:t>
            </a:r>
            <a:r>
              <a:rPr sz="2400" spc="-90" dirty="0">
                <a:latin typeface="Consolas"/>
                <a:cs typeface="Consolas"/>
              </a:rPr>
              <a:t> </a:t>
            </a:r>
            <a:r>
              <a:rPr lang="mr-IN" sz="2400" spc="-5" dirty="0" smtClean="0">
                <a:latin typeface="Consolas"/>
                <a:cs typeface="Consolas"/>
              </a:rPr>
              <a:t>–</a:t>
            </a:r>
            <a:r>
              <a:rPr sz="2400" spc="-5" dirty="0" smtClean="0">
                <a:latin typeface="Consolas"/>
                <a:cs typeface="Consolas"/>
              </a:rPr>
              <a:t>v</a:t>
            </a:r>
            <a:endParaRPr sz="2400" dirty="0">
              <a:latin typeface="Consolas"/>
              <a:cs typeface="Consolas"/>
            </a:endParaRPr>
          </a:p>
          <a:p>
            <a:pPr marL="12700" marR="5080">
              <a:lnSpc>
                <a:spcPct val="146200"/>
              </a:lnSpc>
              <a:spcBef>
                <a:spcPts val="180"/>
              </a:spcBef>
              <a:tabLst>
                <a:tab pos="681990" algn="l"/>
                <a:tab pos="4124960" algn="l"/>
              </a:tabLst>
            </a:pPr>
            <a:r>
              <a:rPr sz="2400" spc="-5" dirty="0">
                <a:latin typeface="Consolas"/>
                <a:cs typeface="Consolas"/>
              </a:rPr>
              <a:t>git	rebase &lt;branch&gt;</a:t>
            </a:r>
            <a:r>
              <a:rPr sz="2400" spc="-715" dirty="0">
                <a:latin typeface="Consolas"/>
                <a:cs typeface="Consolas"/>
              </a:rPr>
              <a:t> </a:t>
            </a:r>
            <a:r>
              <a:rPr sz="2400" spc="370" dirty="0">
                <a:latin typeface="Arial Narrow"/>
                <a:cs typeface="Arial Narrow"/>
              </a:rPr>
              <a:t>/</a:t>
            </a:r>
            <a:r>
              <a:rPr sz="2400" spc="10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Consolas"/>
                <a:cs typeface="Consolas"/>
              </a:rPr>
              <a:t>git	merge</a:t>
            </a:r>
            <a:r>
              <a:rPr sz="2400" spc="-95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&lt;branch&gt;  git	checkout --</a:t>
            </a:r>
            <a:r>
              <a:rPr sz="2400" spc="-85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&lt;path&gt;</a:t>
            </a:r>
            <a:endParaRPr sz="2400" dirty="0">
              <a:latin typeface="Consolas"/>
              <a:cs typeface="Consolas"/>
            </a:endParaRPr>
          </a:p>
          <a:p>
            <a:pPr marL="12700" marR="2611120">
              <a:lnSpc>
                <a:spcPct val="146200"/>
              </a:lnSpc>
              <a:spcBef>
                <a:spcPts val="10"/>
              </a:spcBef>
              <a:tabLst>
                <a:tab pos="681990" algn="l"/>
              </a:tabLst>
            </a:pPr>
            <a:r>
              <a:rPr sz="2400" spc="-5" dirty="0">
                <a:latin typeface="Consolas"/>
                <a:cs typeface="Consolas"/>
              </a:rPr>
              <a:t>git	reset</a:t>
            </a:r>
            <a:r>
              <a:rPr sz="2400" spc="-45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--hard</a:t>
            </a:r>
            <a:r>
              <a:rPr sz="2400" spc="-40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&lt;hash&gt;  git	revert</a:t>
            </a:r>
            <a:endParaRPr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7879" y="1399539"/>
            <a:ext cx="6374130" cy="4792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1187450"/>
            <a:ext cx="8689339" cy="3608465"/>
          </a:xfrm>
          <a:prstGeom prst="rect">
            <a:avLst/>
          </a:prstGeom>
        </p:spPr>
        <p:txBody>
          <a:bodyPr vert="horz" wrap="square" lIns="0" tIns="742949" rIns="0" bIns="0" rtlCol="0">
            <a:spAutoFit/>
          </a:bodyPr>
          <a:lstStyle/>
          <a:p>
            <a:pPr marL="942340">
              <a:lnSpc>
                <a:spcPts val="5710"/>
              </a:lnSpc>
            </a:pPr>
            <a:r>
              <a:rPr spc="455" dirty="0"/>
              <a:t>Thank</a:t>
            </a:r>
            <a:r>
              <a:rPr spc="-20" dirty="0"/>
              <a:t> </a:t>
            </a:r>
            <a:r>
              <a:rPr spc="480" dirty="0"/>
              <a:t>You</a:t>
            </a:r>
            <a:r>
              <a:rPr spc="-10" dirty="0"/>
              <a:t> </a:t>
            </a:r>
            <a:r>
              <a:rPr spc="445" dirty="0"/>
              <a:t>For</a:t>
            </a:r>
            <a:r>
              <a:rPr spc="-25" dirty="0"/>
              <a:t> </a:t>
            </a:r>
            <a:r>
              <a:rPr spc="440" dirty="0"/>
              <a:t>Listening</a:t>
            </a:r>
            <a:r>
              <a:rPr spc="440" dirty="0" smtClean="0"/>
              <a:t>!</a:t>
            </a:r>
            <a:r>
              <a:rPr lang="en-US" spc="440" dirty="0" smtClean="0"/>
              <a:t/>
            </a:r>
            <a:br>
              <a:rPr lang="en-US" spc="440" dirty="0" smtClean="0"/>
            </a:br>
            <a:r>
              <a:rPr lang="en-US" sz="2000" spc="440" dirty="0" smtClean="0"/>
              <a:t>Slides =&gt; </a:t>
            </a:r>
            <a:r>
              <a:rPr lang="hr-HR" sz="2000" spc="440" dirty="0"/>
              <a:t>https://github.com/anik3tra0/git-</a:t>
            </a:r>
            <a:r>
              <a:rPr lang="hr-HR" sz="2000" spc="440" dirty="0" smtClean="0"/>
              <a:t>basics</a:t>
            </a:r>
            <a:br>
              <a:rPr lang="hr-HR" sz="2000" spc="440" dirty="0" smtClean="0"/>
            </a:br>
            <a:r>
              <a:rPr lang="hr-HR" sz="2000" spc="440" dirty="0" smtClean="0"/>
              <a:t>Github =&gt; </a:t>
            </a:r>
            <a:r>
              <a:rPr lang="hr-HR" sz="2000" spc="440" dirty="0"/>
              <a:t>https://github.com/</a:t>
            </a:r>
            <a:r>
              <a:rPr lang="hr-HR" sz="2000" spc="440" dirty="0" smtClean="0"/>
              <a:t>anik3tra0</a:t>
            </a:r>
            <a:br>
              <a:rPr lang="hr-HR" sz="2000" spc="440" dirty="0" smtClean="0"/>
            </a:br>
            <a:r>
              <a:rPr lang="hr-HR" sz="2000" spc="440" dirty="0" smtClean="0"/>
              <a:t>Twitter =&gt; @aniket_rao</a:t>
            </a:r>
            <a:endParaRPr sz="2000" spc="44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4880" y="504190"/>
            <a:ext cx="8128000" cy="6273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7229" rIns="0" bIns="0" rtlCol="0">
            <a:spAutoFit/>
          </a:bodyPr>
          <a:lstStyle/>
          <a:p>
            <a:pPr marL="1924050">
              <a:lnSpc>
                <a:spcPts val="6409"/>
              </a:lnSpc>
            </a:pPr>
            <a:r>
              <a:rPr sz="5400" spc="625" dirty="0"/>
              <a:t>Wait </a:t>
            </a:r>
            <a:r>
              <a:rPr sz="5400" spc="355" dirty="0"/>
              <a:t>a</a:t>
            </a:r>
            <a:r>
              <a:rPr sz="5400" spc="-660" dirty="0"/>
              <a:t> </a:t>
            </a:r>
            <a:r>
              <a:rPr sz="5400" spc="484" dirty="0"/>
              <a:t>minute...</a:t>
            </a:r>
            <a:endParaRPr sz="5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0643"/>
            <a:ext cx="10078720" cy="5817026"/>
          </a:xfrm>
          <a:prstGeom prst="rect">
            <a:avLst/>
          </a:prstGeom>
          <a:blipFill>
            <a:blip r:embed="rId2" cstate="print"/>
            <a:srcRect/>
            <a:stretch>
              <a:fillRect t="-3646" b="107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7229" rIns="0" bIns="0" rtlCol="0">
            <a:spAutoFit/>
          </a:bodyPr>
          <a:lstStyle/>
          <a:p>
            <a:pPr marL="1003300">
              <a:lnSpc>
                <a:spcPts val="6409"/>
              </a:lnSpc>
            </a:pPr>
            <a:r>
              <a:rPr sz="5400" spc="490" dirty="0"/>
              <a:t>Finer-grained</a:t>
            </a:r>
            <a:r>
              <a:rPr sz="5400" spc="-25" dirty="0"/>
              <a:t> </a:t>
            </a:r>
            <a:r>
              <a:rPr sz="5400" spc="605" dirty="0"/>
              <a:t>Control</a:t>
            </a:r>
            <a:endParaRPr sz="5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8579" y="232409"/>
            <a:ext cx="4862195" cy="1097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b="1" spc="75" dirty="0">
                <a:latin typeface="Trebuchet MS"/>
                <a:cs typeface="Trebuchet MS"/>
              </a:rPr>
              <a:t>Inst</a:t>
            </a:r>
            <a:r>
              <a:rPr sz="7200" b="1" spc="85" dirty="0">
                <a:latin typeface="Trebuchet MS"/>
                <a:cs typeface="Trebuchet MS"/>
              </a:rPr>
              <a:t>a</a:t>
            </a:r>
            <a:r>
              <a:rPr sz="7200" b="1" spc="15" dirty="0">
                <a:latin typeface="Trebuchet MS"/>
                <a:cs typeface="Trebuchet MS"/>
              </a:rPr>
              <a:t>l</a:t>
            </a:r>
            <a:r>
              <a:rPr sz="7200" b="1" spc="5" dirty="0">
                <a:latin typeface="Trebuchet MS"/>
                <a:cs typeface="Trebuchet MS"/>
              </a:rPr>
              <a:t>l</a:t>
            </a:r>
            <a:r>
              <a:rPr sz="7200" b="1" spc="-5" dirty="0">
                <a:latin typeface="Trebuchet MS"/>
                <a:cs typeface="Trebuchet MS"/>
              </a:rPr>
              <a:t>at</a:t>
            </a:r>
            <a:r>
              <a:rPr sz="7200" b="1" dirty="0">
                <a:latin typeface="Trebuchet MS"/>
                <a:cs typeface="Trebuchet MS"/>
              </a:rPr>
              <a:t>i</a:t>
            </a:r>
            <a:r>
              <a:rPr sz="7200" b="1" spc="95" dirty="0">
                <a:latin typeface="Trebuchet MS"/>
                <a:cs typeface="Trebuchet MS"/>
              </a:rPr>
              <a:t>on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550" y="1802129"/>
            <a:ext cx="8891270" cy="493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0740">
              <a:lnSpc>
                <a:spcPct val="100000"/>
              </a:lnSpc>
            </a:pPr>
            <a:r>
              <a:rPr sz="3600" spc="380" dirty="0">
                <a:latin typeface="Arial Narrow"/>
                <a:cs typeface="Arial Narrow"/>
              </a:rPr>
              <a:t>Windows:</a:t>
            </a:r>
            <a:r>
              <a:rPr sz="3600" spc="35" dirty="0">
                <a:latin typeface="Arial Narrow"/>
                <a:cs typeface="Arial Narrow"/>
              </a:rPr>
              <a:t> </a:t>
            </a:r>
            <a:r>
              <a:rPr lang="en-US" sz="2800" spc="335" dirty="0" smtClean="0">
                <a:solidFill>
                  <a:srgbClr val="00007F"/>
                </a:solidFill>
                <a:latin typeface="Arial Narrow"/>
                <a:cs typeface="Arial Narrow"/>
              </a:rPr>
              <a:t>https://git-scm.com/download/win</a:t>
            </a:r>
            <a:endParaRPr sz="3600" dirty="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600" spc="290" dirty="0">
                <a:latin typeface="Arial Narrow"/>
                <a:cs typeface="Arial Narrow"/>
              </a:rPr>
              <a:t>Mac:</a:t>
            </a:r>
            <a:r>
              <a:rPr sz="3600" spc="55" dirty="0">
                <a:latin typeface="Arial Narrow"/>
                <a:cs typeface="Arial Narrow"/>
              </a:rPr>
              <a:t> </a:t>
            </a:r>
            <a:r>
              <a:rPr lang="en-US" sz="2800" spc="335" dirty="0" smtClean="0">
                <a:solidFill>
                  <a:srgbClr val="00007F"/>
                </a:solidFill>
                <a:latin typeface="Arial Narrow"/>
                <a:cs typeface="Arial Narrow"/>
              </a:rPr>
              <a:t>https://git-scm.com/download/mac</a:t>
            </a:r>
            <a:r>
              <a:rPr sz="2800" spc="335" dirty="0" smtClean="0">
                <a:solidFill>
                  <a:srgbClr val="00007F"/>
                </a:solidFill>
                <a:latin typeface="Arial Narrow"/>
                <a:cs typeface="Arial Narrow"/>
              </a:rPr>
              <a:t>/</a:t>
            </a:r>
            <a:endParaRPr lang="en-US" sz="3200" spc="335" dirty="0" smtClean="0">
              <a:solidFill>
                <a:srgbClr val="00007F"/>
              </a:solidFill>
              <a:latin typeface="Arial Narrow"/>
              <a:cs typeface="Arial Narrow"/>
            </a:endParaRPr>
          </a:p>
          <a:p>
            <a:pPr algn="ctr">
              <a:lnSpc>
                <a:spcPct val="100000"/>
              </a:lnSpc>
            </a:pPr>
            <a:endParaRPr sz="3200" dirty="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2540" algn="ctr">
              <a:lnSpc>
                <a:spcPts val="4190"/>
              </a:lnSpc>
            </a:pPr>
            <a:r>
              <a:rPr sz="3600" spc="335" dirty="0">
                <a:latin typeface="Arial Narrow"/>
                <a:cs typeface="Arial Narrow"/>
              </a:rPr>
              <a:t>Linux</a:t>
            </a:r>
            <a:r>
              <a:rPr sz="3600" spc="-60" dirty="0">
                <a:latin typeface="Arial Narrow"/>
                <a:cs typeface="Arial Narrow"/>
              </a:rPr>
              <a:t> </a:t>
            </a:r>
            <a:r>
              <a:rPr sz="3600" spc="365" dirty="0">
                <a:latin typeface="Arial Narrow"/>
                <a:cs typeface="Arial Narrow"/>
              </a:rPr>
              <a:t>(Debian/Ubuntu):</a:t>
            </a:r>
            <a:endParaRPr sz="3600" dirty="0">
              <a:latin typeface="Arial Narrow"/>
              <a:cs typeface="Arial Narrow"/>
            </a:endParaRPr>
          </a:p>
          <a:p>
            <a:pPr algn="ctr">
              <a:lnSpc>
                <a:spcPts val="3229"/>
              </a:lnSpc>
            </a:pPr>
            <a:r>
              <a:rPr sz="2800" spc="-10" dirty="0">
                <a:latin typeface="Consolas"/>
                <a:cs typeface="Consolas"/>
              </a:rPr>
              <a:t>apt-get install git-core</a:t>
            </a:r>
            <a:r>
              <a:rPr sz="2800" spc="-60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gitk</a:t>
            </a:r>
            <a:endParaRPr sz="2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5080" algn="ctr">
              <a:lnSpc>
                <a:spcPts val="4185"/>
              </a:lnSpc>
            </a:pPr>
            <a:r>
              <a:rPr sz="3600" spc="335" dirty="0">
                <a:latin typeface="Arial Narrow"/>
                <a:cs typeface="Arial Narrow"/>
              </a:rPr>
              <a:t>Linux</a:t>
            </a:r>
            <a:r>
              <a:rPr sz="3600" spc="-45" dirty="0">
                <a:latin typeface="Arial Narrow"/>
                <a:cs typeface="Arial Narrow"/>
              </a:rPr>
              <a:t> </a:t>
            </a:r>
            <a:r>
              <a:rPr sz="3600" spc="275" dirty="0">
                <a:latin typeface="Arial Narrow"/>
                <a:cs typeface="Arial Narrow"/>
              </a:rPr>
              <a:t>(Fedora):</a:t>
            </a:r>
            <a:endParaRPr sz="3600" dirty="0">
              <a:latin typeface="Arial Narrow"/>
              <a:cs typeface="Arial Narrow"/>
            </a:endParaRPr>
          </a:p>
          <a:p>
            <a:pPr marL="1905" algn="ctr">
              <a:lnSpc>
                <a:spcPts val="3225"/>
              </a:lnSpc>
            </a:pPr>
            <a:r>
              <a:rPr sz="2800" spc="-5" dirty="0">
                <a:latin typeface="Consolas"/>
                <a:cs typeface="Consolas"/>
              </a:rPr>
              <a:t>yum </a:t>
            </a:r>
            <a:r>
              <a:rPr sz="2800" spc="-10" dirty="0">
                <a:latin typeface="Consolas"/>
                <a:cs typeface="Consolas"/>
              </a:rPr>
              <a:t>install </a:t>
            </a:r>
            <a:r>
              <a:rPr sz="2800" spc="-5" dirty="0">
                <a:latin typeface="Consolas"/>
                <a:cs typeface="Consolas"/>
              </a:rPr>
              <a:t>git</a:t>
            </a:r>
            <a:r>
              <a:rPr sz="2800" spc="-100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gitk</a:t>
            </a:r>
            <a:endParaRPr sz="28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06-10 at 11.42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273050"/>
            <a:ext cx="10083800" cy="6441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7229" rIns="0" bIns="0" rtlCol="0">
            <a:spAutoFit/>
          </a:bodyPr>
          <a:lstStyle/>
          <a:p>
            <a:pPr marL="372110">
              <a:lnSpc>
                <a:spcPts val="6409"/>
              </a:lnSpc>
            </a:pPr>
            <a:r>
              <a:rPr sz="5400" spc="560" dirty="0"/>
              <a:t>Enough</a:t>
            </a:r>
            <a:r>
              <a:rPr sz="5400" spc="5" dirty="0"/>
              <a:t> </a:t>
            </a:r>
            <a:r>
              <a:rPr sz="5400" spc="495" dirty="0"/>
              <a:t>talk.</a:t>
            </a:r>
            <a:r>
              <a:rPr sz="5400" spc="10" dirty="0"/>
              <a:t> </a:t>
            </a:r>
            <a:r>
              <a:rPr sz="5400" spc="490" dirty="0"/>
              <a:t>Let's</a:t>
            </a:r>
            <a:r>
              <a:rPr sz="5400" spc="10" dirty="0"/>
              <a:t> </a:t>
            </a:r>
            <a:r>
              <a:rPr sz="5400" spc="400" dirty="0"/>
              <a:t>begin...</a:t>
            </a:r>
            <a:endParaRPr sz="5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130" y="1609090"/>
            <a:ext cx="8498205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09"/>
              </a:lnSpc>
            </a:pPr>
            <a:r>
              <a:rPr sz="5400" spc="525" dirty="0"/>
              <a:t>Create</a:t>
            </a:r>
            <a:r>
              <a:rPr sz="5400" dirty="0"/>
              <a:t> </a:t>
            </a:r>
            <a:r>
              <a:rPr sz="5400" spc="600" dirty="0"/>
              <a:t>your</a:t>
            </a:r>
            <a:r>
              <a:rPr sz="5400" dirty="0"/>
              <a:t> </a:t>
            </a:r>
            <a:r>
              <a:rPr sz="5400" spc="590" dirty="0"/>
              <a:t>first</a:t>
            </a:r>
            <a:r>
              <a:rPr sz="5400" dirty="0"/>
              <a:t> </a:t>
            </a:r>
            <a:r>
              <a:rPr sz="5400" spc="590" dirty="0"/>
              <a:t>repository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1490" y="3155950"/>
            <a:ext cx="5296535" cy="165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70"/>
              </a:lnSpc>
            </a:pPr>
            <a:r>
              <a:rPr sz="3600" dirty="0">
                <a:latin typeface="Consolas"/>
                <a:cs typeface="Consolas"/>
              </a:rPr>
              <a:t>$ </a:t>
            </a:r>
            <a:r>
              <a:rPr sz="3600" spc="-10" dirty="0">
                <a:latin typeface="Consolas"/>
                <a:cs typeface="Consolas"/>
              </a:rPr>
              <a:t>mkdir</a:t>
            </a:r>
            <a:r>
              <a:rPr sz="3600" spc="-95" dirty="0">
                <a:latin typeface="Consolas"/>
                <a:cs typeface="Consolas"/>
              </a:rPr>
              <a:t> </a:t>
            </a:r>
            <a:r>
              <a:rPr lang="en-US" sz="3600" spc="-5" dirty="0" smtClean="0">
                <a:latin typeface="Consolas"/>
                <a:cs typeface="Consolas"/>
              </a:rPr>
              <a:t>dct</a:t>
            </a:r>
            <a:r>
              <a:rPr sz="3600" spc="-5" dirty="0" smtClean="0">
                <a:latin typeface="Consolas"/>
                <a:cs typeface="Consolas"/>
              </a:rPr>
              <a:t>-</a:t>
            </a:r>
            <a:r>
              <a:rPr sz="3600" spc="-5" dirty="0">
                <a:latin typeface="Consolas"/>
                <a:cs typeface="Consolas"/>
              </a:rPr>
              <a:t>git101</a:t>
            </a:r>
            <a:endParaRPr sz="3600" dirty="0">
              <a:latin typeface="Consolas"/>
              <a:cs typeface="Consolas"/>
            </a:endParaRPr>
          </a:p>
          <a:p>
            <a:pPr marL="12700">
              <a:lnSpc>
                <a:spcPts val="4215"/>
              </a:lnSpc>
            </a:pPr>
            <a:r>
              <a:rPr sz="3600" dirty="0">
                <a:latin typeface="Consolas"/>
                <a:cs typeface="Consolas"/>
              </a:rPr>
              <a:t>$ </a:t>
            </a:r>
            <a:r>
              <a:rPr sz="3600" spc="-5" dirty="0">
                <a:latin typeface="Consolas"/>
                <a:cs typeface="Consolas"/>
              </a:rPr>
              <a:t>cd</a:t>
            </a:r>
            <a:r>
              <a:rPr sz="3600" spc="-114" dirty="0">
                <a:latin typeface="Consolas"/>
                <a:cs typeface="Consolas"/>
              </a:rPr>
              <a:t> </a:t>
            </a:r>
            <a:r>
              <a:rPr lang="en-US" sz="3600" spc="-5" dirty="0" smtClean="0">
                <a:latin typeface="Consolas"/>
                <a:cs typeface="Consolas"/>
              </a:rPr>
              <a:t>dct</a:t>
            </a:r>
            <a:r>
              <a:rPr sz="3600" spc="-5" dirty="0" smtClean="0">
                <a:latin typeface="Consolas"/>
                <a:cs typeface="Consolas"/>
              </a:rPr>
              <a:t>-</a:t>
            </a:r>
            <a:r>
              <a:rPr sz="3600" spc="-5" dirty="0">
                <a:latin typeface="Consolas"/>
                <a:cs typeface="Consolas"/>
              </a:rPr>
              <a:t>git101</a:t>
            </a:r>
            <a:endParaRPr sz="3600" dirty="0">
              <a:latin typeface="Consolas"/>
              <a:cs typeface="Consolas"/>
            </a:endParaRPr>
          </a:p>
          <a:p>
            <a:pPr marL="12700">
              <a:lnSpc>
                <a:spcPts val="4265"/>
              </a:lnSpc>
              <a:tabLst>
                <a:tab pos="1518285" algn="l"/>
              </a:tabLst>
            </a:pPr>
            <a:r>
              <a:rPr sz="3600" dirty="0">
                <a:latin typeface="Consolas"/>
                <a:cs typeface="Consolas"/>
              </a:rPr>
              <a:t>$</a:t>
            </a:r>
            <a:r>
              <a:rPr sz="3600" spc="-5" dirty="0">
                <a:latin typeface="Consolas"/>
                <a:cs typeface="Consolas"/>
              </a:rPr>
              <a:t> </a:t>
            </a:r>
            <a:r>
              <a:rPr sz="3600" spc="-10" dirty="0">
                <a:latin typeface="Consolas"/>
                <a:cs typeface="Consolas"/>
              </a:rPr>
              <a:t>git	</a:t>
            </a:r>
            <a:r>
              <a:rPr sz="3600" spc="-5" dirty="0">
                <a:latin typeface="Consolas"/>
                <a:cs typeface="Consolas"/>
              </a:rPr>
              <a:t>init</a:t>
            </a:r>
            <a:endParaRPr sz="36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130" y="1609090"/>
            <a:ext cx="8498205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09"/>
              </a:lnSpc>
            </a:pPr>
            <a:r>
              <a:rPr sz="5400" spc="525" dirty="0"/>
              <a:t>Create</a:t>
            </a:r>
            <a:r>
              <a:rPr sz="5400" dirty="0"/>
              <a:t> </a:t>
            </a:r>
            <a:r>
              <a:rPr sz="5400" spc="600" dirty="0"/>
              <a:t>your</a:t>
            </a:r>
            <a:r>
              <a:rPr sz="5400" dirty="0"/>
              <a:t> </a:t>
            </a:r>
            <a:r>
              <a:rPr sz="5400" spc="590" dirty="0"/>
              <a:t>first</a:t>
            </a:r>
            <a:r>
              <a:rPr sz="5400" dirty="0"/>
              <a:t> </a:t>
            </a:r>
            <a:r>
              <a:rPr sz="5400" spc="590" dirty="0"/>
              <a:t>repository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1490" y="3155950"/>
            <a:ext cx="5296535" cy="165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70"/>
              </a:lnSpc>
            </a:pPr>
            <a:r>
              <a:rPr sz="3600" dirty="0">
                <a:latin typeface="Consolas"/>
                <a:cs typeface="Consolas"/>
              </a:rPr>
              <a:t>$ </a:t>
            </a:r>
            <a:r>
              <a:rPr sz="3600" spc="-10" dirty="0">
                <a:latin typeface="Consolas"/>
                <a:cs typeface="Consolas"/>
              </a:rPr>
              <a:t>mkdir</a:t>
            </a:r>
            <a:r>
              <a:rPr sz="3600" spc="-95" dirty="0">
                <a:latin typeface="Consolas"/>
                <a:cs typeface="Consolas"/>
              </a:rPr>
              <a:t> </a:t>
            </a:r>
            <a:r>
              <a:rPr lang="en-US" sz="3600" spc="-5" dirty="0" smtClean="0">
                <a:latin typeface="Consolas"/>
                <a:cs typeface="Consolas"/>
              </a:rPr>
              <a:t>dct</a:t>
            </a:r>
            <a:r>
              <a:rPr sz="3600" spc="-5" dirty="0" smtClean="0">
                <a:latin typeface="Consolas"/>
                <a:cs typeface="Consolas"/>
              </a:rPr>
              <a:t>-</a:t>
            </a:r>
            <a:r>
              <a:rPr sz="3600" spc="-5" dirty="0">
                <a:latin typeface="Consolas"/>
                <a:cs typeface="Consolas"/>
              </a:rPr>
              <a:t>git101</a:t>
            </a:r>
            <a:endParaRPr sz="3600" dirty="0">
              <a:latin typeface="Consolas"/>
              <a:cs typeface="Consolas"/>
            </a:endParaRPr>
          </a:p>
          <a:p>
            <a:pPr marL="12700">
              <a:lnSpc>
                <a:spcPts val="4215"/>
              </a:lnSpc>
            </a:pPr>
            <a:r>
              <a:rPr sz="3600" dirty="0">
                <a:latin typeface="Consolas"/>
                <a:cs typeface="Consolas"/>
              </a:rPr>
              <a:t>$ </a:t>
            </a:r>
            <a:r>
              <a:rPr sz="3600" spc="-5" dirty="0">
                <a:latin typeface="Consolas"/>
                <a:cs typeface="Consolas"/>
              </a:rPr>
              <a:t>cd</a:t>
            </a:r>
            <a:r>
              <a:rPr sz="3600" spc="-114" dirty="0">
                <a:latin typeface="Consolas"/>
                <a:cs typeface="Consolas"/>
              </a:rPr>
              <a:t> </a:t>
            </a:r>
            <a:r>
              <a:rPr lang="en-US" sz="3600" spc="-5" dirty="0" smtClean="0">
                <a:latin typeface="Consolas"/>
                <a:cs typeface="Consolas"/>
              </a:rPr>
              <a:t>dct</a:t>
            </a:r>
            <a:r>
              <a:rPr sz="3600" spc="-5" dirty="0" smtClean="0">
                <a:latin typeface="Consolas"/>
                <a:cs typeface="Consolas"/>
              </a:rPr>
              <a:t>-</a:t>
            </a:r>
            <a:r>
              <a:rPr sz="3600" spc="-5" dirty="0">
                <a:latin typeface="Consolas"/>
                <a:cs typeface="Consolas"/>
              </a:rPr>
              <a:t>git101</a:t>
            </a:r>
            <a:endParaRPr sz="3600" dirty="0">
              <a:latin typeface="Consolas"/>
              <a:cs typeface="Consolas"/>
            </a:endParaRPr>
          </a:p>
          <a:p>
            <a:pPr marL="12700">
              <a:lnSpc>
                <a:spcPts val="4265"/>
              </a:lnSpc>
              <a:tabLst>
                <a:tab pos="1518285" algn="l"/>
              </a:tabLst>
            </a:pPr>
            <a:r>
              <a:rPr sz="3600" dirty="0">
                <a:latin typeface="Consolas"/>
                <a:cs typeface="Consolas"/>
              </a:rPr>
              <a:t>$</a:t>
            </a:r>
            <a:r>
              <a:rPr sz="3600" spc="-5" dirty="0">
                <a:latin typeface="Consolas"/>
                <a:cs typeface="Consolas"/>
              </a:rPr>
              <a:t> </a:t>
            </a:r>
            <a:r>
              <a:rPr sz="3600" spc="-10" dirty="0">
                <a:latin typeface="Consolas"/>
                <a:cs typeface="Consolas"/>
              </a:rPr>
              <a:t>git	</a:t>
            </a:r>
            <a:r>
              <a:rPr sz="3600" spc="-5" dirty="0">
                <a:latin typeface="Consolas"/>
                <a:cs typeface="Consolas"/>
              </a:rPr>
              <a:t>init</a:t>
            </a:r>
            <a:endParaRPr sz="36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130" y="1609090"/>
            <a:ext cx="8498205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09"/>
              </a:lnSpc>
            </a:pPr>
            <a:r>
              <a:rPr sz="5400" spc="525" dirty="0"/>
              <a:t>Create</a:t>
            </a:r>
            <a:r>
              <a:rPr sz="5400" dirty="0"/>
              <a:t> </a:t>
            </a:r>
            <a:r>
              <a:rPr sz="5400" spc="600" dirty="0"/>
              <a:t>your</a:t>
            </a:r>
            <a:r>
              <a:rPr sz="5400" dirty="0"/>
              <a:t> </a:t>
            </a:r>
            <a:r>
              <a:rPr sz="5400" spc="590" dirty="0"/>
              <a:t>first</a:t>
            </a:r>
            <a:r>
              <a:rPr sz="5400" dirty="0"/>
              <a:t> </a:t>
            </a:r>
            <a:r>
              <a:rPr sz="5400" spc="590" dirty="0"/>
              <a:t>repository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1490" y="3155950"/>
            <a:ext cx="5296535" cy="165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70"/>
              </a:lnSpc>
            </a:pPr>
            <a:r>
              <a:rPr sz="3600" dirty="0">
                <a:latin typeface="Consolas"/>
                <a:cs typeface="Consolas"/>
              </a:rPr>
              <a:t>$ </a:t>
            </a:r>
            <a:r>
              <a:rPr sz="3600" spc="-10" dirty="0">
                <a:latin typeface="Consolas"/>
                <a:cs typeface="Consolas"/>
              </a:rPr>
              <a:t>mkdir</a:t>
            </a:r>
            <a:r>
              <a:rPr sz="3600" spc="-95" dirty="0">
                <a:latin typeface="Consolas"/>
                <a:cs typeface="Consolas"/>
              </a:rPr>
              <a:t> </a:t>
            </a:r>
            <a:r>
              <a:rPr lang="en-US" sz="3600" spc="-5" dirty="0" smtClean="0">
                <a:latin typeface="Consolas"/>
                <a:cs typeface="Consolas"/>
              </a:rPr>
              <a:t>dct</a:t>
            </a:r>
            <a:r>
              <a:rPr sz="3600" spc="-5" dirty="0" smtClean="0">
                <a:latin typeface="Consolas"/>
                <a:cs typeface="Consolas"/>
              </a:rPr>
              <a:t>-</a:t>
            </a:r>
            <a:r>
              <a:rPr sz="3600" spc="-5" dirty="0">
                <a:latin typeface="Consolas"/>
                <a:cs typeface="Consolas"/>
              </a:rPr>
              <a:t>git101</a:t>
            </a:r>
            <a:endParaRPr sz="3600" dirty="0">
              <a:latin typeface="Consolas"/>
              <a:cs typeface="Consolas"/>
            </a:endParaRPr>
          </a:p>
          <a:p>
            <a:pPr marL="12700">
              <a:lnSpc>
                <a:spcPts val="4215"/>
              </a:lnSpc>
            </a:pPr>
            <a:r>
              <a:rPr sz="3600" dirty="0">
                <a:latin typeface="Consolas"/>
                <a:cs typeface="Consolas"/>
              </a:rPr>
              <a:t>$ </a:t>
            </a:r>
            <a:r>
              <a:rPr sz="3600" spc="-5" dirty="0">
                <a:latin typeface="Consolas"/>
                <a:cs typeface="Consolas"/>
              </a:rPr>
              <a:t>cd</a:t>
            </a:r>
            <a:r>
              <a:rPr sz="3600" spc="-114" dirty="0">
                <a:latin typeface="Consolas"/>
                <a:cs typeface="Consolas"/>
              </a:rPr>
              <a:t> </a:t>
            </a:r>
            <a:r>
              <a:rPr lang="en-US" sz="3600" spc="-5" dirty="0" smtClean="0">
                <a:latin typeface="Consolas"/>
                <a:cs typeface="Consolas"/>
              </a:rPr>
              <a:t>dct</a:t>
            </a:r>
            <a:r>
              <a:rPr sz="3600" spc="-5" dirty="0" smtClean="0">
                <a:latin typeface="Consolas"/>
                <a:cs typeface="Consolas"/>
              </a:rPr>
              <a:t>-</a:t>
            </a:r>
            <a:r>
              <a:rPr sz="3600" spc="-5" dirty="0">
                <a:latin typeface="Consolas"/>
                <a:cs typeface="Consolas"/>
              </a:rPr>
              <a:t>git101</a:t>
            </a:r>
            <a:endParaRPr sz="3600" dirty="0">
              <a:latin typeface="Consolas"/>
              <a:cs typeface="Consolas"/>
            </a:endParaRPr>
          </a:p>
          <a:p>
            <a:pPr marL="12700">
              <a:lnSpc>
                <a:spcPts val="4265"/>
              </a:lnSpc>
              <a:tabLst>
                <a:tab pos="1518285" algn="l"/>
              </a:tabLst>
            </a:pPr>
            <a:r>
              <a:rPr sz="3600" dirty="0">
                <a:solidFill>
                  <a:srgbClr val="CCCCCC"/>
                </a:solidFill>
                <a:latin typeface="Consolas"/>
                <a:cs typeface="Consolas"/>
              </a:rPr>
              <a:t>$</a:t>
            </a:r>
            <a:r>
              <a:rPr sz="3600" spc="-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3600" spc="-10" dirty="0">
                <a:solidFill>
                  <a:srgbClr val="CCCCCC"/>
                </a:solidFill>
                <a:latin typeface="Consolas"/>
                <a:cs typeface="Consolas"/>
              </a:rPr>
              <a:t>git	</a:t>
            </a:r>
            <a:r>
              <a:rPr sz="3600" spc="-5" dirty="0">
                <a:solidFill>
                  <a:srgbClr val="CCCCCC"/>
                </a:solidFill>
                <a:latin typeface="Consolas"/>
                <a:cs typeface="Consolas"/>
              </a:rPr>
              <a:t>init</a:t>
            </a:r>
            <a:endParaRPr sz="36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8720" y="3395979"/>
            <a:ext cx="361886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10" dirty="0">
                <a:latin typeface="Arial Narrow"/>
                <a:cs typeface="Arial Narrow"/>
              </a:rPr>
              <a:t>Here</a:t>
            </a:r>
            <a:r>
              <a:rPr sz="2000" dirty="0">
                <a:latin typeface="Arial Narrow"/>
                <a:cs typeface="Arial Narrow"/>
              </a:rPr>
              <a:t> </a:t>
            </a:r>
            <a:r>
              <a:rPr sz="2000" spc="285" dirty="0">
                <a:latin typeface="Arial Narrow"/>
                <a:cs typeface="Arial Narrow"/>
              </a:rPr>
              <a:t>we</a:t>
            </a:r>
            <a:r>
              <a:rPr sz="2000" spc="-10" dirty="0">
                <a:latin typeface="Arial Narrow"/>
                <a:cs typeface="Arial Narrow"/>
              </a:rPr>
              <a:t> </a:t>
            </a:r>
            <a:r>
              <a:rPr sz="2000" spc="200" dirty="0">
                <a:latin typeface="Arial Narrow"/>
                <a:cs typeface="Arial Narrow"/>
              </a:rPr>
              <a:t>create</a:t>
            </a:r>
            <a:r>
              <a:rPr sz="2000" dirty="0">
                <a:latin typeface="Arial Narrow"/>
                <a:cs typeface="Arial Narrow"/>
              </a:rPr>
              <a:t> </a:t>
            </a:r>
            <a:r>
              <a:rPr sz="2000" spc="130" dirty="0">
                <a:latin typeface="Arial Narrow"/>
                <a:cs typeface="Arial Narrow"/>
              </a:rPr>
              <a:t>a</a:t>
            </a:r>
            <a:r>
              <a:rPr sz="2000" spc="-5" dirty="0">
                <a:latin typeface="Arial Narrow"/>
                <a:cs typeface="Arial Narrow"/>
              </a:rPr>
              <a:t> </a:t>
            </a:r>
            <a:r>
              <a:rPr sz="2000" spc="220" dirty="0">
                <a:latin typeface="Arial Narrow"/>
                <a:cs typeface="Arial Narrow"/>
              </a:rPr>
              <a:t>project</a:t>
            </a:r>
            <a:r>
              <a:rPr sz="2000" spc="-5" dirty="0">
                <a:latin typeface="Arial Narrow"/>
                <a:cs typeface="Arial Narrow"/>
              </a:rPr>
              <a:t> </a:t>
            </a:r>
            <a:r>
              <a:rPr sz="2000" spc="240" dirty="0">
                <a:latin typeface="Arial Narrow"/>
                <a:cs typeface="Arial Narrow"/>
              </a:rPr>
              <a:t>folder</a:t>
            </a:r>
            <a:endParaRPr sz="2000">
              <a:latin typeface="Arial Narrow"/>
              <a:cs typeface="Arial Narro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130" y="1609090"/>
            <a:ext cx="8498205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09"/>
              </a:lnSpc>
            </a:pPr>
            <a:r>
              <a:rPr sz="5400" spc="525" dirty="0"/>
              <a:t>Create</a:t>
            </a:r>
            <a:r>
              <a:rPr sz="5400" dirty="0"/>
              <a:t> </a:t>
            </a:r>
            <a:r>
              <a:rPr sz="5400" spc="600" dirty="0"/>
              <a:t>your</a:t>
            </a:r>
            <a:r>
              <a:rPr sz="5400" dirty="0"/>
              <a:t> </a:t>
            </a:r>
            <a:r>
              <a:rPr sz="5400" spc="590" dirty="0"/>
              <a:t>first</a:t>
            </a:r>
            <a:r>
              <a:rPr sz="5400" dirty="0"/>
              <a:t> </a:t>
            </a:r>
            <a:r>
              <a:rPr sz="5400" spc="590" dirty="0"/>
              <a:t>repository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1490" y="3155950"/>
            <a:ext cx="5296535" cy="1123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70"/>
              </a:lnSpc>
            </a:pPr>
            <a:r>
              <a:rPr sz="3600" dirty="0">
                <a:solidFill>
                  <a:srgbClr val="CCCCCC"/>
                </a:solidFill>
                <a:latin typeface="Consolas"/>
                <a:cs typeface="Consolas"/>
              </a:rPr>
              <a:t>$ </a:t>
            </a:r>
            <a:r>
              <a:rPr sz="3600" spc="-10" dirty="0">
                <a:solidFill>
                  <a:srgbClr val="CCCCCC"/>
                </a:solidFill>
                <a:latin typeface="Consolas"/>
                <a:cs typeface="Consolas"/>
              </a:rPr>
              <a:t>mkdir</a:t>
            </a:r>
            <a:r>
              <a:rPr sz="3600" spc="-9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3600" spc="-5" dirty="0">
                <a:solidFill>
                  <a:srgbClr val="CCCCCC"/>
                </a:solidFill>
                <a:latin typeface="Consolas"/>
                <a:cs typeface="Consolas"/>
              </a:rPr>
              <a:t>devcon-git101</a:t>
            </a:r>
            <a:endParaRPr sz="3600">
              <a:latin typeface="Consolas"/>
              <a:cs typeface="Consolas"/>
            </a:endParaRPr>
          </a:p>
          <a:p>
            <a:pPr marL="12700">
              <a:lnSpc>
                <a:spcPts val="4270"/>
              </a:lnSpc>
            </a:pPr>
            <a:r>
              <a:rPr sz="3600" dirty="0">
                <a:solidFill>
                  <a:srgbClr val="CCCCCC"/>
                </a:solidFill>
                <a:latin typeface="Consolas"/>
                <a:cs typeface="Consolas"/>
              </a:rPr>
              <a:t>$ </a:t>
            </a:r>
            <a:r>
              <a:rPr sz="3600" spc="-5" dirty="0">
                <a:solidFill>
                  <a:srgbClr val="CCCCCC"/>
                </a:solidFill>
                <a:latin typeface="Consolas"/>
                <a:cs typeface="Consolas"/>
              </a:rPr>
              <a:t>cd</a:t>
            </a:r>
            <a:r>
              <a:rPr sz="3600" spc="-114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3600" spc="-5" dirty="0">
                <a:solidFill>
                  <a:srgbClr val="CCCCCC"/>
                </a:solidFill>
                <a:latin typeface="Consolas"/>
                <a:cs typeface="Consolas"/>
              </a:rPr>
              <a:t>devcon-git101</a:t>
            </a:r>
            <a:endParaRPr sz="36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490" y="4226559"/>
            <a:ext cx="2535555" cy="58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18285" algn="l"/>
              </a:tabLst>
            </a:pPr>
            <a:r>
              <a:rPr sz="3600" dirty="0">
                <a:latin typeface="Consolas"/>
                <a:cs typeface="Consolas"/>
              </a:rPr>
              <a:t>$</a:t>
            </a:r>
            <a:r>
              <a:rPr sz="3600" spc="-10" dirty="0">
                <a:latin typeface="Consolas"/>
                <a:cs typeface="Consolas"/>
              </a:rPr>
              <a:t> gi</a:t>
            </a:r>
            <a:r>
              <a:rPr sz="3600" dirty="0">
                <a:latin typeface="Consolas"/>
                <a:cs typeface="Consolas"/>
              </a:rPr>
              <a:t>t	</a:t>
            </a:r>
            <a:r>
              <a:rPr sz="3600" spc="-5" dirty="0">
                <a:latin typeface="Consolas"/>
                <a:cs typeface="Consolas"/>
              </a:rPr>
              <a:t>init</a:t>
            </a:r>
            <a:endParaRPr sz="3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3909" y="4404359"/>
            <a:ext cx="474726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50" dirty="0">
                <a:latin typeface="Arial Narrow"/>
                <a:cs typeface="Arial Narrow"/>
              </a:rPr>
              <a:t>…</a:t>
            </a:r>
            <a:r>
              <a:rPr sz="2000" spc="5" dirty="0">
                <a:latin typeface="Arial Narrow"/>
                <a:cs typeface="Arial Narrow"/>
              </a:rPr>
              <a:t> </a:t>
            </a:r>
            <a:r>
              <a:rPr sz="2000" spc="195" dirty="0">
                <a:latin typeface="Arial Narrow"/>
                <a:cs typeface="Arial Narrow"/>
              </a:rPr>
              <a:t>Then</a:t>
            </a:r>
            <a:r>
              <a:rPr sz="2000" spc="5" dirty="0">
                <a:latin typeface="Arial Narrow"/>
                <a:cs typeface="Arial Narrow"/>
              </a:rPr>
              <a:t> </a:t>
            </a:r>
            <a:r>
              <a:rPr sz="2000" spc="285" dirty="0">
                <a:latin typeface="Arial Narrow"/>
                <a:cs typeface="Arial Narrow"/>
              </a:rPr>
              <a:t>we</a:t>
            </a:r>
            <a:r>
              <a:rPr sz="2000" spc="-5" dirty="0">
                <a:latin typeface="Arial Narrow"/>
                <a:cs typeface="Arial Narrow"/>
              </a:rPr>
              <a:t> </a:t>
            </a:r>
            <a:r>
              <a:rPr sz="2000" spc="175" dirty="0">
                <a:latin typeface="Arial Narrow"/>
                <a:cs typeface="Arial Narrow"/>
              </a:rPr>
              <a:t>initialize</a:t>
            </a:r>
            <a:r>
              <a:rPr sz="2000" spc="-5" dirty="0">
                <a:latin typeface="Arial Narrow"/>
                <a:cs typeface="Arial Narrow"/>
              </a:rPr>
              <a:t> </a:t>
            </a:r>
            <a:r>
              <a:rPr sz="2000" spc="240" dirty="0">
                <a:latin typeface="Arial Narrow"/>
                <a:cs typeface="Arial Narrow"/>
              </a:rPr>
              <a:t>it</a:t>
            </a:r>
            <a:r>
              <a:rPr sz="2000" dirty="0">
                <a:latin typeface="Arial Narrow"/>
                <a:cs typeface="Arial Narrow"/>
              </a:rPr>
              <a:t> </a:t>
            </a:r>
            <a:r>
              <a:rPr sz="2000" spc="95" dirty="0">
                <a:latin typeface="Arial Narrow"/>
                <a:cs typeface="Arial Narrow"/>
              </a:rPr>
              <a:t>as</a:t>
            </a:r>
            <a:r>
              <a:rPr sz="2000" spc="5" dirty="0">
                <a:latin typeface="Arial Narrow"/>
                <a:cs typeface="Arial Narrow"/>
              </a:rPr>
              <a:t> </a:t>
            </a:r>
            <a:r>
              <a:rPr sz="2000" spc="130" dirty="0">
                <a:latin typeface="Arial Narrow"/>
                <a:cs typeface="Arial Narrow"/>
              </a:rPr>
              <a:t>a</a:t>
            </a:r>
            <a:r>
              <a:rPr sz="2000" dirty="0">
                <a:latin typeface="Arial Narrow"/>
                <a:cs typeface="Arial Narrow"/>
              </a:rPr>
              <a:t> </a:t>
            </a:r>
            <a:r>
              <a:rPr sz="2000" spc="240" dirty="0">
                <a:latin typeface="Arial Narrow"/>
                <a:cs typeface="Arial Narrow"/>
              </a:rPr>
              <a:t>git</a:t>
            </a:r>
            <a:r>
              <a:rPr sz="2000" dirty="0">
                <a:latin typeface="Arial Narrow"/>
                <a:cs typeface="Arial Narrow"/>
              </a:rPr>
              <a:t> </a:t>
            </a:r>
            <a:r>
              <a:rPr sz="2000" spc="200" dirty="0">
                <a:latin typeface="Arial Narrow"/>
                <a:cs typeface="Arial Narrow"/>
              </a:rPr>
              <a:t>repository.</a:t>
            </a:r>
            <a:endParaRPr sz="2000">
              <a:latin typeface="Arial Narrow"/>
              <a:cs typeface="Arial Narro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130" y="1609090"/>
            <a:ext cx="8498205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09"/>
              </a:lnSpc>
            </a:pPr>
            <a:r>
              <a:rPr sz="5400" spc="525" dirty="0"/>
              <a:t>Create</a:t>
            </a:r>
            <a:r>
              <a:rPr sz="5400" dirty="0"/>
              <a:t> </a:t>
            </a:r>
            <a:r>
              <a:rPr sz="5400" spc="600" dirty="0"/>
              <a:t>your</a:t>
            </a:r>
            <a:r>
              <a:rPr sz="5400" dirty="0"/>
              <a:t> </a:t>
            </a:r>
            <a:r>
              <a:rPr sz="5400" spc="590" dirty="0"/>
              <a:t>first</a:t>
            </a:r>
            <a:r>
              <a:rPr sz="5400" dirty="0"/>
              <a:t> </a:t>
            </a:r>
            <a:r>
              <a:rPr sz="5400" spc="590" dirty="0"/>
              <a:t>repository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1490" y="3155950"/>
            <a:ext cx="5296535" cy="1123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70"/>
              </a:lnSpc>
            </a:pPr>
            <a:r>
              <a:rPr sz="3600" dirty="0">
                <a:solidFill>
                  <a:srgbClr val="CCCCCC"/>
                </a:solidFill>
                <a:latin typeface="Consolas"/>
                <a:cs typeface="Consolas"/>
              </a:rPr>
              <a:t>$ </a:t>
            </a:r>
            <a:r>
              <a:rPr sz="3600" spc="-10" dirty="0">
                <a:solidFill>
                  <a:srgbClr val="CCCCCC"/>
                </a:solidFill>
                <a:latin typeface="Consolas"/>
                <a:cs typeface="Consolas"/>
              </a:rPr>
              <a:t>mkdir</a:t>
            </a:r>
            <a:r>
              <a:rPr sz="3600" spc="-9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3600" spc="-5" dirty="0">
                <a:solidFill>
                  <a:srgbClr val="CCCCCC"/>
                </a:solidFill>
                <a:latin typeface="Consolas"/>
                <a:cs typeface="Consolas"/>
              </a:rPr>
              <a:t>devcon-git101</a:t>
            </a:r>
            <a:endParaRPr sz="3600">
              <a:latin typeface="Consolas"/>
              <a:cs typeface="Consolas"/>
            </a:endParaRPr>
          </a:p>
          <a:p>
            <a:pPr marL="12700">
              <a:lnSpc>
                <a:spcPts val="4270"/>
              </a:lnSpc>
            </a:pPr>
            <a:r>
              <a:rPr sz="3600" dirty="0">
                <a:solidFill>
                  <a:srgbClr val="CCCCCC"/>
                </a:solidFill>
                <a:latin typeface="Consolas"/>
                <a:cs typeface="Consolas"/>
              </a:rPr>
              <a:t>$ </a:t>
            </a:r>
            <a:r>
              <a:rPr sz="3600" spc="-5" dirty="0">
                <a:solidFill>
                  <a:srgbClr val="CCCCCC"/>
                </a:solidFill>
                <a:latin typeface="Consolas"/>
                <a:cs typeface="Consolas"/>
              </a:rPr>
              <a:t>cd</a:t>
            </a:r>
            <a:r>
              <a:rPr sz="3600" spc="-114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3600" spc="-5" dirty="0">
                <a:solidFill>
                  <a:srgbClr val="CCCCCC"/>
                </a:solidFill>
                <a:latin typeface="Consolas"/>
                <a:cs typeface="Consolas"/>
              </a:rPr>
              <a:t>devcon-git101</a:t>
            </a:r>
            <a:endParaRPr sz="36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490" y="4226559"/>
            <a:ext cx="2535555" cy="58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18285" algn="l"/>
              </a:tabLst>
            </a:pPr>
            <a:r>
              <a:rPr sz="3600" dirty="0">
                <a:latin typeface="Consolas"/>
                <a:cs typeface="Consolas"/>
              </a:rPr>
              <a:t>$</a:t>
            </a:r>
            <a:r>
              <a:rPr sz="3600" spc="-10" dirty="0">
                <a:latin typeface="Consolas"/>
                <a:cs typeface="Consolas"/>
              </a:rPr>
              <a:t> gi</a:t>
            </a:r>
            <a:r>
              <a:rPr sz="3600" dirty="0">
                <a:latin typeface="Consolas"/>
                <a:cs typeface="Consolas"/>
              </a:rPr>
              <a:t>t	</a:t>
            </a:r>
            <a:r>
              <a:rPr sz="3600" spc="-5" dirty="0">
                <a:latin typeface="Consolas"/>
                <a:cs typeface="Consolas"/>
              </a:rPr>
              <a:t>init</a:t>
            </a:r>
            <a:endParaRPr sz="3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3909" y="4404359"/>
            <a:ext cx="474726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50" dirty="0">
                <a:latin typeface="Arial Narrow"/>
                <a:cs typeface="Arial Narrow"/>
              </a:rPr>
              <a:t>…</a:t>
            </a:r>
            <a:r>
              <a:rPr sz="2000" spc="5" dirty="0">
                <a:latin typeface="Arial Narrow"/>
                <a:cs typeface="Arial Narrow"/>
              </a:rPr>
              <a:t> </a:t>
            </a:r>
            <a:r>
              <a:rPr sz="2000" spc="195" dirty="0">
                <a:latin typeface="Arial Narrow"/>
                <a:cs typeface="Arial Narrow"/>
              </a:rPr>
              <a:t>Then</a:t>
            </a:r>
            <a:r>
              <a:rPr sz="2000" spc="5" dirty="0">
                <a:latin typeface="Arial Narrow"/>
                <a:cs typeface="Arial Narrow"/>
              </a:rPr>
              <a:t> </a:t>
            </a:r>
            <a:r>
              <a:rPr sz="2000" spc="285" dirty="0">
                <a:latin typeface="Arial Narrow"/>
                <a:cs typeface="Arial Narrow"/>
              </a:rPr>
              <a:t>we</a:t>
            </a:r>
            <a:r>
              <a:rPr sz="2000" spc="-5" dirty="0">
                <a:latin typeface="Arial Narrow"/>
                <a:cs typeface="Arial Narrow"/>
              </a:rPr>
              <a:t> </a:t>
            </a:r>
            <a:r>
              <a:rPr sz="2000" spc="175" dirty="0">
                <a:latin typeface="Arial Narrow"/>
                <a:cs typeface="Arial Narrow"/>
              </a:rPr>
              <a:t>initialize</a:t>
            </a:r>
            <a:r>
              <a:rPr sz="2000" spc="-5" dirty="0">
                <a:latin typeface="Arial Narrow"/>
                <a:cs typeface="Arial Narrow"/>
              </a:rPr>
              <a:t> </a:t>
            </a:r>
            <a:r>
              <a:rPr sz="2000" spc="240" dirty="0">
                <a:latin typeface="Arial Narrow"/>
                <a:cs typeface="Arial Narrow"/>
              </a:rPr>
              <a:t>it</a:t>
            </a:r>
            <a:r>
              <a:rPr sz="2000" dirty="0">
                <a:latin typeface="Arial Narrow"/>
                <a:cs typeface="Arial Narrow"/>
              </a:rPr>
              <a:t> </a:t>
            </a:r>
            <a:r>
              <a:rPr sz="2000" spc="95" dirty="0">
                <a:latin typeface="Arial Narrow"/>
                <a:cs typeface="Arial Narrow"/>
              </a:rPr>
              <a:t>as</a:t>
            </a:r>
            <a:r>
              <a:rPr sz="2000" spc="5" dirty="0">
                <a:latin typeface="Arial Narrow"/>
                <a:cs typeface="Arial Narrow"/>
              </a:rPr>
              <a:t> </a:t>
            </a:r>
            <a:r>
              <a:rPr sz="2000" spc="130" dirty="0">
                <a:latin typeface="Arial Narrow"/>
                <a:cs typeface="Arial Narrow"/>
              </a:rPr>
              <a:t>a</a:t>
            </a:r>
            <a:r>
              <a:rPr sz="2000" dirty="0">
                <a:latin typeface="Arial Narrow"/>
                <a:cs typeface="Arial Narrow"/>
              </a:rPr>
              <a:t> </a:t>
            </a:r>
            <a:r>
              <a:rPr sz="2000" spc="240" dirty="0">
                <a:latin typeface="Arial Narrow"/>
                <a:cs typeface="Arial Narrow"/>
              </a:rPr>
              <a:t>git</a:t>
            </a:r>
            <a:r>
              <a:rPr sz="2000" dirty="0">
                <a:latin typeface="Arial Narrow"/>
                <a:cs typeface="Arial Narrow"/>
              </a:rPr>
              <a:t> </a:t>
            </a:r>
            <a:r>
              <a:rPr sz="2000" spc="200" dirty="0">
                <a:latin typeface="Arial Narrow"/>
                <a:cs typeface="Arial Narrow"/>
              </a:rPr>
              <a:t>repository.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3909" y="5012182"/>
            <a:ext cx="4655820" cy="588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30"/>
              </a:lnSpc>
            </a:pPr>
            <a:r>
              <a:rPr sz="2000" spc="180" dirty="0">
                <a:latin typeface="Arial Narrow"/>
                <a:cs typeface="Arial Narrow"/>
              </a:rPr>
              <a:t>Git</a:t>
            </a:r>
            <a:r>
              <a:rPr sz="2000" spc="5" dirty="0">
                <a:latin typeface="Arial Narrow"/>
                <a:cs typeface="Arial Narrow"/>
              </a:rPr>
              <a:t> </a:t>
            </a:r>
            <a:r>
              <a:rPr sz="2000" spc="155" dirty="0">
                <a:latin typeface="Arial Narrow"/>
                <a:cs typeface="Arial Narrow"/>
              </a:rPr>
              <a:t>can</a:t>
            </a:r>
            <a:r>
              <a:rPr sz="2000" spc="10" dirty="0">
                <a:latin typeface="Arial Narrow"/>
                <a:cs typeface="Arial Narrow"/>
              </a:rPr>
              <a:t> </a:t>
            </a:r>
            <a:r>
              <a:rPr sz="2000" spc="290" dirty="0">
                <a:latin typeface="Arial Narrow"/>
                <a:cs typeface="Arial Narrow"/>
              </a:rPr>
              <a:t>now</a:t>
            </a:r>
            <a:r>
              <a:rPr sz="2000" spc="5" dirty="0">
                <a:latin typeface="Arial Narrow"/>
                <a:cs typeface="Arial Narrow"/>
              </a:rPr>
              <a:t> </a:t>
            </a:r>
            <a:r>
              <a:rPr sz="2000" spc="204" dirty="0">
                <a:latin typeface="Arial Narrow"/>
                <a:cs typeface="Arial Narrow"/>
              </a:rPr>
              <a:t>track</a:t>
            </a:r>
            <a:r>
              <a:rPr sz="2000" spc="-5" dirty="0">
                <a:latin typeface="Arial Narrow"/>
                <a:cs typeface="Arial Narrow"/>
              </a:rPr>
              <a:t> </a:t>
            </a:r>
            <a:r>
              <a:rPr sz="2000" spc="254" dirty="0">
                <a:latin typeface="Arial Narrow"/>
                <a:cs typeface="Arial Narrow"/>
              </a:rPr>
              <a:t>the</a:t>
            </a:r>
            <a:r>
              <a:rPr sz="2000" dirty="0">
                <a:latin typeface="Arial Narrow"/>
                <a:cs typeface="Arial Narrow"/>
              </a:rPr>
              <a:t> </a:t>
            </a:r>
            <a:r>
              <a:rPr sz="2000" spc="175" dirty="0">
                <a:latin typeface="Arial Narrow"/>
                <a:cs typeface="Arial Narrow"/>
              </a:rPr>
              <a:t>changes</a:t>
            </a:r>
            <a:r>
              <a:rPr sz="2000" spc="-10" dirty="0">
                <a:latin typeface="Arial Narrow"/>
                <a:cs typeface="Arial Narrow"/>
              </a:rPr>
              <a:t> </a:t>
            </a:r>
            <a:r>
              <a:rPr sz="2000" spc="170" dirty="0">
                <a:latin typeface="Arial Narrow"/>
                <a:cs typeface="Arial Narrow"/>
              </a:rPr>
              <a:t>inside</a:t>
            </a:r>
            <a:r>
              <a:rPr sz="2000" spc="-10" dirty="0">
                <a:latin typeface="Arial Narrow"/>
                <a:cs typeface="Arial Narrow"/>
              </a:rPr>
              <a:t> </a:t>
            </a:r>
            <a:r>
              <a:rPr sz="2000" spc="245" dirty="0">
                <a:latin typeface="Arial Narrow"/>
                <a:cs typeface="Arial Narrow"/>
              </a:rPr>
              <a:t>our  </a:t>
            </a:r>
            <a:r>
              <a:rPr sz="2000" spc="220" dirty="0">
                <a:latin typeface="Arial Narrow"/>
                <a:cs typeface="Arial Narrow"/>
              </a:rPr>
              <a:t>project</a:t>
            </a:r>
            <a:r>
              <a:rPr sz="2000" spc="-80" dirty="0">
                <a:latin typeface="Arial Narrow"/>
                <a:cs typeface="Arial Narrow"/>
              </a:rPr>
              <a:t> </a:t>
            </a:r>
            <a:r>
              <a:rPr sz="2000" spc="210" dirty="0">
                <a:latin typeface="Arial Narrow"/>
                <a:cs typeface="Arial Narrow"/>
              </a:rPr>
              <a:t>folder.</a:t>
            </a:r>
            <a:endParaRPr sz="2000">
              <a:latin typeface="Arial Narrow"/>
              <a:cs typeface="Arial Narro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010" y="325119"/>
            <a:ext cx="7626984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09"/>
              </a:lnSpc>
            </a:pPr>
            <a:r>
              <a:rPr sz="5400" spc="525" dirty="0"/>
              <a:t>Create</a:t>
            </a:r>
            <a:r>
              <a:rPr sz="5400" dirty="0"/>
              <a:t> </a:t>
            </a:r>
            <a:r>
              <a:rPr sz="5400" spc="600" dirty="0"/>
              <a:t>your</a:t>
            </a:r>
            <a:r>
              <a:rPr sz="5400" dirty="0"/>
              <a:t> </a:t>
            </a:r>
            <a:r>
              <a:rPr sz="5400" spc="590" dirty="0"/>
              <a:t>first</a:t>
            </a:r>
            <a:r>
              <a:rPr sz="5400" dirty="0"/>
              <a:t> </a:t>
            </a:r>
            <a:r>
              <a:rPr sz="5400" spc="700" dirty="0"/>
              <a:t>commit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1490" y="1878329"/>
            <a:ext cx="8141970" cy="4220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05" dirty="0">
                <a:latin typeface="Arial Narrow"/>
                <a:cs typeface="Arial Narrow"/>
              </a:rPr>
              <a:t>First</a:t>
            </a:r>
            <a:r>
              <a:rPr sz="3600" spc="5" dirty="0">
                <a:latin typeface="Arial Narrow"/>
                <a:cs typeface="Arial Narrow"/>
              </a:rPr>
              <a:t> </a:t>
            </a:r>
            <a:r>
              <a:rPr sz="3600" spc="365" dirty="0">
                <a:latin typeface="Arial Narrow"/>
                <a:cs typeface="Arial Narrow"/>
              </a:rPr>
              <a:t>create</a:t>
            </a:r>
            <a:r>
              <a:rPr sz="3600" dirty="0">
                <a:latin typeface="Arial Narrow"/>
                <a:cs typeface="Arial Narrow"/>
              </a:rPr>
              <a:t> </a:t>
            </a:r>
            <a:r>
              <a:rPr sz="3600" spc="235" dirty="0">
                <a:latin typeface="Arial Narrow"/>
                <a:cs typeface="Arial Narrow"/>
              </a:rPr>
              <a:t>a</a:t>
            </a:r>
            <a:r>
              <a:rPr sz="3600" dirty="0">
                <a:latin typeface="Arial Narrow"/>
                <a:cs typeface="Arial Narrow"/>
              </a:rPr>
              <a:t> </a:t>
            </a:r>
            <a:r>
              <a:rPr sz="3600" spc="380" dirty="0">
                <a:latin typeface="Arial Narrow"/>
                <a:cs typeface="Arial Narrow"/>
              </a:rPr>
              <a:t>file</a:t>
            </a:r>
            <a:r>
              <a:rPr sz="3600" spc="-5" dirty="0">
                <a:latin typeface="Arial Narrow"/>
                <a:cs typeface="Arial Narrow"/>
              </a:rPr>
              <a:t> </a:t>
            </a:r>
            <a:r>
              <a:rPr sz="3600" spc="405" dirty="0">
                <a:latin typeface="Arial Narrow"/>
                <a:cs typeface="Arial Narrow"/>
              </a:rPr>
              <a:t>"hello.txt"</a:t>
            </a:r>
            <a:r>
              <a:rPr sz="3600" dirty="0">
                <a:latin typeface="Arial Narrow"/>
                <a:cs typeface="Arial Narrow"/>
              </a:rPr>
              <a:t> </a:t>
            </a:r>
            <a:r>
              <a:rPr sz="3600" spc="345" dirty="0">
                <a:latin typeface="Arial Narrow"/>
                <a:cs typeface="Arial Narrow"/>
              </a:rPr>
              <a:t>containing:</a:t>
            </a:r>
            <a:endParaRPr sz="3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951230" algn="ctr">
              <a:lnSpc>
                <a:spcPct val="100000"/>
              </a:lnSpc>
            </a:pPr>
            <a:r>
              <a:rPr sz="3600" spc="-5" dirty="0">
                <a:latin typeface="Consolas"/>
                <a:cs typeface="Consolas"/>
              </a:rPr>
              <a:t>Hello</a:t>
            </a:r>
            <a:endParaRPr sz="3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spc="355" dirty="0">
                <a:latin typeface="Arial Narrow"/>
                <a:cs typeface="Arial Narrow"/>
              </a:rPr>
              <a:t>Then</a:t>
            </a:r>
            <a:r>
              <a:rPr sz="3600" spc="-10" dirty="0">
                <a:latin typeface="Arial Narrow"/>
                <a:cs typeface="Arial Narrow"/>
              </a:rPr>
              <a:t> </a:t>
            </a:r>
            <a:r>
              <a:rPr sz="3600" spc="415" dirty="0">
                <a:latin typeface="Arial Narrow"/>
                <a:cs typeface="Arial Narrow"/>
              </a:rPr>
              <a:t>run</a:t>
            </a:r>
            <a:r>
              <a:rPr sz="3600" dirty="0">
                <a:latin typeface="Arial Narrow"/>
                <a:cs typeface="Arial Narrow"/>
              </a:rPr>
              <a:t> </a:t>
            </a:r>
            <a:r>
              <a:rPr sz="3600" spc="465" dirty="0">
                <a:latin typeface="Arial Narrow"/>
                <a:cs typeface="Arial Narrow"/>
              </a:rPr>
              <a:t>the</a:t>
            </a:r>
            <a:r>
              <a:rPr sz="3600" spc="-10" dirty="0">
                <a:latin typeface="Arial Narrow"/>
                <a:cs typeface="Arial Narrow"/>
              </a:rPr>
              <a:t> </a:t>
            </a:r>
            <a:r>
              <a:rPr sz="3600" spc="434" dirty="0">
                <a:latin typeface="Arial Narrow"/>
                <a:cs typeface="Arial Narrow"/>
              </a:rPr>
              <a:t>following</a:t>
            </a:r>
            <a:r>
              <a:rPr sz="3600" dirty="0">
                <a:latin typeface="Arial Narrow"/>
                <a:cs typeface="Arial Narrow"/>
              </a:rPr>
              <a:t> </a:t>
            </a:r>
            <a:r>
              <a:rPr sz="3600" spc="360" dirty="0">
                <a:latin typeface="Arial Narrow"/>
                <a:cs typeface="Arial Narrow"/>
              </a:rPr>
              <a:t>commands:</a:t>
            </a:r>
            <a:endParaRPr sz="3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4265"/>
              </a:lnSpc>
              <a:tabLst>
                <a:tab pos="1518285" algn="l"/>
                <a:tab pos="2522220" algn="l"/>
              </a:tabLst>
            </a:pPr>
            <a:r>
              <a:rPr sz="3600" dirty="0">
                <a:latin typeface="Consolas"/>
                <a:cs typeface="Consolas"/>
              </a:rPr>
              <a:t>$</a:t>
            </a:r>
            <a:r>
              <a:rPr sz="3600" spc="-5" dirty="0">
                <a:latin typeface="Consolas"/>
                <a:cs typeface="Consolas"/>
              </a:rPr>
              <a:t> </a:t>
            </a:r>
            <a:r>
              <a:rPr sz="3600" spc="-10" dirty="0">
                <a:latin typeface="Consolas"/>
                <a:cs typeface="Consolas"/>
              </a:rPr>
              <a:t>git	add	</a:t>
            </a:r>
            <a:r>
              <a:rPr sz="3600" spc="-5" dirty="0">
                <a:latin typeface="Consolas"/>
                <a:cs typeface="Consolas"/>
              </a:rPr>
              <a:t>hello.txt</a:t>
            </a:r>
            <a:endParaRPr sz="3600">
              <a:latin typeface="Consolas"/>
              <a:cs typeface="Consolas"/>
            </a:endParaRPr>
          </a:p>
          <a:p>
            <a:pPr marL="12700">
              <a:lnSpc>
                <a:spcPts val="4265"/>
              </a:lnSpc>
              <a:tabLst>
                <a:tab pos="1518285" algn="l"/>
              </a:tabLst>
            </a:pPr>
            <a:r>
              <a:rPr sz="3600" dirty="0">
                <a:latin typeface="Consolas"/>
                <a:cs typeface="Consolas"/>
              </a:rPr>
              <a:t>$</a:t>
            </a:r>
            <a:r>
              <a:rPr sz="3600" spc="-5" dirty="0">
                <a:latin typeface="Consolas"/>
                <a:cs typeface="Consolas"/>
              </a:rPr>
              <a:t> </a:t>
            </a:r>
            <a:r>
              <a:rPr sz="3600" spc="-10" dirty="0">
                <a:latin typeface="Consolas"/>
                <a:cs typeface="Consolas"/>
              </a:rPr>
              <a:t>git	commit </a:t>
            </a:r>
            <a:r>
              <a:rPr sz="3600" spc="-5" dirty="0">
                <a:latin typeface="Consolas"/>
                <a:cs typeface="Consolas"/>
              </a:rPr>
              <a:t>-m </a:t>
            </a:r>
            <a:r>
              <a:rPr sz="3600" spc="-10" dirty="0">
                <a:latin typeface="Consolas"/>
                <a:cs typeface="Consolas"/>
              </a:rPr>
              <a:t>"Initial</a:t>
            </a:r>
            <a:r>
              <a:rPr sz="3600" spc="-55" dirty="0">
                <a:latin typeface="Consolas"/>
                <a:cs typeface="Consolas"/>
              </a:rPr>
              <a:t> </a:t>
            </a:r>
            <a:r>
              <a:rPr sz="3600" spc="-5" dirty="0">
                <a:latin typeface="Consolas"/>
                <a:cs typeface="Consolas"/>
              </a:rPr>
              <a:t>Commit"</a:t>
            </a:r>
            <a:endParaRPr sz="36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40" y="1433829"/>
            <a:ext cx="8467090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09"/>
              </a:lnSpc>
            </a:pPr>
            <a:r>
              <a:rPr sz="5400" spc="630" dirty="0"/>
              <a:t>View</a:t>
            </a:r>
            <a:r>
              <a:rPr sz="5400" spc="-5" dirty="0"/>
              <a:t> </a:t>
            </a:r>
            <a:r>
              <a:rPr sz="5400" spc="705" dirty="0"/>
              <a:t>the</a:t>
            </a:r>
            <a:r>
              <a:rPr sz="5400" spc="-5" dirty="0"/>
              <a:t> </a:t>
            </a:r>
            <a:r>
              <a:rPr sz="5400" spc="590" dirty="0"/>
              <a:t>repository</a:t>
            </a:r>
            <a:r>
              <a:rPr sz="5400" spc="-5" dirty="0"/>
              <a:t> </a:t>
            </a:r>
            <a:r>
              <a:rPr sz="5400" spc="555" dirty="0"/>
              <a:t>history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3771900" y="2975609"/>
            <a:ext cx="2533015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Consolas"/>
                <a:cs typeface="Consolas"/>
              </a:rPr>
              <a:t>$ </a:t>
            </a:r>
            <a:r>
              <a:rPr sz="4000" spc="-5" dirty="0">
                <a:latin typeface="Consolas"/>
                <a:cs typeface="Consolas"/>
              </a:rPr>
              <a:t>git</a:t>
            </a:r>
            <a:r>
              <a:rPr sz="4000" spc="-114" dirty="0">
                <a:latin typeface="Consolas"/>
                <a:cs typeface="Consolas"/>
              </a:rPr>
              <a:t> </a:t>
            </a:r>
            <a:r>
              <a:rPr sz="4000" spc="-10" dirty="0">
                <a:latin typeface="Consolas"/>
                <a:cs typeface="Consolas"/>
              </a:rPr>
              <a:t>log</a:t>
            </a:r>
            <a:endParaRPr sz="4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700" y="4196079"/>
            <a:ext cx="217868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85" dirty="0">
                <a:latin typeface="Arial Narrow"/>
                <a:cs typeface="Arial Narrow"/>
              </a:rPr>
              <a:t>(press</a:t>
            </a:r>
            <a:r>
              <a:rPr sz="2400" spc="-25" dirty="0">
                <a:latin typeface="Arial Narrow"/>
                <a:cs typeface="Arial Narrow"/>
              </a:rPr>
              <a:t> </a:t>
            </a:r>
            <a:r>
              <a:rPr sz="2400" spc="315" dirty="0">
                <a:latin typeface="Arial Narrow"/>
                <a:cs typeface="Arial Narrow"/>
              </a:rPr>
              <a:t>q</a:t>
            </a:r>
            <a:r>
              <a:rPr sz="2400" spc="-20" dirty="0">
                <a:latin typeface="Arial Narrow"/>
                <a:cs typeface="Arial Narrow"/>
              </a:rPr>
              <a:t> </a:t>
            </a:r>
            <a:r>
              <a:rPr sz="2400" spc="365" dirty="0">
                <a:latin typeface="Arial Narrow"/>
                <a:cs typeface="Arial Narrow"/>
              </a:rPr>
              <a:t>to</a:t>
            </a:r>
            <a:r>
              <a:rPr sz="2400" spc="-25" dirty="0">
                <a:latin typeface="Arial Narrow"/>
                <a:cs typeface="Arial Narrow"/>
              </a:rPr>
              <a:t> </a:t>
            </a:r>
            <a:r>
              <a:rPr sz="2400" spc="235" dirty="0">
                <a:latin typeface="Arial Narrow"/>
                <a:cs typeface="Arial Narrow"/>
              </a:rPr>
              <a:t>exit)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3730" y="1492250"/>
            <a:ext cx="8805545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09"/>
              </a:lnSpc>
            </a:pPr>
            <a:r>
              <a:rPr sz="5400" spc="630" dirty="0"/>
              <a:t>View</a:t>
            </a:r>
            <a:r>
              <a:rPr sz="5400" dirty="0"/>
              <a:t> </a:t>
            </a:r>
            <a:r>
              <a:rPr sz="5400" spc="700" dirty="0"/>
              <a:t>the</a:t>
            </a:r>
            <a:r>
              <a:rPr sz="5400" dirty="0"/>
              <a:t> </a:t>
            </a:r>
            <a:r>
              <a:rPr sz="5400" spc="705" dirty="0"/>
              <a:t>pretty</a:t>
            </a:r>
            <a:r>
              <a:rPr sz="5400" dirty="0"/>
              <a:t> </a:t>
            </a:r>
            <a:r>
              <a:rPr sz="5400" spc="650" dirty="0"/>
              <a:t>repo</a:t>
            </a:r>
            <a:r>
              <a:rPr sz="5400" spc="-5" dirty="0"/>
              <a:t> </a:t>
            </a:r>
            <a:r>
              <a:rPr sz="5400" spc="555" dirty="0"/>
              <a:t>history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1219200" y="3044190"/>
            <a:ext cx="7627620" cy="146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dirty="0">
                <a:latin typeface="Consolas"/>
                <a:cs typeface="Consolas"/>
              </a:rPr>
              <a:t>$ </a:t>
            </a:r>
            <a:r>
              <a:rPr sz="3200" spc="-5" dirty="0">
                <a:latin typeface="Consolas"/>
                <a:cs typeface="Consolas"/>
              </a:rPr>
              <a:t>git log --graph</a:t>
            </a:r>
            <a:r>
              <a:rPr sz="3200" spc="15" dirty="0">
                <a:latin typeface="Consolas"/>
                <a:cs typeface="Consolas"/>
              </a:rPr>
              <a:t> </a:t>
            </a:r>
            <a:r>
              <a:rPr sz="3200" spc="-5" dirty="0">
                <a:latin typeface="Consolas"/>
                <a:cs typeface="Consolas"/>
              </a:rPr>
              <a:t>--pretty=oneline</a:t>
            </a:r>
            <a:endParaRPr sz="3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100">
              <a:latin typeface="Times New Roman"/>
              <a:cs typeface="Times New Roman"/>
            </a:endParaRPr>
          </a:p>
          <a:p>
            <a:pPr marL="12065" algn="ctr">
              <a:lnSpc>
                <a:spcPct val="100000"/>
              </a:lnSpc>
            </a:pPr>
            <a:r>
              <a:rPr sz="2400" spc="185" dirty="0">
                <a:latin typeface="Arial Narrow"/>
                <a:cs typeface="Arial Narrow"/>
              </a:rPr>
              <a:t>(press</a:t>
            </a:r>
            <a:r>
              <a:rPr sz="2400" spc="-25" dirty="0">
                <a:latin typeface="Arial Narrow"/>
                <a:cs typeface="Arial Narrow"/>
              </a:rPr>
              <a:t> </a:t>
            </a:r>
            <a:r>
              <a:rPr sz="2400" spc="315" dirty="0">
                <a:latin typeface="Arial Narrow"/>
                <a:cs typeface="Arial Narrow"/>
              </a:rPr>
              <a:t>q</a:t>
            </a:r>
            <a:r>
              <a:rPr sz="2400" spc="-20" dirty="0">
                <a:latin typeface="Arial Narrow"/>
                <a:cs typeface="Arial Narrow"/>
              </a:rPr>
              <a:t> </a:t>
            </a:r>
            <a:r>
              <a:rPr sz="2400" spc="365" dirty="0">
                <a:latin typeface="Arial Narrow"/>
                <a:cs typeface="Arial Narrow"/>
              </a:rPr>
              <a:t>to</a:t>
            </a:r>
            <a:r>
              <a:rPr sz="2400" spc="-25" dirty="0">
                <a:latin typeface="Arial Narrow"/>
                <a:cs typeface="Arial Narrow"/>
              </a:rPr>
              <a:t> </a:t>
            </a:r>
            <a:r>
              <a:rPr sz="2400" spc="235" dirty="0">
                <a:latin typeface="Arial Narrow"/>
                <a:cs typeface="Arial Narrow"/>
              </a:rPr>
              <a:t>exit)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3960" y="904240"/>
            <a:ext cx="7667625" cy="1097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b="1" spc="30" dirty="0">
                <a:latin typeface="Trebuchet MS"/>
                <a:cs typeface="Trebuchet MS"/>
              </a:rPr>
              <a:t>Verify</a:t>
            </a:r>
            <a:r>
              <a:rPr sz="7200" b="1" spc="-540" dirty="0">
                <a:latin typeface="Trebuchet MS"/>
                <a:cs typeface="Trebuchet MS"/>
              </a:rPr>
              <a:t> </a:t>
            </a:r>
            <a:r>
              <a:rPr sz="7200" b="1" spc="25" dirty="0">
                <a:latin typeface="Trebuchet MS"/>
                <a:cs typeface="Trebuchet MS"/>
              </a:rPr>
              <a:t>installation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8800" y="2473959"/>
            <a:ext cx="6418580" cy="3029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600" spc="380" dirty="0">
                <a:latin typeface="Arial Narrow"/>
                <a:cs typeface="Arial Narrow"/>
              </a:rPr>
              <a:t>Windows:</a:t>
            </a:r>
            <a:r>
              <a:rPr sz="3600" spc="-10" dirty="0">
                <a:latin typeface="Arial Narrow"/>
                <a:cs typeface="Arial Narrow"/>
              </a:rPr>
              <a:t> </a:t>
            </a:r>
            <a:r>
              <a:rPr sz="3600" spc="440" dirty="0">
                <a:latin typeface="Arial Narrow"/>
                <a:cs typeface="Arial Narrow"/>
              </a:rPr>
              <a:t>Open</a:t>
            </a:r>
            <a:r>
              <a:rPr sz="3600" spc="-10" dirty="0">
                <a:latin typeface="Arial Narrow"/>
                <a:cs typeface="Arial Narrow"/>
              </a:rPr>
              <a:t> </a:t>
            </a:r>
            <a:r>
              <a:rPr sz="3600" spc="360" dirty="0">
                <a:latin typeface="Arial Narrow"/>
                <a:cs typeface="Arial Narrow"/>
              </a:rPr>
              <a:t>"Git</a:t>
            </a:r>
            <a:r>
              <a:rPr sz="3600" spc="-10" dirty="0">
                <a:latin typeface="Arial Narrow"/>
                <a:cs typeface="Arial Narrow"/>
              </a:rPr>
              <a:t> </a:t>
            </a:r>
            <a:r>
              <a:rPr sz="3600" spc="310" dirty="0">
                <a:latin typeface="Arial Narrow"/>
                <a:cs typeface="Arial Narrow"/>
              </a:rPr>
              <a:t>Bash"</a:t>
            </a:r>
            <a:endParaRPr sz="3600">
              <a:latin typeface="Arial Narrow"/>
              <a:cs typeface="Arial Narrow"/>
            </a:endParaRPr>
          </a:p>
          <a:p>
            <a:pPr marL="12700" marR="5080" algn="ctr">
              <a:lnSpc>
                <a:spcPts val="8090"/>
              </a:lnSpc>
              <a:spcBef>
                <a:spcPts val="894"/>
              </a:spcBef>
            </a:pPr>
            <a:r>
              <a:rPr sz="3600" spc="340" dirty="0">
                <a:latin typeface="Arial Narrow"/>
                <a:cs typeface="Arial Narrow"/>
              </a:rPr>
              <a:t>Mac/Linux:</a:t>
            </a:r>
            <a:r>
              <a:rPr sz="3600" spc="-25" dirty="0">
                <a:latin typeface="Arial Narrow"/>
                <a:cs typeface="Arial Narrow"/>
              </a:rPr>
              <a:t> </a:t>
            </a:r>
            <a:r>
              <a:rPr sz="3600" spc="440" dirty="0">
                <a:latin typeface="Arial Narrow"/>
                <a:cs typeface="Arial Narrow"/>
              </a:rPr>
              <a:t>Open</a:t>
            </a:r>
            <a:r>
              <a:rPr sz="3600" spc="-25" dirty="0">
                <a:latin typeface="Arial Narrow"/>
                <a:cs typeface="Arial Narrow"/>
              </a:rPr>
              <a:t> </a:t>
            </a:r>
            <a:r>
              <a:rPr sz="3600" spc="405" dirty="0">
                <a:latin typeface="Arial Narrow"/>
                <a:cs typeface="Arial Narrow"/>
              </a:rPr>
              <a:t>your</a:t>
            </a:r>
            <a:r>
              <a:rPr sz="3600" spc="-15" dirty="0">
                <a:latin typeface="Arial Narrow"/>
                <a:cs typeface="Arial Narrow"/>
              </a:rPr>
              <a:t> </a:t>
            </a:r>
            <a:r>
              <a:rPr sz="3600" spc="409" dirty="0">
                <a:latin typeface="Arial Narrow"/>
                <a:cs typeface="Arial Narrow"/>
              </a:rPr>
              <a:t>terminal  </a:t>
            </a:r>
            <a:r>
              <a:rPr sz="3600" spc="355" dirty="0">
                <a:latin typeface="Arial Narrow"/>
                <a:cs typeface="Arial Narrow"/>
              </a:rPr>
              <a:t>To </a:t>
            </a:r>
            <a:r>
              <a:rPr sz="3600" spc="325" dirty="0">
                <a:latin typeface="Arial Narrow"/>
                <a:cs typeface="Arial Narrow"/>
              </a:rPr>
              <a:t>verify,</a:t>
            </a:r>
            <a:r>
              <a:rPr sz="3600" spc="-409" dirty="0">
                <a:latin typeface="Arial Narrow"/>
                <a:cs typeface="Arial Narrow"/>
              </a:rPr>
              <a:t> </a:t>
            </a:r>
            <a:r>
              <a:rPr sz="3600" spc="325" dirty="0">
                <a:latin typeface="Arial Narrow"/>
                <a:cs typeface="Arial Narrow"/>
              </a:rPr>
              <a:t>run:</a:t>
            </a:r>
            <a:endParaRPr sz="3600">
              <a:latin typeface="Arial Narrow"/>
              <a:cs typeface="Arial Narrow"/>
            </a:endParaRPr>
          </a:p>
          <a:p>
            <a:pPr marL="1270" algn="ctr">
              <a:lnSpc>
                <a:spcPts val="2190"/>
              </a:lnSpc>
            </a:pPr>
            <a:r>
              <a:rPr sz="2800" dirty="0">
                <a:latin typeface="Consolas"/>
                <a:cs typeface="Consolas"/>
              </a:rPr>
              <a:t>$ </a:t>
            </a:r>
            <a:r>
              <a:rPr sz="2800" spc="-10" dirty="0">
                <a:latin typeface="Consolas"/>
                <a:cs typeface="Consolas"/>
              </a:rPr>
              <a:t>git</a:t>
            </a:r>
            <a:r>
              <a:rPr sz="2800" spc="-105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--version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7570" y="767079"/>
            <a:ext cx="5779135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09"/>
              </a:lnSpc>
            </a:pPr>
            <a:r>
              <a:rPr sz="5400" spc="445" dirty="0"/>
              <a:t>Ah,</a:t>
            </a:r>
            <a:r>
              <a:rPr sz="5400" spc="-5" dirty="0"/>
              <a:t> </a:t>
            </a:r>
            <a:r>
              <a:rPr sz="5400" spc="725" dirty="0"/>
              <a:t>what</a:t>
            </a:r>
            <a:r>
              <a:rPr sz="5400" dirty="0"/>
              <a:t> </a:t>
            </a:r>
            <a:r>
              <a:rPr sz="5400" spc="700" dirty="0"/>
              <a:t>the</a:t>
            </a:r>
            <a:r>
              <a:rPr sz="5400" spc="-5" dirty="0"/>
              <a:t> </a:t>
            </a:r>
            <a:r>
              <a:rPr sz="5400" spc="345" dirty="0"/>
              <a:t>hell...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3558540" y="2324100"/>
            <a:ext cx="2959735" cy="291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490" dirty="0">
                <a:latin typeface="Arial Narrow"/>
                <a:cs typeface="Arial Narrow"/>
              </a:rPr>
              <a:t>W</a:t>
            </a:r>
            <a:r>
              <a:rPr sz="3200" spc="229" dirty="0">
                <a:latin typeface="Arial Narrow"/>
                <a:cs typeface="Arial Narrow"/>
              </a:rPr>
              <a:t>i</a:t>
            </a:r>
            <a:r>
              <a:rPr sz="3200" spc="365" dirty="0">
                <a:latin typeface="Arial Narrow"/>
                <a:cs typeface="Arial Narrow"/>
              </a:rPr>
              <a:t>n</a:t>
            </a:r>
            <a:r>
              <a:rPr sz="3200" spc="425" dirty="0">
                <a:latin typeface="Arial Narrow"/>
                <a:cs typeface="Arial Narrow"/>
              </a:rPr>
              <a:t>d</a:t>
            </a:r>
            <a:r>
              <a:rPr sz="3200" spc="430" dirty="0">
                <a:latin typeface="Arial Narrow"/>
                <a:cs typeface="Arial Narrow"/>
              </a:rPr>
              <a:t>o</a:t>
            </a:r>
            <a:r>
              <a:rPr sz="3200" spc="580" dirty="0">
                <a:latin typeface="Arial Narrow"/>
                <a:cs typeface="Arial Narrow"/>
              </a:rPr>
              <a:t>w</a:t>
            </a:r>
            <a:r>
              <a:rPr sz="3200" spc="235" dirty="0">
                <a:latin typeface="Arial Narrow"/>
                <a:cs typeface="Arial Narrow"/>
              </a:rPr>
              <a:t>s/</a:t>
            </a:r>
            <a:r>
              <a:rPr sz="3200" spc="340" dirty="0">
                <a:latin typeface="Arial Narrow"/>
                <a:cs typeface="Arial Narrow"/>
              </a:rPr>
              <a:t>L</a:t>
            </a:r>
            <a:r>
              <a:rPr sz="3200" spc="229" dirty="0">
                <a:latin typeface="Arial Narrow"/>
                <a:cs typeface="Arial Narrow"/>
              </a:rPr>
              <a:t>i</a:t>
            </a:r>
            <a:r>
              <a:rPr sz="3200" spc="365" dirty="0">
                <a:latin typeface="Arial Narrow"/>
                <a:cs typeface="Arial Narrow"/>
              </a:rPr>
              <a:t>nu</a:t>
            </a:r>
            <a:r>
              <a:rPr sz="3200" spc="320" dirty="0">
                <a:latin typeface="Arial Narrow"/>
                <a:cs typeface="Arial Narrow"/>
              </a:rPr>
              <a:t>x</a:t>
            </a:r>
            <a:r>
              <a:rPr sz="3200" spc="55" dirty="0">
                <a:latin typeface="Arial Narrow"/>
                <a:cs typeface="Arial Narrow"/>
              </a:rPr>
              <a:t>:</a:t>
            </a:r>
            <a:endParaRPr sz="3200" dirty="0">
              <a:latin typeface="Arial Narrow"/>
              <a:cs typeface="Arial Narrow"/>
            </a:endParaRPr>
          </a:p>
          <a:p>
            <a:pPr algn="ctr">
              <a:lnSpc>
                <a:spcPct val="100000"/>
              </a:lnSpc>
              <a:spcBef>
                <a:spcPts val="1340"/>
              </a:spcBef>
            </a:pPr>
            <a:r>
              <a:rPr sz="3200" dirty="0">
                <a:latin typeface="Consolas"/>
                <a:cs typeface="Consolas"/>
              </a:rPr>
              <a:t>$</a:t>
            </a:r>
            <a:r>
              <a:rPr sz="3200" spc="-90" dirty="0">
                <a:latin typeface="Consolas"/>
                <a:cs typeface="Consolas"/>
              </a:rPr>
              <a:t> </a:t>
            </a:r>
            <a:r>
              <a:rPr sz="3200" spc="-5" dirty="0" smtClean="0">
                <a:latin typeface="Consolas"/>
                <a:cs typeface="Consolas"/>
              </a:rPr>
              <a:t>gitk</a:t>
            </a:r>
            <a:r>
              <a:rPr lang="en-US" sz="3200" spc="-5" dirty="0" smtClean="0">
                <a:latin typeface="Consolas"/>
                <a:cs typeface="Consolas"/>
              </a:rPr>
              <a:t> / gitx</a:t>
            </a:r>
            <a:endParaRPr sz="3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3200" spc="260" dirty="0">
                <a:latin typeface="Arial Narrow"/>
                <a:cs typeface="Arial Narrow"/>
              </a:rPr>
              <a:t>Mac:</a:t>
            </a:r>
            <a:endParaRPr sz="3200" dirty="0">
              <a:latin typeface="Arial Narrow"/>
              <a:cs typeface="Arial Narrow"/>
            </a:endParaRPr>
          </a:p>
          <a:p>
            <a:pPr algn="ctr">
              <a:lnSpc>
                <a:spcPct val="100000"/>
              </a:lnSpc>
              <a:spcBef>
                <a:spcPts val="1340"/>
              </a:spcBef>
            </a:pPr>
            <a:r>
              <a:rPr sz="3200" dirty="0">
                <a:latin typeface="Consolas"/>
                <a:cs typeface="Consolas"/>
              </a:rPr>
              <a:t>$</a:t>
            </a:r>
            <a:r>
              <a:rPr sz="3200" spc="-90" dirty="0">
                <a:latin typeface="Consolas"/>
                <a:cs typeface="Consolas"/>
              </a:rPr>
              <a:t> </a:t>
            </a:r>
            <a:r>
              <a:rPr sz="3200" spc="-5" dirty="0" smtClean="0">
                <a:latin typeface="Consolas"/>
                <a:cs typeface="Consolas"/>
              </a:rPr>
              <a:t>git</a:t>
            </a:r>
            <a:r>
              <a:rPr lang="en-US" sz="3200" spc="-5" dirty="0" smtClean="0">
                <a:latin typeface="Consolas"/>
                <a:cs typeface="Consolas"/>
              </a:rPr>
              <a:t>k</a:t>
            </a:r>
            <a:endParaRPr sz="32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0730" y="445770"/>
            <a:ext cx="8554085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09"/>
              </a:lnSpc>
            </a:pPr>
            <a:r>
              <a:rPr sz="5400" spc="525" dirty="0"/>
              <a:t>Create</a:t>
            </a:r>
            <a:r>
              <a:rPr sz="5400" spc="-5" dirty="0"/>
              <a:t> </a:t>
            </a:r>
            <a:r>
              <a:rPr sz="5400" spc="605" dirty="0"/>
              <a:t>your</a:t>
            </a:r>
            <a:r>
              <a:rPr sz="5400" spc="-10" dirty="0"/>
              <a:t> </a:t>
            </a:r>
            <a:r>
              <a:rPr sz="5400" spc="515" dirty="0"/>
              <a:t>second</a:t>
            </a:r>
            <a:r>
              <a:rPr sz="5400" spc="-10" dirty="0"/>
              <a:t> </a:t>
            </a:r>
            <a:r>
              <a:rPr sz="5400" spc="705" dirty="0"/>
              <a:t>commit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1490" y="1998979"/>
            <a:ext cx="8986520" cy="397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459" dirty="0">
                <a:latin typeface="Arial Narrow"/>
                <a:cs typeface="Arial Narrow"/>
              </a:rPr>
              <a:t>Modify</a:t>
            </a:r>
            <a:r>
              <a:rPr sz="3600" spc="-5" dirty="0">
                <a:latin typeface="Arial Narrow"/>
                <a:cs typeface="Arial Narrow"/>
              </a:rPr>
              <a:t> </a:t>
            </a:r>
            <a:r>
              <a:rPr sz="3600" spc="405" dirty="0">
                <a:latin typeface="Arial Narrow"/>
                <a:cs typeface="Arial Narrow"/>
              </a:rPr>
              <a:t>"hello.txt"</a:t>
            </a:r>
            <a:r>
              <a:rPr sz="3600" spc="-10" dirty="0">
                <a:latin typeface="Arial Narrow"/>
                <a:cs typeface="Arial Narrow"/>
              </a:rPr>
              <a:t> </a:t>
            </a:r>
            <a:r>
              <a:rPr sz="3600" spc="550" dirty="0">
                <a:latin typeface="Arial Narrow"/>
                <a:cs typeface="Arial Narrow"/>
              </a:rPr>
              <a:t>to</a:t>
            </a:r>
            <a:r>
              <a:rPr sz="3600" spc="-10" dirty="0">
                <a:latin typeface="Arial Narrow"/>
                <a:cs typeface="Arial Narrow"/>
              </a:rPr>
              <a:t> </a:t>
            </a:r>
            <a:r>
              <a:rPr sz="3600" spc="395" dirty="0">
                <a:latin typeface="Arial Narrow"/>
                <a:cs typeface="Arial Narrow"/>
              </a:rPr>
              <a:t>add</a:t>
            </a:r>
            <a:r>
              <a:rPr sz="3600" spc="-5" dirty="0">
                <a:latin typeface="Arial Narrow"/>
                <a:cs typeface="Arial Narrow"/>
              </a:rPr>
              <a:t> </a:t>
            </a:r>
            <a:r>
              <a:rPr sz="3600" spc="415" dirty="0">
                <a:latin typeface="Arial Narrow"/>
                <a:cs typeface="Arial Narrow"/>
              </a:rPr>
              <a:t>"world":</a:t>
            </a:r>
            <a:endParaRPr sz="3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06045" algn="ctr">
              <a:lnSpc>
                <a:spcPct val="100000"/>
              </a:lnSpc>
            </a:pPr>
            <a:r>
              <a:rPr sz="3600" spc="-10" dirty="0">
                <a:latin typeface="Consolas"/>
                <a:cs typeface="Consolas"/>
              </a:rPr>
              <a:t>Hello</a:t>
            </a:r>
            <a:r>
              <a:rPr sz="3600" spc="-85" dirty="0">
                <a:latin typeface="Consolas"/>
                <a:cs typeface="Consolas"/>
              </a:rPr>
              <a:t> </a:t>
            </a:r>
            <a:r>
              <a:rPr sz="3600" spc="-5" dirty="0">
                <a:latin typeface="Consolas"/>
                <a:cs typeface="Consolas"/>
              </a:rPr>
              <a:t>World!</a:t>
            </a:r>
            <a:endParaRPr sz="3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spc="355" dirty="0">
                <a:latin typeface="Arial Narrow"/>
                <a:cs typeface="Arial Narrow"/>
              </a:rPr>
              <a:t>Then</a:t>
            </a:r>
            <a:r>
              <a:rPr sz="3600" spc="-10" dirty="0">
                <a:latin typeface="Arial Narrow"/>
                <a:cs typeface="Arial Narrow"/>
              </a:rPr>
              <a:t> </a:t>
            </a:r>
            <a:r>
              <a:rPr sz="3600" spc="415" dirty="0">
                <a:latin typeface="Arial Narrow"/>
                <a:cs typeface="Arial Narrow"/>
              </a:rPr>
              <a:t>run</a:t>
            </a:r>
            <a:r>
              <a:rPr sz="3600" dirty="0">
                <a:latin typeface="Arial Narrow"/>
                <a:cs typeface="Arial Narrow"/>
              </a:rPr>
              <a:t> </a:t>
            </a:r>
            <a:r>
              <a:rPr sz="3600" spc="465" dirty="0">
                <a:latin typeface="Arial Narrow"/>
                <a:cs typeface="Arial Narrow"/>
              </a:rPr>
              <a:t>the</a:t>
            </a:r>
            <a:r>
              <a:rPr sz="3600" spc="-10" dirty="0">
                <a:latin typeface="Arial Narrow"/>
                <a:cs typeface="Arial Narrow"/>
              </a:rPr>
              <a:t> </a:t>
            </a:r>
            <a:r>
              <a:rPr sz="3600" spc="434" dirty="0">
                <a:latin typeface="Arial Narrow"/>
                <a:cs typeface="Arial Narrow"/>
              </a:rPr>
              <a:t>following</a:t>
            </a:r>
            <a:r>
              <a:rPr sz="3600" dirty="0">
                <a:latin typeface="Arial Narrow"/>
                <a:cs typeface="Arial Narrow"/>
              </a:rPr>
              <a:t> </a:t>
            </a:r>
            <a:r>
              <a:rPr sz="3600" spc="360" dirty="0">
                <a:latin typeface="Arial Narrow"/>
                <a:cs typeface="Arial Narrow"/>
              </a:rPr>
              <a:t>commands:</a:t>
            </a:r>
            <a:endParaRPr sz="3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ts val="3315"/>
              </a:lnSpc>
            </a:pPr>
            <a:r>
              <a:rPr sz="2800" dirty="0">
                <a:latin typeface="Consolas"/>
                <a:cs typeface="Consolas"/>
              </a:rPr>
              <a:t>$ </a:t>
            </a:r>
            <a:r>
              <a:rPr sz="2800" spc="-10" dirty="0">
                <a:latin typeface="Consolas"/>
                <a:cs typeface="Consolas"/>
              </a:rPr>
              <a:t>git </a:t>
            </a:r>
            <a:r>
              <a:rPr sz="2800" spc="-5" dirty="0">
                <a:latin typeface="Consolas"/>
                <a:cs typeface="Consolas"/>
              </a:rPr>
              <a:t>add</a:t>
            </a:r>
            <a:r>
              <a:rPr sz="2800" spc="-105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hello.txt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ts val="3315"/>
              </a:lnSpc>
            </a:pPr>
            <a:r>
              <a:rPr sz="2800" dirty="0">
                <a:latin typeface="Consolas"/>
                <a:cs typeface="Consolas"/>
              </a:rPr>
              <a:t>$ </a:t>
            </a:r>
            <a:r>
              <a:rPr sz="2800" spc="-10" dirty="0">
                <a:latin typeface="Consolas"/>
                <a:cs typeface="Consolas"/>
              </a:rPr>
              <a:t>git commit -m "Make hello.txt more</a:t>
            </a:r>
            <a:r>
              <a:rPr sz="2800" spc="-45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exciting"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2360" y="767079"/>
            <a:ext cx="7868920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09"/>
              </a:lnSpc>
            </a:pPr>
            <a:r>
              <a:rPr sz="5400" spc="630" dirty="0"/>
              <a:t>View</a:t>
            </a:r>
            <a:r>
              <a:rPr sz="5400" spc="-10" dirty="0"/>
              <a:t> </a:t>
            </a:r>
            <a:r>
              <a:rPr sz="5400" spc="700" dirty="0"/>
              <a:t>the</a:t>
            </a:r>
            <a:r>
              <a:rPr sz="5400" spc="-5" dirty="0"/>
              <a:t> </a:t>
            </a:r>
            <a:r>
              <a:rPr sz="5400" spc="660" dirty="0"/>
              <a:t>updated</a:t>
            </a:r>
            <a:r>
              <a:rPr sz="5400" spc="-5" dirty="0"/>
              <a:t> </a:t>
            </a:r>
            <a:r>
              <a:rPr sz="5400" spc="560" dirty="0"/>
              <a:t>history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3558540" y="2324100"/>
            <a:ext cx="2959735" cy="291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490" dirty="0">
                <a:latin typeface="Arial Narrow"/>
                <a:cs typeface="Arial Narrow"/>
              </a:rPr>
              <a:t>W</a:t>
            </a:r>
            <a:r>
              <a:rPr sz="3200" spc="229" dirty="0">
                <a:latin typeface="Arial Narrow"/>
                <a:cs typeface="Arial Narrow"/>
              </a:rPr>
              <a:t>i</a:t>
            </a:r>
            <a:r>
              <a:rPr sz="3200" spc="365" dirty="0">
                <a:latin typeface="Arial Narrow"/>
                <a:cs typeface="Arial Narrow"/>
              </a:rPr>
              <a:t>n</a:t>
            </a:r>
            <a:r>
              <a:rPr sz="3200" spc="425" dirty="0">
                <a:latin typeface="Arial Narrow"/>
                <a:cs typeface="Arial Narrow"/>
              </a:rPr>
              <a:t>d</a:t>
            </a:r>
            <a:r>
              <a:rPr sz="3200" spc="430" dirty="0">
                <a:latin typeface="Arial Narrow"/>
                <a:cs typeface="Arial Narrow"/>
              </a:rPr>
              <a:t>o</a:t>
            </a:r>
            <a:r>
              <a:rPr sz="3200" spc="580" dirty="0">
                <a:latin typeface="Arial Narrow"/>
                <a:cs typeface="Arial Narrow"/>
              </a:rPr>
              <a:t>w</a:t>
            </a:r>
            <a:r>
              <a:rPr sz="3200" spc="235" dirty="0">
                <a:latin typeface="Arial Narrow"/>
                <a:cs typeface="Arial Narrow"/>
              </a:rPr>
              <a:t>s/</a:t>
            </a:r>
            <a:r>
              <a:rPr sz="3200" spc="340" dirty="0">
                <a:latin typeface="Arial Narrow"/>
                <a:cs typeface="Arial Narrow"/>
              </a:rPr>
              <a:t>L</a:t>
            </a:r>
            <a:r>
              <a:rPr sz="3200" spc="229" dirty="0">
                <a:latin typeface="Arial Narrow"/>
                <a:cs typeface="Arial Narrow"/>
              </a:rPr>
              <a:t>i</a:t>
            </a:r>
            <a:r>
              <a:rPr sz="3200" spc="365" dirty="0">
                <a:latin typeface="Arial Narrow"/>
                <a:cs typeface="Arial Narrow"/>
              </a:rPr>
              <a:t>nu</a:t>
            </a:r>
            <a:r>
              <a:rPr sz="3200" spc="320" dirty="0">
                <a:latin typeface="Arial Narrow"/>
                <a:cs typeface="Arial Narrow"/>
              </a:rPr>
              <a:t>x</a:t>
            </a:r>
            <a:r>
              <a:rPr sz="3200" spc="55" dirty="0">
                <a:latin typeface="Arial Narrow"/>
                <a:cs typeface="Arial Narrow"/>
              </a:rPr>
              <a:t>:</a:t>
            </a:r>
            <a:endParaRPr sz="3200">
              <a:latin typeface="Arial Narrow"/>
              <a:cs typeface="Arial Narrow"/>
            </a:endParaRPr>
          </a:p>
          <a:p>
            <a:pPr algn="ctr">
              <a:lnSpc>
                <a:spcPct val="100000"/>
              </a:lnSpc>
              <a:spcBef>
                <a:spcPts val="1340"/>
              </a:spcBef>
            </a:pPr>
            <a:r>
              <a:rPr sz="3200" dirty="0">
                <a:latin typeface="Consolas"/>
                <a:cs typeface="Consolas"/>
              </a:rPr>
              <a:t>$</a:t>
            </a:r>
            <a:r>
              <a:rPr sz="3200" spc="-90" dirty="0">
                <a:latin typeface="Consolas"/>
                <a:cs typeface="Consolas"/>
              </a:rPr>
              <a:t> </a:t>
            </a:r>
            <a:r>
              <a:rPr sz="3200" spc="-5" dirty="0">
                <a:latin typeface="Consolas"/>
                <a:cs typeface="Consolas"/>
              </a:rPr>
              <a:t>gitk</a:t>
            </a:r>
            <a:endParaRPr sz="3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3200" spc="260" dirty="0">
                <a:latin typeface="Arial Narrow"/>
                <a:cs typeface="Arial Narrow"/>
              </a:rPr>
              <a:t>Mac:</a:t>
            </a:r>
            <a:endParaRPr sz="3200">
              <a:latin typeface="Arial Narrow"/>
              <a:cs typeface="Arial Narrow"/>
            </a:endParaRPr>
          </a:p>
          <a:p>
            <a:pPr algn="ctr">
              <a:lnSpc>
                <a:spcPct val="100000"/>
              </a:lnSpc>
              <a:spcBef>
                <a:spcPts val="1340"/>
              </a:spcBef>
            </a:pPr>
            <a:r>
              <a:rPr sz="3200" dirty="0">
                <a:latin typeface="Consolas"/>
                <a:cs typeface="Consolas"/>
              </a:rPr>
              <a:t>$</a:t>
            </a:r>
            <a:r>
              <a:rPr sz="3200" spc="-90" dirty="0">
                <a:latin typeface="Consolas"/>
                <a:cs typeface="Consolas"/>
              </a:rPr>
              <a:t> </a:t>
            </a:r>
            <a:r>
              <a:rPr sz="3200" spc="-5" dirty="0">
                <a:latin typeface="Consolas"/>
                <a:cs typeface="Consolas"/>
              </a:rPr>
              <a:t>gitx</a:t>
            </a:r>
            <a:endParaRPr sz="32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7230" y="2099310"/>
            <a:ext cx="8689339" cy="1527447"/>
          </a:xfrm>
          <a:prstGeom prst="rect">
            <a:avLst/>
          </a:prstGeom>
        </p:spPr>
        <p:txBody>
          <a:bodyPr vert="horz" wrap="square" lIns="0" tIns="697229" rIns="0" bIns="0" rtlCol="0">
            <a:spAutoFit/>
          </a:bodyPr>
          <a:lstStyle/>
          <a:p>
            <a:pPr marL="1078230">
              <a:lnSpc>
                <a:spcPts val="6409"/>
              </a:lnSpc>
            </a:pPr>
            <a:r>
              <a:rPr sz="5400" spc="685" dirty="0"/>
              <a:t>What </a:t>
            </a:r>
            <a:r>
              <a:rPr sz="5400" spc="535" dirty="0"/>
              <a:t>just</a:t>
            </a:r>
            <a:r>
              <a:rPr sz="5400" spc="-700" dirty="0"/>
              <a:t> </a:t>
            </a:r>
            <a:r>
              <a:rPr lang="en-US" sz="5400" spc="-700" dirty="0" smtClean="0"/>
              <a:t> </a:t>
            </a:r>
            <a:r>
              <a:rPr sz="5400" spc="505" dirty="0" smtClean="0"/>
              <a:t>happened</a:t>
            </a:r>
            <a:r>
              <a:rPr sz="5400" spc="505" dirty="0"/>
              <a:t>?</a:t>
            </a:r>
            <a:endParaRPr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4460" y="863600"/>
            <a:ext cx="4762499" cy="438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73320" y="6518909"/>
            <a:ext cx="475424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0" dirty="0">
                <a:latin typeface="Arial Narrow"/>
                <a:cs typeface="Arial Narrow"/>
                <a:hlinkClick r:id="rId3"/>
              </a:rPr>
              <a:t>http://git-scm.com/book/en/Getting-Started-Git-Basics</a:t>
            </a:r>
            <a:endParaRPr sz="1500">
              <a:latin typeface="Arial Narrow"/>
              <a:cs typeface="Arial Narro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4460" y="863600"/>
            <a:ext cx="4762499" cy="438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73320" y="6518909"/>
            <a:ext cx="475424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0" dirty="0">
                <a:latin typeface="Arial Narrow"/>
                <a:cs typeface="Arial Narrow"/>
                <a:hlinkClick r:id="rId3"/>
              </a:rPr>
              <a:t>http://git-scm.com/book/en/Getting-Started-Git-Basics</a:t>
            </a:r>
            <a:endParaRPr sz="15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5529" y="4072890"/>
            <a:ext cx="909319" cy="339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270" dirty="0">
                <a:latin typeface="Arial Narrow"/>
                <a:cs typeface="Arial Narrow"/>
              </a:rPr>
              <a:t>git</a:t>
            </a:r>
            <a:r>
              <a:rPr sz="2200" spc="-100" dirty="0">
                <a:latin typeface="Arial Narrow"/>
                <a:cs typeface="Arial Narrow"/>
              </a:rPr>
              <a:t> </a:t>
            </a:r>
            <a:r>
              <a:rPr sz="2200" spc="240" dirty="0">
                <a:latin typeface="Arial Narrow"/>
                <a:cs typeface="Arial Narrow"/>
              </a:rPr>
              <a:t>add</a:t>
            </a:r>
            <a:endParaRPr sz="22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9220" y="5074920"/>
            <a:ext cx="1394460" cy="339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270" dirty="0">
                <a:latin typeface="Arial Narrow"/>
                <a:cs typeface="Arial Narrow"/>
              </a:rPr>
              <a:t>git</a:t>
            </a:r>
            <a:r>
              <a:rPr sz="2200" spc="-85" dirty="0">
                <a:latin typeface="Arial Narrow"/>
                <a:cs typeface="Arial Narrow"/>
              </a:rPr>
              <a:t> </a:t>
            </a:r>
            <a:r>
              <a:rPr sz="2200" spc="285" dirty="0">
                <a:latin typeface="Arial Narrow"/>
                <a:cs typeface="Arial Narrow"/>
              </a:rPr>
              <a:t>commit</a:t>
            </a:r>
            <a:endParaRPr sz="2200">
              <a:latin typeface="Arial Narrow"/>
              <a:cs typeface="Arial Narro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7600" y="4357370"/>
            <a:ext cx="148018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55" dirty="0">
                <a:latin typeface="Arial Narrow"/>
                <a:cs typeface="Arial Narrow"/>
              </a:rPr>
              <a:t>Initial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225" dirty="0">
                <a:latin typeface="Arial Narrow"/>
                <a:cs typeface="Arial Narrow"/>
              </a:rPr>
              <a:t>Commit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03370" y="4032250"/>
            <a:ext cx="1944370" cy="935990"/>
          </a:xfrm>
          <a:custGeom>
            <a:avLst/>
            <a:gdLst/>
            <a:ahLst/>
            <a:cxnLst/>
            <a:rect l="l" t="t" r="r" b="b"/>
            <a:pathLst>
              <a:path w="1944370" h="935989">
                <a:moveTo>
                  <a:pt x="972819" y="0"/>
                </a:moveTo>
                <a:lnTo>
                  <a:pt x="907318" y="960"/>
                </a:lnTo>
                <a:lnTo>
                  <a:pt x="843173" y="3806"/>
                </a:lnTo>
                <a:lnTo>
                  <a:pt x="780496" y="8484"/>
                </a:lnTo>
                <a:lnTo>
                  <a:pt x="719398" y="14941"/>
                </a:lnTo>
                <a:lnTo>
                  <a:pt x="659993" y="23124"/>
                </a:lnTo>
                <a:lnTo>
                  <a:pt x="602392" y="32979"/>
                </a:lnTo>
                <a:lnTo>
                  <a:pt x="546708" y="44455"/>
                </a:lnTo>
                <a:lnTo>
                  <a:pt x="493053" y="57496"/>
                </a:lnTo>
                <a:lnTo>
                  <a:pt x="441538" y="72051"/>
                </a:lnTo>
                <a:lnTo>
                  <a:pt x="392277" y="88066"/>
                </a:lnTo>
                <a:lnTo>
                  <a:pt x="345381" y="105488"/>
                </a:lnTo>
                <a:lnTo>
                  <a:pt x="300962" y="124264"/>
                </a:lnTo>
                <a:lnTo>
                  <a:pt x="259133" y="144341"/>
                </a:lnTo>
                <a:lnTo>
                  <a:pt x="220006" y="165665"/>
                </a:lnTo>
                <a:lnTo>
                  <a:pt x="183692" y="188183"/>
                </a:lnTo>
                <a:lnTo>
                  <a:pt x="150305" y="211842"/>
                </a:lnTo>
                <a:lnTo>
                  <a:pt x="119956" y="236590"/>
                </a:lnTo>
                <a:lnTo>
                  <a:pt x="68821" y="289136"/>
                </a:lnTo>
                <a:lnTo>
                  <a:pt x="31185" y="345397"/>
                </a:lnTo>
                <a:lnTo>
                  <a:pt x="7945" y="404946"/>
                </a:lnTo>
                <a:lnTo>
                  <a:pt x="0" y="467360"/>
                </a:lnTo>
                <a:lnTo>
                  <a:pt x="2005" y="498903"/>
                </a:lnTo>
                <a:lnTo>
                  <a:pt x="17710" y="559982"/>
                </a:lnTo>
                <a:lnTo>
                  <a:pt x="48259" y="618022"/>
                </a:lnTo>
                <a:lnTo>
                  <a:pt x="92757" y="672590"/>
                </a:lnTo>
                <a:lnTo>
                  <a:pt x="150305" y="723252"/>
                </a:lnTo>
                <a:lnTo>
                  <a:pt x="183692" y="746983"/>
                </a:lnTo>
                <a:lnTo>
                  <a:pt x="220006" y="769576"/>
                </a:lnTo>
                <a:lnTo>
                  <a:pt x="259133" y="790975"/>
                </a:lnTo>
                <a:lnTo>
                  <a:pt x="300962" y="811128"/>
                </a:lnTo>
                <a:lnTo>
                  <a:pt x="345381" y="829979"/>
                </a:lnTo>
                <a:lnTo>
                  <a:pt x="392277" y="847476"/>
                </a:lnTo>
                <a:lnTo>
                  <a:pt x="441538" y="863562"/>
                </a:lnTo>
                <a:lnTo>
                  <a:pt x="493053" y="878186"/>
                </a:lnTo>
                <a:lnTo>
                  <a:pt x="546708" y="891291"/>
                </a:lnTo>
                <a:lnTo>
                  <a:pt x="602392" y="902825"/>
                </a:lnTo>
                <a:lnTo>
                  <a:pt x="659993" y="912733"/>
                </a:lnTo>
                <a:lnTo>
                  <a:pt x="719398" y="920961"/>
                </a:lnTo>
                <a:lnTo>
                  <a:pt x="780496" y="927455"/>
                </a:lnTo>
                <a:lnTo>
                  <a:pt x="843173" y="932160"/>
                </a:lnTo>
                <a:lnTo>
                  <a:pt x="907318" y="935023"/>
                </a:lnTo>
                <a:lnTo>
                  <a:pt x="972819" y="935989"/>
                </a:lnTo>
                <a:lnTo>
                  <a:pt x="1038315" y="935023"/>
                </a:lnTo>
                <a:lnTo>
                  <a:pt x="1102443" y="932160"/>
                </a:lnTo>
                <a:lnTo>
                  <a:pt x="1165093" y="927455"/>
                </a:lnTo>
                <a:lnTo>
                  <a:pt x="1226154" y="920961"/>
                </a:lnTo>
                <a:lnTo>
                  <a:pt x="1285514" y="912733"/>
                </a:lnTo>
                <a:lnTo>
                  <a:pt x="1343062" y="902825"/>
                </a:lnTo>
                <a:lnTo>
                  <a:pt x="1398688" y="891291"/>
                </a:lnTo>
                <a:lnTo>
                  <a:pt x="1452279" y="878186"/>
                </a:lnTo>
                <a:lnTo>
                  <a:pt x="1503725" y="863562"/>
                </a:lnTo>
                <a:lnTo>
                  <a:pt x="1552915" y="847476"/>
                </a:lnTo>
                <a:lnTo>
                  <a:pt x="1599737" y="829979"/>
                </a:lnTo>
                <a:lnTo>
                  <a:pt x="1644080" y="811128"/>
                </a:lnTo>
                <a:lnTo>
                  <a:pt x="1685833" y="790975"/>
                </a:lnTo>
                <a:lnTo>
                  <a:pt x="1724884" y="769576"/>
                </a:lnTo>
                <a:lnTo>
                  <a:pt x="1761124" y="746983"/>
                </a:lnTo>
                <a:lnTo>
                  <a:pt x="1794439" y="723252"/>
                </a:lnTo>
                <a:lnTo>
                  <a:pt x="1824720" y="698436"/>
                </a:lnTo>
                <a:lnTo>
                  <a:pt x="1875732" y="645767"/>
                </a:lnTo>
                <a:lnTo>
                  <a:pt x="1913271" y="589409"/>
                </a:lnTo>
                <a:lnTo>
                  <a:pt x="1936447" y="529796"/>
                </a:lnTo>
                <a:lnTo>
                  <a:pt x="1944369" y="467360"/>
                </a:lnTo>
                <a:lnTo>
                  <a:pt x="1942370" y="435822"/>
                </a:lnTo>
                <a:lnTo>
                  <a:pt x="1926710" y="374787"/>
                </a:lnTo>
                <a:lnTo>
                  <a:pt x="1896242" y="316829"/>
                </a:lnTo>
                <a:lnTo>
                  <a:pt x="1851855" y="262372"/>
                </a:lnTo>
                <a:lnTo>
                  <a:pt x="1794439" y="211842"/>
                </a:lnTo>
                <a:lnTo>
                  <a:pt x="1761124" y="188183"/>
                </a:lnTo>
                <a:lnTo>
                  <a:pt x="1724884" y="165665"/>
                </a:lnTo>
                <a:lnTo>
                  <a:pt x="1685833" y="144341"/>
                </a:lnTo>
                <a:lnTo>
                  <a:pt x="1644080" y="124264"/>
                </a:lnTo>
                <a:lnTo>
                  <a:pt x="1599737" y="105488"/>
                </a:lnTo>
                <a:lnTo>
                  <a:pt x="1552915" y="88066"/>
                </a:lnTo>
                <a:lnTo>
                  <a:pt x="1503725" y="72051"/>
                </a:lnTo>
                <a:lnTo>
                  <a:pt x="1452279" y="57496"/>
                </a:lnTo>
                <a:lnTo>
                  <a:pt x="1398688" y="44455"/>
                </a:lnTo>
                <a:lnTo>
                  <a:pt x="1343062" y="32979"/>
                </a:lnTo>
                <a:lnTo>
                  <a:pt x="1285514" y="23124"/>
                </a:lnTo>
                <a:lnTo>
                  <a:pt x="1226154" y="14941"/>
                </a:lnTo>
                <a:lnTo>
                  <a:pt x="1165093" y="8484"/>
                </a:lnTo>
                <a:lnTo>
                  <a:pt x="1102443" y="3806"/>
                </a:lnTo>
                <a:lnTo>
                  <a:pt x="1038315" y="960"/>
                </a:lnTo>
                <a:lnTo>
                  <a:pt x="97281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03370" y="4032250"/>
            <a:ext cx="1944370" cy="935990"/>
          </a:xfrm>
          <a:custGeom>
            <a:avLst/>
            <a:gdLst/>
            <a:ahLst/>
            <a:cxnLst/>
            <a:rect l="l" t="t" r="r" b="b"/>
            <a:pathLst>
              <a:path w="1944370" h="935989">
                <a:moveTo>
                  <a:pt x="972819" y="0"/>
                </a:moveTo>
                <a:lnTo>
                  <a:pt x="1038315" y="960"/>
                </a:lnTo>
                <a:lnTo>
                  <a:pt x="1102443" y="3806"/>
                </a:lnTo>
                <a:lnTo>
                  <a:pt x="1165093" y="8484"/>
                </a:lnTo>
                <a:lnTo>
                  <a:pt x="1226154" y="14941"/>
                </a:lnTo>
                <a:lnTo>
                  <a:pt x="1285514" y="23124"/>
                </a:lnTo>
                <a:lnTo>
                  <a:pt x="1343062" y="32979"/>
                </a:lnTo>
                <a:lnTo>
                  <a:pt x="1398688" y="44455"/>
                </a:lnTo>
                <a:lnTo>
                  <a:pt x="1452279" y="57496"/>
                </a:lnTo>
                <a:lnTo>
                  <a:pt x="1503725" y="72051"/>
                </a:lnTo>
                <a:lnTo>
                  <a:pt x="1552915" y="88066"/>
                </a:lnTo>
                <a:lnTo>
                  <a:pt x="1599737" y="105488"/>
                </a:lnTo>
                <a:lnTo>
                  <a:pt x="1644080" y="124264"/>
                </a:lnTo>
                <a:lnTo>
                  <a:pt x="1685833" y="144341"/>
                </a:lnTo>
                <a:lnTo>
                  <a:pt x="1724884" y="165665"/>
                </a:lnTo>
                <a:lnTo>
                  <a:pt x="1761124" y="188183"/>
                </a:lnTo>
                <a:lnTo>
                  <a:pt x="1794439" y="211842"/>
                </a:lnTo>
                <a:lnTo>
                  <a:pt x="1824720" y="236590"/>
                </a:lnTo>
                <a:lnTo>
                  <a:pt x="1875732" y="289136"/>
                </a:lnTo>
                <a:lnTo>
                  <a:pt x="1913271" y="345397"/>
                </a:lnTo>
                <a:lnTo>
                  <a:pt x="1936447" y="404946"/>
                </a:lnTo>
                <a:lnTo>
                  <a:pt x="1944369" y="467360"/>
                </a:lnTo>
                <a:lnTo>
                  <a:pt x="1942370" y="498903"/>
                </a:lnTo>
                <a:lnTo>
                  <a:pt x="1926710" y="559982"/>
                </a:lnTo>
                <a:lnTo>
                  <a:pt x="1896242" y="618022"/>
                </a:lnTo>
                <a:lnTo>
                  <a:pt x="1851855" y="672590"/>
                </a:lnTo>
                <a:lnTo>
                  <a:pt x="1794439" y="723252"/>
                </a:lnTo>
                <a:lnTo>
                  <a:pt x="1761124" y="746983"/>
                </a:lnTo>
                <a:lnTo>
                  <a:pt x="1724884" y="769576"/>
                </a:lnTo>
                <a:lnTo>
                  <a:pt x="1685833" y="790975"/>
                </a:lnTo>
                <a:lnTo>
                  <a:pt x="1644080" y="811128"/>
                </a:lnTo>
                <a:lnTo>
                  <a:pt x="1599737" y="829979"/>
                </a:lnTo>
                <a:lnTo>
                  <a:pt x="1552915" y="847476"/>
                </a:lnTo>
                <a:lnTo>
                  <a:pt x="1503725" y="863562"/>
                </a:lnTo>
                <a:lnTo>
                  <a:pt x="1452279" y="878186"/>
                </a:lnTo>
                <a:lnTo>
                  <a:pt x="1398688" y="891291"/>
                </a:lnTo>
                <a:lnTo>
                  <a:pt x="1343062" y="902825"/>
                </a:lnTo>
                <a:lnTo>
                  <a:pt x="1285514" y="912733"/>
                </a:lnTo>
                <a:lnTo>
                  <a:pt x="1226154" y="920961"/>
                </a:lnTo>
                <a:lnTo>
                  <a:pt x="1165093" y="927455"/>
                </a:lnTo>
                <a:lnTo>
                  <a:pt x="1102443" y="932160"/>
                </a:lnTo>
                <a:lnTo>
                  <a:pt x="1038315" y="935023"/>
                </a:lnTo>
                <a:lnTo>
                  <a:pt x="972819" y="935989"/>
                </a:lnTo>
                <a:lnTo>
                  <a:pt x="907318" y="935023"/>
                </a:lnTo>
                <a:lnTo>
                  <a:pt x="843173" y="932160"/>
                </a:lnTo>
                <a:lnTo>
                  <a:pt x="780496" y="927455"/>
                </a:lnTo>
                <a:lnTo>
                  <a:pt x="719398" y="920961"/>
                </a:lnTo>
                <a:lnTo>
                  <a:pt x="659993" y="912733"/>
                </a:lnTo>
                <a:lnTo>
                  <a:pt x="602392" y="902825"/>
                </a:lnTo>
                <a:lnTo>
                  <a:pt x="546708" y="891291"/>
                </a:lnTo>
                <a:lnTo>
                  <a:pt x="493053" y="878186"/>
                </a:lnTo>
                <a:lnTo>
                  <a:pt x="441538" y="863562"/>
                </a:lnTo>
                <a:lnTo>
                  <a:pt x="392277" y="847476"/>
                </a:lnTo>
                <a:lnTo>
                  <a:pt x="345381" y="829979"/>
                </a:lnTo>
                <a:lnTo>
                  <a:pt x="300962" y="811128"/>
                </a:lnTo>
                <a:lnTo>
                  <a:pt x="259133" y="790975"/>
                </a:lnTo>
                <a:lnTo>
                  <a:pt x="220006" y="769576"/>
                </a:lnTo>
                <a:lnTo>
                  <a:pt x="183692" y="746983"/>
                </a:lnTo>
                <a:lnTo>
                  <a:pt x="150305" y="723252"/>
                </a:lnTo>
                <a:lnTo>
                  <a:pt x="119956" y="698436"/>
                </a:lnTo>
                <a:lnTo>
                  <a:pt x="68821" y="645767"/>
                </a:lnTo>
                <a:lnTo>
                  <a:pt x="31185" y="589409"/>
                </a:lnTo>
                <a:lnTo>
                  <a:pt x="7945" y="529796"/>
                </a:lnTo>
                <a:lnTo>
                  <a:pt x="0" y="467360"/>
                </a:lnTo>
                <a:lnTo>
                  <a:pt x="2005" y="435822"/>
                </a:lnTo>
                <a:lnTo>
                  <a:pt x="17710" y="374787"/>
                </a:lnTo>
                <a:lnTo>
                  <a:pt x="48260" y="316829"/>
                </a:lnTo>
                <a:lnTo>
                  <a:pt x="92757" y="262372"/>
                </a:lnTo>
                <a:lnTo>
                  <a:pt x="150305" y="211842"/>
                </a:lnTo>
                <a:lnTo>
                  <a:pt x="183692" y="188183"/>
                </a:lnTo>
                <a:lnTo>
                  <a:pt x="220006" y="165665"/>
                </a:lnTo>
                <a:lnTo>
                  <a:pt x="259133" y="144341"/>
                </a:lnTo>
                <a:lnTo>
                  <a:pt x="300962" y="124264"/>
                </a:lnTo>
                <a:lnTo>
                  <a:pt x="345381" y="105488"/>
                </a:lnTo>
                <a:lnTo>
                  <a:pt x="392277" y="88066"/>
                </a:lnTo>
                <a:lnTo>
                  <a:pt x="441538" y="72051"/>
                </a:lnTo>
                <a:lnTo>
                  <a:pt x="493053" y="57496"/>
                </a:lnTo>
                <a:lnTo>
                  <a:pt x="546708" y="44455"/>
                </a:lnTo>
                <a:lnTo>
                  <a:pt x="602392" y="32979"/>
                </a:lnTo>
                <a:lnTo>
                  <a:pt x="659993" y="23124"/>
                </a:lnTo>
                <a:lnTo>
                  <a:pt x="719398" y="14941"/>
                </a:lnTo>
                <a:lnTo>
                  <a:pt x="780496" y="8484"/>
                </a:lnTo>
                <a:lnTo>
                  <a:pt x="843173" y="3806"/>
                </a:lnTo>
                <a:lnTo>
                  <a:pt x="907318" y="960"/>
                </a:lnTo>
                <a:lnTo>
                  <a:pt x="972819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25340" y="4347209"/>
            <a:ext cx="90106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6</a:t>
            </a:r>
            <a:r>
              <a:rPr sz="1800" spc="-15" dirty="0">
                <a:latin typeface="Consolas"/>
                <a:cs typeface="Consolas"/>
              </a:rPr>
              <a:t>f</a:t>
            </a:r>
            <a:r>
              <a:rPr sz="1800" spc="-5" dirty="0">
                <a:latin typeface="Consolas"/>
                <a:cs typeface="Consolas"/>
              </a:rPr>
              <a:t>b</a:t>
            </a:r>
            <a:r>
              <a:rPr sz="1800" spc="-15" dirty="0">
                <a:latin typeface="Consolas"/>
                <a:cs typeface="Consolas"/>
              </a:rPr>
              <a:t>a</a:t>
            </a:r>
            <a:r>
              <a:rPr sz="1800" spc="-5" dirty="0">
                <a:latin typeface="Consolas"/>
                <a:cs typeface="Consolas"/>
              </a:rPr>
              <a:t>5</a:t>
            </a:r>
            <a:r>
              <a:rPr sz="1800" spc="-15" dirty="0">
                <a:latin typeface="Consolas"/>
                <a:cs typeface="Consolas"/>
              </a:rPr>
              <a:t>1</a:t>
            </a:r>
            <a:r>
              <a:rPr sz="1800" dirty="0">
                <a:latin typeface="Consolas"/>
                <a:cs typeface="Consolas"/>
              </a:rPr>
              <a:t>8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7600" y="4357370"/>
            <a:ext cx="148018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55" dirty="0">
                <a:latin typeface="Arial Narrow"/>
                <a:cs typeface="Arial Narrow"/>
              </a:rPr>
              <a:t>Initial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225" dirty="0">
                <a:latin typeface="Arial Narrow"/>
                <a:cs typeface="Arial Narrow"/>
              </a:rPr>
              <a:t>Commit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03370" y="4032250"/>
            <a:ext cx="1944370" cy="935990"/>
          </a:xfrm>
          <a:custGeom>
            <a:avLst/>
            <a:gdLst/>
            <a:ahLst/>
            <a:cxnLst/>
            <a:rect l="l" t="t" r="r" b="b"/>
            <a:pathLst>
              <a:path w="1944370" h="935989">
                <a:moveTo>
                  <a:pt x="972819" y="0"/>
                </a:moveTo>
                <a:lnTo>
                  <a:pt x="907318" y="960"/>
                </a:lnTo>
                <a:lnTo>
                  <a:pt x="843173" y="3806"/>
                </a:lnTo>
                <a:lnTo>
                  <a:pt x="780496" y="8484"/>
                </a:lnTo>
                <a:lnTo>
                  <a:pt x="719398" y="14941"/>
                </a:lnTo>
                <a:lnTo>
                  <a:pt x="659993" y="23124"/>
                </a:lnTo>
                <a:lnTo>
                  <a:pt x="602392" y="32979"/>
                </a:lnTo>
                <a:lnTo>
                  <a:pt x="546708" y="44455"/>
                </a:lnTo>
                <a:lnTo>
                  <a:pt x="493053" y="57496"/>
                </a:lnTo>
                <a:lnTo>
                  <a:pt x="441538" y="72051"/>
                </a:lnTo>
                <a:lnTo>
                  <a:pt x="392277" y="88066"/>
                </a:lnTo>
                <a:lnTo>
                  <a:pt x="345381" y="105488"/>
                </a:lnTo>
                <a:lnTo>
                  <a:pt x="300962" y="124264"/>
                </a:lnTo>
                <a:lnTo>
                  <a:pt x="259133" y="144341"/>
                </a:lnTo>
                <a:lnTo>
                  <a:pt x="220006" y="165665"/>
                </a:lnTo>
                <a:lnTo>
                  <a:pt x="183692" y="188183"/>
                </a:lnTo>
                <a:lnTo>
                  <a:pt x="150305" y="211842"/>
                </a:lnTo>
                <a:lnTo>
                  <a:pt x="119956" y="236590"/>
                </a:lnTo>
                <a:lnTo>
                  <a:pt x="68821" y="289136"/>
                </a:lnTo>
                <a:lnTo>
                  <a:pt x="31185" y="345397"/>
                </a:lnTo>
                <a:lnTo>
                  <a:pt x="7945" y="404946"/>
                </a:lnTo>
                <a:lnTo>
                  <a:pt x="0" y="467360"/>
                </a:lnTo>
                <a:lnTo>
                  <a:pt x="2005" y="498903"/>
                </a:lnTo>
                <a:lnTo>
                  <a:pt x="17710" y="559982"/>
                </a:lnTo>
                <a:lnTo>
                  <a:pt x="48259" y="618022"/>
                </a:lnTo>
                <a:lnTo>
                  <a:pt x="92757" y="672590"/>
                </a:lnTo>
                <a:lnTo>
                  <a:pt x="150305" y="723252"/>
                </a:lnTo>
                <a:lnTo>
                  <a:pt x="183692" y="746983"/>
                </a:lnTo>
                <a:lnTo>
                  <a:pt x="220006" y="769576"/>
                </a:lnTo>
                <a:lnTo>
                  <a:pt x="259133" y="790975"/>
                </a:lnTo>
                <a:lnTo>
                  <a:pt x="300962" y="811128"/>
                </a:lnTo>
                <a:lnTo>
                  <a:pt x="345381" y="829979"/>
                </a:lnTo>
                <a:lnTo>
                  <a:pt x="392277" y="847476"/>
                </a:lnTo>
                <a:lnTo>
                  <a:pt x="441538" y="863562"/>
                </a:lnTo>
                <a:lnTo>
                  <a:pt x="493053" y="878186"/>
                </a:lnTo>
                <a:lnTo>
                  <a:pt x="546708" y="891291"/>
                </a:lnTo>
                <a:lnTo>
                  <a:pt x="602392" y="902825"/>
                </a:lnTo>
                <a:lnTo>
                  <a:pt x="659993" y="912733"/>
                </a:lnTo>
                <a:lnTo>
                  <a:pt x="719398" y="920961"/>
                </a:lnTo>
                <a:lnTo>
                  <a:pt x="780496" y="927455"/>
                </a:lnTo>
                <a:lnTo>
                  <a:pt x="843173" y="932160"/>
                </a:lnTo>
                <a:lnTo>
                  <a:pt x="907318" y="935023"/>
                </a:lnTo>
                <a:lnTo>
                  <a:pt x="972819" y="935989"/>
                </a:lnTo>
                <a:lnTo>
                  <a:pt x="1038315" y="935023"/>
                </a:lnTo>
                <a:lnTo>
                  <a:pt x="1102443" y="932160"/>
                </a:lnTo>
                <a:lnTo>
                  <a:pt x="1165093" y="927455"/>
                </a:lnTo>
                <a:lnTo>
                  <a:pt x="1226154" y="920961"/>
                </a:lnTo>
                <a:lnTo>
                  <a:pt x="1285514" y="912733"/>
                </a:lnTo>
                <a:lnTo>
                  <a:pt x="1343062" y="902825"/>
                </a:lnTo>
                <a:lnTo>
                  <a:pt x="1398688" y="891291"/>
                </a:lnTo>
                <a:lnTo>
                  <a:pt x="1452279" y="878186"/>
                </a:lnTo>
                <a:lnTo>
                  <a:pt x="1503725" y="863562"/>
                </a:lnTo>
                <a:lnTo>
                  <a:pt x="1552915" y="847476"/>
                </a:lnTo>
                <a:lnTo>
                  <a:pt x="1599737" y="829979"/>
                </a:lnTo>
                <a:lnTo>
                  <a:pt x="1644080" y="811128"/>
                </a:lnTo>
                <a:lnTo>
                  <a:pt x="1685833" y="790975"/>
                </a:lnTo>
                <a:lnTo>
                  <a:pt x="1724884" y="769576"/>
                </a:lnTo>
                <a:lnTo>
                  <a:pt x="1761124" y="746983"/>
                </a:lnTo>
                <a:lnTo>
                  <a:pt x="1794439" y="723252"/>
                </a:lnTo>
                <a:lnTo>
                  <a:pt x="1824720" y="698436"/>
                </a:lnTo>
                <a:lnTo>
                  <a:pt x="1875732" y="645767"/>
                </a:lnTo>
                <a:lnTo>
                  <a:pt x="1913271" y="589409"/>
                </a:lnTo>
                <a:lnTo>
                  <a:pt x="1936447" y="529796"/>
                </a:lnTo>
                <a:lnTo>
                  <a:pt x="1944369" y="467360"/>
                </a:lnTo>
                <a:lnTo>
                  <a:pt x="1942370" y="435822"/>
                </a:lnTo>
                <a:lnTo>
                  <a:pt x="1926710" y="374787"/>
                </a:lnTo>
                <a:lnTo>
                  <a:pt x="1896242" y="316829"/>
                </a:lnTo>
                <a:lnTo>
                  <a:pt x="1851855" y="262372"/>
                </a:lnTo>
                <a:lnTo>
                  <a:pt x="1794439" y="211842"/>
                </a:lnTo>
                <a:lnTo>
                  <a:pt x="1761124" y="188183"/>
                </a:lnTo>
                <a:lnTo>
                  <a:pt x="1724884" y="165665"/>
                </a:lnTo>
                <a:lnTo>
                  <a:pt x="1685833" y="144341"/>
                </a:lnTo>
                <a:lnTo>
                  <a:pt x="1644080" y="124264"/>
                </a:lnTo>
                <a:lnTo>
                  <a:pt x="1599737" y="105488"/>
                </a:lnTo>
                <a:lnTo>
                  <a:pt x="1552915" y="88066"/>
                </a:lnTo>
                <a:lnTo>
                  <a:pt x="1503725" y="72051"/>
                </a:lnTo>
                <a:lnTo>
                  <a:pt x="1452279" y="57496"/>
                </a:lnTo>
                <a:lnTo>
                  <a:pt x="1398688" y="44455"/>
                </a:lnTo>
                <a:lnTo>
                  <a:pt x="1343062" y="32979"/>
                </a:lnTo>
                <a:lnTo>
                  <a:pt x="1285514" y="23124"/>
                </a:lnTo>
                <a:lnTo>
                  <a:pt x="1226154" y="14941"/>
                </a:lnTo>
                <a:lnTo>
                  <a:pt x="1165093" y="8484"/>
                </a:lnTo>
                <a:lnTo>
                  <a:pt x="1102443" y="3806"/>
                </a:lnTo>
                <a:lnTo>
                  <a:pt x="1038315" y="960"/>
                </a:lnTo>
                <a:lnTo>
                  <a:pt x="97281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03370" y="4032250"/>
            <a:ext cx="1944370" cy="935990"/>
          </a:xfrm>
          <a:custGeom>
            <a:avLst/>
            <a:gdLst/>
            <a:ahLst/>
            <a:cxnLst/>
            <a:rect l="l" t="t" r="r" b="b"/>
            <a:pathLst>
              <a:path w="1944370" h="935989">
                <a:moveTo>
                  <a:pt x="972819" y="0"/>
                </a:moveTo>
                <a:lnTo>
                  <a:pt x="1038315" y="960"/>
                </a:lnTo>
                <a:lnTo>
                  <a:pt x="1102443" y="3806"/>
                </a:lnTo>
                <a:lnTo>
                  <a:pt x="1165093" y="8484"/>
                </a:lnTo>
                <a:lnTo>
                  <a:pt x="1226154" y="14941"/>
                </a:lnTo>
                <a:lnTo>
                  <a:pt x="1285514" y="23124"/>
                </a:lnTo>
                <a:lnTo>
                  <a:pt x="1343062" y="32979"/>
                </a:lnTo>
                <a:lnTo>
                  <a:pt x="1398688" y="44455"/>
                </a:lnTo>
                <a:lnTo>
                  <a:pt x="1452279" y="57496"/>
                </a:lnTo>
                <a:lnTo>
                  <a:pt x="1503725" y="72051"/>
                </a:lnTo>
                <a:lnTo>
                  <a:pt x="1552915" y="88066"/>
                </a:lnTo>
                <a:lnTo>
                  <a:pt x="1599737" y="105488"/>
                </a:lnTo>
                <a:lnTo>
                  <a:pt x="1644080" y="124264"/>
                </a:lnTo>
                <a:lnTo>
                  <a:pt x="1685833" y="144341"/>
                </a:lnTo>
                <a:lnTo>
                  <a:pt x="1724884" y="165665"/>
                </a:lnTo>
                <a:lnTo>
                  <a:pt x="1761124" y="188183"/>
                </a:lnTo>
                <a:lnTo>
                  <a:pt x="1794439" y="211842"/>
                </a:lnTo>
                <a:lnTo>
                  <a:pt x="1824720" y="236590"/>
                </a:lnTo>
                <a:lnTo>
                  <a:pt x="1875732" y="289136"/>
                </a:lnTo>
                <a:lnTo>
                  <a:pt x="1913271" y="345397"/>
                </a:lnTo>
                <a:lnTo>
                  <a:pt x="1936447" y="404946"/>
                </a:lnTo>
                <a:lnTo>
                  <a:pt x="1944369" y="467360"/>
                </a:lnTo>
                <a:lnTo>
                  <a:pt x="1942370" y="498903"/>
                </a:lnTo>
                <a:lnTo>
                  <a:pt x="1926710" y="559982"/>
                </a:lnTo>
                <a:lnTo>
                  <a:pt x="1896242" y="618022"/>
                </a:lnTo>
                <a:lnTo>
                  <a:pt x="1851855" y="672590"/>
                </a:lnTo>
                <a:lnTo>
                  <a:pt x="1794439" y="723252"/>
                </a:lnTo>
                <a:lnTo>
                  <a:pt x="1761124" y="746983"/>
                </a:lnTo>
                <a:lnTo>
                  <a:pt x="1724884" y="769576"/>
                </a:lnTo>
                <a:lnTo>
                  <a:pt x="1685833" y="790975"/>
                </a:lnTo>
                <a:lnTo>
                  <a:pt x="1644080" y="811128"/>
                </a:lnTo>
                <a:lnTo>
                  <a:pt x="1599737" y="829979"/>
                </a:lnTo>
                <a:lnTo>
                  <a:pt x="1552915" y="847476"/>
                </a:lnTo>
                <a:lnTo>
                  <a:pt x="1503725" y="863562"/>
                </a:lnTo>
                <a:lnTo>
                  <a:pt x="1452279" y="878186"/>
                </a:lnTo>
                <a:lnTo>
                  <a:pt x="1398688" y="891291"/>
                </a:lnTo>
                <a:lnTo>
                  <a:pt x="1343062" y="902825"/>
                </a:lnTo>
                <a:lnTo>
                  <a:pt x="1285514" y="912733"/>
                </a:lnTo>
                <a:lnTo>
                  <a:pt x="1226154" y="920961"/>
                </a:lnTo>
                <a:lnTo>
                  <a:pt x="1165093" y="927455"/>
                </a:lnTo>
                <a:lnTo>
                  <a:pt x="1102443" y="932160"/>
                </a:lnTo>
                <a:lnTo>
                  <a:pt x="1038315" y="935023"/>
                </a:lnTo>
                <a:lnTo>
                  <a:pt x="972819" y="935989"/>
                </a:lnTo>
                <a:lnTo>
                  <a:pt x="907318" y="935023"/>
                </a:lnTo>
                <a:lnTo>
                  <a:pt x="843173" y="932160"/>
                </a:lnTo>
                <a:lnTo>
                  <a:pt x="780496" y="927455"/>
                </a:lnTo>
                <a:lnTo>
                  <a:pt x="719398" y="920961"/>
                </a:lnTo>
                <a:lnTo>
                  <a:pt x="659993" y="912733"/>
                </a:lnTo>
                <a:lnTo>
                  <a:pt x="602392" y="902825"/>
                </a:lnTo>
                <a:lnTo>
                  <a:pt x="546708" y="891291"/>
                </a:lnTo>
                <a:lnTo>
                  <a:pt x="493053" y="878186"/>
                </a:lnTo>
                <a:lnTo>
                  <a:pt x="441538" y="863562"/>
                </a:lnTo>
                <a:lnTo>
                  <a:pt x="392277" y="847476"/>
                </a:lnTo>
                <a:lnTo>
                  <a:pt x="345381" y="829979"/>
                </a:lnTo>
                <a:lnTo>
                  <a:pt x="300962" y="811128"/>
                </a:lnTo>
                <a:lnTo>
                  <a:pt x="259133" y="790975"/>
                </a:lnTo>
                <a:lnTo>
                  <a:pt x="220006" y="769576"/>
                </a:lnTo>
                <a:lnTo>
                  <a:pt x="183692" y="746983"/>
                </a:lnTo>
                <a:lnTo>
                  <a:pt x="150305" y="723252"/>
                </a:lnTo>
                <a:lnTo>
                  <a:pt x="119956" y="698436"/>
                </a:lnTo>
                <a:lnTo>
                  <a:pt x="68821" y="645767"/>
                </a:lnTo>
                <a:lnTo>
                  <a:pt x="31185" y="589409"/>
                </a:lnTo>
                <a:lnTo>
                  <a:pt x="7945" y="529796"/>
                </a:lnTo>
                <a:lnTo>
                  <a:pt x="0" y="467360"/>
                </a:lnTo>
                <a:lnTo>
                  <a:pt x="2005" y="435822"/>
                </a:lnTo>
                <a:lnTo>
                  <a:pt x="17710" y="374787"/>
                </a:lnTo>
                <a:lnTo>
                  <a:pt x="48260" y="316829"/>
                </a:lnTo>
                <a:lnTo>
                  <a:pt x="92757" y="262372"/>
                </a:lnTo>
                <a:lnTo>
                  <a:pt x="150305" y="211842"/>
                </a:lnTo>
                <a:lnTo>
                  <a:pt x="183692" y="188183"/>
                </a:lnTo>
                <a:lnTo>
                  <a:pt x="220006" y="165665"/>
                </a:lnTo>
                <a:lnTo>
                  <a:pt x="259133" y="144341"/>
                </a:lnTo>
                <a:lnTo>
                  <a:pt x="300962" y="124264"/>
                </a:lnTo>
                <a:lnTo>
                  <a:pt x="345381" y="105488"/>
                </a:lnTo>
                <a:lnTo>
                  <a:pt x="392277" y="88066"/>
                </a:lnTo>
                <a:lnTo>
                  <a:pt x="441538" y="72051"/>
                </a:lnTo>
                <a:lnTo>
                  <a:pt x="493053" y="57496"/>
                </a:lnTo>
                <a:lnTo>
                  <a:pt x="546708" y="44455"/>
                </a:lnTo>
                <a:lnTo>
                  <a:pt x="602392" y="32979"/>
                </a:lnTo>
                <a:lnTo>
                  <a:pt x="659993" y="23124"/>
                </a:lnTo>
                <a:lnTo>
                  <a:pt x="719398" y="14941"/>
                </a:lnTo>
                <a:lnTo>
                  <a:pt x="780496" y="8484"/>
                </a:lnTo>
                <a:lnTo>
                  <a:pt x="843173" y="3806"/>
                </a:lnTo>
                <a:lnTo>
                  <a:pt x="907318" y="960"/>
                </a:lnTo>
                <a:lnTo>
                  <a:pt x="972819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25340" y="4347209"/>
            <a:ext cx="90106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6</a:t>
            </a:r>
            <a:r>
              <a:rPr sz="1800" spc="-15" dirty="0">
                <a:latin typeface="Consolas"/>
                <a:cs typeface="Consolas"/>
              </a:rPr>
              <a:t>f</a:t>
            </a:r>
            <a:r>
              <a:rPr sz="1800" spc="-5" dirty="0">
                <a:latin typeface="Consolas"/>
                <a:cs typeface="Consolas"/>
              </a:rPr>
              <a:t>b</a:t>
            </a:r>
            <a:r>
              <a:rPr sz="1800" spc="-15" dirty="0">
                <a:latin typeface="Consolas"/>
                <a:cs typeface="Consolas"/>
              </a:rPr>
              <a:t>a</a:t>
            </a:r>
            <a:r>
              <a:rPr sz="1800" spc="-5" dirty="0">
                <a:latin typeface="Consolas"/>
                <a:cs typeface="Consolas"/>
              </a:rPr>
              <a:t>5</a:t>
            </a:r>
            <a:r>
              <a:rPr sz="1800" spc="-15" dirty="0">
                <a:latin typeface="Consolas"/>
                <a:cs typeface="Consolas"/>
              </a:rPr>
              <a:t>1</a:t>
            </a:r>
            <a:r>
              <a:rPr sz="1800" dirty="0">
                <a:latin typeface="Consolas"/>
                <a:cs typeface="Consolas"/>
              </a:rPr>
              <a:t>8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370" y="5890259"/>
            <a:ext cx="116839" cy="15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70" dirty="0">
                <a:latin typeface="Calibri"/>
                <a:cs typeface="Calibri"/>
              </a:rPr>
              <a:t>●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370" y="6186170"/>
            <a:ext cx="116839" cy="15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70" dirty="0">
                <a:latin typeface="Calibri"/>
                <a:cs typeface="Calibri"/>
              </a:rPr>
              <a:t>●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3080" y="5134609"/>
            <a:ext cx="9169400" cy="158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0489" algn="ctr">
              <a:lnSpc>
                <a:spcPts val="3080"/>
              </a:lnSpc>
            </a:pPr>
            <a:r>
              <a:rPr sz="2600" b="1" spc="-35" dirty="0">
                <a:latin typeface="Trebuchet MS"/>
                <a:cs typeface="Trebuchet MS"/>
              </a:rPr>
              <a:t>object</a:t>
            </a:r>
            <a:r>
              <a:rPr sz="2600" b="1" spc="-225" dirty="0">
                <a:latin typeface="Trebuchet MS"/>
                <a:cs typeface="Trebuchet MS"/>
              </a:rPr>
              <a:t> </a:t>
            </a:r>
            <a:r>
              <a:rPr sz="2600" b="1" spc="-5" dirty="0">
                <a:latin typeface="Trebuchet MS"/>
                <a:cs typeface="Trebuchet MS"/>
              </a:rPr>
              <a:t>name</a:t>
            </a:r>
            <a:endParaRPr sz="2600">
              <a:latin typeface="Trebuchet MS"/>
              <a:cs typeface="Trebuchet MS"/>
            </a:endParaRPr>
          </a:p>
          <a:p>
            <a:pPr marL="3152140">
              <a:lnSpc>
                <a:spcPts val="2320"/>
              </a:lnSpc>
            </a:pPr>
            <a:r>
              <a:rPr sz="2000" i="1" spc="-125" dirty="0">
                <a:latin typeface="Lucida Sans"/>
                <a:cs typeface="Lucida Sans"/>
              </a:rPr>
              <a:t>aka </a:t>
            </a:r>
            <a:r>
              <a:rPr sz="2000" i="1" spc="-65" dirty="0">
                <a:latin typeface="Lucida Sans"/>
                <a:cs typeface="Lucida Sans"/>
              </a:rPr>
              <a:t>object </a:t>
            </a:r>
            <a:r>
              <a:rPr sz="2000" i="1" spc="-114" dirty="0">
                <a:latin typeface="Lucida Sans"/>
                <a:cs typeface="Lucida Sans"/>
              </a:rPr>
              <a:t>id, </a:t>
            </a:r>
            <a:r>
              <a:rPr sz="2000" i="1" spc="-105" dirty="0">
                <a:latin typeface="Lucida Sans"/>
                <a:cs typeface="Lucida Sans"/>
              </a:rPr>
              <a:t>commit</a:t>
            </a:r>
            <a:r>
              <a:rPr sz="2000" i="1" spc="-440" dirty="0">
                <a:latin typeface="Lucida Sans"/>
                <a:cs typeface="Lucida Sans"/>
              </a:rPr>
              <a:t> </a:t>
            </a:r>
            <a:r>
              <a:rPr sz="2000" i="1" spc="-145" dirty="0">
                <a:latin typeface="Lucida Sans"/>
                <a:cs typeface="Lucida Sans"/>
              </a:rPr>
              <a:t>hash</a:t>
            </a:r>
            <a:endParaRPr sz="2000">
              <a:latin typeface="Lucida Sans"/>
              <a:cs typeface="Lucida Sans"/>
            </a:endParaRPr>
          </a:p>
          <a:p>
            <a:pPr marL="12700" marR="5080" algn="just">
              <a:lnSpc>
                <a:spcPts val="2330"/>
              </a:lnSpc>
              <a:spcBef>
                <a:spcPts val="95"/>
              </a:spcBef>
            </a:pPr>
            <a:r>
              <a:rPr sz="2000" spc="135" dirty="0">
                <a:latin typeface="Arial Narrow"/>
                <a:cs typeface="Arial Narrow"/>
              </a:rPr>
              <a:t>SHA-1</a:t>
            </a:r>
            <a:r>
              <a:rPr sz="2000" spc="15" dirty="0">
                <a:latin typeface="Arial Narrow"/>
                <a:cs typeface="Arial Narrow"/>
              </a:rPr>
              <a:t> </a:t>
            </a:r>
            <a:r>
              <a:rPr sz="2000" spc="160" dirty="0">
                <a:latin typeface="Arial Narrow"/>
                <a:cs typeface="Arial Narrow"/>
              </a:rPr>
              <a:t>hash</a:t>
            </a:r>
            <a:r>
              <a:rPr sz="2000" spc="15" dirty="0">
                <a:latin typeface="Arial Narrow"/>
                <a:cs typeface="Arial Narrow"/>
              </a:rPr>
              <a:t> </a:t>
            </a:r>
            <a:r>
              <a:rPr sz="2000" spc="310" dirty="0">
                <a:latin typeface="Arial Narrow"/>
                <a:cs typeface="Arial Narrow"/>
              </a:rPr>
              <a:t>/</a:t>
            </a:r>
            <a:r>
              <a:rPr sz="2000" spc="15" dirty="0">
                <a:latin typeface="Arial Narrow"/>
                <a:cs typeface="Arial Narrow"/>
              </a:rPr>
              <a:t> </a:t>
            </a:r>
            <a:r>
              <a:rPr sz="2000" spc="190" dirty="0">
                <a:latin typeface="Arial Narrow"/>
                <a:cs typeface="Arial Narrow"/>
              </a:rPr>
              <a:t>checksum</a:t>
            </a:r>
            <a:r>
              <a:rPr sz="2000" spc="15" dirty="0">
                <a:latin typeface="Arial Narrow"/>
                <a:cs typeface="Arial Narrow"/>
              </a:rPr>
              <a:t> </a:t>
            </a:r>
            <a:r>
              <a:rPr sz="2000" spc="270" dirty="0">
                <a:latin typeface="Arial Narrow"/>
                <a:cs typeface="Arial Narrow"/>
              </a:rPr>
              <a:t>for</a:t>
            </a:r>
            <a:r>
              <a:rPr sz="2000" spc="15" dirty="0">
                <a:latin typeface="Arial Narrow"/>
                <a:cs typeface="Arial Narrow"/>
              </a:rPr>
              <a:t> </a:t>
            </a:r>
            <a:r>
              <a:rPr sz="2000" spc="200" dirty="0">
                <a:latin typeface="Arial Narrow"/>
                <a:cs typeface="Arial Narrow"/>
              </a:rPr>
              <a:t>verifying</a:t>
            </a:r>
            <a:r>
              <a:rPr sz="2000" spc="20" dirty="0">
                <a:latin typeface="Arial Narrow"/>
                <a:cs typeface="Arial Narrow"/>
              </a:rPr>
              <a:t> </a:t>
            </a:r>
            <a:r>
              <a:rPr sz="2000" spc="254" dirty="0">
                <a:latin typeface="Arial Narrow"/>
                <a:cs typeface="Arial Narrow"/>
              </a:rPr>
              <a:t>the</a:t>
            </a:r>
            <a:r>
              <a:rPr sz="2000" spc="5" dirty="0">
                <a:latin typeface="Arial Narrow"/>
                <a:cs typeface="Arial Narrow"/>
              </a:rPr>
              <a:t> </a:t>
            </a:r>
            <a:r>
              <a:rPr sz="2000" spc="225" dirty="0">
                <a:latin typeface="Arial Narrow"/>
                <a:cs typeface="Arial Narrow"/>
              </a:rPr>
              <a:t>integrity</a:t>
            </a:r>
            <a:r>
              <a:rPr sz="2000" spc="10" dirty="0">
                <a:latin typeface="Arial Narrow"/>
                <a:cs typeface="Arial Narrow"/>
              </a:rPr>
              <a:t> </a:t>
            </a:r>
            <a:r>
              <a:rPr sz="2000" spc="290" dirty="0">
                <a:latin typeface="Arial Narrow"/>
                <a:cs typeface="Arial Narrow"/>
              </a:rPr>
              <a:t>of</a:t>
            </a:r>
            <a:r>
              <a:rPr sz="2000" spc="15" dirty="0">
                <a:latin typeface="Arial Narrow"/>
                <a:cs typeface="Arial Narrow"/>
              </a:rPr>
              <a:t> </a:t>
            </a:r>
            <a:r>
              <a:rPr sz="2000" spc="254" dirty="0">
                <a:latin typeface="Arial Narrow"/>
                <a:cs typeface="Arial Narrow"/>
              </a:rPr>
              <a:t>the</a:t>
            </a:r>
            <a:r>
              <a:rPr sz="2000" spc="15" dirty="0">
                <a:latin typeface="Arial Narrow"/>
                <a:cs typeface="Arial Narrow"/>
              </a:rPr>
              <a:t> </a:t>
            </a:r>
            <a:r>
              <a:rPr sz="2000" spc="225" dirty="0">
                <a:latin typeface="Arial Narrow"/>
                <a:cs typeface="Arial Narrow"/>
              </a:rPr>
              <a:t>contents</a:t>
            </a:r>
            <a:r>
              <a:rPr sz="2000" spc="5" dirty="0">
                <a:latin typeface="Arial Narrow"/>
                <a:cs typeface="Arial Narrow"/>
              </a:rPr>
              <a:t> </a:t>
            </a:r>
            <a:r>
              <a:rPr sz="2000" spc="290" dirty="0">
                <a:latin typeface="Arial Narrow"/>
                <a:cs typeface="Arial Narrow"/>
              </a:rPr>
              <a:t>of</a:t>
            </a:r>
            <a:r>
              <a:rPr sz="2000" spc="15" dirty="0">
                <a:latin typeface="Arial Narrow"/>
                <a:cs typeface="Arial Narrow"/>
              </a:rPr>
              <a:t> </a:t>
            </a:r>
            <a:r>
              <a:rPr sz="2000" spc="254" dirty="0">
                <a:latin typeface="Arial Narrow"/>
                <a:cs typeface="Arial Narrow"/>
              </a:rPr>
              <a:t>the</a:t>
            </a:r>
            <a:r>
              <a:rPr sz="2000" spc="15" dirty="0">
                <a:latin typeface="Arial Narrow"/>
                <a:cs typeface="Arial Narrow"/>
              </a:rPr>
              <a:t> </a:t>
            </a:r>
            <a:r>
              <a:rPr sz="2000" spc="260" dirty="0">
                <a:latin typeface="Arial Narrow"/>
                <a:cs typeface="Arial Narrow"/>
              </a:rPr>
              <a:t>commit  </a:t>
            </a:r>
            <a:r>
              <a:rPr sz="2000" spc="180" dirty="0">
                <a:latin typeface="Arial Narrow"/>
                <a:cs typeface="Arial Narrow"/>
              </a:rPr>
              <a:t>Calculated</a:t>
            </a:r>
            <a:r>
              <a:rPr sz="2000" spc="5" dirty="0">
                <a:latin typeface="Arial Narrow"/>
                <a:cs typeface="Arial Narrow"/>
              </a:rPr>
              <a:t> </a:t>
            </a:r>
            <a:r>
              <a:rPr sz="2000" spc="180" dirty="0">
                <a:latin typeface="Arial Narrow"/>
                <a:cs typeface="Arial Narrow"/>
              </a:rPr>
              <a:t>based</a:t>
            </a:r>
            <a:r>
              <a:rPr sz="2000" spc="15" dirty="0">
                <a:latin typeface="Arial Narrow"/>
                <a:cs typeface="Arial Narrow"/>
              </a:rPr>
              <a:t> </a:t>
            </a:r>
            <a:r>
              <a:rPr sz="2000" spc="250" dirty="0">
                <a:latin typeface="Arial Narrow"/>
                <a:cs typeface="Arial Narrow"/>
              </a:rPr>
              <a:t>on</a:t>
            </a:r>
            <a:r>
              <a:rPr sz="2000" spc="15" dirty="0">
                <a:latin typeface="Arial Narrow"/>
                <a:cs typeface="Arial Narrow"/>
              </a:rPr>
              <a:t> </a:t>
            </a:r>
            <a:r>
              <a:rPr sz="2000" spc="204" dirty="0">
                <a:latin typeface="Arial Narrow"/>
                <a:cs typeface="Arial Narrow"/>
              </a:rPr>
              <a:t>file</a:t>
            </a:r>
            <a:r>
              <a:rPr sz="2000" spc="5" dirty="0">
                <a:latin typeface="Arial Narrow"/>
                <a:cs typeface="Arial Narrow"/>
              </a:rPr>
              <a:t> </a:t>
            </a:r>
            <a:r>
              <a:rPr sz="2000" spc="225" dirty="0">
                <a:latin typeface="Arial Narrow"/>
                <a:cs typeface="Arial Narrow"/>
              </a:rPr>
              <a:t>contents</a:t>
            </a:r>
            <a:r>
              <a:rPr sz="2000" spc="5" dirty="0">
                <a:latin typeface="Arial Narrow"/>
                <a:cs typeface="Arial Narrow"/>
              </a:rPr>
              <a:t> </a:t>
            </a:r>
            <a:r>
              <a:rPr sz="2000" spc="210" dirty="0">
                <a:latin typeface="Arial Narrow"/>
                <a:cs typeface="Arial Narrow"/>
              </a:rPr>
              <a:t>and</a:t>
            </a:r>
            <a:r>
              <a:rPr sz="2000" spc="5" dirty="0">
                <a:latin typeface="Arial Narrow"/>
                <a:cs typeface="Arial Narrow"/>
              </a:rPr>
              <a:t> </a:t>
            </a:r>
            <a:r>
              <a:rPr sz="2000" spc="235" dirty="0">
                <a:latin typeface="Arial Narrow"/>
                <a:cs typeface="Arial Narrow"/>
              </a:rPr>
              <a:t>metadata</a:t>
            </a:r>
            <a:r>
              <a:rPr sz="2000" spc="10" dirty="0">
                <a:latin typeface="Arial Narrow"/>
                <a:cs typeface="Arial Narrow"/>
              </a:rPr>
              <a:t> </a:t>
            </a:r>
            <a:r>
              <a:rPr sz="2000" spc="185" dirty="0">
                <a:latin typeface="Arial Narrow"/>
                <a:cs typeface="Arial Narrow"/>
              </a:rPr>
              <a:t>like</a:t>
            </a:r>
            <a:r>
              <a:rPr sz="2000" spc="5" dirty="0">
                <a:latin typeface="Arial Narrow"/>
                <a:cs typeface="Arial Narrow"/>
              </a:rPr>
              <a:t> </a:t>
            </a:r>
            <a:r>
              <a:rPr sz="2000" spc="180" dirty="0">
                <a:latin typeface="Arial Narrow"/>
                <a:cs typeface="Arial Narrow"/>
              </a:rPr>
              <a:t>last</a:t>
            </a:r>
            <a:r>
              <a:rPr sz="2000" spc="10" dirty="0">
                <a:latin typeface="Arial Narrow"/>
                <a:cs typeface="Arial Narrow"/>
              </a:rPr>
              <a:t> </a:t>
            </a:r>
            <a:r>
              <a:rPr sz="2000" spc="240" dirty="0">
                <a:latin typeface="Arial Narrow"/>
                <a:cs typeface="Arial Narrow"/>
              </a:rPr>
              <a:t>updated</a:t>
            </a:r>
            <a:r>
              <a:rPr sz="2000" spc="5" dirty="0">
                <a:latin typeface="Arial Narrow"/>
                <a:cs typeface="Arial Narrow"/>
              </a:rPr>
              <a:t> </a:t>
            </a:r>
            <a:r>
              <a:rPr sz="2000" spc="235" dirty="0">
                <a:latin typeface="Arial Narrow"/>
                <a:cs typeface="Arial Narrow"/>
              </a:rPr>
              <a:t>date</a:t>
            </a:r>
            <a:r>
              <a:rPr sz="2000" spc="5" dirty="0">
                <a:latin typeface="Arial Narrow"/>
                <a:cs typeface="Arial Narrow"/>
              </a:rPr>
              <a:t> </a:t>
            </a:r>
            <a:r>
              <a:rPr sz="2000" spc="100" dirty="0">
                <a:latin typeface="Arial Narrow"/>
                <a:cs typeface="Arial Narrow"/>
              </a:rPr>
              <a:t>i.e.</a:t>
            </a:r>
            <a:r>
              <a:rPr sz="2000" spc="15" dirty="0">
                <a:latin typeface="Arial Narrow"/>
                <a:cs typeface="Arial Narrow"/>
              </a:rPr>
              <a:t> </a:t>
            </a:r>
            <a:r>
              <a:rPr sz="2000" spc="195" dirty="0">
                <a:latin typeface="Arial Narrow"/>
                <a:cs typeface="Arial Narrow"/>
              </a:rPr>
              <a:t>yours  </a:t>
            </a:r>
            <a:r>
              <a:rPr sz="2000" spc="215" dirty="0">
                <a:latin typeface="Arial Narrow"/>
                <a:cs typeface="Arial Narrow"/>
              </a:rPr>
              <a:t>will </a:t>
            </a:r>
            <a:r>
              <a:rPr sz="2000" spc="229" dirty="0">
                <a:latin typeface="Arial Narrow"/>
                <a:cs typeface="Arial Narrow"/>
              </a:rPr>
              <a:t>be</a:t>
            </a:r>
            <a:r>
              <a:rPr sz="2000" spc="-270" dirty="0">
                <a:latin typeface="Arial Narrow"/>
                <a:cs typeface="Arial Narrow"/>
              </a:rPr>
              <a:t> </a:t>
            </a:r>
            <a:r>
              <a:rPr sz="2000" spc="245" dirty="0">
                <a:latin typeface="Arial Narrow"/>
                <a:cs typeface="Arial Narrow"/>
              </a:rPr>
              <a:t>different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68240" y="4866640"/>
            <a:ext cx="45720" cy="317500"/>
          </a:xfrm>
          <a:custGeom>
            <a:avLst/>
            <a:gdLst/>
            <a:ahLst/>
            <a:cxnLst/>
            <a:rect l="l" t="t" r="r" b="b"/>
            <a:pathLst>
              <a:path w="45720" h="317500">
                <a:moveTo>
                  <a:pt x="0" y="317500"/>
                </a:moveTo>
                <a:lnTo>
                  <a:pt x="457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77129" y="4679950"/>
            <a:ext cx="72390" cy="196850"/>
          </a:xfrm>
          <a:custGeom>
            <a:avLst/>
            <a:gdLst/>
            <a:ahLst/>
            <a:cxnLst/>
            <a:rect l="l" t="t" r="r" b="b"/>
            <a:pathLst>
              <a:path w="72389" h="196850">
                <a:moveTo>
                  <a:pt x="64770" y="0"/>
                </a:moveTo>
                <a:lnTo>
                  <a:pt x="0" y="186689"/>
                </a:lnTo>
                <a:lnTo>
                  <a:pt x="72390" y="196850"/>
                </a:lnTo>
                <a:lnTo>
                  <a:pt x="647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7600" y="4357370"/>
            <a:ext cx="148018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55" dirty="0">
                <a:latin typeface="Arial Narrow"/>
                <a:cs typeface="Arial Narrow"/>
              </a:rPr>
              <a:t>Initial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225" dirty="0">
                <a:latin typeface="Arial Narrow"/>
                <a:cs typeface="Arial Narrow"/>
              </a:rPr>
              <a:t>Commit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03370" y="4032250"/>
            <a:ext cx="1944370" cy="935990"/>
          </a:xfrm>
          <a:custGeom>
            <a:avLst/>
            <a:gdLst/>
            <a:ahLst/>
            <a:cxnLst/>
            <a:rect l="l" t="t" r="r" b="b"/>
            <a:pathLst>
              <a:path w="1944370" h="935989">
                <a:moveTo>
                  <a:pt x="972819" y="0"/>
                </a:moveTo>
                <a:lnTo>
                  <a:pt x="907318" y="960"/>
                </a:lnTo>
                <a:lnTo>
                  <a:pt x="843173" y="3806"/>
                </a:lnTo>
                <a:lnTo>
                  <a:pt x="780496" y="8484"/>
                </a:lnTo>
                <a:lnTo>
                  <a:pt x="719398" y="14941"/>
                </a:lnTo>
                <a:lnTo>
                  <a:pt x="659993" y="23124"/>
                </a:lnTo>
                <a:lnTo>
                  <a:pt x="602392" y="32979"/>
                </a:lnTo>
                <a:lnTo>
                  <a:pt x="546708" y="44455"/>
                </a:lnTo>
                <a:lnTo>
                  <a:pt x="493053" y="57496"/>
                </a:lnTo>
                <a:lnTo>
                  <a:pt x="441538" y="72051"/>
                </a:lnTo>
                <a:lnTo>
                  <a:pt x="392277" y="88066"/>
                </a:lnTo>
                <a:lnTo>
                  <a:pt x="345381" y="105488"/>
                </a:lnTo>
                <a:lnTo>
                  <a:pt x="300962" y="124264"/>
                </a:lnTo>
                <a:lnTo>
                  <a:pt x="259133" y="144341"/>
                </a:lnTo>
                <a:lnTo>
                  <a:pt x="220006" y="165665"/>
                </a:lnTo>
                <a:lnTo>
                  <a:pt x="183692" y="188183"/>
                </a:lnTo>
                <a:lnTo>
                  <a:pt x="150305" y="211842"/>
                </a:lnTo>
                <a:lnTo>
                  <a:pt x="119956" y="236590"/>
                </a:lnTo>
                <a:lnTo>
                  <a:pt x="68821" y="289136"/>
                </a:lnTo>
                <a:lnTo>
                  <a:pt x="31185" y="345397"/>
                </a:lnTo>
                <a:lnTo>
                  <a:pt x="7945" y="404946"/>
                </a:lnTo>
                <a:lnTo>
                  <a:pt x="0" y="467360"/>
                </a:lnTo>
                <a:lnTo>
                  <a:pt x="2005" y="498903"/>
                </a:lnTo>
                <a:lnTo>
                  <a:pt x="17710" y="559982"/>
                </a:lnTo>
                <a:lnTo>
                  <a:pt x="48259" y="618022"/>
                </a:lnTo>
                <a:lnTo>
                  <a:pt x="92757" y="672590"/>
                </a:lnTo>
                <a:lnTo>
                  <a:pt x="150305" y="723252"/>
                </a:lnTo>
                <a:lnTo>
                  <a:pt x="183692" y="746983"/>
                </a:lnTo>
                <a:lnTo>
                  <a:pt x="220006" y="769576"/>
                </a:lnTo>
                <a:lnTo>
                  <a:pt x="259133" y="790975"/>
                </a:lnTo>
                <a:lnTo>
                  <a:pt x="300962" y="811128"/>
                </a:lnTo>
                <a:lnTo>
                  <a:pt x="345381" y="829979"/>
                </a:lnTo>
                <a:lnTo>
                  <a:pt x="392277" y="847476"/>
                </a:lnTo>
                <a:lnTo>
                  <a:pt x="441538" y="863562"/>
                </a:lnTo>
                <a:lnTo>
                  <a:pt x="493053" y="878186"/>
                </a:lnTo>
                <a:lnTo>
                  <a:pt x="546708" y="891291"/>
                </a:lnTo>
                <a:lnTo>
                  <a:pt x="602392" y="902825"/>
                </a:lnTo>
                <a:lnTo>
                  <a:pt x="659993" y="912733"/>
                </a:lnTo>
                <a:lnTo>
                  <a:pt x="719398" y="920961"/>
                </a:lnTo>
                <a:lnTo>
                  <a:pt x="780496" y="927455"/>
                </a:lnTo>
                <a:lnTo>
                  <a:pt x="843173" y="932160"/>
                </a:lnTo>
                <a:lnTo>
                  <a:pt x="907318" y="935023"/>
                </a:lnTo>
                <a:lnTo>
                  <a:pt x="972819" y="935989"/>
                </a:lnTo>
                <a:lnTo>
                  <a:pt x="1038315" y="935023"/>
                </a:lnTo>
                <a:lnTo>
                  <a:pt x="1102443" y="932160"/>
                </a:lnTo>
                <a:lnTo>
                  <a:pt x="1165093" y="927455"/>
                </a:lnTo>
                <a:lnTo>
                  <a:pt x="1226154" y="920961"/>
                </a:lnTo>
                <a:lnTo>
                  <a:pt x="1285514" y="912733"/>
                </a:lnTo>
                <a:lnTo>
                  <a:pt x="1343062" y="902825"/>
                </a:lnTo>
                <a:lnTo>
                  <a:pt x="1398688" y="891291"/>
                </a:lnTo>
                <a:lnTo>
                  <a:pt x="1452279" y="878186"/>
                </a:lnTo>
                <a:lnTo>
                  <a:pt x="1503725" y="863562"/>
                </a:lnTo>
                <a:lnTo>
                  <a:pt x="1552915" y="847476"/>
                </a:lnTo>
                <a:lnTo>
                  <a:pt x="1599737" y="829979"/>
                </a:lnTo>
                <a:lnTo>
                  <a:pt x="1644080" y="811128"/>
                </a:lnTo>
                <a:lnTo>
                  <a:pt x="1685833" y="790975"/>
                </a:lnTo>
                <a:lnTo>
                  <a:pt x="1724884" y="769576"/>
                </a:lnTo>
                <a:lnTo>
                  <a:pt x="1761124" y="746983"/>
                </a:lnTo>
                <a:lnTo>
                  <a:pt x="1794439" y="723252"/>
                </a:lnTo>
                <a:lnTo>
                  <a:pt x="1824720" y="698436"/>
                </a:lnTo>
                <a:lnTo>
                  <a:pt x="1875732" y="645767"/>
                </a:lnTo>
                <a:lnTo>
                  <a:pt x="1913271" y="589409"/>
                </a:lnTo>
                <a:lnTo>
                  <a:pt x="1936447" y="529796"/>
                </a:lnTo>
                <a:lnTo>
                  <a:pt x="1944369" y="467360"/>
                </a:lnTo>
                <a:lnTo>
                  <a:pt x="1942370" y="435822"/>
                </a:lnTo>
                <a:lnTo>
                  <a:pt x="1926710" y="374787"/>
                </a:lnTo>
                <a:lnTo>
                  <a:pt x="1896242" y="316829"/>
                </a:lnTo>
                <a:lnTo>
                  <a:pt x="1851855" y="262372"/>
                </a:lnTo>
                <a:lnTo>
                  <a:pt x="1794439" y="211842"/>
                </a:lnTo>
                <a:lnTo>
                  <a:pt x="1761124" y="188183"/>
                </a:lnTo>
                <a:lnTo>
                  <a:pt x="1724884" y="165665"/>
                </a:lnTo>
                <a:lnTo>
                  <a:pt x="1685833" y="144341"/>
                </a:lnTo>
                <a:lnTo>
                  <a:pt x="1644080" y="124264"/>
                </a:lnTo>
                <a:lnTo>
                  <a:pt x="1599737" y="105488"/>
                </a:lnTo>
                <a:lnTo>
                  <a:pt x="1552915" y="88066"/>
                </a:lnTo>
                <a:lnTo>
                  <a:pt x="1503725" y="72051"/>
                </a:lnTo>
                <a:lnTo>
                  <a:pt x="1452279" y="57496"/>
                </a:lnTo>
                <a:lnTo>
                  <a:pt x="1398688" y="44455"/>
                </a:lnTo>
                <a:lnTo>
                  <a:pt x="1343062" y="32979"/>
                </a:lnTo>
                <a:lnTo>
                  <a:pt x="1285514" y="23124"/>
                </a:lnTo>
                <a:lnTo>
                  <a:pt x="1226154" y="14941"/>
                </a:lnTo>
                <a:lnTo>
                  <a:pt x="1165093" y="8484"/>
                </a:lnTo>
                <a:lnTo>
                  <a:pt x="1102443" y="3806"/>
                </a:lnTo>
                <a:lnTo>
                  <a:pt x="1038315" y="960"/>
                </a:lnTo>
                <a:lnTo>
                  <a:pt x="97281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03370" y="4032250"/>
            <a:ext cx="1944370" cy="935990"/>
          </a:xfrm>
          <a:custGeom>
            <a:avLst/>
            <a:gdLst/>
            <a:ahLst/>
            <a:cxnLst/>
            <a:rect l="l" t="t" r="r" b="b"/>
            <a:pathLst>
              <a:path w="1944370" h="935989">
                <a:moveTo>
                  <a:pt x="972819" y="0"/>
                </a:moveTo>
                <a:lnTo>
                  <a:pt x="1038315" y="960"/>
                </a:lnTo>
                <a:lnTo>
                  <a:pt x="1102443" y="3806"/>
                </a:lnTo>
                <a:lnTo>
                  <a:pt x="1165093" y="8484"/>
                </a:lnTo>
                <a:lnTo>
                  <a:pt x="1226154" y="14941"/>
                </a:lnTo>
                <a:lnTo>
                  <a:pt x="1285514" y="23124"/>
                </a:lnTo>
                <a:lnTo>
                  <a:pt x="1343062" y="32979"/>
                </a:lnTo>
                <a:lnTo>
                  <a:pt x="1398688" y="44455"/>
                </a:lnTo>
                <a:lnTo>
                  <a:pt x="1452279" y="57496"/>
                </a:lnTo>
                <a:lnTo>
                  <a:pt x="1503725" y="72051"/>
                </a:lnTo>
                <a:lnTo>
                  <a:pt x="1552915" y="88066"/>
                </a:lnTo>
                <a:lnTo>
                  <a:pt x="1599737" y="105488"/>
                </a:lnTo>
                <a:lnTo>
                  <a:pt x="1644080" y="124264"/>
                </a:lnTo>
                <a:lnTo>
                  <a:pt x="1685833" y="144341"/>
                </a:lnTo>
                <a:lnTo>
                  <a:pt x="1724884" y="165665"/>
                </a:lnTo>
                <a:lnTo>
                  <a:pt x="1761124" y="188183"/>
                </a:lnTo>
                <a:lnTo>
                  <a:pt x="1794439" y="211842"/>
                </a:lnTo>
                <a:lnTo>
                  <a:pt x="1824720" y="236590"/>
                </a:lnTo>
                <a:lnTo>
                  <a:pt x="1875732" y="289136"/>
                </a:lnTo>
                <a:lnTo>
                  <a:pt x="1913271" y="345397"/>
                </a:lnTo>
                <a:lnTo>
                  <a:pt x="1936447" y="404946"/>
                </a:lnTo>
                <a:lnTo>
                  <a:pt x="1944369" y="467360"/>
                </a:lnTo>
                <a:lnTo>
                  <a:pt x="1942370" y="498903"/>
                </a:lnTo>
                <a:lnTo>
                  <a:pt x="1926710" y="559982"/>
                </a:lnTo>
                <a:lnTo>
                  <a:pt x="1896242" y="618022"/>
                </a:lnTo>
                <a:lnTo>
                  <a:pt x="1851855" y="672590"/>
                </a:lnTo>
                <a:lnTo>
                  <a:pt x="1794439" y="723252"/>
                </a:lnTo>
                <a:lnTo>
                  <a:pt x="1761124" y="746983"/>
                </a:lnTo>
                <a:lnTo>
                  <a:pt x="1724884" y="769576"/>
                </a:lnTo>
                <a:lnTo>
                  <a:pt x="1685833" y="790975"/>
                </a:lnTo>
                <a:lnTo>
                  <a:pt x="1644080" y="811128"/>
                </a:lnTo>
                <a:lnTo>
                  <a:pt x="1599737" y="829979"/>
                </a:lnTo>
                <a:lnTo>
                  <a:pt x="1552915" y="847476"/>
                </a:lnTo>
                <a:lnTo>
                  <a:pt x="1503725" y="863562"/>
                </a:lnTo>
                <a:lnTo>
                  <a:pt x="1452279" y="878186"/>
                </a:lnTo>
                <a:lnTo>
                  <a:pt x="1398688" y="891291"/>
                </a:lnTo>
                <a:lnTo>
                  <a:pt x="1343062" y="902825"/>
                </a:lnTo>
                <a:lnTo>
                  <a:pt x="1285514" y="912733"/>
                </a:lnTo>
                <a:lnTo>
                  <a:pt x="1226154" y="920961"/>
                </a:lnTo>
                <a:lnTo>
                  <a:pt x="1165093" y="927455"/>
                </a:lnTo>
                <a:lnTo>
                  <a:pt x="1102443" y="932160"/>
                </a:lnTo>
                <a:lnTo>
                  <a:pt x="1038315" y="935023"/>
                </a:lnTo>
                <a:lnTo>
                  <a:pt x="972819" y="935989"/>
                </a:lnTo>
                <a:lnTo>
                  <a:pt x="907318" y="935023"/>
                </a:lnTo>
                <a:lnTo>
                  <a:pt x="843173" y="932160"/>
                </a:lnTo>
                <a:lnTo>
                  <a:pt x="780496" y="927455"/>
                </a:lnTo>
                <a:lnTo>
                  <a:pt x="719398" y="920961"/>
                </a:lnTo>
                <a:lnTo>
                  <a:pt x="659993" y="912733"/>
                </a:lnTo>
                <a:lnTo>
                  <a:pt x="602392" y="902825"/>
                </a:lnTo>
                <a:lnTo>
                  <a:pt x="546708" y="891291"/>
                </a:lnTo>
                <a:lnTo>
                  <a:pt x="493053" y="878186"/>
                </a:lnTo>
                <a:lnTo>
                  <a:pt x="441538" y="863562"/>
                </a:lnTo>
                <a:lnTo>
                  <a:pt x="392277" y="847476"/>
                </a:lnTo>
                <a:lnTo>
                  <a:pt x="345381" y="829979"/>
                </a:lnTo>
                <a:lnTo>
                  <a:pt x="300962" y="811128"/>
                </a:lnTo>
                <a:lnTo>
                  <a:pt x="259133" y="790975"/>
                </a:lnTo>
                <a:lnTo>
                  <a:pt x="220006" y="769576"/>
                </a:lnTo>
                <a:lnTo>
                  <a:pt x="183692" y="746983"/>
                </a:lnTo>
                <a:lnTo>
                  <a:pt x="150305" y="723252"/>
                </a:lnTo>
                <a:lnTo>
                  <a:pt x="119956" y="698436"/>
                </a:lnTo>
                <a:lnTo>
                  <a:pt x="68821" y="645767"/>
                </a:lnTo>
                <a:lnTo>
                  <a:pt x="31185" y="589409"/>
                </a:lnTo>
                <a:lnTo>
                  <a:pt x="7945" y="529796"/>
                </a:lnTo>
                <a:lnTo>
                  <a:pt x="0" y="467360"/>
                </a:lnTo>
                <a:lnTo>
                  <a:pt x="2005" y="435822"/>
                </a:lnTo>
                <a:lnTo>
                  <a:pt x="17710" y="374787"/>
                </a:lnTo>
                <a:lnTo>
                  <a:pt x="48260" y="316829"/>
                </a:lnTo>
                <a:lnTo>
                  <a:pt x="92757" y="262372"/>
                </a:lnTo>
                <a:lnTo>
                  <a:pt x="150305" y="211842"/>
                </a:lnTo>
                <a:lnTo>
                  <a:pt x="183692" y="188183"/>
                </a:lnTo>
                <a:lnTo>
                  <a:pt x="220006" y="165665"/>
                </a:lnTo>
                <a:lnTo>
                  <a:pt x="259133" y="144341"/>
                </a:lnTo>
                <a:lnTo>
                  <a:pt x="300962" y="124264"/>
                </a:lnTo>
                <a:lnTo>
                  <a:pt x="345381" y="105488"/>
                </a:lnTo>
                <a:lnTo>
                  <a:pt x="392277" y="88066"/>
                </a:lnTo>
                <a:lnTo>
                  <a:pt x="441538" y="72051"/>
                </a:lnTo>
                <a:lnTo>
                  <a:pt x="493053" y="57496"/>
                </a:lnTo>
                <a:lnTo>
                  <a:pt x="546708" y="44455"/>
                </a:lnTo>
                <a:lnTo>
                  <a:pt x="602392" y="32979"/>
                </a:lnTo>
                <a:lnTo>
                  <a:pt x="659993" y="23124"/>
                </a:lnTo>
                <a:lnTo>
                  <a:pt x="719398" y="14941"/>
                </a:lnTo>
                <a:lnTo>
                  <a:pt x="780496" y="8484"/>
                </a:lnTo>
                <a:lnTo>
                  <a:pt x="843173" y="3806"/>
                </a:lnTo>
                <a:lnTo>
                  <a:pt x="907318" y="960"/>
                </a:lnTo>
                <a:lnTo>
                  <a:pt x="972819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25340" y="4347209"/>
            <a:ext cx="90106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6</a:t>
            </a:r>
            <a:r>
              <a:rPr sz="1800" spc="-15" dirty="0">
                <a:latin typeface="Consolas"/>
                <a:cs typeface="Consolas"/>
              </a:rPr>
              <a:t>f</a:t>
            </a:r>
            <a:r>
              <a:rPr sz="1800" spc="-5" dirty="0">
                <a:latin typeface="Consolas"/>
                <a:cs typeface="Consolas"/>
              </a:rPr>
              <a:t>b</a:t>
            </a:r>
            <a:r>
              <a:rPr sz="1800" spc="-15" dirty="0">
                <a:latin typeface="Consolas"/>
                <a:cs typeface="Consolas"/>
              </a:rPr>
              <a:t>a</a:t>
            </a:r>
            <a:r>
              <a:rPr sz="1800" spc="-5" dirty="0">
                <a:latin typeface="Consolas"/>
                <a:cs typeface="Consolas"/>
              </a:rPr>
              <a:t>5</a:t>
            </a:r>
            <a:r>
              <a:rPr sz="1800" spc="-15" dirty="0">
                <a:latin typeface="Consolas"/>
                <a:cs typeface="Consolas"/>
              </a:rPr>
              <a:t>1</a:t>
            </a:r>
            <a:r>
              <a:rPr sz="1800" dirty="0">
                <a:latin typeface="Consolas"/>
                <a:cs typeface="Consolas"/>
              </a:rPr>
              <a:t>8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97600" y="2701290"/>
            <a:ext cx="299529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204" dirty="0">
                <a:latin typeface="Arial Narrow"/>
                <a:cs typeface="Arial Narrow"/>
              </a:rPr>
              <a:t>Make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spc="200" dirty="0">
                <a:latin typeface="Arial Narrow"/>
                <a:cs typeface="Arial Narrow"/>
              </a:rPr>
              <a:t>hello.txt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spc="229" dirty="0">
                <a:latin typeface="Arial Narrow"/>
                <a:cs typeface="Arial Narrow"/>
              </a:rPr>
              <a:t>more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spc="180" dirty="0">
                <a:latin typeface="Arial Narrow"/>
                <a:cs typeface="Arial Narrow"/>
              </a:rPr>
              <a:t>exciting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03370" y="2376170"/>
            <a:ext cx="1944370" cy="935990"/>
          </a:xfrm>
          <a:custGeom>
            <a:avLst/>
            <a:gdLst/>
            <a:ahLst/>
            <a:cxnLst/>
            <a:rect l="l" t="t" r="r" b="b"/>
            <a:pathLst>
              <a:path w="1944370" h="935989">
                <a:moveTo>
                  <a:pt x="972819" y="0"/>
                </a:moveTo>
                <a:lnTo>
                  <a:pt x="907318" y="960"/>
                </a:lnTo>
                <a:lnTo>
                  <a:pt x="843173" y="3806"/>
                </a:lnTo>
                <a:lnTo>
                  <a:pt x="780496" y="8484"/>
                </a:lnTo>
                <a:lnTo>
                  <a:pt x="719398" y="14941"/>
                </a:lnTo>
                <a:lnTo>
                  <a:pt x="659993" y="23124"/>
                </a:lnTo>
                <a:lnTo>
                  <a:pt x="602392" y="32979"/>
                </a:lnTo>
                <a:lnTo>
                  <a:pt x="546708" y="44455"/>
                </a:lnTo>
                <a:lnTo>
                  <a:pt x="493053" y="57496"/>
                </a:lnTo>
                <a:lnTo>
                  <a:pt x="441538" y="72051"/>
                </a:lnTo>
                <a:lnTo>
                  <a:pt x="392277" y="88066"/>
                </a:lnTo>
                <a:lnTo>
                  <a:pt x="345381" y="105488"/>
                </a:lnTo>
                <a:lnTo>
                  <a:pt x="300962" y="124264"/>
                </a:lnTo>
                <a:lnTo>
                  <a:pt x="259133" y="144341"/>
                </a:lnTo>
                <a:lnTo>
                  <a:pt x="220006" y="165665"/>
                </a:lnTo>
                <a:lnTo>
                  <a:pt x="183692" y="188183"/>
                </a:lnTo>
                <a:lnTo>
                  <a:pt x="150305" y="211842"/>
                </a:lnTo>
                <a:lnTo>
                  <a:pt x="119956" y="236590"/>
                </a:lnTo>
                <a:lnTo>
                  <a:pt x="68821" y="289136"/>
                </a:lnTo>
                <a:lnTo>
                  <a:pt x="31185" y="345397"/>
                </a:lnTo>
                <a:lnTo>
                  <a:pt x="7945" y="404946"/>
                </a:lnTo>
                <a:lnTo>
                  <a:pt x="0" y="467359"/>
                </a:lnTo>
                <a:lnTo>
                  <a:pt x="2005" y="498903"/>
                </a:lnTo>
                <a:lnTo>
                  <a:pt x="17710" y="559982"/>
                </a:lnTo>
                <a:lnTo>
                  <a:pt x="48259" y="618022"/>
                </a:lnTo>
                <a:lnTo>
                  <a:pt x="92757" y="672590"/>
                </a:lnTo>
                <a:lnTo>
                  <a:pt x="150305" y="723252"/>
                </a:lnTo>
                <a:lnTo>
                  <a:pt x="183692" y="746983"/>
                </a:lnTo>
                <a:lnTo>
                  <a:pt x="220006" y="769576"/>
                </a:lnTo>
                <a:lnTo>
                  <a:pt x="259133" y="790975"/>
                </a:lnTo>
                <a:lnTo>
                  <a:pt x="300962" y="811128"/>
                </a:lnTo>
                <a:lnTo>
                  <a:pt x="345381" y="829979"/>
                </a:lnTo>
                <a:lnTo>
                  <a:pt x="392277" y="847476"/>
                </a:lnTo>
                <a:lnTo>
                  <a:pt x="441538" y="863562"/>
                </a:lnTo>
                <a:lnTo>
                  <a:pt x="493053" y="878186"/>
                </a:lnTo>
                <a:lnTo>
                  <a:pt x="546708" y="891291"/>
                </a:lnTo>
                <a:lnTo>
                  <a:pt x="602392" y="902825"/>
                </a:lnTo>
                <a:lnTo>
                  <a:pt x="659993" y="912733"/>
                </a:lnTo>
                <a:lnTo>
                  <a:pt x="719398" y="920961"/>
                </a:lnTo>
                <a:lnTo>
                  <a:pt x="780496" y="927455"/>
                </a:lnTo>
                <a:lnTo>
                  <a:pt x="843173" y="932160"/>
                </a:lnTo>
                <a:lnTo>
                  <a:pt x="907318" y="935023"/>
                </a:lnTo>
                <a:lnTo>
                  <a:pt x="972819" y="935989"/>
                </a:lnTo>
                <a:lnTo>
                  <a:pt x="1038315" y="935023"/>
                </a:lnTo>
                <a:lnTo>
                  <a:pt x="1102443" y="932160"/>
                </a:lnTo>
                <a:lnTo>
                  <a:pt x="1165093" y="927455"/>
                </a:lnTo>
                <a:lnTo>
                  <a:pt x="1226154" y="920961"/>
                </a:lnTo>
                <a:lnTo>
                  <a:pt x="1285514" y="912733"/>
                </a:lnTo>
                <a:lnTo>
                  <a:pt x="1343062" y="902825"/>
                </a:lnTo>
                <a:lnTo>
                  <a:pt x="1398688" y="891291"/>
                </a:lnTo>
                <a:lnTo>
                  <a:pt x="1452279" y="878186"/>
                </a:lnTo>
                <a:lnTo>
                  <a:pt x="1503725" y="863562"/>
                </a:lnTo>
                <a:lnTo>
                  <a:pt x="1552915" y="847476"/>
                </a:lnTo>
                <a:lnTo>
                  <a:pt x="1599737" y="829979"/>
                </a:lnTo>
                <a:lnTo>
                  <a:pt x="1644080" y="811128"/>
                </a:lnTo>
                <a:lnTo>
                  <a:pt x="1685833" y="790975"/>
                </a:lnTo>
                <a:lnTo>
                  <a:pt x="1724884" y="769576"/>
                </a:lnTo>
                <a:lnTo>
                  <a:pt x="1761124" y="746983"/>
                </a:lnTo>
                <a:lnTo>
                  <a:pt x="1794439" y="723252"/>
                </a:lnTo>
                <a:lnTo>
                  <a:pt x="1824720" y="698436"/>
                </a:lnTo>
                <a:lnTo>
                  <a:pt x="1875732" y="645767"/>
                </a:lnTo>
                <a:lnTo>
                  <a:pt x="1913271" y="589409"/>
                </a:lnTo>
                <a:lnTo>
                  <a:pt x="1936447" y="529796"/>
                </a:lnTo>
                <a:lnTo>
                  <a:pt x="1944369" y="467359"/>
                </a:lnTo>
                <a:lnTo>
                  <a:pt x="1942370" y="435822"/>
                </a:lnTo>
                <a:lnTo>
                  <a:pt x="1926710" y="374787"/>
                </a:lnTo>
                <a:lnTo>
                  <a:pt x="1896242" y="316829"/>
                </a:lnTo>
                <a:lnTo>
                  <a:pt x="1851855" y="262372"/>
                </a:lnTo>
                <a:lnTo>
                  <a:pt x="1794439" y="211842"/>
                </a:lnTo>
                <a:lnTo>
                  <a:pt x="1761124" y="188183"/>
                </a:lnTo>
                <a:lnTo>
                  <a:pt x="1724884" y="165665"/>
                </a:lnTo>
                <a:lnTo>
                  <a:pt x="1685833" y="144341"/>
                </a:lnTo>
                <a:lnTo>
                  <a:pt x="1644080" y="124264"/>
                </a:lnTo>
                <a:lnTo>
                  <a:pt x="1599737" y="105488"/>
                </a:lnTo>
                <a:lnTo>
                  <a:pt x="1552915" y="88066"/>
                </a:lnTo>
                <a:lnTo>
                  <a:pt x="1503725" y="72051"/>
                </a:lnTo>
                <a:lnTo>
                  <a:pt x="1452279" y="57496"/>
                </a:lnTo>
                <a:lnTo>
                  <a:pt x="1398688" y="44455"/>
                </a:lnTo>
                <a:lnTo>
                  <a:pt x="1343062" y="32979"/>
                </a:lnTo>
                <a:lnTo>
                  <a:pt x="1285514" y="23124"/>
                </a:lnTo>
                <a:lnTo>
                  <a:pt x="1226154" y="14941"/>
                </a:lnTo>
                <a:lnTo>
                  <a:pt x="1165093" y="8484"/>
                </a:lnTo>
                <a:lnTo>
                  <a:pt x="1102443" y="3806"/>
                </a:lnTo>
                <a:lnTo>
                  <a:pt x="1038315" y="960"/>
                </a:lnTo>
                <a:lnTo>
                  <a:pt x="97281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3370" y="2376170"/>
            <a:ext cx="1944370" cy="935990"/>
          </a:xfrm>
          <a:custGeom>
            <a:avLst/>
            <a:gdLst/>
            <a:ahLst/>
            <a:cxnLst/>
            <a:rect l="l" t="t" r="r" b="b"/>
            <a:pathLst>
              <a:path w="1944370" h="935989">
                <a:moveTo>
                  <a:pt x="972819" y="0"/>
                </a:moveTo>
                <a:lnTo>
                  <a:pt x="1038315" y="960"/>
                </a:lnTo>
                <a:lnTo>
                  <a:pt x="1102443" y="3806"/>
                </a:lnTo>
                <a:lnTo>
                  <a:pt x="1165093" y="8484"/>
                </a:lnTo>
                <a:lnTo>
                  <a:pt x="1226154" y="14941"/>
                </a:lnTo>
                <a:lnTo>
                  <a:pt x="1285514" y="23124"/>
                </a:lnTo>
                <a:lnTo>
                  <a:pt x="1343062" y="32979"/>
                </a:lnTo>
                <a:lnTo>
                  <a:pt x="1398688" y="44455"/>
                </a:lnTo>
                <a:lnTo>
                  <a:pt x="1452279" y="57496"/>
                </a:lnTo>
                <a:lnTo>
                  <a:pt x="1503725" y="72051"/>
                </a:lnTo>
                <a:lnTo>
                  <a:pt x="1552915" y="88066"/>
                </a:lnTo>
                <a:lnTo>
                  <a:pt x="1599737" y="105488"/>
                </a:lnTo>
                <a:lnTo>
                  <a:pt x="1644080" y="124264"/>
                </a:lnTo>
                <a:lnTo>
                  <a:pt x="1685833" y="144341"/>
                </a:lnTo>
                <a:lnTo>
                  <a:pt x="1724884" y="165665"/>
                </a:lnTo>
                <a:lnTo>
                  <a:pt x="1761124" y="188183"/>
                </a:lnTo>
                <a:lnTo>
                  <a:pt x="1794439" y="211842"/>
                </a:lnTo>
                <a:lnTo>
                  <a:pt x="1824720" y="236590"/>
                </a:lnTo>
                <a:lnTo>
                  <a:pt x="1875732" y="289136"/>
                </a:lnTo>
                <a:lnTo>
                  <a:pt x="1913271" y="345397"/>
                </a:lnTo>
                <a:lnTo>
                  <a:pt x="1936447" y="404946"/>
                </a:lnTo>
                <a:lnTo>
                  <a:pt x="1944369" y="467359"/>
                </a:lnTo>
                <a:lnTo>
                  <a:pt x="1942370" y="498903"/>
                </a:lnTo>
                <a:lnTo>
                  <a:pt x="1926710" y="559982"/>
                </a:lnTo>
                <a:lnTo>
                  <a:pt x="1896242" y="618022"/>
                </a:lnTo>
                <a:lnTo>
                  <a:pt x="1851855" y="672590"/>
                </a:lnTo>
                <a:lnTo>
                  <a:pt x="1794439" y="723252"/>
                </a:lnTo>
                <a:lnTo>
                  <a:pt x="1761124" y="746983"/>
                </a:lnTo>
                <a:lnTo>
                  <a:pt x="1724884" y="769576"/>
                </a:lnTo>
                <a:lnTo>
                  <a:pt x="1685833" y="790975"/>
                </a:lnTo>
                <a:lnTo>
                  <a:pt x="1644080" y="811128"/>
                </a:lnTo>
                <a:lnTo>
                  <a:pt x="1599737" y="829979"/>
                </a:lnTo>
                <a:lnTo>
                  <a:pt x="1552915" y="847476"/>
                </a:lnTo>
                <a:lnTo>
                  <a:pt x="1503725" y="863562"/>
                </a:lnTo>
                <a:lnTo>
                  <a:pt x="1452279" y="878186"/>
                </a:lnTo>
                <a:lnTo>
                  <a:pt x="1398688" y="891291"/>
                </a:lnTo>
                <a:lnTo>
                  <a:pt x="1343062" y="902825"/>
                </a:lnTo>
                <a:lnTo>
                  <a:pt x="1285514" y="912733"/>
                </a:lnTo>
                <a:lnTo>
                  <a:pt x="1226154" y="920961"/>
                </a:lnTo>
                <a:lnTo>
                  <a:pt x="1165093" y="927455"/>
                </a:lnTo>
                <a:lnTo>
                  <a:pt x="1102443" y="932160"/>
                </a:lnTo>
                <a:lnTo>
                  <a:pt x="1038315" y="935023"/>
                </a:lnTo>
                <a:lnTo>
                  <a:pt x="972819" y="935989"/>
                </a:lnTo>
                <a:lnTo>
                  <a:pt x="907318" y="935023"/>
                </a:lnTo>
                <a:lnTo>
                  <a:pt x="843173" y="932160"/>
                </a:lnTo>
                <a:lnTo>
                  <a:pt x="780496" y="927455"/>
                </a:lnTo>
                <a:lnTo>
                  <a:pt x="719398" y="920961"/>
                </a:lnTo>
                <a:lnTo>
                  <a:pt x="659993" y="912733"/>
                </a:lnTo>
                <a:lnTo>
                  <a:pt x="602392" y="902825"/>
                </a:lnTo>
                <a:lnTo>
                  <a:pt x="546708" y="891291"/>
                </a:lnTo>
                <a:lnTo>
                  <a:pt x="493053" y="878186"/>
                </a:lnTo>
                <a:lnTo>
                  <a:pt x="441538" y="863562"/>
                </a:lnTo>
                <a:lnTo>
                  <a:pt x="392277" y="847476"/>
                </a:lnTo>
                <a:lnTo>
                  <a:pt x="345381" y="829979"/>
                </a:lnTo>
                <a:lnTo>
                  <a:pt x="300962" y="811128"/>
                </a:lnTo>
                <a:lnTo>
                  <a:pt x="259133" y="790975"/>
                </a:lnTo>
                <a:lnTo>
                  <a:pt x="220006" y="769576"/>
                </a:lnTo>
                <a:lnTo>
                  <a:pt x="183692" y="746983"/>
                </a:lnTo>
                <a:lnTo>
                  <a:pt x="150305" y="723252"/>
                </a:lnTo>
                <a:lnTo>
                  <a:pt x="119956" y="698436"/>
                </a:lnTo>
                <a:lnTo>
                  <a:pt x="68821" y="645767"/>
                </a:lnTo>
                <a:lnTo>
                  <a:pt x="31185" y="589409"/>
                </a:lnTo>
                <a:lnTo>
                  <a:pt x="7945" y="529796"/>
                </a:lnTo>
                <a:lnTo>
                  <a:pt x="0" y="467359"/>
                </a:lnTo>
                <a:lnTo>
                  <a:pt x="2005" y="435822"/>
                </a:lnTo>
                <a:lnTo>
                  <a:pt x="17710" y="374787"/>
                </a:lnTo>
                <a:lnTo>
                  <a:pt x="48260" y="316829"/>
                </a:lnTo>
                <a:lnTo>
                  <a:pt x="92757" y="262372"/>
                </a:lnTo>
                <a:lnTo>
                  <a:pt x="150305" y="211842"/>
                </a:lnTo>
                <a:lnTo>
                  <a:pt x="183692" y="188183"/>
                </a:lnTo>
                <a:lnTo>
                  <a:pt x="220006" y="165665"/>
                </a:lnTo>
                <a:lnTo>
                  <a:pt x="259133" y="144341"/>
                </a:lnTo>
                <a:lnTo>
                  <a:pt x="300962" y="124264"/>
                </a:lnTo>
                <a:lnTo>
                  <a:pt x="345381" y="105488"/>
                </a:lnTo>
                <a:lnTo>
                  <a:pt x="392277" y="88066"/>
                </a:lnTo>
                <a:lnTo>
                  <a:pt x="441538" y="72051"/>
                </a:lnTo>
                <a:lnTo>
                  <a:pt x="493053" y="57496"/>
                </a:lnTo>
                <a:lnTo>
                  <a:pt x="546708" y="44455"/>
                </a:lnTo>
                <a:lnTo>
                  <a:pt x="602392" y="32979"/>
                </a:lnTo>
                <a:lnTo>
                  <a:pt x="659993" y="23124"/>
                </a:lnTo>
                <a:lnTo>
                  <a:pt x="719398" y="14941"/>
                </a:lnTo>
                <a:lnTo>
                  <a:pt x="780496" y="8484"/>
                </a:lnTo>
                <a:lnTo>
                  <a:pt x="843173" y="3806"/>
                </a:lnTo>
                <a:lnTo>
                  <a:pt x="907318" y="960"/>
                </a:lnTo>
                <a:lnTo>
                  <a:pt x="972819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25340" y="2691129"/>
            <a:ext cx="90106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6</a:t>
            </a:r>
            <a:r>
              <a:rPr sz="1800" spc="-5" dirty="0">
                <a:latin typeface="Consolas"/>
                <a:cs typeface="Consolas"/>
              </a:rPr>
              <a:t>4</a:t>
            </a:r>
            <a:r>
              <a:rPr sz="1800" spc="-15" dirty="0">
                <a:latin typeface="Consolas"/>
                <a:cs typeface="Consolas"/>
              </a:rPr>
              <a:t>2</a:t>
            </a:r>
            <a:r>
              <a:rPr sz="1800" spc="-5" dirty="0">
                <a:latin typeface="Consolas"/>
                <a:cs typeface="Consolas"/>
              </a:rPr>
              <a:t>7</a:t>
            </a:r>
            <a:r>
              <a:rPr sz="1800" spc="-15" dirty="0">
                <a:latin typeface="Consolas"/>
                <a:cs typeface="Consolas"/>
              </a:rPr>
              <a:t>7</a:t>
            </a:r>
            <a:r>
              <a:rPr sz="1800" dirty="0">
                <a:latin typeface="Consolas"/>
                <a:cs typeface="Consolas"/>
              </a:rPr>
              <a:t>1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76190" y="3312159"/>
            <a:ext cx="0" cy="532130"/>
          </a:xfrm>
          <a:custGeom>
            <a:avLst/>
            <a:gdLst/>
            <a:ahLst/>
            <a:cxnLst/>
            <a:rect l="l" t="t" r="r" b="b"/>
            <a:pathLst>
              <a:path h="532129">
                <a:moveTo>
                  <a:pt x="0" y="0"/>
                </a:moveTo>
                <a:lnTo>
                  <a:pt x="0" y="5321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39359" y="3839209"/>
            <a:ext cx="73660" cy="193040"/>
          </a:xfrm>
          <a:custGeom>
            <a:avLst/>
            <a:gdLst/>
            <a:ahLst/>
            <a:cxnLst/>
            <a:rect l="l" t="t" r="r" b="b"/>
            <a:pathLst>
              <a:path w="73660" h="193039">
                <a:moveTo>
                  <a:pt x="73660" y="0"/>
                </a:moveTo>
                <a:lnTo>
                  <a:pt x="0" y="0"/>
                </a:lnTo>
                <a:lnTo>
                  <a:pt x="34289" y="193039"/>
                </a:lnTo>
                <a:lnTo>
                  <a:pt x="73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7600" y="4357370"/>
            <a:ext cx="148018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55" dirty="0">
                <a:latin typeface="Arial Narrow"/>
                <a:cs typeface="Arial Narrow"/>
              </a:rPr>
              <a:t>Initial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225" dirty="0">
                <a:latin typeface="Arial Narrow"/>
                <a:cs typeface="Arial Narrow"/>
              </a:rPr>
              <a:t>Commit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03370" y="4032250"/>
            <a:ext cx="1944370" cy="935990"/>
          </a:xfrm>
          <a:custGeom>
            <a:avLst/>
            <a:gdLst/>
            <a:ahLst/>
            <a:cxnLst/>
            <a:rect l="l" t="t" r="r" b="b"/>
            <a:pathLst>
              <a:path w="1944370" h="935989">
                <a:moveTo>
                  <a:pt x="972819" y="0"/>
                </a:moveTo>
                <a:lnTo>
                  <a:pt x="907318" y="960"/>
                </a:lnTo>
                <a:lnTo>
                  <a:pt x="843173" y="3806"/>
                </a:lnTo>
                <a:lnTo>
                  <a:pt x="780496" y="8484"/>
                </a:lnTo>
                <a:lnTo>
                  <a:pt x="719398" y="14941"/>
                </a:lnTo>
                <a:lnTo>
                  <a:pt x="659993" y="23124"/>
                </a:lnTo>
                <a:lnTo>
                  <a:pt x="602392" y="32979"/>
                </a:lnTo>
                <a:lnTo>
                  <a:pt x="546708" y="44455"/>
                </a:lnTo>
                <a:lnTo>
                  <a:pt x="493053" y="57496"/>
                </a:lnTo>
                <a:lnTo>
                  <a:pt x="441538" y="72051"/>
                </a:lnTo>
                <a:lnTo>
                  <a:pt x="392277" y="88066"/>
                </a:lnTo>
                <a:lnTo>
                  <a:pt x="345381" y="105488"/>
                </a:lnTo>
                <a:lnTo>
                  <a:pt x="300962" y="124264"/>
                </a:lnTo>
                <a:lnTo>
                  <a:pt x="259133" y="144341"/>
                </a:lnTo>
                <a:lnTo>
                  <a:pt x="220006" y="165665"/>
                </a:lnTo>
                <a:lnTo>
                  <a:pt x="183692" y="188183"/>
                </a:lnTo>
                <a:lnTo>
                  <a:pt x="150305" y="211842"/>
                </a:lnTo>
                <a:lnTo>
                  <a:pt x="119956" y="236590"/>
                </a:lnTo>
                <a:lnTo>
                  <a:pt x="68821" y="289136"/>
                </a:lnTo>
                <a:lnTo>
                  <a:pt x="31185" y="345397"/>
                </a:lnTo>
                <a:lnTo>
                  <a:pt x="7945" y="404946"/>
                </a:lnTo>
                <a:lnTo>
                  <a:pt x="0" y="467360"/>
                </a:lnTo>
                <a:lnTo>
                  <a:pt x="2005" y="498903"/>
                </a:lnTo>
                <a:lnTo>
                  <a:pt x="17710" y="559982"/>
                </a:lnTo>
                <a:lnTo>
                  <a:pt x="48259" y="618022"/>
                </a:lnTo>
                <a:lnTo>
                  <a:pt x="92757" y="672590"/>
                </a:lnTo>
                <a:lnTo>
                  <a:pt x="150305" y="723252"/>
                </a:lnTo>
                <a:lnTo>
                  <a:pt x="183692" y="746983"/>
                </a:lnTo>
                <a:lnTo>
                  <a:pt x="220006" y="769576"/>
                </a:lnTo>
                <a:lnTo>
                  <a:pt x="259133" y="790975"/>
                </a:lnTo>
                <a:lnTo>
                  <a:pt x="300962" y="811128"/>
                </a:lnTo>
                <a:lnTo>
                  <a:pt x="345381" y="829979"/>
                </a:lnTo>
                <a:lnTo>
                  <a:pt x="392277" y="847476"/>
                </a:lnTo>
                <a:lnTo>
                  <a:pt x="441538" y="863562"/>
                </a:lnTo>
                <a:lnTo>
                  <a:pt x="493053" y="878186"/>
                </a:lnTo>
                <a:lnTo>
                  <a:pt x="546708" y="891291"/>
                </a:lnTo>
                <a:lnTo>
                  <a:pt x="602392" y="902825"/>
                </a:lnTo>
                <a:lnTo>
                  <a:pt x="659993" y="912733"/>
                </a:lnTo>
                <a:lnTo>
                  <a:pt x="719398" y="920961"/>
                </a:lnTo>
                <a:lnTo>
                  <a:pt x="780496" y="927455"/>
                </a:lnTo>
                <a:lnTo>
                  <a:pt x="843173" y="932160"/>
                </a:lnTo>
                <a:lnTo>
                  <a:pt x="907318" y="935023"/>
                </a:lnTo>
                <a:lnTo>
                  <a:pt x="972819" y="935989"/>
                </a:lnTo>
                <a:lnTo>
                  <a:pt x="1038315" y="935023"/>
                </a:lnTo>
                <a:lnTo>
                  <a:pt x="1102443" y="932160"/>
                </a:lnTo>
                <a:lnTo>
                  <a:pt x="1165093" y="927455"/>
                </a:lnTo>
                <a:lnTo>
                  <a:pt x="1226154" y="920961"/>
                </a:lnTo>
                <a:lnTo>
                  <a:pt x="1285514" y="912733"/>
                </a:lnTo>
                <a:lnTo>
                  <a:pt x="1343062" y="902825"/>
                </a:lnTo>
                <a:lnTo>
                  <a:pt x="1398688" y="891291"/>
                </a:lnTo>
                <a:lnTo>
                  <a:pt x="1452279" y="878186"/>
                </a:lnTo>
                <a:lnTo>
                  <a:pt x="1503725" y="863562"/>
                </a:lnTo>
                <a:lnTo>
                  <a:pt x="1552915" y="847476"/>
                </a:lnTo>
                <a:lnTo>
                  <a:pt x="1599737" y="829979"/>
                </a:lnTo>
                <a:lnTo>
                  <a:pt x="1644080" y="811128"/>
                </a:lnTo>
                <a:lnTo>
                  <a:pt x="1685833" y="790975"/>
                </a:lnTo>
                <a:lnTo>
                  <a:pt x="1724884" y="769576"/>
                </a:lnTo>
                <a:lnTo>
                  <a:pt x="1761124" y="746983"/>
                </a:lnTo>
                <a:lnTo>
                  <a:pt x="1794439" y="723252"/>
                </a:lnTo>
                <a:lnTo>
                  <a:pt x="1824720" y="698436"/>
                </a:lnTo>
                <a:lnTo>
                  <a:pt x="1875732" y="645767"/>
                </a:lnTo>
                <a:lnTo>
                  <a:pt x="1913271" y="589409"/>
                </a:lnTo>
                <a:lnTo>
                  <a:pt x="1936447" y="529796"/>
                </a:lnTo>
                <a:lnTo>
                  <a:pt x="1944369" y="467360"/>
                </a:lnTo>
                <a:lnTo>
                  <a:pt x="1942370" y="435822"/>
                </a:lnTo>
                <a:lnTo>
                  <a:pt x="1926710" y="374787"/>
                </a:lnTo>
                <a:lnTo>
                  <a:pt x="1896242" y="316829"/>
                </a:lnTo>
                <a:lnTo>
                  <a:pt x="1851855" y="262372"/>
                </a:lnTo>
                <a:lnTo>
                  <a:pt x="1794439" y="211842"/>
                </a:lnTo>
                <a:lnTo>
                  <a:pt x="1761124" y="188183"/>
                </a:lnTo>
                <a:lnTo>
                  <a:pt x="1724884" y="165665"/>
                </a:lnTo>
                <a:lnTo>
                  <a:pt x="1685833" y="144341"/>
                </a:lnTo>
                <a:lnTo>
                  <a:pt x="1644080" y="124264"/>
                </a:lnTo>
                <a:lnTo>
                  <a:pt x="1599737" y="105488"/>
                </a:lnTo>
                <a:lnTo>
                  <a:pt x="1552915" y="88066"/>
                </a:lnTo>
                <a:lnTo>
                  <a:pt x="1503725" y="72051"/>
                </a:lnTo>
                <a:lnTo>
                  <a:pt x="1452279" y="57496"/>
                </a:lnTo>
                <a:lnTo>
                  <a:pt x="1398688" y="44455"/>
                </a:lnTo>
                <a:lnTo>
                  <a:pt x="1343062" y="32979"/>
                </a:lnTo>
                <a:lnTo>
                  <a:pt x="1285514" y="23124"/>
                </a:lnTo>
                <a:lnTo>
                  <a:pt x="1226154" y="14941"/>
                </a:lnTo>
                <a:lnTo>
                  <a:pt x="1165093" y="8484"/>
                </a:lnTo>
                <a:lnTo>
                  <a:pt x="1102443" y="3806"/>
                </a:lnTo>
                <a:lnTo>
                  <a:pt x="1038315" y="960"/>
                </a:lnTo>
                <a:lnTo>
                  <a:pt x="97281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03370" y="4032250"/>
            <a:ext cx="1944370" cy="935990"/>
          </a:xfrm>
          <a:custGeom>
            <a:avLst/>
            <a:gdLst/>
            <a:ahLst/>
            <a:cxnLst/>
            <a:rect l="l" t="t" r="r" b="b"/>
            <a:pathLst>
              <a:path w="1944370" h="935989">
                <a:moveTo>
                  <a:pt x="972819" y="0"/>
                </a:moveTo>
                <a:lnTo>
                  <a:pt x="1038315" y="960"/>
                </a:lnTo>
                <a:lnTo>
                  <a:pt x="1102443" y="3806"/>
                </a:lnTo>
                <a:lnTo>
                  <a:pt x="1165093" y="8484"/>
                </a:lnTo>
                <a:lnTo>
                  <a:pt x="1226154" y="14941"/>
                </a:lnTo>
                <a:lnTo>
                  <a:pt x="1285514" y="23124"/>
                </a:lnTo>
                <a:lnTo>
                  <a:pt x="1343062" y="32979"/>
                </a:lnTo>
                <a:lnTo>
                  <a:pt x="1398688" y="44455"/>
                </a:lnTo>
                <a:lnTo>
                  <a:pt x="1452279" y="57496"/>
                </a:lnTo>
                <a:lnTo>
                  <a:pt x="1503725" y="72051"/>
                </a:lnTo>
                <a:lnTo>
                  <a:pt x="1552915" y="88066"/>
                </a:lnTo>
                <a:lnTo>
                  <a:pt x="1599737" y="105488"/>
                </a:lnTo>
                <a:lnTo>
                  <a:pt x="1644080" y="124264"/>
                </a:lnTo>
                <a:lnTo>
                  <a:pt x="1685833" y="144341"/>
                </a:lnTo>
                <a:lnTo>
                  <a:pt x="1724884" y="165665"/>
                </a:lnTo>
                <a:lnTo>
                  <a:pt x="1761124" y="188183"/>
                </a:lnTo>
                <a:lnTo>
                  <a:pt x="1794439" y="211842"/>
                </a:lnTo>
                <a:lnTo>
                  <a:pt x="1824720" y="236590"/>
                </a:lnTo>
                <a:lnTo>
                  <a:pt x="1875732" y="289136"/>
                </a:lnTo>
                <a:lnTo>
                  <a:pt x="1913271" y="345397"/>
                </a:lnTo>
                <a:lnTo>
                  <a:pt x="1936447" y="404946"/>
                </a:lnTo>
                <a:lnTo>
                  <a:pt x="1944369" y="467360"/>
                </a:lnTo>
                <a:lnTo>
                  <a:pt x="1942370" y="498903"/>
                </a:lnTo>
                <a:lnTo>
                  <a:pt x="1926710" y="559982"/>
                </a:lnTo>
                <a:lnTo>
                  <a:pt x="1896242" y="618022"/>
                </a:lnTo>
                <a:lnTo>
                  <a:pt x="1851855" y="672590"/>
                </a:lnTo>
                <a:lnTo>
                  <a:pt x="1794439" y="723252"/>
                </a:lnTo>
                <a:lnTo>
                  <a:pt x="1761124" y="746983"/>
                </a:lnTo>
                <a:lnTo>
                  <a:pt x="1724884" y="769576"/>
                </a:lnTo>
                <a:lnTo>
                  <a:pt x="1685833" y="790975"/>
                </a:lnTo>
                <a:lnTo>
                  <a:pt x="1644080" y="811128"/>
                </a:lnTo>
                <a:lnTo>
                  <a:pt x="1599737" y="829979"/>
                </a:lnTo>
                <a:lnTo>
                  <a:pt x="1552915" y="847476"/>
                </a:lnTo>
                <a:lnTo>
                  <a:pt x="1503725" y="863562"/>
                </a:lnTo>
                <a:lnTo>
                  <a:pt x="1452279" y="878186"/>
                </a:lnTo>
                <a:lnTo>
                  <a:pt x="1398688" y="891291"/>
                </a:lnTo>
                <a:lnTo>
                  <a:pt x="1343062" y="902825"/>
                </a:lnTo>
                <a:lnTo>
                  <a:pt x="1285514" y="912733"/>
                </a:lnTo>
                <a:lnTo>
                  <a:pt x="1226154" y="920961"/>
                </a:lnTo>
                <a:lnTo>
                  <a:pt x="1165093" y="927455"/>
                </a:lnTo>
                <a:lnTo>
                  <a:pt x="1102443" y="932160"/>
                </a:lnTo>
                <a:lnTo>
                  <a:pt x="1038315" y="935023"/>
                </a:lnTo>
                <a:lnTo>
                  <a:pt x="972819" y="935989"/>
                </a:lnTo>
                <a:lnTo>
                  <a:pt x="907318" y="935023"/>
                </a:lnTo>
                <a:lnTo>
                  <a:pt x="843173" y="932160"/>
                </a:lnTo>
                <a:lnTo>
                  <a:pt x="780496" y="927455"/>
                </a:lnTo>
                <a:lnTo>
                  <a:pt x="719398" y="920961"/>
                </a:lnTo>
                <a:lnTo>
                  <a:pt x="659993" y="912733"/>
                </a:lnTo>
                <a:lnTo>
                  <a:pt x="602392" y="902825"/>
                </a:lnTo>
                <a:lnTo>
                  <a:pt x="546708" y="891291"/>
                </a:lnTo>
                <a:lnTo>
                  <a:pt x="493053" y="878186"/>
                </a:lnTo>
                <a:lnTo>
                  <a:pt x="441538" y="863562"/>
                </a:lnTo>
                <a:lnTo>
                  <a:pt x="392277" y="847476"/>
                </a:lnTo>
                <a:lnTo>
                  <a:pt x="345381" y="829979"/>
                </a:lnTo>
                <a:lnTo>
                  <a:pt x="300962" y="811128"/>
                </a:lnTo>
                <a:lnTo>
                  <a:pt x="259133" y="790975"/>
                </a:lnTo>
                <a:lnTo>
                  <a:pt x="220006" y="769576"/>
                </a:lnTo>
                <a:lnTo>
                  <a:pt x="183692" y="746983"/>
                </a:lnTo>
                <a:lnTo>
                  <a:pt x="150305" y="723252"/>
                </a:lnTo>
                <a:lnTo>
                  <a:pt x="119956" y="698436"/>
                </a:lnTo>
                <a:lnTo>
                  <a:pt x="68821" y="645767"/>
                </a:lnTo>
                <a:lnTo>
                  <a:pt x="31185" y="589409"/>
                </a:lnTo>
                <a:lnTo>
                  <a:pt x="7945" y="529796"/>
                </a:lnTo>
                <a:lnTo>
                  <a:pt x="0" y="467360"/>
                </a:lnTo>
                <a:lnTo>
                  <a:pt x="2005" y="435822"/>
                </a:lnTo>
                <a:lnTo>
                  <a:pt x="17710" y="374787"/>
                </a:lnTo>
                <a:lnTo>
                  <a:pt x="48260" y="316829"/>
                </a:lnTo>
                <a:lnTo>
                  <a:pt x="92757" y="262372"/>
                </a:lnTo>
                <a:lnTo>
                  <a:pt x="150305" y="211842"/>
                </a:lnTo>
                <a:lnTo>
                  <a:pt x="183692" y="188183"/>
                </a:lnTo>
                <a:lnTo>
                  <a:pt x="220006" y="165665"/>
                </a:lnTo>
                <a:lnTo>
                  <a:pt x="259133" y="144341"/>
                </a:lnTo>
                <a:lnTo>
                  <a:pt x="300962" y="124264"/>
                </a:lnTo>
                <a:lnTo>
                  <a:pt x="345381" y="105488"/>
                </a:lnTo>
                <a:lnTo>
                  <a:pt x="392277" y="88066"/>
                </a:lnTo>
                <a:lnTo>
                  <a:pt x="441538" y="72051"/>
                </a:lnTo>
                <a:lnTo>
                  <a:pt x="493053" y="57496"/>
                </a:lnTo>
                <a:lnTo>
                  <a:pt x="546708" y="44455"/>
                </a:lnTo>
                <a:lnTo>
                  <a:pt x="602392" y="32979"/>
                </a:lnTo>
                <a:lnTo>
                  <a:pt x="659993" y="23124"/>
                </a:lnTo>
                <a:lnTo>
                  <a:pt x="719398" y="14941"/>
                </a:lnTo>
                <a:lnTo>
                  <a:pt x="780496" y="8484"/>
                </a:lnTo>
                <a:lnTo>
                  <a:pt x="843173" y="3806"/>
                </a:lnTo>
                <a:lnTo>
                  <a:pt x="907318" y="960"/>
                </a:lnTo>
                <a:lnTo>
                  <a:pt x="972819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25340" y="4347209"/>
            <a:ext cx="90106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6</a:t>
            </a:r>
            <a:r>
              <a:rPr sz="1800" spc="-15" dirty="0">
                <a:latin typeface="Consolas"/>
                <a:cs typeface="Consolas"/>
              </a:rPr>
              <a:t>f</a:t>
            </a:r>
            <a:r>
              <a:rPr sz="1800" spc="-5" dirty="0">
                <a:latin typeface="Consolas"/>
                <a:cs typeface="Consolas"/>
              </a:rPr>
              <a:t>b</a:t>
            </a:r>
            <a:r>
              <a:rPr sz="1800" spc="-15" dirty="0">
                <a:latin typeface="Consolas"/>
                <a:cs typeface="Consolas"/>
              </a:rPr>
              <a:t>a</a:t>
            </a:r>
            <a:r>
              <a:rPr sz="1800" spc="-5" dirty="0">
                <a:latin typeface="Consolas"/>
                <a:cs typeface="Consolas"/>
              </a:rPr>
              <a:t>5</a:t>
            </a:r>
            <a:r>
              <a:rPr sz="1800" spc="-15" dirty="0">
                <a:latin typeface="Consolas"/>
                <a:cs typeface="Consolas"/>
              </a:rPr>
              <a:t>1</a:t>
            </a:r>
            <a:r>
              <a:rPr sz="1800" dirty="0">
                <a:latin typeface="Consolas"/>
                <a:cs typeface="Consolas"/>
              </a:rPr>
              <a:t>8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97600" y="2701290"/>
            <a:ext cx="299529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204" dirty="0">
                <a:latin typeface="Arial Narrow"/>
                <a:cs typeface="Arial Narrow"/>
              </a:rPr>
              <a:t>Make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spc="200" dirty="0">
                <a:latin typeface="Arial Narrow"/>
                <a:cs typeface="Arial Narrow"/>
              </a:rPr>
              <a:t>hello.txt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spc="229" dirty="0">
                <a:latin typeface="Arial Narrow"/>
                <a:cs typeface="Arial Narrow"/>
              </a:rPr>
              <a:t>more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spc="180" dirty="0">
                <a:latin typeface="Arial Narrow"/>
                <a:cs typeface="Arial Narrow"/>
              </a:rPr>
              <a:t>exciting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03370" y="2376170"/>
            <a:ext cx="1944370" cy="935990"/>
          </a:xfrm>
          <a:custGeom>
            <a:avLst/>
            <a:gdLst/>
            <a:ahLst/>
            <a:cxnLst/>
            <a:rect l="l" t="t" r="r" b="b"/>
            <a:pathLst>
              <a:path w="1944370" h="935989">
                <a:moveTo>
                  <a:pt x="972819" y="0"/>
                </a:moveTo>
                <a:lnTo>
                  <a:pt x="907318" y="960"/>
                </a:lnTo>
                <a:lnTo>
                  <a:pt x="843173" y="3806"/>
                </a:lnTo>
                <a:lnTo>
                  <a:pt x="780496" y="8484"/>
                </a:lnTo>
                <a:lnTo>
                  <a:pt x="719398" y="14941"/>
                </a:lnTo>
                <a:lnTo>
                  <a:pt x="659993" y="23124"/>
                </a:lnTo>
                <a:lnTo>
                  <a:pt x="602392" y="32979"/>
                </a:lnTo>
                <a:lnTo>
                  <a:pt x="546708" y="44455"/>
                </a:lnTo>
                <a:lnTo>
                  <a:pt x="493053" y="57496"/>
                </a:lnTo>
                <a:lnTo>
                  <a:pt x="441538" y="72051"/>
                </a:lnTo>
                <a:lnTo>
                  <a:pt x="392277" y="88066"/>
                </a:lnTo>
                <a:lnTo>
                  <a:pt x="345381" y="105488"/>
                </a:lnTo>
                <a:lnTo>
                  <a:pt x="300962" y="124264"/>
                </a:lnTo>
                <a:lnTo>
                  <a:pt x="259133" y="144341"/>
                </a:lnTo>
                <a:lnTo>
                  <a:pt x="220006" y="165665"/>
                </a:lnTo>
                <a:lnTo>
                  <a:pt x="183692" y="188183"/>
                </a:lnTo>
                <a:lnTo>
                  <a:pt x="150305" y="211842"/>
                </a:lnTo>
                <a:lnTo>
                  <a:pt x="119956" y="236590"/>
                </a:lnTo>
                <a:lnTo>
                  <a:pt x="68821" y="289136"/>
                </a:lnTo>
                <a:lnTo>
                  <a:pt x="31185" y="345397"/>
                </a:lnTo>
                <a:lnTo>
                  <a:pt x="7945" y="404946"/>
                </a:lnTo>
                <a:lnTo>
                  <a:pt x="0" y="467359"/>
                </a:lnTo>
                <a:lnTo>
                  <a:pt x="2005" y="498903"/>
                </a:lnTo>
                <a:lnTo>
                  <a:pt x="17710" y="559982"/>
                </a:lnTo>
                <a:lnTo>
                  <a:pt x="48259" y="618022"/>
                </a:lnTo>
                <a:lnTo>
                  <a:pt x="92757" y="672590"/>
                </a:lnTo>
                <a:lnTo>
                  <a:pt x="150305" y="723252"/>
                </a:lnTo>
                <a:lnTo>
                  <a:pt x="183692" y="746983"/>
                </a:lnTo>
                <a:lnTo>
                  <a:pt x="220006" y="769576"/>
                </a:lnTo>
                <a:lnTo>
                  <a:pt x="259133" y="790975"/>
                </a:lnTo>
                <a:lnTo>
                  <a:pt x="300962" y="811128"/>
                </a:lnTo>
                <a:lnTo>
                  <a:pt x="345381" y="829979"/>
                </a:lnTo>
                <a:lnTo>
                  <a:pt x="392277" y="847476"/>
                </a:lnTo>
                <a:lnTo>
                  <a:pt x="441538" y="863562"/>
                </a:lnTo>
                <a:lnTo>
                  <a:pt x="493053" y="878186"/>
                </a:lnTo>
                <a:lnTo>
                  <a:pt x="546708" y="891291"/>
                </a:lnTo>
                <a:lnTo>
                  <a:pt x="602392" y="902825"/>
                </a:lnTo>
                <a:lnTo>
                  <a:pt x="659993" y="912733"/>
                </a:lnTo>
                <a:lnTo>
                  <a:pt x="719398" y="920961"/>
                </a:lnTo>
                <a:lnTo>
                  <a:pt x="780496" y="927455"/>
                </a:lnTo>
                <a:lnTo>
                  <a:pt x="843173" y="932160"/>
                </a:lnTo>
                <a:lnTo>
                  <a:pt x="907318" y="935023"/>
                </a:lnTo>
                <a:lnTo>
                  <a:pt x="972819" y="935989"/>
                </a:lnTo>
                <a:lnTo>
                  <a:pt x="1038315" y="935023"/>
                </a:lnTo>
                <a:lnTo>
                  <a:pt x="1102443" y="932160"/>
                </a:lnTo>
                <a:lnTo>
                  <a:pt x="1165093" y="927455"/>
                </a:lnTo>
                <a:lnTo>
                  <a:pt x="1226154" y="920961"/>
                </a:lnTo>
                <a:lnTo>
                  <a:pt x="1285514" y="912733"/>
                </a:lnTo>
                <a:lnTo>
                  <a:pt x="1343062" y="902825"/>
                </a:lnTo>
                <a:lnTo>
                  <a:pt x="1398688" y="891291"/>
                </a:lnTo>
                <a:lnTo>
                  <a:pt x="1452279" y="878186"/>
                </a:lnTo>
                <a:lnTo>
                  <a:pt x="1503725" y="863562"/>
                </a:lnTo>
                <a:lnTo>
                  <a:pt x="1552915" y="847476"/>
                </a:lnTo>
                <a:lnTo>
                  <a:pt x="1599737" y="829979"/>
                </a:lnTo>
                <a:lnTo>
                  <a:pt x="1644080" y="811128"/>
                </a:lnTo>
                <a:lnTo>
                  <a:pt x="1685833" y="790975"/>
                </a:lnTo>
                <a:lnTo>
                  <a:pt x="1724884" y="769576"/>
                </a:lnTo>
                <a:lnTo>
                  <a:pt x="1761124" y="746983"/>
                </a:lnTo>
                <a:lnTo>
                  <a:pt x="1794439" y="723252"/>
                </a:lnTo>
                <a:lnTo>
                  <a:pt x="1824720" y="698436"/>
                </a:lnTo>
                <a:lnTo>
                  <a:pt x="1875732" y="645767"/>
                </a:lnTo>
                <a:lnTo>
                  <a:pt x="1913271" y="589409"/>
                </a:lnTo>
                <a:lnTo>
                  <a:pt x="1936447" y="529796"/>
                </a:lnTo>
                <a:lnTo>
                  <a:pt x="1944369" y="467359"/>
                </a:lnTo>
                <a:lnTo>
                  <a:pt x="1942370" y="435822"/>
                </a:lnTo>
                <a:lnTo>
                  <a:pt x="1926710" y="374787"/>
                </a:lnTo>
                <a:lnTo>
                  <a:pt x="1896242" y="316829"/>
                </a:lnTo>
                <a:lnTo>
                  <a:pt x="1851855" y="262372"/>
                </a:lnTo>
                <a:lnTo>
                  <a:pt x="1794439" y="211842"/>
                </a:lnTo>
                <a:lnTo>
                  <a:pt x="1761124" y="188183"/>
                </a:lnTo>
                <a:lnTo>
                  <a:pt x="1724884" y="165665"/>
                </a:lnTo>
                <a:lnTo>
                  <a:pt x="1685833" y="144341"/>
                </a:lnTo>
                <a:lnTo>
                  <a:pt x="1644080" y="124264"/>
                </a:lnTo>
                <a:lnTo>
                  <a:pt x="1599737" y="105488"/>
                </a:lnTo>
                <a:lnTo>
                  <a:pt x="1552915" y="88066"/>
                </a:lnTo>
                <a:lnTo>
                  <a:pt x="1503725" y="72051"/>
                </a:lnTo>
                <a:lnTo>
                  <a:pt x="1452279" y="57496"/>
                </a:lnTo>
                <a:lnTo>
                  <a:pt x="1398688" y="44455"/>
                </a:lnTo>
                <a:lnTo>
                  <a:pt x="1343062" y="32979"/>
                </a:lnTo>
                <a:lnTo>
                  <a:pt x="1285514" y="23124"/>
                </a:lnTo>
                <a:lnTo>
                  <a:pt x="1226154" y="14941"/>
                </a:lnTo>
                <a:lnTo>
                  <a:pt x="1165093" y="8484"/>
                </a:lnTo>
                <a:lnTo>
                  <a:pt x="1102443" y="3806"/>
                </a:lnTo>
                <a:lnTo>
                  <a:pt x="1038315" y="960"/>
                </a:lnTo>
                <a:lnTo>
                  <a:pt x="97281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3370" y="2376170"/>
            <a:ext cx="1944370" cy="935990"/>
          </a:xfrm>
          <a:custGeom>
            <a:avLst/>
            <a:gdLst/>
            <a:ahLst/>
            <a:cxnLst/>
            <a:rect l="l" t="t" r="r" b="b"/>
            <a:pathLst>
              <a:path w="1944370" h="935989">
                <a:moveTo>
                  <a:pt x="972819" y="0"/>
                </a:moveTo>
                <a:lnTo>
                  <a:pt x="1038315" y="960"/>
                </a:lnTo>
                <a:lnTo>
                  <a:pt x="1102443" y="3806"/>
                </a:lnTo>
                <a:lnTo>
                  <a:pt x="1165093" y="8484"/>
                </a:lnTo>
                <a:lnTo>
                  <a:pt x="1226154" y="14941"/>
                </a:lnTo>
                <a:lnTo>
                  <a:pt x="1285514" y="23124"/>
                </a:lnTo>
                <a:lnTo>
                  <a:pt x="1343062" y="32979"/>
                </a:lnTo>
                <a:lnTo>
                  <a:pt x="1398688" y="44455"/>
                </a:lnTo>
                <a:lnTo>
                  <a:pt x="1452279" y="57496"/>
                </a:lnTo>
                <a:lnTo>
                  <a:pt x="1503725" y="72051"/>
                </a:lnTo>
                <a:lnTo>
                  <a:pt x="1552915" y="88066"/>
                </a:lnTo>
                <a:lnTo>
                  <a:pt x="1599737" y="105488"/>
                </a:lnTo>
                <a:lnTo>
                  <a:pt x="1644080" y="124264"/>
                </a:lnTo>
                <a:lnTo>
                  <a:pt x="1685833" y="144341"/>
                </a:lnTo>
                <a:lnTo>
                  <a:pt x="1724884" y="165665"/>
                </a:lnTo>
                <a:lnTo>
                  <a:pt x="1761124" y="188183"/>
                </a:lnTo>
                <a:lnTo>
                  <a:pt x="1794439" y="211842"/>
                </a:lnTo>
                <a:lnTo>
                  <a:pt x="1824720" y="236590"/>
                </a:lnTo>
                <a:lnTo>
                  <a:pt x="1875732" y="289136"/>
                </a:lnTo>
                <a:lnTo>
                  <a:pt x="1913271" y="345397"/>
                </a:lnTo>
                <a:lnTo>
                  <a:pt x="1936447" y="404946"/>
                </a:lnTo>
                <a:lnTo>
                  <a:pt x="1944369" y="467359"/>
                </a:lnTo>
                <a:lnTo>
                  <a:pt x="1942370" y="498903"/>
                </a:lnTo>
                <a:lnTo>
                  <a:pt x="1926710" y="559982"/>
                </a:lnTo>
                <a:lnTo>
                  <a:pt x="1896242" y="618022"/>
                </a:lnTo>
                <a:lnTo>
                  <a:pt x="1851855" y="672590"/>
                </a:lnTo>
                <a:lnTo>
                  <a:pt x="1794439" y="723252"/>
                </a:lnTo>
                <a:lnTo>
                  <a:pt x="1761124" y="746983"/>
                </a:lnTo>
                <a:lnTo>
                  <a:pt x="1724884" y="769576"/>
                </a:lnTo>
                <a:lnTo>
                  <a:pt x="1685833" y="790975"/>
                </a:lnTo>
                <a:lnTo>
                  <a:pt x="1644080" y="811128"/>
                </a:lnTo>
                <a:lnTo>
                  <a:pt x="1599737" y="829979"/>
                </a:lnTo>
                <a:lnTo>
                  <a:pt x="1552915" y="847476"/>
                </a:lnTo>
                <a:lnTo>
                  <a:pt x="1503725" y="863562"/>
                </a:lnTo>
                <a:lnTo>
                  <a:pt x="1452279" y="878186"/>
                </a:lnTo>
                <a:lnTo>
                  <a:pt x="1398688" y="891291"/>
                </a:lnTo>
                <a:lnTo>
                  <a:pt x="1343062" y="902825"/>
                </a:lnTo>
                <a:lnTo>
                  <a:pt x="1285514" y="912733"/>
                </a:lnTo>
                <a:lnTo>
                  <a:pt x="1226154" y="920961"/>
                </a:lnTo>
                <a:lnTo>
                  <a:pt x="1165093" y="927455"/>
                </a:lnTo>
                <a:lnTo>
                  <a:pt x="1102443" y="932160"/>
                </a:lnTo>
                <a:lnTo>
                  <a:pt x="1038315" y="935023"/>
                </a:lnTo>
                <a:lnTo>
                  <a:pt x="972819" y="935989"/>
                </a:lnTo>
                <a:lnTo>
                  <a:pt x="907318" y="935023"/>
                </a:lnTo>
                <a:lnTo>
                  <a:pt x="843173" y="932160"/>
                </a:lnTo>
                <a:lnTo>
                  <a:pt x="780496" y="927455"/>
                </a:lnTo>
                <a:lnTo>
                  <a:pt x="719398" y="920961"/>
                </a:lnTo>
                <a:lnTo>
                  <a:pt x="659993" y="912733"/>
                </a:lnTo>
                <a:lnTo>
                  <a:pt x="602392" y="902825"/>
                </a:lnTo>
                <a:lnTo>
                  <a:pt x="546708" y="891291"/>
                </a:lnTo>
                <a:lnTo>
                  <a:pt x="493053" y="878186"/>
                </a:lnTo>
                <a:lnTo>
                  <a:pt x="441538" y="863562"/>
                </a:lnTo>
                <a:lnTo>
                  <a:pt x="392277" y="847476"/>
                </a:lnTo>
                <a:lnTo>
                  <a:pt x="345381" y="829979"/>
                </a:lnTo>
                <a:lnTo>
                  <a:pt x="300962" y="811128"/>
                </a:lnTo>
                <a:lnTo>
                  <a:pt x="259133" y="790975"/>
                </a:lnTo>
                <a:lnTo>
                  <a:pt x="220006" y="769576"/>
                </a:lnTo>
                <a:lnTo>
                  <a:pt x="183692" y="746983"/>
                </a:lnTo>
                <a:lnTo>
                  <a:pt x="150305" y="723252"/>
                </a:lnTo>
                <a:lnTo>
                  <a:pt x="119956" y="698436"/>
                </a:lnTo>
                <a:lnTo>
                  <a:pt x="68821" y="645767"/>
                </a:lnTo>
                <a:lnTo>
                  <a:pt x="31185" y="589409"/>
                </a:lnTo>
                <a:lnTo>
                  <a:pt x="7945" y="529796"/>
                </a:lnTo>
                <a:lnTo>
                  <a:pt x="0" y="467359"/>
                </a:lnTo>
                <a:lnTo>
                  <a:pt x="2005" y="435822"/>
                </a:lnTo>
                <a:lnTo>
                  <a:pt x="17710" y="374787"/>
                </a:lnTo>
                <a:lnTo>
                  <a:pt x="48260" y="316829"/>
                </a:lnTo>
                <a:lnTo>
                  <a:pt x="92757" y="262372"/>
                </a:lnTo>
                <a:lnTo>
                  <a:pt x="150305" y="211842"/>
                </a:lnTo>
                <a:lnTo>
                  <a:pt x="183692" y="188183"/>
                </a:lnTo>
                <a:lnTo>
                  <a:pt x="220006" y="165665"/>
                </a:lnTo>
                <a:lnTo>
                  <a:pt x="259133" y="144341"/>
                </a:lnTo>
                <a:lnTo>
                  <a:pt x="300962" y="124264"/>
                </a:lnTo>
                <a:lnTo>
                  <a:pt x="345381" y="105488"/>
                </a:lnTo>
                <a:lnTo>
                  <a:pt x="392277" y="88066"/>
                </a:lnTo>
                <a:lnTo>
                  <a:pt x="441538" y="72051"/>
                </a:lnTo>
                <a:lnTo>
                  <a:pt x="493053" y="57496"/>
                </a:lnTo>
                <a:lnTo>
                  <a:pt x="546708" y="44455"/>
                </a:lnTo>
                <a:lnTo>
                  <a:pt x="602392" y="32979"/>
                </a:lnTo>
                <a:lnTo>
                  <a:pt x="659993" y="23124"/>
                </a:lnTo>
                <a:lnTo>
                  <a:pt x="719398" y="14941"/>
                </a:lnTo>
                <a:lnTo>
                  <a:pt x="780496" y="8484"/>
                </a:lnTo>
                <a:lnTo>
                  <a:pt x="843173" y="3806"/>
                </a:lnTo>
                <a:lnTo>
                  <a:pt x="907318" y="960"/>
                </a:lnTo>
                <a:lnTo>
                  <a:pt x="972819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25340" y="2691129"/>
            <a:ext cx="90106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6</a:t>
            </a:r>
            <a:r>
              <a:rPr sz="1800" spc="-5" dirty="0">
                <a:latin typeface="Consolas"/>
                <a:cs typeface="Consolas"/>
              </a:rPr>
              <a:t>4</a:t>
            </a:r>
            <a:r>
              <a:rPr sz="1800" spc="-15" dirty="0">
                <a:latin typeface="Consolas"/>
                <a:cs typeface="Consolas"/>
              </a:rPr>
              <a:t>2</a:t>
            </a:r>
            <a:r>
              <a:rPr sz="1800" spc="-5" dirty="0">
                <a:latin typeface="Consolas"/>
                <a:cs typeface="Consolas"/>
              </a:rPr>
              <a:t>7</a:t>
            </a:r>
            <a:r>
              <a:rPr sz="1800" spc="-15" dirty="0">
                <a:latin typeface="Consolas"/>
                <a:cs typeface="Consolas"/>
              </a:rPr>
              <a:t>7</a:t>
            </a:r>
            <a:r>
              <a:rPr sz="1800" dirty="0">
                <a:latin typeface="Consolas"/>
                <a:cs typeface="Consolas"/>
              </a:rPr>
              <a:t>1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76190" y="3312159"/>
            <a:ext cx="0" cy="532130"/>
          </a:xfrm>
          <a:custGeom>
            <a:avLst/>
            <a:gdLst/>
            <a:ahLst/>
            <a:cxnLst/>
            <a:rect l="l" t="t" r="r" b="b"/>
            <a:pathLst>
              <a:path h="532129">
                <a:moveTo>
                  <a:pt x="0" y="0"/>
                </a:moveTo>
                <a:lnTo>
                  <a:pt x="0" y="5321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39359" y="3839209"/>
            <a:ext cx="73660" cy="193040"/>
          </a:xfrm>
          <a:custGeom>
            <a:avLst/>
            <a:gdLst/>
            <a:ahLst/>
            <a:cxnLst/>
            <a:rect l="l" t="t" r="r" b="b"/>
            <a:pathLst>
              <a:path w="73660" h="193039">
                <a:moveTo>
                  <a:pt x="73660" y="0"/>
                </a:moveTo>
                <a:lnTo>
                  <a:pt x="0" y="0"/>
                </a:lnTo>
                <a:lnTo>
                  <a:pt x="34289" y="193039"/>
                </a:lnTo>
                <a:lnTo>
                  <a:pt x="73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6880" y="3436325"/>
            <a:ext cx="3093085" cy="1296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6300"/>
              </a:lnSpc>
            </a:pPr>
            <a:r>
              <a:rPr sz="2200" spc="204" dirty="0">
                <a:latin typeface="Arial Narrow"/>
                <a:cs typeface="Arial Narrow"/>
              </a:rPr>
              <a:t>No,</a:t>
            </a:r>
            <a:r>
              <a:rPr sz="2200" spc="-15" dirty="0">
                <a:latin typeface="Arial Narrow"/>
                <a:cs typeface="Arial Narrow"/>
              </a:rPr>
              <a:t> </a:t>
            </a:r>
            <a:r>
              <a:rPr sz="2200" spc="215" dirty="0">
                <a:latin typeface="Arial Narrow"/>
                <a:cs typeface="Arial Narrow"/>
              </a:rPr>
              <a:t>this</a:t>
            </a:r>
            <a:r>
              <a:rPr sz="2200" spc="-15" dirty="0">
                <a:latin typeface="Arial Narrow"/>
                <a:cs typeface="Arial Narrow"/>
              </a:rPr>
              <a:t> </a:t>
            </a:r>
            <a:r>
              <a:rPr sz="2200" spc="114" dirty="0">
                <a:latin typeface="Arial Narrow"/>
                <a:cs typeface="Arial Narrow"/>
              </a:rPr>
              <a:t>is</a:t>
            </a:r>
            <a:r>
              <a:rPr sz="2200" spc="-15" dirty="0">
                <a:latin typeface="Arial Narrow"/>
                <a:cs typeface="Arial Narrow"/>
              </a:rPr>
              <a:t> </a:t>
            </a:r>
            <a:r>
              <a:rPr sz="2200" spc="310" dirty="0">
                <a:latin typeface="Arial Narrow"/>
                <a:cs typeface="Arial Narrow"/>
              </a:rPr>
              <a:t>not</a:t>
            </a:r>
            <a:r>
              <a:rPr sz="2200" spc="-15" dirty="0">
                <a:latin typeface="Arial Narrow"/>
                <a:cs typeface="Arial Narrow"/>
              </a:rPr>
              <a:t> </a:t>
            </a:r>
            <a:r>
              <a:rPr sz="2200" spc="145" dirty="0">
                <a:latin typeface="Arial Narrow"/>
                <a:cs typeface="Arial Narrow"/>
              </a:rPr>
              <a:t>a</a:t>
            </a:r>
            <a:r>
              <a:rPr sz="2200" spc="-20" dirty="0">
                <a:latin typeface="Arial Narrow"/>
                <a:cs typeface="Arial Narrow"/>
              </a:rPr>
              <a:t> </a:t>
            </a:r>
            <a:r>
              <a:rPr sz="2200" spc="204" dirty="0">
                <a:latin typeface="Arial Narrow"/>
                <a:cs typeface="Arial Narrow"/>
              </a:rPr>
              <a:t>mistake;  </a:t>
            </a:r>
            <a:r>
              <a:rPr sz="2200" spc="254" dirty="0">
                <a:latin typeface="Arial Narrow"/>
                <a:cs typeface="Arial Narrow"/>
              </a:rPr>
              <a:t>commits refer </a:t>
            </a:r>
            <a:r>
              <a:rPr sz="2200" spc="335" dirty="0">
                <a:latin typeface="Arial Narrow"/>
                <a:cs typeface="Arial Narrow"/>
              </a:rPr>
              <a:t>to </a:t>
            </a:r>
            <a:r>
              <a:rPr sz="2200" spc="245" dirty="0">
                <a:latin typeface="Arial Narrow"/>
                <a:cs typeface="Arial Narrow"/>
              </a:rPr>
              <a:t>their  </a:t>
            </a:r>
            <a:r>
              <a:rPr sz="2200" spc="185" dirty="0">
                <a:latin typeface="Arial Narrow"/>
                <a:cs typeface="Arial Narrow"/>
              </a:rPr>
              <a:t>parent(s),</a:t>
            </a:r>
            <a:r>
              <a:rPr sz="2200" spc="-15" dirty="0">
                <a:latin typeface="Arial Narrow"/>
                <a:cs typeface="Arial Narrow"/>
              </a:rPr>
              <a:t> </a:t>
            </a:r>
            <a:r>
              <a:rPr sz="2200" spc="305" dirty="0">
                <a:latin typeface="Arial Narrow"/>
                <a:cs typeface="Arial Narrow"/>
              </a:rPr>
              <a:t>not</a:t>
            </a:r>
            <a:r>
              <a:rPr sz="2200" spc="-5" dirty="0">
                <a:latin typeface="Arial Narrow"/>
                <a:cs typeface="Arial Narrow"/>
              </a:rPr>
              <a:t> </a:t>
            </a:r>
            <a:r>
              <a:rPr sz="2200" spc="280" dirty="0">
                <a:latin typeface="Arial Narrow"/>
                <a:cs typeface="Arial Narrow"/>
              </a:rPr>
              <a:t>the</a:t>
            </a:r>
            <a:r>
              <a:rPr sz="2200" spc="-20" dirty="0">
                <a:latin typeface="Arial Narrow"/>
                <a:cs typeface="Arial Narrow"/>
              </a:rPr>
              <a:t> </a:t>
            </a:r>
            <a:r>
              <a:rPr sz="2200" spc="275" dirty="0">
                <a:latin typeface="Arial Narrow"/>
                <a:cs typeface="Arial Narrow"/>
              </a:rPr>
              <a:t>other  </a:t>
            </a:r>
            <a:r>
              <a:rPr sz="2200" spc="245" dirty="0">
                <a:latin typeface="Arial Narrow"/>
                <a:cs typeface="Arial Narrow"/>
              </a:rPr>
              <a:t>way</a:t>
            </a:r>
            <a:r>
              <a:rPr sz="2200" spc="-85" dirty="0">
                <a:latin typeface="Arial Narrow"/>
                <a:cs typeface="Arial Narrow"/>
              </a:rPr>
              <a:t> </a:t>
            </a:r>
            <a:r>
              <a:rPr sz="2200" spc="215" dirty="0">
                <a:latin typeface="Arial Narrow"/>
                <a:cs typeface="Arial Narrow"/>
              </a:rPr>
              <a:t>around.</a:t>
            </a:r>
            <a:endParaRPr sz="2200">
              <a:latin typeface="Arial Narrow"/>
              <a:cs typeface="Arial Narro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2058416"/>
            <a:ext cx="8564880" cy="1711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 marR="5080" indent="-10160">
              <a:lnSpc>
                <a:spcPts val="6740"/>
              </a:lnSpc>
            </a:pPr>
            <a:r>
              <a:rPr sz="6000" b="1" spc="-100" dirty="0">
                <a:latin typeface="Trebuchet MS"/>
                <a:cs typeface="Trebuchet MS"/>
              </a:rPr>
              <a:t>Yes,</a:t>
            </a:r>
            <a:r>
              <a:rPr sz="6000" b="1" spc="-420" dirty="0">
                <a:latin typeface="Trebuchet MS"/>
                <a:cs typeface="Trebuchet MS"/>
              </a:rPr>
              <a:t> </a:t>
            </a:r>
            <a:r>
              <a:rPr sz="6000" b="1" spc="-25" dirty="0">
                <a:latin typeface="Trebuchet MS"/>
                <a:cs typeface="Trebuchet MS"/>
              </a:rPr>
              <a:t>we</a:t>
            </a:r>
            <a:r>
              <a:rPr sz="6000" b="1" spc="-425" dirty="0">
                <a:latin typeface="Trebuchet MS"/>
                <a:cs typeface="Trebuchet MS"/>
              </a:rPr>
              <a:t> </a:t>
            </a:r>
            <a:r>
              <a:rPr sz="6000" b="1" spc="-55" dirty="0">
                <a:latin typeface="Trebuchet MS"/>
                <a:cs typeface="Trebuchet MS"/>
              </a:rPr>
              <a:t>are</a:t>
            </a:r>
            <a:r>
              <a:rPr sz="6000" b="1" spc="-420" dirty="0">
                <a:latin typeface="Trebuchet MS"/>
                <a:cs typeface="Trebuchet MS"/>
              </a:rPr>
              <a:t> </a:t>
            </a:r>
            <a:r>
              <a:rPr sz="6000" b="1" spc="204" dirty="0">
                <a:latin typeface="Trebuchet MS"/>
                <a:cs typeface="Trebuchet MS"/>
              </a:rPr>
              <a:t>going</a:t>
            </a:r>
            <a:r>
              <a:rPr sz="6000" b="1" spc="-425" dirty="0">
                <a:latin typeface="Trebuchet MS"/>
                <a:cs typeface="Trebuchet MS"/>
              </a:rPr>
              <a:t> </a:t>
            </a:r>
            <a:r>
              <a:rPr sz="6000" b="1" spc="160" dirty="0">
                <a:latin typeface="Trebuchet MS"/>
                <a:cs typeface="Trebuchet MS"/>
              </a:rPr>
              <a:t>to</a:t>
            </a:r>
            <a:r>
              <a:rPr sz="6000" b="1" spc="-425" dirty="0">
                <a:latin typeface="Trebuchet MS"/>
                <a:cs typeface="Trebuchet MS"/>
              </a:rPr>
              <a:t> </a:t>
            </a:r>
            <a:r>
              <a:rPr sz="6000" b="1" spc="30" dirty="0">
                <a:latin typeface="Trebuchet MS"/>
                <a:cs typeface="Trebuchet MS"/>
              </a:rPr>
              <a:t>use  </a:t>
            </a:r>
            <a:r>
              <a:rPr sz="6000" b="1" spc="10" dirty="0">
                <a:latin typeface="Trebuchet MS"/>
                <a:cs typeface="Trebuchet MS"/>
              </a:rPr>
              <a:t>the command </a:t>
            </a:r>
            <a:r>
              <a:rPr sz="6000" b="1" spc="-45" dirty="0">
                <a:latin typeface="Trebuchet MS"/>
                <a:cs typeface="Trebuchet MS"/>
              </a:rPr>
              <a:t>line</a:t>
            </a:r>
            <a:r>
              <a:rPr sz="6000" b="1" spc="-1290" dirty="0">
                <a:latin typeface="Trebuchet MS"/>
                <a:cs typeface="Trebuchet MS"/>
              </a:rPr>
              <a:t> </a:t>
            </a:r>
            <a:r>
              <a:rPr sz="6000" b="1" spc="60" dirty="0">
                <a:latin typeface="Trebuchet MS"/>
                <a:cs typeface="Trebuchet MS"/>
              </a:rPr>
              <a:t>today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569" y="4056379"/>
            <a:ext cx="857694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95" dirty="0">
                <a:latin typeface="Arial Narrow"/>
                <a:cs typeface="Arial Narrow"/>
              </a:rPr>
              <a:t>Feel</a:t>
            </a:r>
            <a:r>
              <a:rPr sz="2400" dirty="0">
                <a:latin typeface="Arial Narrow"/>
                <a:cs typeface="Arial Narrow"/>
              </a:rPr>
              <a:t> </a:t>
            </a:r>
            <a:r>
              <a:rPr sz="2400" spc="280" dirty="0">
                <a:latin typeface="Arial Narrow"/>
                <a:cs typeface="Arial Narrow"/>
              </a:rPr>
              <a:t>free</a:t>
            </a:r>
            <a:r>
              <a:rPr sz="2400" spc="5" dirty="0">
                <a:latin typeface="Arial Narrow"/>
                <a:cs typeface="Arial Narrow"/>
              </a:rPr>
              <a:t> </a:t>
            </a:r>
            <a:r>
              <a:rPr sz="2400" spc="365" dirty="0">
                <a:latin typeface="Arial Narrow"/>
                <a:cs typeface="Arial Narrow"/>
              </a:rPr>
              <a:t>to</a:t>
            </a:r>
            <a:r>
              <a:rPr sz="2400" dirty="0">
                <a:latin typeface="Arial Narrow"/>
                <a:cs typeface="Arial Narrow"/>
              </a:rPr>
              <a:t> </a:t>
            </a:r>
            <a:r>
              <a:rPr sz="2400" spc="200" dirty="0">
                <a:latin typeface="Arial Narrow"/>
                <a:cs typeface="Arial Narrow"/>
              </a:rPr>
              <a:t>use</a:t>
            </a:r>
            <a:r>
              <a:rPr sz="2400" spc="5" dirty="0">
                <a:latin typeface="Arial Narrow"/>
                <a:cs typeface="Arial Narrow"/>
              </a:rPr>
              <a:t> </a:t>
            </a:r>
            <a:r>
              <a:rPr sz="2400" spc="215" dirty="0">
                <a:latin typeface="Arial Narrow"/>
                <a:cs typeface="Arial Narrow"/>
              </a:rPr>
              <a:t>graphical</a:t>
            </a:r>
            <a:r>
              <a:rPr sz="2400" spc="10" dirty="0">
                <a:latin typeface="Arial Narrow"/>
                <a:cs typeface="Arial Narrow"/>
              </a:rPr>
              <a:t> </a:t>
            </a:r>
            <a:r>
              <a:rPr sz="2400" spc="235" dirty="0">
                <a:latin typeface="Arial Narrow"/>
                <a:cs typeface="Arial Narrow"/>
              </a:rPr>
              <a:t>interfaces</a:t>
            </a:r>
            <a:r>
              <a:rPr sz="2400" spc="40" dirty="0">
                <a:latin typeface="Arial Narrow"/>
                <a:cs typeface="Arial Narrow"/>
              </a:rPr>
              <a:t> </a:t>
            </a:r>
            <a:r>
              <a:rPr sz="2400" i="1" spc="-95" dirty="0">
                <a:latin typeface="Lucida Sans"/>
                <a:cs typeface="Lucida Sans"/>
              </a:rPr>
              <a:t>after</a:t>
            </a:r>
            <a:r>
              <a:rPr sz="2400" i="1" spc="-210" dirty="0">
                <a:latin typeface="Lucida Sans"/>
                <a:cs typeface="Lucida Sans"/>
              </a:rPr>
              <a:t> </a:t>
            </a:r>
            <a:r>
              <a:rPr sz="2400" spc="265" dirty="0">
                <a:latin typeface="Arial Narrow"/>
                <a:cs typeface="Arial Narrow"/>
              </a:rPr>
              <a:t>you</a:t>
            </a:r>
            <a:r>
              <a:rPr sz="2400" dirty="0">
                <a:latin typeface="Arial Narrow"/>
                <a:cs typeface="Arial Narrow"/>
              </a:rPr>
              <a:t> </a:t>
            </a:r>
            <a:r>
              <a:rPr sz="2400" spc="229" dirty="0">
                <a:latin typeface="Arial Narrow"/>
                <a:cs typeface="Arial Narrow"/>
              </a:rPr>
              <a:t>learn</a:t>
            </a:r>
            <a:r>
              <a:rPr sz="2400" dirty="0">
                <a:latin typeface="Arial Narrow"/>
                <a:cs typeface="Arial Narrow"/>
              </a:rPr>
              <a:t> </a:t>
            </a:r>
            <a:r>
              <a:rPr sz="2400" spc="310" dirty="0">
                <a:latin typeface="Arial Narrow"/>
                <a:cs typeface="Arial Narrow"/>
              </a:rPr>
              <a:t>the</a:t>
            </a:r>
            <a:r>
              <a:rPr sz="2400" spc="5" dirty="0">
                <a:latin typeface="Arial Narrow"/>
                <a:cs typeface="Arial Narrow"/>
              </a:rPr>
              <a:t> </a:t>
            </a:r>
            <a:r>
              <a:rPr sz="2400" spc="135" dirty="0">
                <a:latin typeface="Arial Narrow"/>
                <a:cs typeface="Arial Narrow"/>
              </a:rPr>
              <a:t>basics.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4020" y="889000"/>
            <a:ext cx="6706870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09"/>
              </a:lnSpc>
            </a:pPr>
            <a:r>
              <a:rPr sz="5400" spc="675" dirty="0"/>
              <a:t>Commit </a:t>
            </a:r>
            <a:r>
              <a:rPr sz="5400" spc="640" dirty="0"/>
              <a:t>multiple</a:t>
            </a:r>
            <a:r>
              <a:rPr sz="5400" spc="-690" dirty="0"/>
              <a:t> </a:t>
            </a:r>
            <a:r>
              <a:rPr sz="5400" spc="495" dirty="0"/>
              <a:t>files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1490" y="2440940"/>
            <a:ext cx="7501890" cy="267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50" dirty="0">
                <a:latin typeface="Arial Narrow"/>
                <a:cs typeface="Arial Narrow"/>
              </a:rPr>
              <a:t>Create</a:t>
            </a:r>
            <a:r>
              <a:rPr sz="3600" dirty="0">
                <a:latin typeface="Arial Narrow"/>
                <a:cs typeface="Arial Narrow"/>
              </a:rPr>
              <a:t> </a:t>
            </a:r>
            <a:r>
              <a:rPr sz="3600" spc="235" dirty="0">
                <a:latin typeface="Arial Narrow"/>
                <a:cs typeface="Arial Narrow"/>
              </a:rPr>
              <a:t>a</a:t>
            </a:r>
            <a:r>
              <a:rPr sz="3600" spc="5" dirty="0">
                <a:latin typeface="Arial Narrow"/>
                <a:cs typeface="Arial Narrow"/>
              </a:rPr>
              <a:t> </a:t>
            </a:r>
            <a:r>
              <a:rPr sz="3600" spc="380" dirty="0">
                <a:latin typeface="Arial Narrow"/>
                <a:cs typeface="Arial Narrow"/>
              </a:rPr>
              <a:t>file</a:t>
            </a:r>
            <a:r>
              <a:rPr sz="3600" spc="-5" dirty="0">
                <a:latin typeface="Arial Narrow"/>
                <a:cs typeface="Arial Narrow"/>
              </a:rPr>
              <a:t> </a:t>
            </a:r>
            <a:r>
              <a:rPr sz="3600" spc="395" dirty="0">
                <a:latin typeface="Arial Narrow"/>
                <a:cs typeface="Arial Narrow"/>
              </a:rPr>
              <a:t>"names.txt"</a:t>
            </a:r>
            <a:r>
              <a:rPr sz="3600" dirty="0">
                <a:latin typeface="Arial Narrow"/>
                <a:cs typeface="Arial Narrow"/>
              </a:rPr>
              <a:t> </a:t>
            </a:r>
            <a:r>
              <a:rPr sz="3600" spc="345" dirty="0">
                <a:latin typeface="Arial Narrow"/>
                <a:cs typeface="Arial Narrow"/>
              </a:rPr>
              <a:t>containing:</a:t>
            </a:r>
            <a:endParaRPr sz="3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Times New Roman"/>
              <a:cs typeface="Times New Roman"/>
            </a:endParaRPr>
          </a:p>
          <a:p>
            <a:pPr marL="514984" marR="5723255">
              <a:lnSpc>
                <a:spcPts val="4210"/>
              </a:lnSpc>
            </a:pPr>
            <a:r>
              <a:rPr sz="3600" spc="-5" dirty="0">
                <a:latin typeface="Consolas"/>
                <a:cs typeface="Consolas"/>
              </a:rPr>
              <a:t>Alice  Bob  Cindy</a:t>
            </a:r>
            <a:endParaRPr sz="36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4020" y="293369"/>
            <a:ext cx="6706870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09"/>
              </a:lnSpc>
            </a:pPr>
            <a:r>
              <a:rPr sz="5400" spc="675" dirty="0"/>
              <a:t>Commit </a:t>
            </a:r>
            <a:r>
              <a:rPr sz="5400" spc="640" dirty="0"/>
              <a:t>multiple</a:t>
            </a:r>
            <a:r>
              <a:rPr sz="5400" spc="-690" dirty="0"/>
              <a:t> </a:t>
            </a:r>
            <a:r>
              <a:rPr sz="5400" spc="495" dirty="0"/>
              <a:t>files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1490" y="1846579"/>
            <a:ext cx="7969250" cy="4283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50" dirty="0">
                <a:latin typeface="Arial Narrow"/>
                <a:cs typeface="Arial Narrow"/>
              </a:rPr>
              <a:t>Create</a:t>
            </a:r>
            <a:r>
              <a:rPr sz="3600" spc="-5" dirty="0">
                <a:latin typeface="Arial Narrow"/>
                <a:cs typeface="Arial Narrow"/>
              </a:rPr>
              <a:t> </a:t>
            </a:r>
            <a:r>
              <a:rPr sz="3600" spc="235" dirty="0">
                <a:latin typeface="Arial Narrow"/>
                <a:cs typeface="Arial Narrow"/>
              </a:rPr>
              <a:t>a</a:t>
            </a:r>
            <a:r>
              <a:rPr sz="3600" dirty="0">
                <a:latin typeface="Arial Narrow"/>
                <a:cs typeface="Arial Narrow"/>
              </a:rPr>
              <a:t> </a:t>
            </a:r>
            <a:r>
              <a:rPr sz="3600" spc="380" dirty="0">
                <a:latin typeface="Arial Narrow"/>
                <a:cs typeface="Arial Narrow"/>
              </a:rPr>
              <a:t>file</a:t>
            </a:r>
            <a:r>
              <a:rPr sz="3600" spc="-10" dirty="0">
                <a:latin typeface="Arial Narrow"/>
                <a:cs typeface="Arial Narrow"/>
              </a:rPr>
              <a:t> </a:t>
            </a:r>
            <a:r>
              <a:rPr sz="3600" spc="415" dirty="0">
                <a:latin typeface="Arial Narrow"/>
                <a:cs typeface="Arial Narrow"/>
              </a:rPr>
              <a:t>"numbers.txt"</a:t>
            </a:r>
            <a:r>
              <a:rPr sz="3600" spc="-15" dirty="0">
                <a:latin typeface="Arial Narrow"/>
                <a:cs typeface="Arial Narrow"/>
              </a:rPr>
              <a:t> </a:t>
            </a:r>
            <a:r>
              <a:rPr sz="3600" spc="345" dirty="0">
                <a:latin typeface="Arial Narrow"/>
                <a:cs typeface="Arial Narrow"/>
              </a:rPr>
              <a:t>containing:</a:t>
            </a:r>
            <a:endParaRPr sz="3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514984">
              <a:lnSpc>
                <a:spcPts val="4265"/>
              </a:lnSpc>
            </a:pPr>
            <a:r>
              <a:rPr sz="3600" dirty="0">
                <a:latin typeface="Consolas"/>
                <a:cs typeface="Consolas"/>
              </a:rPr>
              <a:t>3</a:t>
            </a:r>
            <a:endParaRPr sz="3600">
              <a:latin typeface="Consolas"/>
              <a:cs typeface="Consolas"/>
            </a:endParaRPr>
          </a:p>
          <a:p>
            <a:pPr marL="514984">
              <a:lnSpc>
                <a:spcPts val="4215"/>
              </a:lnSpc>
            </a:pPr>
            <a:r>
              <a:rPr sz="3600" dirty="0">
                <a:latin typeface="Consolas"/>
                <a:cs typeface="Consolas"/>
              </a:rPr>
              <a:t>9</a:t>
            </a:r>
            <a:endParaRPr sz="3600">
              <a:latin typeface="Consolas"/>
              <a:cs typeface="Consolas"/>
            </a:endParaRPr>
          </a:p>
          <a:p>
            <a:pPr marL="514984">
              <a:lnSpc>
                <a:spcPts val="4215"/>
              </a:lnSpc>
            </a:pPr>
            <a:r>
              <a:rPr sz="3600" spc="-5" dirty="0">
                <a:latin typeface="Consolas"/>
                <a:cs typeface="Consolas"/>
              </a:rPr>
              <a:t>16</a:t>
            </a:r>
            <a:endParaRPr sz="3600">
              <a:latin typeface="Consolas"/>
              <a:cs typeface="Consolas"/>
            </a:endParaRPr>
          </a:p>
          <a:p>
            <a:pPr marL="514984">
              <a:lnSpc>
                <a:spcPts val="4210"/>
              </a:lnSpc>
            </a:pPr>
            <a:r>
              <a:rPr sz="3600" spc="-5" dirty="0">
                <a:latin typeface="Consolas"/>
                <a:cs typeface="Consolas"/>
              </a:rPr>
              <a:t>12</a:t>
            </a:r>
            <a:endParaRPr sz="3600">
              <a:latin typeface="Consolas"/>
              <a:cs typeface="Consolas"/>
            </a:endParaRPr>
          </a:p>
          <a:p>
            <a:pPr marL="514984">
              <a:lnSpc>
                <a:spcPts val="4210"/>
              </a:lnSpc>
            </a:pPr>
            <a:r>
              <a:rPr sz="3600" spc="-5" dirty="0">
                <a:latin typeface="Consolas"/>
                <a:cs typeface="Consolas"/>
              </a:rPr>
              <a:t>8.2</a:t>
            </a:r>
            <a:endParaRPr sz="3600">
              <a:latin typeface="Consolas"/>
              <a:cs typeface="Consolas"/>
            </a:endParaRPr>
          </a:p>
          <a:p>
            <a:pPr marL="514984">
              <a:lnSpc>
                <a:spcPts val="4265"/>
              </a:lnSpc>
            </a:pPr>
            <a:r>
              <a:rPr sz="3600" dirty="0">
                <a:latin typeface="Consolas"/>
                <a:cs typeface="Consolas"/>
              </a:rPr>
              <a:t>4</a:t>
            </a:r>
            <a:endParaRPr sz="36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4020" y="1541779"/>
            <a:ext cx="6706870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09"/>
              </a:lnSpc>
            </a:pPr>
            <a:r>
              <a:rPr sz="5400" spc="675" dirty="0"/>
              <a:t>Commit </a:t>
            </a:r>
            <a:r>
              <a:rPr sz="5400" spc="640" dirty="0"/>
              <a:t>multiple</a:t>
            </a:r>
            <a:r>
              <a:rPr sz="5400" spc="-690" dirty="0"/>
              <a:t> </a:t>
            </a:r>
            <a:r>
              <a:rPr sz="5400" spc="495" dirty="0"/>
              <a:t>files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1490" y="3094990"/>
            <a:ext cx="6171565" cy="547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05"/>
              </a:lnSpc>
            </a:pPr>
            <a:r>
              <a:rPr sz="3600" spc="320" dirty="0">
                <a:latin typeface="Arial Narrow"/>
                <a:cs typeface="Arial Narrow"/>
              </a:rPr>
              <a:t>Run</a:t>
            </a:r>
            <a:r>
              <a:rPr sz="3600" spc="-10" dirty="0">
                <a:latin typeface="Arial Narrow"/>
                <a:cs typeface="Arial Narrow"/>
              </a:rPr>
              <a:t> </a:t>
            </a:r>
            <a:r>
              <a:rPr sz="3600" spc="470" dirty="0">
                <a:latin typeface="Arial Narrow"/>
                <a:cs typeface="Arial Narrow"/>
              </a:rPr>
              <a:t>the</a:t>
            </a:r>
            <a:r>
              <a:rPr sz="3600" spc="-5" dirty="0">
                <a:latin typeface="Arial Narrow"/>
                <a:cs typeface="Arial Narrow"/>
              </a:rPr>
              <a:t> </a:t>
            </a:r>
            <a:r>
              <a:rPr sz="3600" spc="434" dirty="0">
                <a:latin typeface="Arial Narrow"/>
                <a:cs typeface="Arial Narrow"/>
              </a:rPr>
              <a:t>following</a:t>
            </a:r>
            <a:r>
              <a:rPr sz="3600" dirty="0">
                <a:latin typeface="Arial Narrow"/>
                <a:cs typeface="Arial Narrow"/>
              </a:rPr>
              <a:t> </a:t>
            </a:r>
            <a:r>
              <a:rPr sz="3600" spc="360" dirty="0">
                <a:latin typeface="Arial Narrow"/>
                <a:cs typeface="Arial Narrow"/>
              </a:rPr>
              <a:t>commands: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490" y="4128770"/>
            <a:ext cx="8559800" cy="751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  <a:tabLst>
                <a:tab pos="1016635" algn="l"/>
                <a:tab pos="1685925" algn="l"/>
              </a:tabLst>
            </a:pPr>
            <a:r>
              <a:rPr sz="2400" dirty="0">
                <a:latin typeface="Consolas"/>
                <a:cs typeface="Consolas"/>
              </a:rPr>
              <a:t>$</a:t>
            </a:r>
            <a:r>
              <a:rPr sz="2400" spc="-5" dirty="0">
                <a:latin typeface="Consolas"/>
                <a:cs typeface="Consolas"/>
              </a:rPr>
              <a:t> git	add	names.txt</a:t>
            </a:r>
            <a:r>
              <a:rPr sz="2400" spc="-85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numbers.txt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40"/>
              </a:lnSpc>
              <a:tabLst>
                <a:tab pos="1016635" algn="l"/>
              </a:tabLst>
            </a:pPr>
            <a:r>
              <a:rPr sz="2400" dirty="0">
                <a:latin typeface="Consolas"/>
                <a:cs typeface="Consolas"/>
              </a:rPr>
              <a:t>$</a:t>
            </a:r>
            <a:r>
              <a:rPr sz="2400" spc="-5" dirty="0">
                <a:latin typeface="Consolas"/>
                <a:cs typeface="Consolas"/>
              </a:rPr>
              <a:t> git	commit -m "Create </a:t>
            </a:r>
            <a:r>
              <a:rPr sz="2400" dirty="0">
                <a:latin typeface="Consolas"/>
                <a:cs typeface="Consolas"/>
              </a:rPr>
              <a:t>2 </a:t>
            </a:r>
            <a:r>
              <a:rPr sz="2400" spc="-5" dirty="0">
                <a:latin typeface="Consolas"/>
                <a:cs typeface="Consolas"/>
              </a:rPr>
              <a:t>files in </a:t>
            </a:r>
            <a:r>
              <a:rPr sz="2400" dirty="0">
                <a:latin typeface="Consolas"/>
                <a:cs typeface="Consolas"/>
              </a:rPr>
              <a:t>a </a:t>
            </a:r>
            <a:r>
              <a:rPr sz="2400" spc="-5" dirty="0">
                <a:latin typeface="Consolas"/>
                <a:cs typeface="Consolas"/>
              </a:rPr>
              <a:t>single</a:t>
            </a:r>
            <a:r>
              <a:rPr sz="2400" spc="-50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commit"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7600" y="4357370"/>
            <a:ext cx="148018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55" dirty="0">
                <a:latin typeface="Arial Narrow"/>
                <a:cs typeface="Arial Narrow"/>
              </a:rPr>
              <a:t>Initial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225" dirty="0">
                <a:latin typeface="Arial Narrow"/>
                <a:cs typeface="Arial Narrow"/>
              </a:rPr>
              <a:t>Commit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03370" y="4032250"/>
            <a:ext cx="1944370" cy="935990"/>
          </a:xfrm>
          <a:custGeom>
            <a:avLst/>
            <a:gdLst/>
            <a:ahLst/>
            <a:cxnLst/>
            <a:rect l="l" t="t" r="r" b="b"/>
            <a:pathLst>
              <a:path w="1944370" h="935989">
                <a:moveTo>
                  <a:pt x="972819" y="0"/>
                </a:moveTo>
                <a:lnTo>
                  <a:pt x="907318" y="960"/>
                </a:lnTo>
                <a:lnTo>
                  <a:pt x="843173" y="3806"/>
                </a:lnTo>
                <a:lnTo>
                  <a:pt x="780496" y="8484"/>
                </a:lnTo>
                <a:lnTo>
                  <a:pt x="719398" y="14941"/>
                </a:lnTo>
                <a:lnTo>
                  <a:pt x="659993" y="23124"/>
                </a:lnTo>
                <a:lnTo>
                  <a:pt x="602392" y="32979"/>
                </a:lnTo>
                <a:lnTo>
                  <a:pt x="546708" y="44455"/>
                </a:lnTo>
                <a:lnTo>
                  <a:pt x="493053" y="57496"/>
                </a:lnTo>
                <a:lnTo>
                  <a:pt x="441538" y="72051"/>
                </a:lnTo>
                <a:lnTo>
                  <a:pt x="392277" y="88066"/>
                </a:lnTo>
                <a:lnTo>
                  <a:pt x="345381" y="105488"/>
                </a:lnTo>
                <a:lnTo>
                  <a:pt x="300962" y="124264"/>
                </a:lnTo>
                <a:lnTo>
                  <a:pt x="259133" y="144341"/>
                </a:lnTo>
                <a:lnTo>
                  <a:pt x="220006" y="165665"/>
                </a:lnTo>
                <a:lnTo>
                  <a:pt x="183692" y="188183"/>
                </a:lnTo>
                <a:lnTo>
                  <a:pt x="150305" y="211842"/>
                </a:lnTo>
                <a:lnTo>
                  <a:pt x="119956" y="236590"/>
                </a:lnTo>
                <a:lnTo>
                  <a:pt x="68821" y="289136"/>
                </a:lnTo>
                <a:lnTo>
                  <a:pt x="31185" y="345397"/>
                </a:lnTo>
                <a:lnTo>
                  <a:pt x="7945" y="404946"/>
                </a:lnTo>
                <a:lnTo>
                  <a:pt x="0" y="467360"/>
                </a:lnTo>
                <a:lnTo>
                  <a:pt x="2005" y="498903"/>
                </a:lnTo>
                <a:lnTo>
                  <a:pt x="17710" y="559982"/>
                </a:lnTo>
                <a:lnTo>
                  <a:pt x="48259" y="618022"/>
                </a:lnTo>
                <a:lnTo>
                  <a:pt x="92757" y="672590"/>
                </a:lnTo>
                <a:lnTo>
                  <a:pt x="150305" y="723252"/>
                </a:lnTo>
                <a:lnTo>
                  <a:pt x="183692" y="746983"/>
                </a:lnTo>
                <a:lnTo>
                  <a:pt x="220006" y="769576"/>
                </a:lnTo>
                <a:lnTo>
                  <a:pt x="259133" y="790975"/>
                </a:lnTo>
                <a:lnTo>
                  <a:pt x="300962" y="811128"/>
                </a:lnTo>
                <a:lnTo>
                  <a:pt x="345381" y="829979"/>
                </a:lnTo>
                <a:lnTo>
                  <a:pt x="392277" y="847476"/>
                </a:lnTo>
                <a:lnTo>
                  <a:pt x="441538" y="863562"/>
                </a:lnTo>
                <a:lnTo>
                  <a:pt x="493053" y="878186"/>
                </a:lnTo>
                <a:lnTo>
                  <a:pt x="546708" y="891291"/>
                </a:lnTo>
                <a:lnTo>
                  <a:pt x="602392" y="902825"/>
                </a:lnTo>
                <a:lnTo>
                  <a:pt x="659993" y="912733"/>
                </a:lnTo>
                <a:lnTo>
                  <a:pt x="719398" y="920961"/>
                </a:lnTo>
                <a:lnTo>
                  <a:pt x="780496" y="927455"/>
                </a:lnTo>
                <a:lnTo>
                  <a:pt x="843173" y="932160"/>
                </a:lnTo>
                <a:lnTo>
                  <a:pt x="907318" y="935023"/>
                </a:lnTo>
                <a:lnTo>
                  <a:pt x="972819" y="935989"/>
                </a:lnTo>
                <a:lnTo>
                  <a:pt x="1038315" y="935023"/>
                </a:lnTo>
                <a:lnTo>
                  <a:pt x="1102443" y="932160"/>
                </a:lnTo>
                <a:lnTo>
                  <a:pt x="1165093" y="927455"/>
                </a:lnTo>
                <a:lnTo>
                  <a:pt x="1226154" y="920961"/>
                </a:lnTo>
                <a:lnTo>
                  <a:pt x="1285514" y="912733"/>
                </a:lnTo>
                <a:lnTo>
                  <a:pt x="1343062" y="902825"/>
                </a:lnTo>
                <a:lnTo>
                  <a:pt x="1398688" y="891291"/>
                </a:lnTo>
                <a:lnTo>
                  <a:pt x="1452279" y="878186"/>
                </a:lnTo>
                <a:lnTo>
                  <a:pt x="1503725" y="863562"/>
                </a:lnTo>
                <a:lnTo>
                  <a:pt x="1552915" y="847476"/>
                </a:lnTo>
                <a:lnTo>
                  <a:pt x="1599737" y="829979"/>
                </a:lnTo>
                <a:lnTo>
                  <a:pt x="1644080" y="811128"/>
                </a:lnTo>
                <a:lnTo>
                  <a:pt x="1685833" y="790975"/>
                </a:lnTo>
                <a:lnTo>
                  <a:pt x="1724884" y="769576"/>
                </a:lnTo>
                <a:lnTo>
                  <a:pt x="1761124" y="746983"/>
                </a:lnTo>
                <a:lnTo>
                  <a:pt x="1794439" y="723252"/>
                </a:lnTo>
                <a:lnTo>
                  <a:pt x="1824720" y="698436"/>
                </a:lnTo>
                <a:lnTo>
                  <a:pt x="1875732" y="645767"/>
                </a:lnTo>
                <a:lnTo>
                  <a:pt x="1913271" y="589409"/>
                </a:lnTo>
                <a:lnTo>
                  <a:pt x="1936447" y="529796"/>
                </a:lnTo>
                <a:lnTo>
                  <a:pt x="1944369" y="467360"/>
                </a:lnTo>
                <a:lnTo>
                  <a:pt x="1942370" y="435822"/>
                </a:lnTo>
                <a:lnTo>
                  <a:pt x="1926710" y="374787"/>
                </a:lnTo>
                <a:lnTo>
                  <a:pt x="1896242" y="316829"/>
                </a:lnTo>
                <a:lnTo>
                  <a:pt x="1851855" y="262372"/>
                </a:lnTo>
                <a:lnTo>
                  <a:pt x="1794439" y="211842"/>
                </a:lnTo>
                <a:lnTo>
                  <a:pt x="1761124" y="188183"/>
                </a:lnTo>
                <a:lnTo>
                  <a:pt x="1724884" y="165665"/>
                </a:lnTo>
                <a:lnTo>
                  <a:pt x="1685833" y="144341"/>
                </a:lnTo>
                <a:lnTo>
                  <a:pt x="1644080" y="124264"/>
                </a:lnTo>
                <a:lnTo>
                  <a:pt x="1599737" y="105488"/>
                </a:lnTo>
                <a:lnTo>
                  <a:pt x="1552915" y="88066"/>
                </a:lnTo>
                <a:lnTo>
                  <a:pt x="1503725" y="72051"/>
                </a:lnTo>
                <a:lnTo>
                  <a:pt x="1452279" y="57496"/>
                </a:lnTo>
                <a:lnTo>
                  <a:pt x="1398688" y="44455"/>
                </a:lnTo>
                <a:lnTo>
                  <a:pt x="1343062" y="32979"/>
                </a:lnTo>
                <a:lnTo>
                  <a:pt x="1285514" y="23124"/>
                </a:lnTo>
                <a:lnTo>
                  <a:pt x="1226154" y="14941"/>
                </a:lnTo>
                <a:lnTo>
                  <a:pt x="1165093" y="8484"/>
                </a:lnTo>
                <a:lnTo>
                  <a:pt x="1102443" y="3806"/>
                </a:lnTo>
                <a:lnTo>
                  <a:pt x="1038315" y="960"/>
                </a:lnTo>
                <a:lnTo>
                  <a:pt x="97281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03370" y="4032250"/>
            <a:ext cx="1944370" cy="935990"/>
          </a:xfrm>
          <a:custGeom>
            <a:avLst/>
            <a:gdLst/>
            <a:ahLst/>
            <a:cxnLst/>
            <a:rect l="l" t="t" r="r" b="b"/>
            <a:pathLst>
              <a:path w="1944370" h="935989">
                <a:moveTo>
                  <a:pt x="972819" y="0"/>
                </a:moveTo>
                <a:lnTo>
                  <a:pt x="1038315" y="960"/>
                </a:lnTo>
                <a:lnTo>
                  <a:pt x="1102443" y="3806"/>
                </a:lnTo>
                <a:lnTo>
                  <a:pt x="1165093" y="8484"/>
                </a:lnTo>
                <a:lnTo>
                  <a:pt x="1226154" y="14941"/>
                </a:lnTo>
                <a:lnTo>
                  <a:pt x="1285514" y="23124"/>
                </a:lnTo>
                <a:lnTo>
                  <a:pt x="1343062" y="32979"/>
                </a:lnTo>
                <a:lnTo>
                  <a:pt x="1398688" y="44455"/>
                </a:lnTo>
                <a:lnTo>
                  <a:pt x="1452279" y="57496"/>
                </a:lnTo>
                <a:lnTo>
                  <a:pt x="1503725" y="72051"/>
                </a:lnTo>
                <a:lnTo>
                  <a:pt x="1552915" y="88066"/>
                </a:lnTo>
                <a:lnTo>
                  <a:pt x="1599737" y="105488"/>
                </a:lnTo>
                <a:lnTo>
                  <a:pt x="1644080" y="124264"/>
                </a:lnTo>
                <a:lnTo>
                  <a:pt x="1685833" y="144341"/>
                </a:lnTo>
                <a:lnTo>
                  <a:pt x="1724884" y="165665"/>
                </a:lnTo>
                <a:lnTo>
                  <a:pt x="1761124" y="188183"/>
                </a:lnTo>
                <a:lnTo>
                  <a:pt x="1794439" y="211842"/>
                </a:lnTo>
                <a:lnTo>
                  <a:pt x="1824720" y="236590"/>
                </a:lnTo>
                <a:lnTo>
                  <a:pt x="1875732" y="289136"/>
                </a:lnTo>
                <a:lnTo>
                  <a:pt x="1913271" y="345397"/>
                </a:lnTo>
                <a:lnTo>
                  <a:pt x="1936447" y="404946"/>
                </a:lnTo>
                <a:lnTo>
                  <a:pt x="1944369" y="467360"/>
                </a:lnTo>
                <a:lnTo>
                  <a:pt x="1942370" y="498903"/>
                </a:lnTo>
                <a:lnTo>
                  <a:pt x="1926710" y="559982"/>
                </a:lnTo>
                <a:lnTo>
                  <a:pt x="1896242" y="618022"/>
                </a:lnTo>
                <a:lnTo>
                  <a:pt x="1851855" y="672590"/>
                </a:lnTo>
                <a:lnTo>
                  <a:pt x="1794439" y="723252"/>
                </a:lnTo>
                <a:lnTo>
                  <a:pt x="1761124" y="746983"/>
                </a:lnTo>
                <a:lnTo>
                  <a:pt x="1724884" y="769576"/>
                </a:lnTo>
                <a:lnTo>
                  <a:pt x="1685833" y="790975"/>
                </a:lnTo>
                <a:lnTo>
                  <a:pt x="1644080" y="811128"/>
                </a:lnTo>
                <a:lnTo>
                  <a:pt x="1599737" y="829979"/>
                </a:lnTo>
                <a:lnTo>
                  <a:pt x="1552915" y="847476"/>
                </a:lnTo>
                <a:lnTo>
                  <a:pt x="1503725" y="863562"/>
                </a:lnTo>
                <a:lnTo>
                  <a:pt x="1452279" y="878186"/>
                </a:lnTo>
                <a:lnTo>
                  <a:pt x="1398688" y="891291"/>
                </a:lnTo>
                <a:lnTo>
                  <a:pt x="1343062" y="902825"/>
                </a:lnTo>
                <a:lnTo>
                  <a:pt x="1285514" y="912733"/>
                </a:lnTo>
                <a:lnTo>
                  <a:pt x="1226154" y="920961"/>
                </a:lnTo>
                <a:lnTo>
                  <a:pt x="1165093" y="927455"/>
                </a:lnTo>
                <a:lnTo>
                  <a:pt x="1102443" y="932160"/>
                </a:lnTo>
                <a:lnTo>
                  <a:pt x="1038315" y="935023"/>
                </a:lnTo>
                <a:lnTo>
                  <a:pt x="972819" y="935989"/>
                </a:lnTo>
                <a:lnTo>
                  <a:pt x="907318" y="935023"/>
                </a:lnTo>
                <a:lnTo>
                  <a:pt x="843173" y="932160"/>
                </a:lnTo>
                <a:lnTo>
                  <a:pt x="780496" y="927455"/>
                </a:lnTo>
                <a:lnTo>
                  <a:pt x="719398" y="920961"/>
                </a:lnTo>
                <a:lnTo>
                  <a:pt x="659993" y="912733"/>
                </a:lnTo>
                <a:lnTo>
                  <a:pt x="602392" y="902825"/>
                </a:lnTo>
                <a:lnTo>
                  <a:pt x="546708" y="891291"/>
                </a:lnTo>
                <a:lnTo>
                  <a:pt x="493053" y="878186"/>
                </a:lnTo>
                <a:lnTo>
                  <a:pt x="441538" y="863562"/>
                </a:lnTo>
                <a:lnTo>
                  <a:pt x="392277" y="847476"/>
                </a:lnTo>
                <a:lnTo>
                  <a:pt x="345381" y="829979"/>
                </a:lnTo>
                <a:lnTo>
                  <a:pt x="300962" y="811128"/>
                </a:lnTo>
                <a:lnTo>
                  <a:pt x="259133" y="790975"/>
                </a:lnTo>
                <a:lnTo>
                  <a:pt x="220006" y="769576"/>
                </a:lnTo>
                <a:lnTo>
                  <a:pt x="183692" y="746983"/>
                </a:lnTo>
                <a:lnTo>
                  <a:pt x="150305" y="723252"/>
                </a:lnTo>
                <a:lnTo>
                  <a:pt x="119956" y="698436"/>
                </a:lnTo>
                <a:lnTo>
                  <a:pt x="68821" y="645767"/>
                </a:lnTo>
                <a:lnTo>
                  <a:pt x="31185" y="589409"/>
                </a:lnTo>
                <a:lnTo>
                  <a:pt x="7945" y="529796"/>
                </a:lnTo>
                <a:lnTo>
                  <a:pt x="0" y="467360"/>
                </a:lnTo>
                <a:lnTo>
                  <a:pt x="2005" y="435822"/>
                </a:lnTo>
                <a:lnTo>
                  <a:pt x="17710" y="374787"/>
                </a:lnTo>
                <a:lnTo>
                  <a:pt x="48260" y="316829"/>
                </a:lnTo>
                <a:lnTo>
                  <a:pt x="92757" y="262372"/>
                </a:lnTo>
                <a:lnTo>
                  <a:pt x="150305" y="211842"/>
                </a:lnTo>
                <a:lnTo>
                  <a:pt x="183692" y="188183"/>
                </a:lnTo>
                <a:lnTo>
                  <a:pt x="220006" y="165665"/>
                </a:lnTo>
                <a:lnTo>
                  <a:pt x="259133" y="144341"/>
                </a:lnTo>
                <a:lnTo>
                  <a:pt x="300962" y="124264"/>
                </a:lnTo>
                <a:lnTo>
                  <a:pt x="345381" y="105488"/>
                </a:lnTo>
                <a:lnTo>
                  <a:pt x="392277" y="88066"/>
                </a:lnTo>
                <a:lnTo>
                  <a:pt x="441538" y="72051"/>
                </a:lnTo>
                <a:lnTo>
                  <a:pt x="493053" y="57496"/>
                </a:lnTo>
                <a:lnTo>
                  <a:pt x="546708" y="44455"/>
                </a:lnTo>
                <a:lnTo>
                  <a:pt x="602392" y="32979"/>
                </a:lnTo>
                <a:lnTo>
                  <a:pt x="659993" y="23124"/>
                </a:lnTo>
                <a:lnTo>
                  <a:pt x="719398" y="14941"/>
                </a:lnTo>
                <a:lnTo>
                  <a:pt x="780496" y="8484"/>
                </a:lnTo>
                <a:lnTo>
                  <a:pt x="843173" y="3806"/>
                </a:lnTo>
                <a:lnTo>
                  <a:pt x="907318" y="960"/>
                </a:lnTo>
                <a:lnTo>
                  <a:pt x="972819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25340" y="4347209"/>
            <a:ext cx="90106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6</a:t>
            </a:r>
            <a:r>
              <a:rPr sz="1800" spc="-15" dirty="0">
                <a:latin typeface="Consolas"/>
                <a:cs typeface="Consolas"/>
              </a:rPr>
              <a:t>f</a:t>
            </a:r>
            <a:r>
              <a:rPr sz="1800" spc="-5" dirty="0">
                <a:latin typeface="Consolas"/>
                <a:cs typeface="Consolas"/>
              </a:rPr>
              <a:t>b</a:t>
            </a:r>
            <a:r>
              <a:rPr sz="1800" spc="-15" dirty="0">
                <a:latin typeface="Consolas"/>
                <a:cs typeface="Consolas"/>
              </a:rPr>
              <a:t>a</a:t>
            </a:r>
            <a:r>
              <a:rPr sz="1800" spc="-5" dirty="0">
                <a:latin typeface="Consolas"/>
                <a:cs typeface="Consolas"/>
              </a:rPr>
              <a:t>5</a:t>
            </a:r>
            <a:r>
              <a:rPr sz="1800" spc="-15" dirty="0">
                <a:latin typeface="Consolas"/>
                <a:cs typeface="Consolas"/>
              </a:rPr>
              <a:t>1</a:t>
            </a:r>
            <a:r>
              <a:rPr sz="1800" dirty="0">
                <a:latin typeface="Consolas"/>
                <a:cs typeface="Consolas"/>
              </a:rPr>
              <a:t>8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97600" y="3097529"/>
            <a:ext cx="299529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204" dirty="0">
                <a:latin typeface="Arial Narrow"/>
                <a:cs typeface="Arial Narrow"/>
              </a:rPr>
              <a:t>Make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spc="200" dirty="0">
                <a:latin typeface="Arial Narrow"/>
                <a:cs typeface="Arial Narrow"/>
              </a:rPr>
              <a:t>hello.txt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spc="229" dirty="0">
                <a:latin typeface="Arial Narrow"/>
                <a:cs typeface="Arial Narrow"/>
              </a:rPr>
              <a:t>more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spc="180" dirty="0">
                <a:latin typeface="Arial Narrow"/>
                <a:cs typeface="Arial Narrow"/>
              </a:rPr>
              <a:t>exciting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03370" y="2772410"/>
            <a:ext cx="1944370" cy="935990"/>
          </a:xfrm>
          <a:custGeom>
            <a:avLst/>
            <a:gdLst/>
            <a:ahLst/>
            <a:cxnLst/>
            <a:rect l="l" t="t" r="r" b="b"/>
            <a:pathLst>
              <a:path w="1944370" h="935989">
                <a:moveTo>
                  <a:pt x="972819" y="0"/>
                </a:moveTo>
                <a:lnTo>
                  <a:pt x="907318" y="960"/>
                </a:lnTo>
                <a:lnTo>
                  <a:pt x="843173" y="3806"/>
                </a:lnTo>
                <a:lnTo>
                  <a:pt x="780496" y="8484"/>
                </a:lnTo>
                <a:lnTo>
                  <a:pt x="719398" y="14941"/>
                </a:lnTo>
                <a:lnTo>
                  <a:pt x="659993" y="23124"/>
                </a:lnTo>
                <a:lnTo>
                  <a:pt x="602392" y="32979"/>
                </a:lnTo>
                <a:lnTo>
                  <a:pt x="546708" y="44455"/>
                </a:lnTo>
                <a:lnTo>
                  <a:pt x="493053" y="57496"/>
                </a:lnTo>
                <a:lnTo>
                  <a:pt x="441538" y="72051"/>
                </a:lnTo>
                <a:lnTo>
                  <a:pt x="392277" y="88066"/>
                </a:lnTo>
                <a:lnTo>
                  <a:pt x="345381" y="105488"/>
                </a:lnTo>
                <a:lnTo>
                  <a:pt x="300962" y="124264"/>
                </a:lnTo>
                <a:lnTo>
                  <a:pt x="259133" y="144341"/>
                </a:lnTo>
                <a:lnTo>
                  <a:pt x="220006" y="165665"/>
                </a:lnTo>
                <a:lnTo>
                  <a:pt x="183692" y="188183"/>
                </a:lnTo>
                <a:lnTo>
                  <a:pt x="150305" y="211842"/>
                </a:lnTo>
                <a:lnTo>
                  <a:pt x="119956" y="236590"/>
                </a:lnTo>
                <a:lnTo>
                  <a:pt x="68821" y="289136"/>
                </a:lnTo>
                <a:lnTo>
                  <a:pt x="31185" y="345397"/>
                </a:lnTo>
                <a:lnTo>
                  <a:pt x="7945" y="404946"/>
                </a:lnTo>
                <a:lnTo>
                  <a:pt x="0" y="467360"/>
                </a:lnTo>
                <a:lnTo>
                  <a:pt x="2005" y="498903"/>
                </a:lnTo>
                <a:lnTo>
                  <a:pt x="17710" y="559982"/>
                </a:lnTo>
                <a:lnTo>
                  <a:pt x="48259" y="618022"/>
                </a:lnTo>
                <a:lnTo>
                  <a:pt x="92757" y="672590"/>
                </a:lnTo>
                <a:lnTo>
                  <a:pt x="150305" y="723252"/>
                </a:lnTo>
                <a:lnTo>
                  <a:pt x="183692" y="746983"/>
                </a:lnTo>
                <a:lnTo>
                  <a:pt x="220006" y="769576"/>
                </a:lnTo>
                <a:lnTo>
                  <a:pt x="259133" y="790975"/>
                </a:lnTo>
                <a:lnTo>
                  <a:pt x="300962" y="811128"/>
                </a:lnTo>
                <a:lnTo>
                  <a:pt x="345381" y="829979"/>
                </a:lnTo>
                <a:lnTo>
                  <a:pt x="392277" y="847476"/>
                </a:lnTo>
                <a:lnTo>
                  <a:pt x="441538" y="863562"/>
                </a:lnTo>
                <a:lnTo>
                  <a:pt x="493053" y="878186"/>
                </a:lnTo>
                <a:lnTo>
                  <a:pt x="546708" y="891291"/>
                </a:lnTo>
                <a:lnTo>
                  <a:pt x="602392" y="902825"/>
                </a:lnTo>
                <a:lnTo>
                  <a:pt x="659993" y="912733"/>
                </a:lnTo>
                <a:lnTo>
                  <a:pt x="719398" y="920961"/>
                </a:lnTo>
                <a:lnTo>
                  <a:pt x="780496" y="927455"/>
                </a:lnTo>
                <a:lnTo>
                  <a:pt x="843173" y="932160"/>
                </a:lnTo>
                <a:lnTo>
                  <a:pt x="907318" y="935023"/>
                </a:lnTo>
                <a:lnTo>
                  <a:pt x="972819" y="935989"/>
                </a:lnTo>
                <a:lnTo>
                  <a:pt x="1038315" y="935023"/>
                </a:lnTo>
                <a:lnTo>
                  <a:pt x="1102443" y="932160"/>
                </a:lnTo>
                <a:lnTo>
                  <a:pt x="1165093" y="927455"/>
                </a:lnTo>
                <a:lnTo>
                  <a:pt x="1226154" y="920961"/>
                </a:lnTo>
                <a:lnTo>
                  <a:pt x="1285514" y="912733"/>
                </a:lnTo>
                <a:lnTo>
                  <a:pt x="1343062" y="902825"/>
                </a:lnTo>
                <a:lnTo>
                  <a:pt x="1398688" y="891291"/>
                </a:lnTo>
                <a:lnTo>
                  <a:pt x="1452279" y="878186"/>
                </a:lnTo>
                <a:lnTo>
                  <a:pt x="1503725" y="863562"/>
                </a:lnTo>
                <a:lnTo>
                  <a:pt x="1552915" y="847476"/>
                </a:lnTo>
                <a:lnTo>
                  <a:pt x="1599737" y="829979"/>
                </a:lnTo>
                <a:lnTo>
                  <a:pt x="1644080" y="811128"/>
                </a:lnTo>
                <a:lnTo>
                  <a:pt x="1685833" y="790975"/>
                </a:lnTo>
                <a:lnTo>
                  <a:pt x="1724884" y="769576"/>
                </a:lnTo>
                <a:lnTo>
                  <a:pt x="1761124" y="746983"/>
                </a:lnTo>
                <a:lnTo>
                  <a:pt x="1794439" y="723252"/>
                </a:lnTo>
                <a:lnTo>
                  <a:pt x="1824720" y="698436"/>
                </a:lnTo>
                <a:lnTo>
                  <a:pt x="1875732" y="645767"/>
                </a:lnTo>
                <a:lnTo>
                  <a:pt x="1913271" y="589409"/>
                </a:lnTo>
                <a:lnTo>
                  <a:pt x="1936447" y="529796"/>
                </a:lnTo>
                <a:lnTo>
                  <a:pt x="1944369" y="467360"/>
                </a:lnTo>
                <a:lnTo>
                  <a:pt x="1942370" y="435822"/>
                </a:lnTo>
                <a:lnTo>
                  <a:pt x="1926710" y="374787"/>
                </a:lnTo>
                <a:lnTo>
                  <a:pt x="1896242" y="316829"/>
                </a:lnTo>
                <a:lnTo>
                  <a:pt x="1851855" y="262372"/>
                </a:lnTo>
                <a:lnTo>
                  <a:pt x="1794439" y="211842"/>
                </a:lnTo>
                <a:lnTo>
                  <a:pt x="1761124" y="188183"/>
                </a:lnTo>
                <a:lnTo>
                  <a:pt x="1724884" y="165665"/>
                </a:lnTo>
                <a:lnTo>
                  <a:pt x="1685833" y="144341"/>
                </a:lnTo>
                <a:lnTo>
                  <a:pt x="1644080" y="124264"/>
                </a:lnTo>
                <a:lnTo>
                  <a:pt x="1599737" y="105488"/>
                </a:lnTo>
                <a:lnTo>
                  <a:pt x="1552915" y="88066"/>
                </a:lnTo>
                <a:lnTo>
                  <a:pt x="1503725" y="72051"/>
                </a:lnTo>
                <a:lnTo>
                  <a:pt x="1452279" y="57496"/>
                </a:lnTo>
                <a:lnTo>
                  <a:pt x="1398688" y="44455"/>
                </a:lnTo>
                <a:lnTo>
                  <a:pt x="1343062" y="32979"/>
                </a:lnTo>
                <a:lnTo>
                  <a:pt x="1285514" y="23124"/>
                </a:lnTo>
                <a:lnTo>
                  <a:pt x="1226154" y="14941"/>
                </a:lnTo>
                <a:lnTo>
                  <a:pt x="1165093" y="8484"/>
                </a:lnTo>
                <a:lnTo>
                  <a:pt x="1102443" y="3806"/>
                </a:lnTo>
                <a:lnTo>
                  <a:pt x="1038315" y="960"/>
                </a:lnTo>
                <a:lnTo>
                  <a:pt x="97281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3370" y="2772410"/>
            <a:ext cx="1944370" cy="935990"/>
          </a:xfrm>
          <a:custGeom>
            <a:avLst/>
            <a:gdLst/>
            <a:ahLst/>
            <a:cxnLst/>
            <a:rect l="l" t="t" r="r" b="b"/>
            <a:pathLst>
              <a:path w="1944370" h="935989">
                <a:moveTo>
                  <a:pt x="972819" y="0"/>
                </a:moveTo>
                <a:lnTo>
                  <a:pt x="1038315" y="960"/>
                </a:lnTo>
                <a:lnTo>
                  <a:pt x="1102443" y="3806"/>
                </a:lnTo>
                <a:lnTo>
                  <a:pt x="1165093" y="8484"/>
                </a:lnTo>
                <a:lnTo>
                  <a:pt x="1226154" y="14941"/>
                </a:lnTo>
                <a:lnTo>
                  <a:pt x="1285514" y="23124"/>
                </a:lnTo>
                <a:lnTo>
                  <a:pt x="1343062" y="32979"/>
                </a:lnTo>
                <a:lnTo>
                  <a:pt x="1398688" y="44455"/>
                </a:lnTo>
                <a:lnTo>
                  <a:pt x="1452279" y="57496"/>
                </a:lnTo>
                <a:lnTo>
                  <a:pt x="1503725" y="72051"/>
                </a:lnTo>
                <a:lnTo>
                  <a:pt x="1552915" y="88066"/>
                </a:lnTo>
                <a:lnTo>
                  <a:pt x="1599737" y="105488"/>
                </a:lnTo>
                <a:lnTo>
                  <a:pt x="1644080" y="124264"/>
                </a:lnTo>
                <a:lnTo>
                  <a:pt x="1685833" y="144341"/>
                </a:lnTo>
                <a:lnTo>
                  <a:pt x="1724884" y="165665"/>
                </a:lnTo>
                <a:lnTo>
                  <a:pt x="1761124" y="188183"/>
                </a:lnTo>
                <a:lnTo>
                  <a:pt x="1794439" y="211842"/>
                </a:lnTo>
                <a:lnTo>
                  <a:pt x="1824720" y="236590"/>
                </a:lnTo>
                <a:lnTo>
                  <a:pt x="1875732" y="289136"/>
                </a:lnTo>
                <a:lnTo>
                  <a:pt x="1913271" y="345397"/>
                </a:lnTo>
                <a:lnTo>
                  <a:pt x="1936447" y="404946"/>
                </a:lnTo>
                <a:lnTo>
                  <a:pt x="1944369" y="467360"/>
                </a:lnTo>
                <a:lnTo>
                  <a:pt x="1942370" y="498903"/>
                </a:lnTo>
                <a:lnTo>
                  <a:pt x="1926710" y="559982"/>
                </a:lnTo>
                <a:lnTo>
                  <a:pt x="1896242" y="618022"/>
                </a:lnTo>
                <a:lnTo>
                  <a:pt x="1851855" y="672590"/>
                </a:lnTo>
                <a:lnTo>
                  <a:pt x="1794439" y="723252"/>
                </a:lnTo>
                <a:lnTo>
                  <a:pt x="1761124" y="746983"/>
                </a:lnTo>
                <a:lnTo>
                  <a:pt x="1724884" y="769576"/>
                </a:lnTo>
                <a:lnTo>
                  <a:pt x="1685833" y="790975"/>
                </a:lnTo>
                <a:lnTo>
                  <a:pt x="1644080" y="811128"/>
                </a:lnTo>
                <a:lnTo>
                  <a:pt x="1599737" y="829979"/>
                </a:lnTo>
                <a:lnTo>
                  <a:pt x="1552915" y="847476"/>
                </a:lnTo>
                <a:lnTo>
                  <a:pt x="1503725" y="863562"/>
                </a:lnTo>
                <a:lnTo>
                  <a:pt x="1452279" y="878186"/>
                </a:lnTo>
                <a:lnTo>
                  <a:pt x="1398688" y="891291"/>
                </a:lnTo>
                <a:lnTo>
                  <a:pt x="1343062" y="902825"/>
                </a:lnTo>
                <a:lnTo>
                  <a:pt x="1285514" y="912733"/>
                </a:lnTo>
                <a:lnTo>
                  <a:pt x="1226154" y="920961"/>
                </a:lnTo>
                <a:lnTo>
                  <a:pt x="1165093" y="927455"/>
                </a:lnTo>
                <a:lnTo>
                  <a:pt x="1102443" y="932160"/>
                </a:lnTo>
                <a:lnTo>
                  <a:pt x="1038315" y="935023"/>
                </a:lnTo>
                <a:lnTo>
                  <a:pt x="972819" y="935989"/>
                </a:lnTo>
                <a:lnTo>
                  <a:pt x="907318" y="935023"/>
                </a:lnTo>
                <a:lnTo>
                  <a:pt x="843173" y="932160"/>
                </a:lnTo>
                <a:lnTo>
                  <a:pt x="780496" y="927455"/>
                </a:lnTo>
                <a:lnTo>
                  <a:pt x="719398" y="920961"/>
                </a:lnTo>
                <a:lnTo>
                  <a:pt x="659993" y="912733"/>
                </a:lnTo>
                <a:lnTo>
                  <a:pt x="602392" y="902825"/>
                </a:lnTo>
                <a:lnTo>
                  <a:pt x="546708" y="891291"/>
                </a:lnTo>
                <a:lnTo>
                  <a:pt x="493053" y="878186"/>
                </a:lnTo>
                <a:lnTo>
                  <a:pt x="441538" y="863562"/>
                </a:lnTo>
                <a:lnTo>
                  <a:pt x="392277" y="847476"/>
                </a:lnTo>
                <a:lnTo>
                  <a:pt x="345381" y="829979"/>
                </a:lnTo>
                <a:lnTo>
                  <a:pt x="300962" y="811128"/>
                </a:lnTo>
                <a:lnTo>
                  <a:pt x="259133" y="790975"/>
                </a:lnTo>
                <a:lnTo>
                  <a:pt x="220006" y="769576"/>
                </a:lnTo>
                <a:lnTo>
                  <a:pt x="183692" y="746983"/>
                </a:lnTo>
                <a:lnTo>
                  <a:pt x="150305" y="723252"/>
                </a:lnTo>
                <a:lnTo>
                  <a:pt x="119956" y="698436"/>
                </a:lnTo>
                <a:lnTo>
                  <a:pt x="68821" y="645767"/>
                </a:lnTo>
                <a:lnTo>
                  <a:pt x="31185" y="589409"/>
                </a:lnTo>
                <a:lnTo>
                  <a:pt x="7945" y="529796"/>
                </a:lnTo>
                <a:lnTo>
                  <a:pt x="0" y="467360"/>
                </a:lnTo>
                <a:lnTo>
                  <a:pt x="2005" y="435822"/>
                </a:lnTo>
                <a:lnTo>
                  <a:pt x="17710" y="374787"/>
                </a:lnTo>
                <a:lnTo>
                  <a:pt x="48260" y="316829"/>
                </a:lnTo>
                <a:lnTo>
                  <a:pt x="92757" y="262372"/>
                </a:lnTo>
                <a:lnTo>
                  <a:pt x="150305" y="211842"/>
                </a:lnTo>
                <a:lnTo>
                  <a:pt x="183692" y="188183"/>
                </a:lnTo>
                <a:lnTo>
                  <a:pt x="220006" y="165665"/>
                </a:lnTo>
                <a:lnTo>
                  <a:pt x="259133" y="144341"/>
                </a:lnTo>
                <a:lnTo>
                  <a:pt x="300962" y="124264"/>
                </a:lnTo>
                <a:lnTo>
                  <a:pt x="345381" y="105488"/>
                </a:lnTo>
                <a:lnTo>
                  <a:pt x="392277" y="88066"/>
                </a:lnTo>
                <a:lnTo>
                  <a:pt x="441538" y="72051"/>
                </a:lnTo>
                <a:lnTo>
                  <a:pt x="493053" y="57496"/>
                </a:lnTo>
                <a:lnTo>
                  <a:pt x="546708" y="44455"/>
                </a:lnTo>
                <a:lnTo>
                  <a:pt x="602392" y="32979"/>
                </a:lnTo>
                <a:lnTo>
                  <a:pt x="659993" y="23124"/>
                </a:lnTo>
                <a:lnTo>
                  <a:pt x="719398" y="14941"/>
                </a:lnTo>
                <a:lnTo>
                  <a:pt x="780496" y="8484"/>
                </a:lnTo>
                <a:lnTo>
                  <a:pt x="843173" y="3806"/>
                </a:lnTo>
                <a:lnTo>
                  <a:pt x="907318" y="960"/>
                </a:lnTo>
                <a:lnTo>
                  <a:pt x="972819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25340" y="3087370"/>
            <a:ext cx="90106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6</a:t>
            </a:r>
            <a:r>
              <a:rPr sz="1800" spc="-5" dirty="0">
                <a:latin typeface="Consolas"/>
                <a:cs typeface="Consolas"/>
              </a:rPr>
              <a:t>4</a:t>
            </a:r>
            <a:r>
              <a:rPr sz="1800" spc="-15" dirty="0">
                <a:latin typeface="Consolas"/>
                <a:cs typeface="Consolas"/>
              </a:rPr>
              <a:t>2</a:t>
            </a:r>
            <a:r>
              <a:rPr sz="1800" spc="-5" dirty="0">
                <a:latin typeface="Consolas"/>
                <a:cs typeface="Consolas"/>
              </a:rPr>
              <a:t>7</a:t>
            </a:r>
            <a:r>
              <a:rPr sz="1800" spc="-15" dirty="0">
                <a:latin typeface="Consolas"/>
                <a:cs typeface="Consolas"/>
              </a:rPr>
              <a:t>7</a:t>
            </a:r>
            <a:r>
              <a:rPr sz="1800" dirty="0">
                <a:latin typeface="Consolas"/>
                <a:cs typeface="Consolas"/>
              </a:rPr>
              <a:t>1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76190" y="3708400"/>
            <a:ext cx="0" cy="135890"/>
          </a:xfrm>
          <a:custGeom>
            <a:avLst/>
            <a:gdLst/>
            <a:ahLst/>
            <a:cxnLst/>
            <a:rect l="l" t="t" r="r" b="b"/>
            <a:pathLst>
              <a:path h="135889">
                <a:moveTo>
                  <a:pt x="0" y="0"/>
                </a:moveTo>
                <a:lnTo>
                  <a:pt x="0" y="1358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39359" y="3839209"/>
            <a:ext cx="73660" cy="193040"/>
          </a:xfrm>
          <a:custGeom>
            <a:avLst/>
            <a:gdLst/>
            <a:ahLst/>
            <a:cxnLst/>
            <a:rect l="l" t="t" r="r" b="b"/>
            <a:pathLst>
              <a:path w="73660" h="193039">
                <a:moveTo>
                  <a:pt x="73660" y="0"/>
                </a:moveTo>
                <a:lnTo>
                  <a:pt x="0" y="0"/>
                </a:lnTo>
                <a:lnTo>
                  <a:pt x="34289" y="193039"/>
                </a:lnTo>
                <a:lnTo>
                  <a:pt x="73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7600" y="4357370"/>
            <a:ext cx="1480185" cy="545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5"/>
              </a:lnSpc>
            </a:pPr>
            <a:r>
              <a:rPr sz="1800" spc="155" dirty="0">
                <a:latin typeface="Arial Narrow"/>
                <a:cs typeface="Arial Narrow"/>
              </a:rPr>
              <a:t>Initial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225" dirty="0">
                <a:latin typeface="Arial Narrow"/>
                <a:cs typeface="Arial Narrow"/>
              </a:rPr>
              <a:t>Commit</a:t>
            </a:r>
            <a:endParaRPr sz="1800">
              <a:latin typeface="Arial Narrow"/>
              <a:cs typeface="Arial Narrow"/>
            </a:endParaRPr>
          </a:p>
          <a:p>
            <a:pPr marL="12700">
              <a:lnSpc>
                <a:spcPts val="2125"/>
              </a:lnSpc>
            </a:pPr>
            <a:r>
              <a:rPr sz="1800" i="1" spc="-125" dirty="0">
                <a:latin typeface="Lucida Sans"/>
                <a:cs typeface="Lucida Sans"/>
              </a:rPr>
              <a:t>1 </a:t>
            </a:r>
            <a:r>
              <a:rPr sz="1800" i="1" spc="-45" dirty="0">
                <a:latin typeface="Lucida Sans"/>
                <a:cs typeface="Lucida Sans"/>
              </a:rPr>
              <a:t>file</a:t>
            </a:r>
            <a:r>
              <a:rPr sz="1800" i="1" spc="-250" dirty="0">
                <a:latin typeface="Lucida Sans"/>
                <a:cs typeface="Lucida Sans"/>
              </a:rPr>
              <a:t> </a:t>
            </a:r>
            <a:r>
              <a:rPr sz="1800" i="1" spc="-80" dirty="0">
                <a:latin typeface="Lucida Sans"/>
                <a:cs typeface="Lucida Sans"/>
              </a:rPr>
              <a:t>created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03370" y="4032250"/>
            <a:ext cx="1944370" cy="935990"/>
          </a:xfrm>
          <a:custGeom>
            <a:avLst/>
            <a:gdLst/>
            <a:ahLst/>
            <a:cxnLst/>
            <a:rect l="l" t="t" r="r" b="b"/>
            <a:pathLst>
              <a:path w="1944370" h="935989">
                <a:moveTo>
                  <a:pt x="972819" y="0"/>
                </a:moveTo>
                <a:lnTo>
                  <a:pt x="907318" y="960"/>
                </a:lnTo>
                <a:lnTo>
                  <a:pt x="843173" y="3806"/>
                </a:lnTo>
                <a:lnTo>
                  <a:pt x="780496" y="8484"/>
                </a:lnTo>
                <a:lnTo>
                  <a:pt x="719398" y="14941"/>
                </a:lnTo>
                <a:lnTo>
                  <a:pt x="659993" y="23124"/>
                </a:lnTo>
                <a:lnTo>
                  <a:pt x="602392" y="32979"/>
                </a:lnTo>
                <a:lnTo>
                  <a:pt x="546708" y="44455"/>
                </a:lnTo>
                <a:lnTo>
                  <a:pt x="493053" y="57496"/>
                </a:lnTo>
                <a:lnTo>
                  <a:pt x="441538" y="72051"/>
                </a:lnTo>
                <a:lnTo>
                  <a:pt x="392277" y="88066"/>
                </a:lnTo>
                <a:lnTo>
                  <a:pt x="345381" y="105488"/>
                </a:lnTo>
                <a:lnTo>
                  <a:pt x="300962" y="124264"/>
                </a:lnTo>
                <a:lnTo>
                  <a:pt x="259133" y="144341"/>
                </a:lnTo>
                <a:lnTo>
                  <a:pt x="220006" y="165665"/>
                </a:lnTo>
                <a:lnTo>
                  <a:pt x="183692" y="188183"/>
                </a:lnTo>
                <a:lnTo>
                  <a:pt x="150305" y="211842"/>
                </a:lnTo>
                <a:lnTo>
                  <a:pt x="119956" y="236590"/>
                </a:lnTo>
                <a:lnTo>
                  <a:pt x="68821" y="289136"/>
                </a:lnTo>
                <a:lnTo>
                  <a:pt x="31185" y="345397"/>
                </a:lnTo>
                <a:lnTo>
                  <a:pt x="7945" y="404946"/>
                </a:lnTo>
                <a:lnTo>
                  <a:pt x="0" y="467360"/>
                </a:lnTo>
                <a:lnTo>
                  <a:pt x="2005" y="498903"/>
                </a:lnTo>
                <a:lnTo>
                  <a:pt x="17710" y="559982"/>
                </a:lnTo>
                <a:lnTo>
                  <a:pt x="48259" y="618022"/>
                </a:lnTo>
                <a:lnTo>
                  <a:pt x="92757" y="672590"/>
                </a:lnTo>
                <a:lnTo>
                  <a:pt x="150305" y="723252"/>
                </a:lnTo>
                <a:lnTo>
                  <a:pt x="183692" y="746983"/>
                </a:lnTo>
                <a:lnTo>
                  <a:pt x="220006" y="769576"/>
                </a:lnTo>
                <a:lnTo>
                  <a:pt x="259133" y="790975"/>
                </a:lnTo>
                <a:lnTo>
                  <a:pt x="300962" y="811128"/>
                </a:lnTo>
                <a:lnTo>
                  <a:pt x="345381" y="829979"/>
                </a:lnTo>
                <a:lnTo>
                  <a:pt x="392277" y="847476"/>
                </a:lnTo>
                <a:lnTo>
                  <a:pt x="441538" y="863562"/>
                </a:lnTo>
                <a:lnTo>
                  <a:pt x="493053" y="878186"/>
                </a:lnTo>
                <a:lnTo>
                  <a:pt x="546708" y="891291"/>
                </a:lnTo>
                <a:lnTo>
                  <a:pt x="602392" y="902825"/>
                </a:lnTo>
                <a:lnTo>
                  <a:pt x="659993" y="912733"/>
                </a:lnTo>
                <a:lnTo>
                  <a:pt x="719398" y="920961"/>
                </a:lnTo>
                <a:lnTo>
                  <a:pt x="780496" y="927455"/>
                </a:lnTo>
                <a:lnTo>
                  <a:pt x="843173" y="932160"/>
                </a:lnTo>
                <a:lnTo>
                  <a:pt x="907318" y="935023"/>
                </a:lnTo>
                <a:lnTo>
                  <a:pt x="972819" y="935989"/>
                </a:lnTo>
                <a:lnTo>
                  <a:pt x="1038315" y="935023"/>
                </a:lnTo>
                <a:lnTo>
                  <a:pt x="1102443" y="932160"/>
                </a:lnTo>
                <a:lnTo>
                  <a:pt x="1165093" y="927455"/>
                </a:lnTo>
                <a:lnTo>
                  <a:pt x="1226154" y="920961"/>
                </a:lnTo>
                <a:lnTo>
                  <a:pt x="1285514" y="912733"/>
                </a:lnTo>
                <a:lnTo>
                  <a:pt x="1343062" y="902825"/>
                </a:lnTo>
                <a:lnTo>
                  <a:pt x="1398688" y="891291"/>
                </a:lnTo>
                <a:lnTo>
                  <a:pt x="1452279" y="878186"/>
                </a:lnTo>
                <a:lnTo>
                  <a:pt x="1503725" y="863562"/>
                </a:lnTo>
                <a:lnTo>
                  <a:pt x="1552915" y="847476"/>
                </a:lnTo>
                <a:lnTo>
                  <a:pt x="1599737" y="829979"/>
                </a:lnTo>
                <a:lnTo>
                  <a:pt x="1644080" y="811128"/>
                </a:lnTo>
                <a:lnTo>
                  <a:pt x="1685833" y="790975"/>
                </a:lnTo>
                <a:lnTo>
                  <a:pt x="1724884" y="769576"/>
                </a:lnTo>
                <a:lnTo>
                  <a:pt x="1761124" y="746983"/>
                </a:lnTo>
                <a:lnTo>
                  <a:pt x="1794439" y="723252"/>
                </a:lnTo>
                <a:lnTo>
                  <a:pt x="1824720" y="698436"/>
                </a:lnTo>
                <a:lnTo>
                  <a:pt x="1875732" y="645767"/>
                </a:lnTo>
                <a:lnTo>
                  <a:pt x="1913271" y="589409"/>
                </a:lnTo>
                <a:lnTo>
                  <a:pt x="1936447" y="529796"/>
                </a:lnTo>
                <a:lnTo>
                  <a:pt x="1944369" y="467360"/>
                </a:lnTo>
                <a:lnTo>
                  <a:pt x="1942370" y="435822"/>
                </a:lnTo>
                <a:lnTo>
                  <a:pt x="1926710" y="374787"/>
                </a:lnTo>
                <a:lnTo>
                  <a:pt x="1896242" y="316829"/>
                </a:lnTo>
                <a:lnTo>
                  <a:pt x="1851855" y="262372"/>
                </a:lnTo>
                <a:lnTo>
                  <a:pt x="1794439" y="211842"/>
                </a:lnTo>
                <a:lnTo>
                  <a:pt x="1761124" y="188183"/>
                </a:lnTo>
                <a:lnTo>
                  <a:pt x="1724884" y="165665"/>
                </a:lnTo>
                <a:lnTo>
                  <a:pt x="1685833" y="144341"/>
                </a:lnTo>
                <a:lnTo>
                  <a:pt x="1644080" y="124264"/>
                </a:lnTo>
                <a:lnTo>
                  <a:pt x="1599737" y="105488"/>
                </a:lnTo>
                <a:lnTo>
                  <a:pt x="1552915" y="88066"/>
                </a:lnTo>
                <a:lnTo>
                  <a:pt x="1503725" y="72051"/>
                </a:lnTo>
                <a:lnTo>
                  <a:pt x="1452279" y="57496"/>
                </a:lnTo>
                <a:lnTo>
                  <a:pt x="1398688" y="44455"/>
                </a:lnTo>
                <a:lnTo>
                  <a:pt x="1343062" y="32979"/>
                </a:lnTo>
                <a:lnTo>
                  <a:pt x="1285514" y="23124"/>
                </a:lnTo>
                <a:lnTo>
                  <a:pt x="1226154" y="14941"/>
                </a:lnTo>
                <a:lnTo>
                  <a:pt x="1165093" y="8484"/>
                </a:lnTo>
                <a:lnTo>
                  <a:pt x="1102443" y="3806"/>
                </a:lnTo>
                <a:lnTo>
                  <a:pt x="1038315" y="960"/>
                </a:lnTo>
                <a:lnTo>
                  <a:pt x="97281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03370" y="4032250"/>
            <a:ext cx="1944370" cy="935990"/>
          </a:xfrm>
          <a:custGeom>
            <a:avLst/>
            <a:gdLst/>
            <a:ahLst/>
            <a:cxnLst/>
            <a:rect l="l" t="t" r="r" b="b"/>
            <a:pathLst>
              <a:path w="1944370" h="935989">
                <a:moveTo>
                  <a:pt x="972819" y="0"/>
                </a:moveTo>
                <a:lnTo>
                  <a:pt x="1038315" y="960"/>
                </a:lnTo>
                <a:lnTo>
                  <a:pt x="1102443" y="3806"/>
                </a:lnTo>
                <a:lnTo>
                  <a:pt x="1165093" y="8484"/>
                </a:lnTo>
                <a:lnTo>
                  <a:pt x="1226154" y="14941"/>
                </a:lnTo>
                <a:lnTo>
                  <a:pt x="1285514" y="23124"/>
                </a:lnTo>
                <a:lnTo>
                  <a:pt x="1343062" y="32979"/>
                </a:lnTo>
                <a:lnTo>
                  <a:pt x="1398688" y="44455"/>
                </a:lnTo>
                <a:lnTo>
                  <a:pt x="1452279" y="57496"/>
                </a:lnTo>
                <a:lnTo>
                  <a:pt x="1503725" y="72051"/>
                </a:lnTo>
                <a:lnTo>
                  <a:pt x="1552915" y="88066"/>
                </a:lnTo>
                <a:lnTo>
                  <a:pt x="1599737" y="105488"/>
                </a:lnTo>
                <a:lnTo>
                  <a:pt x="1644080" y="124264"/>
                </a:lnTo>
                <a:lnTo>
                  <a:pt x="1685833" y="144341"/>
                </a:lnTo>
                <a:lnTo>
                  <a:pt x="1724884" y="165665"/>
                </a:lnTo>
                <a:lnTo>
                  <a:pt x="1761124" y="188183"/>
                </a:lnTo>
                <a:lnTo>
                  <a:pt x="1794439" y="211842"/>
                </a:lnTo>
                <a:lnTo>
                  <a:pt x="1824720" y="236590"/>
                </a:lnTo>
                <a:lnTo>
                  <a:pt x="1875732" y="289136"/>
                </a:lnTo>
                <a:lnTo>
                  <a:pt x="1913271" y="345397"/>
                </a:lnTo>
                <a:lnTo>
                  <a:pt x="1936447" y="404946"/>
                </a:lnTo>
                <a:lnTo>
                  <a:pt x="1944369" y="467360"/>
                </a:lnTo>
                <a:lnTo>
                  <a:pt x="1942370" y="498903"/>
                </a:lnTo>
                <a:lnTo>
                  <a:pt x="1926710" y="559982"/>
                </a:lnTo>
                <a:lnTo>
                  <a:pt x="1896242" y="618022"/>
                </a:lnTo>
                <a:lnTo>
                  <a:pt x="1851855" y="672590"/>
                </a:lnTo>
                <a:lnTo>
                  <a:pt x="1794439" y="723252"/>
                </a:lnTo>
                <a:lnTo>
                  <a:pt x="1761124" y="746983"/>
                </a:lnTo>
                <a:lnTo>
                  <a:pt x="1724884" y="769576"/>
                </a:lnTo>
                <a:lnTo>
                  <a:pt x="1685833" y="790975"/>
                </a:lnTo>
                <a:lnTo>
                  <a:pt x="1644080" y="811128"/>
                </a:lnTo>
                <a:lnTo>
                  <a:pt x="1599737" y="829979"/>
                </a:lnTo>
                <a:lnTo>
                  <a:pt x="1552915" y="847476"/>
                </a:lnTo>
                <a:lnTo>
                  <a:pt x="1503725" y="863562"/>
                </a:lnTo>
                <a:lnTo>
                  <a:pt x="1452279" y="878186"/>
                </a:lnTo>
                <a:lnTo>
                  <a:pt x="1398688" y="891291"/>
                </a:lnTo>
                <a:lnTo>
                  <a:pt x="1343062" y="902825"/>
                </a:lnTo>
                <a:lnTo>
                  <a:pt x="1285514" y="912733"/>
                </a:lnTo>
                <a:lnTo>
                  <a:pt x="1226154" y="920961"/>
                </a:lnTo>
                <a:lnTo>
                  <a:pt x="1165093" y="927455"/>
                </a:lnTo>
                <a:lnTo>
                  <a:pt x="1102443" y="932160"/>
                </a:lnTo>
                <a:lnTo>
                  <a:pt x="1038315" y="935023"/>
                </a:lnTo>
                <a:lnTo>
                  <a:pt x="972819" y="935989"/>
                </a:lnTo>
                <a:lnTo>
                  <a:pt x="907318" y="935023"/>
                </a:lnTo>
                <a:lnTo>
                  <a:pt x="843173" y="932160"/>
                </a:lnTo>
                <a:lnTo>
                  <a:pt x="780496" y="927455"/>
                </a:lnTo>
                <a:lnTo>
                  <a:pt x="719398" y="920961"/>
                </a:lnTo>
                <a:lnTo>
                  <a:pt x="659993" y="912733"/>
                </a:lnTo>
                <a:lnTo>
                  <a:pt x="602392" y="902825"/>
                </a:lnTo>
                <a:lnTo>
                  <a:pt x="546708" y="891291"/>
                </a:lnTo>
                <a:lnTo>
                  <a:pt x="493053" y="878186"/>
                </a:lnTo>
                <a:lnTo>
                  <a:pt x="441538" y="863562"/>
                </a:lnTo>
                <a:lnTo>
                  <a:pt x="392277" y="847476"/>
                </a:lnTo>
                <a:lnTo>
                  <a:pt x="345381" y="829979"/>
                </a:lnTo>
                <a:lnTo>
                  <a:pt x="300962" y="811128"/>
                </a:lnTo>
                <a:lnTo>
                  <a:pt x="259133" y="790975"/>
                </a:lnTo>
                <a:lnTo>
                  <a:pt x="220006" y="769576"/>
                </a:lnTo>
                <a:lnTo>
                  <a:pt x="183692" y="746983"/>
                </a:lnTo>
                <a:lnTo>
                  <a:pt x="150305" y="723252"/>
                </a:lnTo>
                <a:lnTo>
                  <a:pt x="119956" y="698436"/>
                </a:lnTo>
                <a:lnTo>
                  <a:pt x="68821" y="645767"/>
                </a:lnTo>
                <a:lnTo>
                  <a:pt x="31185" y="589409"/>
                </a:lnTo>
                <a:lnTo>
                  <a:pt x="7945" y="529796"/>
                </a:lnTo>
                <a:lnTo>
                  <a:pt x="0" y="467360"/>
                </a:lnTo>
                <a:lnTo>
                  <a:pt x="2005" y="435822"/>
                </a:lnTo>
                <a:lnTo>
                  <a:pt x="17710" y="374787"/>
                </a:lnTo>
                <a:lnTo>
                  <a:pt x="48260" y="316829"/>
                </a:lnTo>
                <a:lnTo>
                  <a:pt x="92757" y="262372"/>
                </a:lnTo>
                <a:lnTo>
                  <a:pt x="150305" y="211842"/>
                </a:lnTo>
                <a:lnTo>
                  <a:pt x="183692" y="188183"/>
                </a:lnTo>
                <a:lnTo>
                  <a:pt x="220006" y="165665"/>
                </a:lnTo>
                <a:lnTo>
                  <a:pt x="259133" y="144341"/>
                </a:lnTo>
                <a:lnTo>
                  <a:pt x="300962" y="124264"/>
                </a:lnTo>
                <a:lnTo>
                  <a:pt x="345381" y="105488"/>
                </a:lnTo>
                <a:lnTo>
                  <a:pt x="392277" y="88066"/>
                </a:lnTo>
                <a:lnTo>
                  <a:pt x="441538" y="72051"/>
                </a:lnTo>
                <a:lnTo>
                  <a:pt x="493053" y="57496"/>
                </a:lnTo>
                <a:lnTo>
                  <a:pt x="546708" y="44455"/>
                </a:lnTo>
                <a:lnTo>
                  <a:pt x="602392" y="32979"/>
                </a:lnTo>
                <a:lnTo>
                  <a:pt x="659993" y="23124"/>
                </a:lnTo>
                <a:lnTo>
                  <a:pt x="719398" y="14941"/>
                </a:lnTo>
                <a:lnTo>
                  <a:pt x="780496" y="8484"/>
                </a:lnTo>
                <a:lnTo>
                  <a:pt x="843173" y="3806"/>
                </a:lnTo>
                <a:lnTo>
                  <a:pt x="907318" y="960"/>
                </a:lnTo>
                <a:lnTo>
                  <a:pt x="972819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03370" y="4032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47740" y="4968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25340" y="4347209"/>
            <a:ext cx="90106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6</a:t>
            </a:r>
            <a:r>
              <a:rPr sz="1800" spc="-15" dirty="0">
                <a:latin typeface="Consolas"/>
                <a:cs typeface="Consolas"/>
              </a:rPr>
              <a:t>f</a:t>
            </a:r>
            <a:r>
              <a:rPr sz="1800" spc="-5" dirty="0">
                <a:latin typeface="Consolas"/>
                <a:cs typeface="Consolas"/>
              </a:rPr>
              <a:t>b</a:t>
            </a:r>
            <a:r>
              <a:rPr sz="1800" spc="-15" dirty="0">
                <a:latin typeface="Consolas"/>
                <a:cs typeface="Consolas"/>
              </a:rPr>
              <a:t>a</a:t>
            </a:r>
            <a:r>
              <a:rPr sz="1800" spc="-5" dirty="0">
                <a:latin typeface="Consolas"/>
                <a:cs typeface="Consolas"/>
              </a:rPr>
              <a:t>5</a:t>
            </a:r>
            <a:r>
              <a:rPr sz="1800" spc="-15" dirty="0">
                <a:latin typeface="Consolas"/>
                <a:cs typeface="Consolas"/>
              </a:rPr>
              <a:t>1</a:t>
            </a:r>
            <a:r>
              <a:rPr sz="1800" dirty="0">
                <a:latin typeface="Consolas"/>
                <a:cs typeface="Consolas"/>
              </a:rPr>
              <a:t>8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97600" y="3097529"/>
            <a:ext cx="2995295" cy="545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5"/>
              </a:lnSpc>
            </a:pPr>
            <a:r>
              <a:rPr sz="1800" spc="204" dirty="0">
                <a:latin typeface="Arial Narrow"/>
                <a:cs typeface="Arial Narrow"/>
              </a:rPr>
              <a:t>Make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spc="200" dirty="0">
                <a:latin typeface="Arial Narrow"/>
                <a:cs typeface="Arial Narrow"/>
              </a:rPr>
              <a:t>hello.txt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spc="229" dirty="0">
                <a:latin typeface="Arial Narrow"/>
                <a:cs typeface="Arial Narrow"/>
              </a:rPr>
              <a:t>more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spc="180" dirty="0">
                <a:latin typeface="Arial Narrow"/>
                <a:cs typeface="Arial Narrow"/>
              </a:rPr>
              <a:t>exciting</a:t>
            </a:r>
            <a:endParaRPr sz="1800">
              <a:latin typeface="Arial Narrow"/>
              <a:cs typeface="Arial Narrow"/>
            </a:endParaRPr>
          </a:p>
          <a:p>
            <a:pPr marL="12700">
              <a:lnSpc>
                <a:spcPts val="2125"/>
              </a:lnSpc>
            </a:pPr>
            <a:r>
              <a:rPr sz="1800" i="1" spc="-125" dirty="0">
                <a:latin typeface="Lucida Sans"/>
                <a:cs typeface="Lucida Sans"/>
              </a:rPr>
              <a:t>1 </a:t>
            </a:r>
            <a:r>
              <a:rPr sz="1800" i="1" spc="-45" dirty="0">
                <a:latin typeface="Lucida Sans"/>
                <a:cs typeface="Lucida Sans"/>
              </a:rPr>
              <a:t>file</a:t>
            </a:r>
            <a:r>
              <a:rPr sz="1800" i="1" spc="-235" dirty="0">
                <a:latin typeface="Lucida Sans"/>
                <a:cs typeface="Lucida Sans"/>
              </a:rPr>
              <a:t> </a:t>
            </a:r>
            <a:r>
              <a:rPr sz="1800" i="1" spc="-85" dirty="0">
                <a:latin typeface="Lucida Sans"/>
                <a:cs typeface="Lucida Sans"/>
              </a:rPr>
              <a:t>modified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03370" y="2772410"/>
            <a:ext cx="1944370" cy="935990"/>
          </a:xfrm>
          <a:custGeom>
            <a:avLst/>
            <a:gdLst/>
            <a:ahLst/>
            <a:cxnLst/>
            <a:rect l="l" t="t" r="r" b="b"/>
            <a:pathLst>
              <a:path w="1944370" h="935989">
                <a:moveTo>
                  <a:pt x="972819" y="0"/>
                </a:moveTo>
                <a:lnTo>
                  <a:pt x="907318" y="960"/>
                </a:lnTo>
                <a:lnTo>
                  <a:pt x="843173" y="3806"/>
                </a:lnTo>
                <a:lnTo>
                  <a:pt x="780496" y="8484"/>
                </a:lnTo>
                <a:lnTo>
                  <a:pt x="719398" y="14941"/>
                </a:lnTo>
                <a:lnTo>
                  <a:pt x="659993" y="23124"/>
                </a:lnTo>
                <a:lnTo>
                  <a:pt x="602392" y="32979"/>
                </a:lnTo>
                <a:lnTo>
                  <a:pt x="546708" y="44455"/>
                </a:lnTo>
                <a:lnTo>
                  <a:pt x="493053" y="57496"/>
                </a:lnTo>
                <a:lnTo>
                  <a:pt x="441538" y="72051"/>
                </a:lnTo>
                <a:lnTo>
                  <a:pt x="392277" y="88066"/>
                </a:lnTo>
                <a:lnTo>
                  <a:pt x="345381" y="105488"/>
                </a:lnTo>
                <a:lnTo>
                  <a:pt x="300962" y="124264"/>
                </a:lnTo>
                <a:lnTo>
                  <a:pt x="259133" y="144341"/>
                </a:lnTo>
                <a:lnTo>
                  <a:pt x="220006" y="165665"/>
                </a:lnTo>
                <a:lnTo>
                  <a:pt x="183692" y="188183"/>
                </a:lnTo>
                <a:lnTo>
                  <a:pt x="150305" y="211842"/>
                </a:lnTo>
                <a:lnTo>
                  <a:pt x="119956" y="236590"/>
                </a:lnTo>
                <a:lnTo>
                  <a:pt x="68821" y="289136"/>
                </a:lnTo>
                <a:lnTo>
                  <a:pt x="31185" y="345397"/>
                </a:lnTo>
                <a:lnTo>
                  <a:pt x="7945" y="404946"/>
                </a:lnTo>
                <a:lnTo>
                  <a:pt x="0" y="467360"/>
                </a:lnTo>
                <a:lnTo>
                  <a:pt x="2005" y="498903"/>
                </a:lnTo>
                <a:lnTo>
                  <a:pt x="17710" y="559982"/>
                </a:lnTo>
                <a:lnTo>
                  <a:pt x="48259" y="618022"/>
                </a:lnTo>
                <a:lnTo>
                  <a:pt x="92757" y="672590"/>
                </a:lnTo>
                <a:lnTo>
                  <a:pt x="150305" y="723252"/>
                </a:lnTo>
                <a:lnTo>
                  <a:pt x="183692" y="746983"/>
                </a:lnTo>
                <a:lnTo>
                  <a:pt x="220006" y="769576"/>
                </a:lnTo>
                <a:lnTo>
                  <a:pt x="259133" y="790975"/>
                </a:lnTo>
                <a:lnTo>
                  <a:pt x="300962" y="811128"/>
                </a:lnTo>
                <a:lnTo>
                  <a:pt x="345381" y="829979"/>
                </a:lnTo>
                <a:lnTo>
                  <a:pt x="392277" y="847476"/>
                </a:lnTo>
                <a:lnTo>
                  <a:pt x="441538" y="863562"/>
                </a:lnTo>
                <a:lnTo>
                  <a:pt x="493053" y="878186"/>
                </a:lnTo>
                <a:lnTo>
                  <a:pt x="546708" y="891291"/>
                </a:lnTo>
                <a:lnTo>
                  <a:pt x="602392" y="902825"/>
                </a:lnTo>
                <a:lnTo>
                  <a:pt x="659993" y="912733"/>
                </a:lnTo>
                <a:lnTo>
                  <a:pt x="719398" y="920961"/>
                </a:lnTo>
                <a:lnTo>
                  <a:pt x="780496" y="927455"/>
                </a:lnTo>
                <a:lnTo>
                  <a:pt x="843173" y="932160"/>
                </a:lnTo>
                <a:lnTo>
                  <a:pt x="907318" y="935023"/>
                </a:lnTo>
                <a:lnTo>
                  <a:pt x="972819" y="935989"/>
                </a:lnTo>
                <a:lnTo>
                  <a:pt x="1038315" y="935023"/>
                </a:lnTo>
                <a:lnTo>
                  <a:pt x="1102443" y="932160"/>
                </a:lnTo>
                <a:lnTo>
                  <a:pt x="1165093" y="927455"/>
                </a:lnTo>
                <a:lnTo>
                  <a:pt x="1226154" y="920961"/>
                </a:lnTo>
                <a:lnTo>
                  <a:pt x="1285514" y="912733"/>
                </a:lnTo>
                <a:lnTo>
                  <a:pt x="1343062" y="902825"/>
                </a:lnTo>
                <a:lnTo>
                  <a:pt x="1398688" y="891291"/>
                </a:lnTo>
                <a:lnTo>
                  <a:pt x="1452279" y="878186"/>
                </a:lnTo>
                <a:lnTo>
                  <a:pt x="1503725" y="863562"/>
                </a:lnTo>
                <a:lnTo>
                  <a:pt x="1552915" y="847476"/>
                </a:lnTo>
                <a:lnTo>
                  <a:pt x="1599737" y="829979"/>
                </a:lnTo>
                <a:lnTo>
                  <a:pt x="1644080" y="811128"/>
                </a:lnTo>
                <a:lnTo>
                  <a:pt x="1685833" y="790975"/>
                </a:lnTo>
                <a:lnTo>
                  <a:pt x="1724884" y="769576"/>
                </a:lnTo>
                <a:lnTo>
                  <a:pt x="1761124" y="746983"/>
                </a:lnTo>
                <a:lnTo>
                  <a:pt x="1794439" y="723252"/>
                </a:lnTo>
                <a:lnTo>
                  <a:pt x="1824720" y="698436"/>
                </a:lnTo>
                <a:lnTo>
                  <a:pt x="1875732" y="645767"/>
                </a:lnTo>
                <a:lnTo>
                  <a:pt x="1913271" y="589409"/>
                </a:lnTo>
                <a:lnTo>
                  <a:pt x="1936447" y="529796"/>
                </a:lnTo>
                <a:lnTo>
                  <a:pt x="1944369" y="467360"/>
                </a:lnTo>
                <a:lnTo>
                  <a:pt x="1942370" y="435822"/>
                </a:lnTo>
                <a:lnTo>
                  <a:pt x="1926710" y="374787"/>
                </a:lnTo>
                <a:lnTo>
                  <a:pt x="1896242" y="316829"/>
                </a:lnTo>
                <a:lnTo>
                  <a:pt x="1851855" y="262372"/>
                </a:lnTo>
                <a:lnTo>
                  <a:pt x="1794439" y="211842"/>
                </a:lnTo>
                <a:lnTo>
                  <a:pt x="1761124" y="188183"/>
                </a:lnTo>
                <a:lnTo>
                  <a:pt x="1724884" y="165665"/>
                </a:lnTo>
                <a:lnTo>
                  <a:pt x="1685833" y="144341"/>
                </a:lnTo>
                <a:lnTo>
                  <a:pt x="1644080" y="124264"/>
                </a:lnTo>
                <a:lnTo>
                  <a:pt x="1599737" y="105488"/>
                </a:lnTo>
                <a:lnTo>
                  <a:pt x="1552915" y="88066"/>
                </a:lnTo>
                <a:lnTo>
                  <a:pt x="1503725" y="72051"/>
                </a:lnTo>
                <a:lnTo>
                  <a:pt x="1452279" y="57496"/>
                </a:lnTo>
                <a:lnTo>
                  <a:pt x="1398688" y="44455"/>
                </a:lnTo>
                <a:lnTo>
                  <a:pt x="1343062" y="32979"/>
                </a:lnTo>
                <a:lnTo>
                  <a:pt x="1285514" y="23124"/>
                </a:lnTo>
                <a:lnTo>
                  <a:pt x="1226154" y="14941"/>
                </a:lnTo>
                <a:lnTo>
                  <a:pt x="1165093" y="8484"/>
                </a:lnTo>
                <a:lnTo>
                  <a:pt x="1102443" y="3806"/>
                </a:lnTo>
                <a:lnTo>
                  <a:pt x="1038315" y="960"/>
                </a:lnTo>
                <a:lnTo>
                  <a:pt x="97281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3370" y="2772410"/>
            <a:ext cx="1944370" cy="935990"/>
          </a:xfrm>
          <a:custGeom>
            <a:avLst/>
            <a:gdLst/>
            <a:ahLst/>
            <a:cxnLst/>
            <a:rect l="l" t="t" r="r" b="b"/>
            <a:pathLst>
              <a:path w="1944370" h="935989">
                <a:moveTo>
                  <a:pt x="972819" y="0"/>
                </a:moveTo>
                <a:lnTo>
                  <a:pt x="1038315" y="960"/>
                </a:lnTo>
                <a:lnTo>
                  <a:pt x="1102443" y="3806"/>
                </a:lnTo>
                <a:lnTo>
                  <a:pt x="1165093" y="8484"/>
                </a:lnTo>
                <a:lnTo>
                  <a:pt x="1226154" y="14941"/>
                </a:lnTo>
                <a:lnTo>
                  <a:pt x="1285514" y="23124"/>
                </a:lnTo>
                <a:lnTo>
                  <a:pt x="1343062" y="32979"/>
                </a:lnTo>
                <a:lnTo>
                  <a:pt x="1398688" y="44455"/>
                </a:lnTo>
                <a:lnTo>
                  <a:pt x="1452279" y="57496"/>
                </a:lnTo>
                <a:lnTo>
                  <a:pt x="1503725" y="72051"/>
                </a:lnTo>
                <a:lnTo>
                  <a:pt x="1552915" y="88066"/>
                </a:lnTo>
                <a:lnTo>
                  <a:pt x="1599737" y="105488"/>
                </a:lnTo>
                <a:lnTo>
                  <a:pt x="1644080" y="124264"/>
                </a:lnTo>
                <a:lnTo>
                  <a:pt x="1685833" y="144341"/>
                </a:lnTo>
                <a:lnTo>
                  <a:pt x="1724884" y="165665"/>
                </a:lnTo>
                <a:lnTo>
                  <a:pt x="1761124" y="188183"/>
                </a:lnTo>
                <a:lnTo>
                  <a:pt x="1794439" y="211842"/>
                </a:lnTo>
                <a:lnTo>
                  <a:pt x="1824720" y="236590"/>
                </a:lnTo>
                <a:lnTo>
                  <a:pt x="1875732" y="289136"/>
                </a:lnTo>
                <a:lnTo>
                  <a:pt x="1913271" y="345397"/>
                </a:lnTo>
                <a:lnTo>
                  <a:pt x="1936447" y="404946"/>
                </a:lnTo>
                <a:lnTo>
                  <a:pt x="1944369" y="467360"/>
                </a:lnTo>
                <a:lnTo>
                  <a:pt x="1942370" y="498903"/>
                </a:lnTo>
                <a:lnTo>
                  <a:pt x="1926710" y="559982"/>
                </a:lnTo>
                <a:lnTo>
                  <a:pt x="1896242" y="618022"/>
                </a:lnTo>
                <a:lnTo>
                  <a:pt x="1851855" y="672590"/>
                </a:lnTo>
                <a:lnTo>
                  <a:pt x="1794439" y="723252"/>
                </a:lnTo>
                <a:lnTo>
                  <a:pt x="1761124" y="746983"/>
                </a:lnTo>
                <a:lnTo>
                  <a:pt x="1724884" y="769576"/>
                </a:lnTo>
                <a:lnTo>
                  <a:pt x="1685833" y="790975"/>
                </a:lnTo>
                <a:lnTo>
                  <a:pt x="1644080" y="811128"/>
                </a:lnTo>
                <a:lnTo>
                  <a:pt x="1599737" y="829979"/>
                </a:lnTo>
                <a:lnTo>
                  <a:pt x="1552915" y="847476"/>
                </a:lnTo>
                <a:lnTo>
                  <a:pt x="1503725" y="863562"/>
                </a:lnTo>
                <a:lnTo>
                  <a:pt x="1452279" y="878186"/>
                </a:lnTo>
                <a:lnTo>
                  <a:pt x="1398688" y="891291"/>
                </a:lnTo>
                <a:lnTo>
                  <a:pt x="1343062" y="902825"/>
                </a:lnTo>
                <a:lnTo>
                  <a:pt x="1285514" y="912733"/>
                </a:lnTo>
                <a:lnTo>
                  <a:pt x="1226154" y="920961"/>
                </a:lnTo>
                <a:lnTo>
                  <a:pt x="1165093" y="927455"/>
                </a:lnTo>
                <a:lnTo>
                  <a:pt x="1102443" y="932160"/>
                </a:lnTo>
                <a:lnTo>
                  <a:pt x="1038315" y="935023"/>
                </a:lnTo>
                <a:lnTo>
                  <a:pt x="972819" y="935989"/>
                </a:lnTo>
                <a:lnTo>
                  <a:pt x="907318" y="935023"/>
                </a:lnTo>
                <a:lnTo>
                  <a:pt x="843173" y="932160"/>
                </a:lnTo>
                <a:lnTo>
                  <a:pt x="780496" y="927455"/>
                </a:lnTo>
                <a:lnTo>
                  <a:pt x="719398" y="920961"/>
                </a:lnTo>
                <a:lnTo>
                  <a:pt x="659993" y="912733"/>
                </a:lnTo>
                <a:lnTo>
                  <a:pt x="602392" y="902825"/>
                </a:lnTo>
                <a:lnTo>
                  <a:pt x="546708" y="891291"/>
                </a:lnTo>
                <a:lnTo>
                  <a:pt x="493053" y="878186"/>
                </a:lnTo>
                <a:lnTo>
                  <a:pt x="441538" y="863562"/>
                </a:lnTo>
                <a:lnTo>
                  <a:pt x="392277" y="847476"/>
                </a:lnTo>
                <a:lnTo>
                  <a:pt x="345381" y="829979"/>
                </a:lnTo>
                <a:lnTo>
                  <a:pt x="300962" y="811128"/>
                </a:lnTo>
                <a:lnTo>
                  <a:pt x="259133" y="790975"/>
                </a:lnTo>
                <a:lnTo>
                  <a:pt x="220006" y="769576"/>
                </a:lnTo>
                <a:lnTo>
                  <a:pt x="183692" y="746983"/>
                </a:lnTo>
                <a:lnTo>
                  <a:pt x="150305" y="723252"/>
                </a:lnTo>
                <a:lnTo>
                  <a:pt x="119956" y="698436"/>
                </a:lnTo>
                <a:lnTo>
                  <a:pt x="68821" y="645767"/>
                </a:lnTo>
                <a:lnTo>
                  <a:pt x="31185" y="589409"/>
                </a:lnTo>
                <a:lnTo>
                  <a:pt x="7945" y="529796"/>
                </a:lnTo>
                <a:lnTo>
                  <a:pt x="0" y="467360"/>
                </a:lnTo>
                <a:lnTo>
                  <a:pt x="2005" y="435822"/>
                </a:lnTo>
                <a:lnTo>
                  <a:pt x="17710" y="374787"/>
                </a:lnTo>
                <a:lnTo>
                  <a:pt x="48260" y="316829"/>
                </a:lnTo>
                <a:lnTo>
                  <a:pt x="92757" y="262372"/>
                </a:lnTo>
                <a:lnTo>
                  <a:pt x="150305" y="211842"/>
                </a:lnTo>
                <a:lnTo>
                  <a:pt x="183692" y="188183"/>
                </a:lnTo>
                <a:lnTo>
                  <a:pt x="220006" y="165665"/>
                </a:lnTo>
                <a:lnTo>
                  <a:pt x="259133" y="144341"/>
                </a:lnTo>
                <a:lnTo>
                  <a:pt x="300962" y="124264"/>
                </a:lnTo>
                <a:lnTo>
                  <a:pt x="345381" y="105488"/>
                </a:lnTo>
                <a:lnTo>
                  <a:pt x="392277" y="88066"/>
                </a:lnTo>
                <a:lnTo>
                  <a:pt x="441538" y="72051"/>
                </a:lnTo>
                <a:lnTo>
                  <a:pt x="493053" y="57496"/>
                </a:lnTo>
                <a:lnTo>
                  <a:pt x="546708" y="44455"/>
                </a:lnTo>
                <a:lnTo>
                  <a:pt x="602392" y="32979"/>
                </a:lnTo>
                <a:lnTo>
                  <a:pt x="659993" y="23124"/>
                </a:lnTo>
                <a:lnTo>
                  <a:pt x="719398" y="14941"/>
                </a:lnTo>
                <a:lnTo>
                  <a:pt x="780496" y="8484"/>
                </a:lnTo>
                <a:lnTo>
                  <a:pt x="843173" y="3806"/>
                </a:lnTo>
                <a:lnTo>
                  <a:pt x="907318" y="960"/>
                </a:lnTo>
                <a:lnTo>
                  <a:pt x="972819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3370" y="2772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47740" y="370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625340" y="3087370"/>
            <a:ext cx="90106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6</a:t>
            </a:r>
            <a:r>
              <a:rPr sz="1800" spc="-5" dirty="0">
                <a:latin typeface="Consolas"/>
                <a:cs typeface="Consolas"/>
              </a:rPr>
              <a:t>4</a:t>
            </a:r>
            <a:r>
              <a:rPr sz="1800" spc="-15" dirty="0">
                <a:latin typeface="Consolas"/>
                <a:cs typeface="Consolas"/>
              </a:rPr>
              <a:t>2</a:t>
            </a:r>
            <a:r>
              <a:rPr sz="1800" spc="-5" dirty="0">
                <a:latin typeface="Consolas"/>
                <a:cs typeface="Consolas"/>
              </a:rPr>
              <a:t>7</a:t>
            </a:r>
            <a:r>
              <a:rPr sz="1800" spc="-15" dirty="0">
                <a:latin typeface="Consolas"/>
                <a:cs typeface="Consolas"/>
              </a:rPr>
              <a:t>7</a:t>
            </a:r>
            <a:r>
              <a:rPr sz="1800" dirty="0">
                <a:latin typeface="Consolas"/>
                <a:cs typeface="Consolas"/>
              </a:rPr>
              <a:t>1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76190" y="3708400"/>
            <a:ext cx="0" cy="135890"/>
          </a:xfrm>
          <a:custGeom>
            <a:avLst/>
            <a:gdLst/>
            <a:ahLst/>
            <a:cxnLst/>
            <a:rect l="l" t="t" r="r" b="b"/>
            <a:pathLst>
              <a:path h="135889">
                <a:moveTo>
                  <a:pt x="0" y="0"/>
                </a:moveTo>
                <a:lnTo>
                  <a:pt x="0" y="1358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39359" y="3839209"/>
            <a:ext cx="73660" cy="193040"/>
          </a:xfrm>
          <a:custGeom>
            <a:avLst/>
            <a:gdLst/>
            <a:ahLst/>
            <a:cxnLst/>
            <a:rect l="l" t="t" r="r" b="b"/>
            <a:pathLst>
              <a:path w="73660" h="193039">
                <a:moveTo>
                  <a:pt x="73660" y="0"/>
                </a:moveTo>
                <a:lnTo>
                  <a:pt x="0" y="0"/>
                </a:lnTo>
                <a:lnTo>
                  <a:pt x="34289" y="193039"/>
                </a:lnTo>
                <a:lnTo>
                  <a:pt x="73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197600" y="1837690"/>
            <a:ext cx="3314700" cy="545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5"/>
              </a:lnSpc>
            </a:pPr>
            <a:r>
              <a:rPr sz="1800" spc="170" dirty="0">
                <a:latin typeface="Arial Narrow"/>
                <a:cs typeface="Arial Narrow"/>
              </a:rPr>
              <a:t>Create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spc="190" dirty="0">
                <a:latin typeface="Arial Narrow"/>
                <a:cs typeface="Arial Narrow"/>
              </a:rPr>
              <a:t>2</a:t>
            </a:r>
            <a:r>
              <a:rPr sz="1800" dirty="0">
                <a:latin typeface="Arial Narrow"/>
                <a:cs typeface="Arial Narrow"/>
              </a:rPr>
              <a:t> </a:t>
            </a:r>
            <a:r>
              <a:rPr sz="1800" spc="165" dirty="0">
                <a:latin typeface="Arial Narrow"/>
                <a:cs typeface="Arial Narrow"/>
              </a:rPr>
              <a:t>files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spc="165" dirty="0">
                <a:latin typeface="Arial Narrow"/>
                <a:cs typeface="Arial Narrow"/>
              </a:rPr>
              <a:t>in</a:t>
            </a:r>
            <a:r>
              <a:rPr sz="1800" dirty="0">
                <a:latin typeface="Arial Narrow"/>
                <a:cs typeface="Arial Narrow"/>
              </a:rPr>
              <a:t> </a:t>
            </a:r>
            <a:r>
              <a:rPr sz="1800" spc="114" dirty="0">
                <a:latin typeface="Arial Narrow"/>
                <a:cs typeface="Arial Narrow"/>
              </a:rPr>
              <a:t>a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spc="160" dirty="0">
                <a:latin typeface="Arial Narrow"/>
                <a:cs typeface="Arial Narrow"/>
              </a:rPr>
              <a:t>single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spc="229" dirty="0">
                <a:latin typeface="Arial Narrow"/>
                <a:cs typeface="Arial Narrow"/>
              </a:rPr>
              <a:t>commit</a:t>
            </a:r>
            <a:endParaRPr sz="1800">
              <a:latin typeface="Arial Narrow"/>
              <a:cs typeface="Arial Narrow"/>
            </a:endParaRPr>
          </a:p>
          <a:p>
            <a:pPr marL="12700">
              <a:lnSpc>
                <a:spcPts val="2125"/>
              </a:lnSpc>
            </a:pPr>
            <a:r>
              <a:rPr sz="1800" i="1" spc="-125" dirty="0">
                <a:latin typeface="Lucida Sans"/>
                <a:cs typeface="Lucida Sans"/>
              </a:rPr>
              <a:t>2 </a:t>
            </a:r>
            <a:r>
              <a:rPr sz="1800" i="1" spc="-60" dirty="0">
                <a:latin typeface="Lucida Sans"/>
                <a:cs typeface="Lucida Sans"/>
              </a:rPr>
              <a:t>files</a:t>
            </a:r>
            <a:r>
              <a:rPr sz="1800" i="1" spc="-254" dirty="0">
                <a:latin typeface="Lucida Sans"/>
                <a:cs typeface="Lucida Sans"/>
              </a:rPr>
              <a:t> </a:t>
            </a:r>
            <a:r>
              <a:rPr sz="1800" i="1" spc="-80" dirty="0">
                <a:latin typeface="Lucida Sans"/>
                <a:cs typeface="Lucida Sans"/>
              </a:rPr>
              <a:t>created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03370" y="1512569"/>
            <a:ext cx="1944370" cy="935990"/>
          </a:xfrm>
          <a:custGeom>
            <a:avLst/>
            <a:gdLst/>
            <a:ahLst/>
            <a:cxnLst/>
            <a:rect l="l" t="t" r="r" b="b"/>
            <a:pathLst>
              <a:path w="1944370" h="935989">
                <a:moveTo>
                  <a:pt x="972819" y="0"/>
                </a:moveTo>
                <a:lnTo>
                  <a:pt x="907318" y="960"/>
                </a:lnTo>
                <a:lnTo>
                  <a:pt x="843173" y="3806"/>
                </a:lnTo>
                <a:lnTo>
                  <a:pt x="780496" y="8484"/>
                </a:lnTo>
                <a:lnTo>
                  <a:pt x="719398" y="14941"/>
                </a:lnTo>
                <a:lnTo>
                  <a:pt x="659993" y="23124"/>
                </a:lnTo>
                <a:lnTo>
                  <a:pt x="602392" y="32979"/>
                </a:lnTo>
                <a:lnTo>
                  <a:pt x="546708" y="44455"/>
                </a:lnTo>
                <a:lnTo>
                  <a:pt x="493053" y="57496"/>
                </a:lnTo>
                <a:lnTo>
                  <a:pt x="441538" y="72051"/>
                </a:lnTo>
                <a:lnTo>
                  <a:pt x="392277" y="88066"/>
                </a:lnTo>
                <a:lnTo>
                  <a:pt x="345381" y="105488"/>
                </a:lnTo>
                <a:lnTo>
                  <a:pt x="300962" y="124264"/>
                </a:lnTo>
                <a:lnTo>
                  <a:pt x="259133" y="144341"/>
                </a:lnTo>
                <a:lnTo>
                  <a:pt x="220006" y="165665"/>
                </a:lnTo>
                <a:lnTo>
                  <a:pt x="183692" y="188183"/>
                </a:lnTo>
                <a:lnTo>
                  <a:pt x="150305" y="211842"/>
                </a:lnTo>
                <a:lnTo>
                  <a:pt x="119956" y="236590"/>
                </a:lnTo>
                <a:lnTo>
                  <a:pt x="68821" y="289136"/>
                </a:lnTo>
                <a:lnTo>
                  <a:pt x="31185" y="345397"/>
                </a:lnTo>
                <a:lnTo>
                  <a:pt x="7945" y="404946"/>
                </a:lnTo>
                <a:lnTo>
                  <a:pt x="0" y="467359"/>
                </a:lnTo>
                <a:lnTo>
                  <a:pt x="2005" y="498903"/>
                </a:lnTo>
                <a:lnTo>
                  <a:pt x="17710" y="559982"/>
                </a:lnTo>
                <a:lnTo>
                  <a:pt x="48259" y="618022"/>
                </a:lnTo>
                <a:lnTo>
                  <a:pt x="92757" y="672590"/>
                </a:lnTo>
                <a:lnTo>
                  <a:pt x="150305" y="723252"/>
                </a:lnTo>
                <a:lnTo>
                  <a:pt x="183692" y="746983"/>
                </a:lnTo>
                <a:lnTo>
                  <a:pt x="220006" y="769576"/>
                </a:lnTo>
                <a:lnTo>
                  <a:pt x="259133" y="790975"/>
                </a:lnTo>
                <a:lnTo>
                  <a:pt x="300962" y="811128"/>
                </a:lnTo>
                <a:lnTo>
                  <a:pt x="345381" y="829979"/>
                </a:lnTo>
                <a:lnTo>
                  <a:pt x="392277" y="847476"/>
                </a:lnTo>
                <a:lnTo>
                  <a:pt x="441538" y="863562"/>
                </a:lnTo>
                <a:lnTo>
                  <a:pt x="493053" y="878186"/>
                </a:lnTo>
                <a:lnTo>
                  <a:pt x="546708" y="891291"/>
                </a:lnTo>
                <a:lnTo>
                  <a:pt x="602392" y="902825"/>
                </a:lnTo>
                <a:lnTo>
                  <a:pt x="659993" y="912733"/>
                </a:lnTo>
                <a:lnTo>
                  <a:pt x="719398" y="920961"/>
                </a:lnTo>
                <a:lnTo>
                  <a:pt x="780496" y="927455"/>
                </a:lnTo>
                <a:lnTo>
                  <a:pt x="843173" y="932160"/>
                </a:lnTo>
                <a:lnTo>
                  <a:pt x="907318" y="935023"/>
                </a:lnTo>
                <a:lnTo>
                  <a:pt x="972819" y="935989"/>
                </a:lnTo>
                <a:lnTo>
                  <a:pt x="1038315" y="935023"/>
                </a:lnTo>
                <a:lnTo>
                  <a:pt x="1102443" y="932160"/>
                </a:lnTo>
                <a:lnTo>
                  <a:pt x="1165093" y="927455"/>
                </a:lnTo>
                <a:lnTo>
                  <a:pt x="1226154" y="920961"/>
                </a:lnTo>
                <a:lnTo>
                  <a:pt x="1285514" y="912733"/>
                </a:lnTo>
                <a:lnTo>
                  <a:pt x="1343062" y="902825"/>
                </a:lnTo>
                <a:lnTo>
                  <a:pt x="1398688" y="891291"/>
                </a:lnTo>
                <a:lnTo>
                  <a:pt x="1452279" y="878186"/>
                </a:lnTo>
                <a:lnTo>
                  <a:pt x="1503725" y="863562"/>
                </a:lnTo>
                <a:lnTo>
                  <a:pt x="1552915" y="847476"/>
                </a:lnTo>
                <a:lnTo>
                  <a:pt x="1599737" y="829979"/>
                </a:lnTo>
                <a:lnTo>
                  <a:pt x="1644080" y="811128"/>
                </a:lnTo>
                <a:lnTo>
                  <a:pt x="1685833" y="790975"/>
                </a:lnTo>
                <a:lnTo>
                  <a:pt x="1724884" y="769576"/>
                </a:lnTo>
                <a:lnTo>
                  <a:pt x="1761124" y="746983"/>
                </a:lnTo>
                <a:lnTo>
                  <a:pt x="1794439" y="723252"/>
                </a:lnTo>
                <a:lnTo>
                  <a:pt x="1824720" y="698436"/>
                </a:lnTo>
                <a:lnTo>
                  <a:pt x="1875732" y="645767"/>
                </a:lnTo>
                <a:lnTo>
                  <a:pt x="1913271" y="589409"/>
                </a:lnTo>
                <a:lnTo>
                  <a:pt x="1936447" y="529796"/>
                </a:lnTo>
                <a:lnTo>
                  <a:pt x="1944369" y="467359"/>
                </a:lnTo>
                <a:lnTo>
                  <a:pt x="1942370" y="435822"/>
                </a:lnTo>
                <a:lnTo>
                  <a:pt x="1926710" y="374787"/>
                </a:lnTo>
                <a:lnTo>
                  <a:pt x="1896242" y="316829"/>
                </a:lnTo>
                <a:lnTo>
                  <a:pt x="1851855" y="262372"/>
                </a:lnTo>
                <a:lnTo>
                  <a:pt x="1794439" y="211842"/>
                </a:lnTo>
                <a:lnTo>
                  <a:pt x="1761124" y="188183"/>
                </a:lnTo>
                <a:lnTo>
                  <a:pt x="1724884" y="165665"/>
                </a:lnTo>
                <a:lnTo>
                  <a:pt x="1685833" y="144341"/>
                </a:lnTo>
                <a:lnTo>
                  <a:pt x="1644080" y="124264"/>
                </a:lnTo>
                <a:lnTo>
                  <a:pt x="1599737" y="105488"/>
                </a:lnTo>
                <a:lnTo>
                  <a:pt x="1552915" y="88066"/>
                </a:lnTo>
                <a:lnTo>
                  <a:pt x="1503725" y="72051"/>
                </a:lnTo>
                <a:lnTo>
                  <a:pt x="1452279" y="57496"/>
                </a:lnTo>
                <a:lnTo>
                  <a:pt x="1398688" y="44455"/>
                </a:lnTo>
                <a:lnTo>
                  <a:pt x="1343062" y="32979"/>
                </a:lnTo>
                <a:lnTo>
                  <a:pt x="1285514" y="23124"/>
                </a:lnTo>
                <a:lnTo>
                  <a:pt x="1226154" y="14941"/>
                </a:lnTo>
                <a:lnTo>
                  <a:pt x="1165093" y="8484"/>
                </a:lnTo>
                <a:lnTo>
                  <a:pt x="1102443" y="3806"/>
                </a:lnTo>
                <a:lnTo>
                  <a:pt x="1038315" y="960"/>
                </a:lnTo>
                <a:lnTo>
                  <a:pt x="97281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03370" y="1512569"/>
            <a:ext cx="1944370" cy="935990"/>
          </a:xfrm>
          <a:custGeom>
            <a:avLst/>
            <a:gdLst/>
            <a:ahLst/>
            <a:cxnLst/>
            <a:rect l="l" t="t" r="r" b="b"/>
            <a:pathLst>
              <a:path w="1944370" h="935989">
                <a:moveTo>
                  <a:pt x="972819" y="0"/>
                </a:moveTo>
                <a:lnTo>
                  <a:pt x="1038315" y="960"/>
                </a:lnTo>
                <a:lnTo>
                  <a:pt x="1102443" y="3806"/>
                </a:lnTo>
                <a:lnTo>
                  <a:pt x="1165093" y="8484"/>
                </a:lnTo>
                <a:lnTo>
                  <a:pt x="1226154" y="14941"/>
                </a:lnTo>
                <a:lnTo>
                  <a:pt x="1285514" y="23124"/>
                </a:lnTo>
                <a:lnTo>
                  <a:pt x="1343062" y="32979"/>
                </a:lnTo>
                <a:lnTo>
                  <a:pt x="1398688" y="44455"/>
                </a:lnTo>
                <a:lnTo>
                  <a:pt x="1452279" y="57496"/>
                </a:lnTo>
                <a:lnTo>
                  <a:pt x="1503725" y="72051"/>
                </a:lnTo>
                <a:lnTo>
                  <a:pt x="1552915" y="88066"/>
                </a:lnTo>
                <a:lnTo>
                  <a:pt x="1599737" y="105488"/>
                </a:lnTo>
                <a:lnTo>
                  <a:pt x="1644080" y="124264"/>
                </a:lnTo>
                <a:lnTo>
                  <a:pt x="1685833" y="144341"/>
                </a:lnTo>
                <a:lnTo>
                  <a:pt x="1724884" y="165665"/>
                </a:lnTo>
                <a:lnTo>
                  <a:pt x="1761124" y="188183"/>
                </a:lnTo>
                <a:lnTo>
                  <a:pt x="1794439" y="211842"/>
                </a:lnTo>
                <a:lnTo>
                  <a:pt x="1824720" y="236590"/>
                </a:lnTo>
                <a:lnTo>
                  <a:pt x="1875732" y="289136"/>
                </a:lnTo>
                <a:lnTo>
                  <a:pt x="1913271" y="345397"/>
                </a:lnTo>
                <a:lnTo>
                  <a:pt x="1936447" y="404946"/>
                </a:lnTo>
                <a:lnTo>
                  <a:pt x="1944369" y="467359"/>
                </a:lnTo>
                <a:lnTo>
                  <a:pt x="1942370" y="498903"/>
                </a:lnTo>
                <a:lnTo>
                  <a:pt x="1926710" y="559982"/>
                </a:lnTo>
                <a:lnTo>
                  <a:pt x="1896242" y="618022"/>
                </a:lnTo>
                <a:lnTo>
                  <a:pt x="1851855" y="672590"/>
                </a:lnTo>
                <a:lnTo>
                  <a:pt x="1794439" y="723252"/>
                </a:lnTo>
                <a:lnTo>
                  <a:pt x="1761124" y="746983"/>
                </a:lnTo>
                <a:lnTo>
                  <a:pt x="1724884" y="769576"/>
                </a:lnTo>
                <a:lnTo>
                  <a:pt x="1685833" y="790975"/>
                </a:lnTo>
                <a:lnTo>
                  <a:pt x="1644080" y="811128"/>
                </a:lnTo>
                <a:lnTo>
                  <a:pt x="1599737" y="829979"/>
                </a:lnTo>
                <a:lnTo>
                  <a:pt x="1552915" y="847476"/>
                </a:lnTo>
                <a:lnTo>
                  <a:pt x="1503725" y="863562"/>
                </a:lnTo>
                <a:lnTo>
                  <a:pt x="1452279" y="878186"/>
                </a:lnTo>
                <a:lnTo>
                  <a:pt x="1398688" y="891291"/>
                </a:lnTo>
                <a:lnTo>
                  <a:pt x="1343062" y="902825"/>
                </a:lnTo>
                <a:lnTo>
                  <a:pt x="1285514" y="912733"/>
                </a:lnTo>
                <a:lnTo>
                  <a:pt x="1226154" y="920961"/>
                </a:lnTo>
                <a:lnTo>
                  <a:pt x="1165093" y="927455"/>
                </a:lnTo>
                <a:lnTo>
                  <a:pt x="1102443" y="932160"/>
                </a:lnTo>
                <a:lnTo>
                  <a:pt x="1038315" y="935023"/>
                </a:lnTo>
                <a:lnTo>
                  <a:pt x="972819" y="935989"/>
                </a:lnTo>
                <a:lnTo>
                  <a:pt x="907318" y="935023"/>
                </a:lnTo>
                <a:lnTo>
                  <a:pt x="843173" y="932160"/>
                </a:lnTo>
                <a:lnTo>
                  <a:pt x="780496" y="927455"/>
                </a:lnTo>
                <a:lnTo>
                  <a:pt x="719398" y="920961"/>
                </a:lnTo>
                <a:lnTo>
                  <a:pt x="659993" y="912733"/>
                </a:lnTo>
                <a:lnTo>
                  <a:pt x="602392" y="902825"/>
                </a:lnTo>
                <a:lnTo>
                  <a:pt x="546708" y="891291"/>
                </a:lnTo>
                <a:lnTo>
                  <a:pt x="493053" y="878186"/>
                </a:lnTo>
                <a:lnTo>
                  <a:pt x="441538" y="863562"/>
                </a:lnTo>
                <a:lnTo>
                  <a:pt x="392277" y="847476"/>
                </a:lnTo>
                <a:lnTo>
                  <a:pt x="345381" y="829979"/>
                </a:lnTo>
                <a:lnTo>
                  <a:pt x="300962" y="811128"/>
                </a:lnTo>
                <a:lnTo>
                  <a:pt x="259133" y="790975"/>
                </a:lnTo>
                <a:lnTo>
                  <a:pt x="220006" y="769576"/>
                </a:lnTo>
                <a:lnTo>
                  <a:pt x="183692" y="746983"/>
                </a:lnTo>
                <a:lnTo>
                  <a:pt x="150305" y="723252"/>
                </a:lnTo>
                <a:lnTo>
                  <a:pt x="119956" y="698436"/>
                </a:lnTo>
                <a:lnTo>
                  <a:pt x="68821" y="645767"/>
                </a:lnTo>
                <a:lnTo>
                  <a:pt x="31185" y="589409"/>
                </a:lnTo>
                <a:lnTo>
                  <a:pt x="7945" y="529796"/>
                </a:lnTo>
                <a:lnTo>
                  <a:pt x="0" y="467359"/>
                </a:lnTo>
                <a:lnTo>
                  <a:pt x="2005" y="435822"/>
                </a:lnTo>
                <a:lnTo>
                  <a:pt x="17710" y="374787"/>
                </a:lnTo>
                <a:lnTo>
                  <a:pt x="48260" y="316829"/>
                </a:lnTo>
                <a:lnTo>
                  <a:pt x="92757" y="262372"/>
                </a:lnTo>
                <a:lnTo>
                  <a:pt x="150305" y="211842"/>
                </a:lnTo>
                <a:lnTo>
                  <a:pt x="183692" y="188183"/>
                </a:lnTo>
                <a:lnTo>
                  <a:pt x="220006" y="165665"/>
                </a:lnTo>
                <a:lnTo>
                  <a:pt x="259133" y="144341"/>
                </a:lnTo>
                <a:lnTo>
                  <a:pt x="300962" y="124264"/>
                </a:lnTo>
                <a:lnTo>
                  <a:pt x="345381" y="105488"/>
                </a:lnTo>
                <a:lnTo>
                  <a:pt x="392277" y="88066"/>
                </a:lnTo>
                <a:lnTo>
                  <a:pt x="441538" y="72051"/>
                </a:lnTo>
                <a:lnTo>
                  <a:pt x="493053" y="57496"/>
                </a:lnTo>
                <a:lnTo>
                  <a:pt x="546708" y="44455"/>
                </a:lnTo>
                <a:lnTo>
                  <a:pt x="602392" y="32979"/>
                </a:lnTo>
                <a:lnTo>
                  <a:pt x="659993" y="23124"/>
                </a:lnTo>
                <a:lnTo>
                  <a:pt x="719398" y="14941"/>
                </a:lnTo>
                <a:lnTo>
                  <a:pt x="780496" y="8484"/>
                </a:lnTo>
                <a:lnTo>
                  <a:pt x="843173" y="3806"/>
                </a:lnTo>
                <a:lnTo>
                  <a:pt x="907318" y="960"/>
                </a:lnTo>
                <a:lnTo>
                  <a:pt x="972819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03370" y="15125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47740" y="24485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625340" y="1827529"/>
            <a:ext cx="90106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7</a:t>
            </a:r>
            <a:r>
              <a:rPr sz="1800" spc="-15" dirty="0">
                <a:latin typeface="Consolas"/>
                <a:cs typeface="Consolas"/>
              </a:rPr>
              <a:t>c</a:t>
            </a:r>
            <a:r>
              <a:rPr sz="1800" spc="-5" dirty="0">
                <a:latin typeface="Consolas"/>
                <a:cs typeface="Consolas"/>
              </a:rPr>
              <a:t>5</a:t>
            </a:r>
            <a:r>
              <a:rPr sz="1800" spc="-15" dirty="0">
                <a:latin typeface="Consolas"/>
                <a:cs typeface="Consolas"/>
              </a:rPr>
              <a:t>7</a:t>
            </a:r>
            <a:r>
              <a:rPr sz="1800" spc="-5" dirty="0">
                <a:latin typeface="Consolas"/>
                <a:cs typeface="Consolas"/>
              </a:rPr>
              <a:t>1</a:t>
            </a:r>
            <a:r>
              <a:rPr sz="1800" spc="-15" dirty="0">
                <a:latin typeface="Consolas"/>
                <a:cs typeface="Consolas"/>
              </a:rPr>
              <a:t>6</a:t>
            </a:r>
            <a:r>
              <a:rPr sz="1800" dirty="0">
                <a:latin typeface="Consolas"/>
                <a:cs typeface="Consolas"/>
              </a:rPr>
              <a:t>5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076190" y="2448560"/>
            <a:ext cx="0" cy="134620"/>
          </a:xfrm>
          <a:custGeom>
            <a:avLst/>
            <a:gdLst/>
            <a:ahLst/>
            <a:cxnLst/>
            <a:rect l="l" t="t" r="r" b="b"/>
            <a:pathLst>
              <a:path h="134619">
                <a:moveTo>
                  <a:pt x="0" y="0"/>
                </a:moveTo>
                <a:lnTo>
                  <a:pt x="0" y="1346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39359" y="2578100"/>
            <a:ext cx="73660" cy="194310"/>
          </a:xfrm>
          <a:custGeom>
            <a:avLst/>
            <a:gdLst/>
            <a:ahLst/>
            <a:cxnLst/>
            <a:rect l="l" t="t" r="r" b="b"/>
            <a:pathLst>
              <a:path w="73660" h="194310">
                <a:moveTo>
                  <a:pt x="73660" y="0"/>
                </a:moveTo>
                <a:lnTo>
                  <a:pt x="0" y="0"/>
                </a:lnTo>
                <a:lnTo>
                  <a:pt x="34289" y="194310"/>
                </a:lnTo>
                <a:lnTo>
                  <a:pt x="73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725169" y="585470"/>
            <a:ext cx="8341359" cy="60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75"/>
              </a:lnSpc>
            </a:pPr>
            <a:r>
              <a:rPr sz="4000" spc="254" dirty="0"/>
              <a:t>Each</a:t>
            </a:r>
            <a:r>
              <a:rPr sz="4000" spc="-5" dirty="0"/>
              <a:t> </a:t>
            </a:r>
            <a:r>
              <a:rPr sz="4000" spc="520" dirty="0"/>
              <a:t>commit</a:t>
            </a:r>
            <a:r>
              <a:rPr sz="4000" dirty="0"/>
              <a:t> </a:t>
            </a:r>
            <a:r>
              <a:rPr sz="4000" spc="335" dirty="0"/>
              <a:t>deals</a:t>
            </a:r>
            <a:r>
              <a:rPr sz="4000" spc="5" dirty="0"/>
              <a:t> </a:t>
            </a:r>
            <a:r>
              <a:rPr sz="4000" spc="540" dirty="0"/>
              <a:t>with</a:t>
            </a:r>
            <a:r>
              <a:rPr sz="4000" spc="5" dirty="0"/>
              <a:t> </a:t>
            </a:r>
            <a:r>
              <a:rPr sz="4000" spc="260" dirty="0"/>
              <a:t>a</a:t>
            </a:r>
            <a:r>
              <a:rPr sz="4000" dirty="0"/>
              <a:t> </a:t>
            </a:r>
            <a:r>
              <a:rPr sz="4000" spc="409" dirty="0"/>
              <a:t>set</a:t>
            </a:r>
            <a:r>
              <a:rPr sz="4000" dirty="0"/>
              <a:t> </a:t>
            </a:r>
            <a:r>
              <a:rPr sz="4000" spc="575" dirty="0"/>
              <a:t>of</a:t>
            </a:r>
            <a:r>
              <a:rPr sz="4000" spc="5" dirty="0"/>
              <a:t> </a:t>
            </a:r>
            <a:r>
              <a:rPr sz="4000" spc="360" dirty="0"/>
              <a:t>files</a:t>
            </a:r>
            <a:endParaRPr sz="4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marR="5080" algn="ctr">
              <a:lnSpc>
                <a:spcPts val="6050"/>
              </a:lnSpc>
            </a:pPr>
            <a:r>
              <a:rPr sz="5400" spc="575" dirty="0"/>
              <a:t>We've</a:t>
            </a:r>
            <a:r>
              <a:rPr sz="5400" spc="10" dirty="0"/>
              <a:t> </a:t>
            </a:r>
            <a:r>
              <a:rPr sz="5400" spc="560" dirty="0"/>
              <a:t>covered</a:t>
            </a:r>
            <a:r>
              <a:rPr sz="5400" spc="5" dirty="0"/>
              <a:t> </a:t>
            </a:r>
            <a:r>
              <a:rPr sz="5400" spc="395" dirty="0"/>
              <a:t>"Save",</a:t>
            </a:r>
            <a:r>
              <a:rPr sz="5400" spc="10" dirty="0"/>
              <a:t> </a:t>
            </a:r>
            <a:r>
              <a:rPr sz="5400" spc="760" dirty="0"/>
              <a:t>but  </a:t>
            </a:r>
            <a:r>
              <a:rPr sz="5400" spc="665" dirty="0"/>
              <a:t>before </a:t>
            </a:r>
            <a:r>
              <a:rPr sz="5400" spc="775" dirty="0"/>
              <a:t>we </a:t>
            </a:r>
            <a:r>
              <a:rPr sz="5400" spc="680" dirty="0"/>
              <a:t>move </a:t>
            </a:r>
            <a:r>
              <a:rPr sz="5400" spc="675" dirty="0"/>
              <a:t>on </a:t>
            </a:r>
            <a:r>
              <a:rPr sz="5400" spc="830" dirty="0"/>
              <a:t>to  </a:t>
            </a:r>
            <a:r>
              <a:rPr sz="5400" spc="420" dirty="0"/>
              <a:t>"Load"...</a:t>
            </a:r>
            <a:endParaRPr sz="5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73729" y="6518909"/>
            <a:ext cx="666369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40" dirty="0">
                <a:latin typeface="Arial Narrow"/>
                <a:cs typeface="Arial Narrow"/>
                <a:hlinkClick r:id="rId2"/>
              </a:rPr>
              <a:t>http://git-scm.com/book/en/Git-Basics-Recording-Changes-to-the-Repository</a:t>
            </a:r>
            <a:endParaRPr sz="15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87879" y="1223010"/>
            <a:ext cx="5976620" cy="3961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0" y="1504950"/>
            <a:ext cx="3662679" cy="1386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310"/>
              </a:lnSpc>
            </a:pPr>
            <a:r>
              <a:rPr sz="5400" spc="400" dirty="0"/>
              <a:t>File</a:t>
            </a:r>
            <a:r>
              <a:rPr sz="5400" spc="-45" dirty="0"/>
              <a:t> </a:t>
            </a:r>
            <a:r>
              <a:rPr sz="5400" spc="490" dirty="0"/>
              <a:t>Status</a:t>
            </a:r>
            <a:endParaRPr sz="5400"/>
          </a:p>
          <a:p>
            <a:pPr algn="ctr">
              <a:lnSpc>
                <a:spcPts val="4605"/>
              </a:lnSpc>
            </a:pPr>
            <a:r>
              <a:rPr sz="4000" spc="295" dirty="0"/>
              <a:t>(all</a:t>
            </a:r>
            <a:r>
              <a:rPr sz="4000" spc="-50" dirty="0"/>
              <a:t> </a:t>
            </a:r>
            <a:r>
              <a:rPr sz="4000" spc="450" dirty="0"/>
              <a:t>unmodified)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1490" y="3628390"/>
            <a:ext cx="8208009" cy="1289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10"/>
              </a:lnSpc>
            </a:pPr>
            <a:r>
              <a:rPr sz="2800" dirty="0">
                <a:latin typeface="Consolas"/>
                <a:cs typeface="Consolas"/>
              </a:rPr>
              <a:t>$ </a:t>
            </a:r>
            <a:r>
              <a:rPr sz="2800" spc="-10" dirty="0">
                <a:latin typeface="Consolas"/>
                <a:cs typeface="Consolas"/>
              </a:rPr>
              <a:t>git</a:t>
            </a:r>
            <a:r>
              <a:rPr sz="2800" spc="-100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status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ts val="3265"/>
              </a:lnSpc>
            </a:pPr>
            <a:r>
              <a:rPr sz="2800" dirty="0">
                <a:solidFill>
                  <a:srgbClr val="666666"/>
                </a:solidFill>
                <a:latin typeface="Consolas"/>
                <a:cs typeface="Consolas"/>
              </a:rPr>
              <a:t># </a:t>
            </a:r>
            <a:r>
              <a:rPr sz="2800" spc="-5" dirty="0">
                <a:solidFill>
                  <a:srgbClr val="666666"/>
                </a:solidFill>
                <a:latin typeface="Consolas"/>
                <a:cs typeface="Consolas"/>
              </a:rPr>
              <a:t>On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branch</a:t>
            </a:r>
            <a:r>
              <a:rPr sz="2800" spc="-11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master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ts val="3315"/>
              </a:lnSpc>
            </a:pP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nothing to commit, working directory</a:t>
            </a:r>
            <a:r>
              <a:rPr sz="2800" spc="-3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clean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3600" y="604520"/>
            <a:ext cx="3268979" cy="1386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310"/>
              </a:lnSpc>
            </a:pPr>
            <a:r>
              <a:rPr sz="5400" spc="400" dirty="0"/>
              <a:t>File</a:t>
            </a:r>
            <a:r>
              <a:rPr sz="5400" spc="-45" dirty="0"/>
              <a:t> </a:t>
            </a:r>
            <a:r>
              <a:rPr sz="5400" spc="490" dirty="0"/>
              <a:t>Status</a:t>
            </a:r>
            <a:endParaRPr sz="5400"/>
          </a:p>
          <a:p>
            <a:pPr marL="1270" algn="ctr">
              <a:lnSpc>
                <a:spcPts val="4605"/>
              </a:lnSpc>
            </a:pPr>
            <a:r>
              <a:rPr sz="4000" spc="390" dirty="0"/>
              <a:t>(untracked)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1490" y="2725420"/>
            <a:ext cx="7724775" cy="267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50" dirty="0">
                <a:latin typeface="Arial Narrow"/>
                <a:cs typeface="Arial Narrow"/>
              </a:rPr>
              <a:t>Create</a:t>
            </a:r>
            <a:r>
              <a:rPr sz="3600" spc="-10" dirty="0">
                <a:latin typeface="Arial Narrow"/>
                <a:cs typeface="Arial Narrow"/>
              </a:rPr>
              <a:t> </a:t>
            </a:r>
            <a:r>
              <a:rPr sz="3600" spc="235" dirty="0">
                <a:latin typeface="Arial Narrow"/>
                <a:cs typeface="Arial Narrow"/>
              </a:rPr>
              <a:t>a</a:t>
            </a:r>
            <a:r>
              <a:rPr sz="3600" spc="-5" dirty="0">
                <a:latin typeface="Arial Narrow"/>
                <a:cs typeface="Arial Narrow"/>
              </a:rPr>
              <a:t> </a:t>
            </a:r>
            <a:r>
              <a:rPr sz="3600" spc="380" dirty="0">
                <a:latin typeface="Arial Narrow"/>
                <a:cs typeface="Arial Narrow"/>
              </a:rPr>
              <a:t>file</a:t>
            </a:r>
            <a:r>
              <a:rPr sz="3600" spc="-15" dirty="0">
                <a:latin typeface="Arial Narrow"/>
                <a:cs typeface="Arial Narrow"/>
              </a:rPr>
              <a:t> </a:t>
            </a:r>
            <a:r>
              <a:rPr sz="3600" spc="370" dirty="0">
                <a:latin typeface="Arial Narrow"/>
                <a:cs typeface="Arial Narrow"/>
              </a:rPr>
              <a:t>"animals.txt"</a:t>
            </a:r>
            <a:r>
              <a:rPr sz="3600" spc="-10" dirty="0">
                <a:latin typeface="Arial Narrow"/>
                <a:cs typeface="Arial Narrow"/>
              </a:rPr>
              <a:t> </a:t>
            </a:r>
            <a:r>
              <a:rPr sz="3600" spc="345" dirty="0">
                <a:latin typeface="Arial Narrow"/>
                <a:cs typeface="Arial Narrow"/>
              </a:rPr>
              <a:t>containing:</a:t>
            </a:r>
            <a:endParaRPr sz="3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Times New Roman"/>
              <a:cs typeface="Times New Roman"/>
            </a:endParaRPr>
          </a:p>
          <a:p>
            <a:pPr marL="514984" marR="6196330" algn="just">
              <a:lnSpc>
                <a:spcPct val="97600"/>
              </a:lnSpc>
              <a:spcBef>
                <a:spcPts val="5"/>
              </a:spcBef>
            </a:pPr>
            <a:r>
              <a:rPr sz="3600" spc="-5" dirty="0">
                <a:latin typeface="Consolas"/>
                <a:cs typeface="Consolas"/>
              </a:rPr>
              <a:t>Dogs  Cats  Mice</a:t>
            </a:r>
            <a:endParaRPr sz="3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3600" y="261619"/>
            <a:ext cx="3268979" cy="1386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310"/>
              </a:lnSpc>
            </a:pPr>
            <a:r>
              <a:rPr sz="5400" spc="400" dirty="0"/>
              <a:t>File</a:t>
            </a:r>
            <a:r>
              <a:rPr sz="5400" spc="-45" dirty="0"/>
              <a:t> </a:t>
            </a:r>
            <a:r>
              <a:rPr sz="5400" spc="490" dirty="0"/>
              <a:t>Status</a:t>
            </a:r>
            <a:endParaRPr sz="5400"/>
          </a:p>
          <a:p>
            <a:pPr marL="1270" algn="ctr">
              <a:lnSpc>
                <a:spcPts val="4605"/>
              </a:lnSpc>
            </a:pPr>
            <a:r>
              <a:rPr sz="4000" spc="390" dirty="0"/>
              <a:t>(untracked)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1490" y="2383790"/>
            <a:ext cx="8402320" cy="3778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15"/>
              </a:lnSpc>
            </a:pPr>
            <a:r>
              <a:rPr sz="2800" dirty="0">
                <a:latin typeface="Consolas"/>
                <a:cs typeface="Consolas"/>
              </a:rPr>
              <a:t>$ </a:t>
            </a:r>
            <a:r>
              <a:rPr sz="2800" spc="-10" dirty="0">
                <a:latin typeface="Consolas"/>
                <a:cs typeface="Consolas"/>
              </a:rPr>
              <a:t>git</a:t>
            </a:r>
            <a:r>
              <a:rPr sz="2800" spc="-100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status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ts val="3265"/>
              </a:lnSpc>
            </a:pPr>
            <a:r>
              <a:rPr sz="2800" dirty="0">
                <a:solidFill>
                  <a:srgbClr val="666666"/>
                </a:solidFill>
                <a:latin typeface="Consolas"/>
                <a:cs typeface="Consolas"/>
              </a:rPr>
              <a:t># </a:t>
            </a:r>
            <a:r>
              <a:rPr sz="2800" spc="-5" dirty="0">
                <a:solidFill>
                  <a:srgbClr val="666666"/>
                </a:solidFill>
                <a:latin typeface="Consolas"/>
                <a:cs typeface="Consolas"/>
              </a:rPr>
              <a:t>On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branch</a:t>
            </a:r>
            <a:r>
              <a:rPr sz="2800" spc="-11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master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ts val="3265"/>
              </a:lnSpc>
            </a:pPr>
            <a:r>
              <a:rPr sz="2800" dirty="0">
                <a:solidFill>
                  <a:srgbClr val="666666"/>
                </a:solidFill>
                <a:latin typeface="Consolas"/>
                <a:cs typeface="Consolas"/>
              </a:rPr>
              <a:t>#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Untracked</a:t>
            </a:r>
            <a:r>
              <a:rPr sz="2800" spc="-10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files:</a:t>
            </a:r>
            <a:endParaRPr sz="2800">
              <a:latin typeface="Consolas"/>
              <a:cs typeface="Consolas"/>
            </a:endParaRPr>
          </a:p>
          <a:p>
            <a:pPr marL="12700" marR="199390">
              <a:lnSpc>
                <a:spcPts val="3260"/>
              </a:lnSpc>
              <a:spcBef>
                <a:spcPts val="145"/>
              </a:spcBef>
              <a:tabLst>
                <a:tab pos="791210" algn="l"/>
              </a:tabLst>
            </a:pPr>
            <a:r>
              <a:rPr sz="2800" dirty="0">
                <a:solidFill>
                  <a:srgbClr val="666666"/>
                </a:solidFill>
                <a:latin typeface="Consolas"/>
                <a:cs typeface="Consolas"/>
              </a:rPr>
              <a:t>#	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(use "git add &lt;file&gt;..." </a:t>
            </a:r>
            <a:r>
              <a:rPr sz="2800" spc="-5" dirty="0">
                <a:solidFill>
                  <a:srgbClr val="666666"/>
                </a:solidFill>
                <a:latin typeface="Consolas"/>
                <a:cs typeface="Consolas"/>
              </a:rPr>
              <a:t>to</a:t>
            </a:r>
            <a:r>
              <a:rPr sz="2800" spc="-4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include</a:t>
            </a:r>
            <a:r>
              <a:rPr sz="2800" spc="-2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solidFill>
                  <a:srgbClr val="666666"/>
                </a:solidFill>
                <a:latin typeface="Consolas"/>
                <a:cs typeface="Consolas"/>
              </a:rPr>
              <a:t>in 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what will </a:t>
            </a:r>
            <a:r>
              <a:rPr sz="2800" spc="-5" dirty="0">
                <a:solidFill>
                  <a:srgbClr val="666666"/>
                </a:solidFill>
                <a:latin typeface="Consolas"/>
                <a:cs typeface="Consolas"/>
              </a:rPr>
              <a:t>be</a:t>
            </a:r>
            <a:r>
              <a:rPr sz="2800" spc="-8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committed)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ts val="3130"/>
              </a:lnSpc>
            </a:pPr>
            <a:r>
              <a:rPr sz="2800" dirty="0">
                <a:solidFill>
                  <a:srgbClr val="666666"/>
                </a:solidFill>
                <a:latin typeface="Consolas"/>
                <a:cs typeface="Consolas"/>
              </a:rPr>
              <a:t>#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ts val="3265"/>
              </a:lnSpc>
              <a:tabLst>
                <a:tab pos="1572895" algn="l"/>
              </a:tabLst>
            </a:pPr>
            <a:r>
              <a:rPr sz="2800" dirty="0">
                <a:solidFill>
                  <a:srgbClr val="666666"/>
                </a:solidFill>
                <a:latin typeface="Consolas"/>
                <a:cs typeface="Consolas"/>
              </a:rPr>
              <a:t>#	</a:t>
            </a:r>
            <a:r>
              <a:rPr sz="2800" spc="-10" dirty="0">
                <a:solidFill>
                  <a:srgbClr val="FF0000"/>
                </a:solidFill>
                <a:latin typeface="Consolas"/>
                <a:cs typeface="Consolas"/>
              </a:rPr>
              <a:t>animals.txt</a:t>
            </a:r>
            <a:endParaRPr sz="2800">
              <a:latin typeface="Consolas"/>
              <a:cs typeface="Consolas"/>
            </a:endParaRPr>
          </a:p>
          <a:p>
            <a:pPr marL="12700" marR="5080">
              <a:lnSpc>
                <a:spcPts val="3270"/>
              </a:lnSpc>
              <a:spcBef>
                <a:spcPts val="135"/>
              </a:spcBef>
            </a:pP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nothing added </a:t>
            </a:r>
            <a:r>
              <a:rPr sz="2800" spc="-5" dirty="0">
                <a:solidFill>
                  <a:srgbClr val="666666"/>
                </a:solidFill>
                <a:latin typeface="Consolas"/>
                <a:cs typeface="Consolas"/>
              </a:rPr>
              <a:t>to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commit </a:t>
            </a:r>
            <a:r>
              <a:rPr sz="2800" spc="-5" dirty="0">
                <a:solidFill>
                  <a:srgbClr val="666666"/>
                </a:solidFill>
                <a:latin typeface="Consolas"/>
                <a:cs typeface="Consolas"/>
              </a:rPr>
              <a:t>but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untracked files  present (use "git add" to</a:t>
            </a:r>
            <a:r>
              <a:rPr sz="2800" spc="-5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track)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450" y="63500"/>
            <a:ext cx="5162550" cy="1081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15"/>
              </a:lnSpc>
            </a:pPr>
            <a:r>
              <a:rPr sz="7200" b="1" spc="-15" dirty="0">
                <a:latin typeface="Trebuchet MS"/>
                <a:cs typeface="Trebuchet MS"/>
              </a:rPr>
              <a:t>Initial</a:t>
            </a:r>
            <a:r>
              <a:rPr sz="7200" b="1" spc="-585" dirty="0">
                <a:latin typeface="Trebuchet MS"/>
                <a:cs typeface="Trebuchet MS"/>
              </a:rPr>
              <a:t> </a:t>
            </a:r>
            <a:r>
              <a:rPr sz="7200" b="1" spc="75" dirty="0">
                <a:latin typeface="Trebuchet MS"/>
                <a:cs typeface="Trebuchet MS"/>
              </a:rPr>
              <a:t>Setup</a:t>
            </a:r>
            <a:endParaRPr sz="72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1965" y="1649236"/>
          <a:ext cx="8956470" cy="732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7045"/>
                <a:gridCol w="1074906"/>
                <a:gridCol w="1383534"/>
                <a:gridCol w="1613282"/>
                <a:gridCol w="4017703"/>
              </a:tblGrid>
              <a:tr h="366394">
                <a:tc>
                  <a:txBody>
                    <a:bodyPr/>
                    <a:lstStyle/>
                    <a:p>
                      <a:pPr marL="22225">
                        <a:lnSpc>
                          <a:spcPts val="2575"/>
                        </a:lnSpc>
                      </a:pPr>
                      <a:r>
                        <a:rPr sz="2200" dirty="0">
                          <a:latin typeface="Consolas"/>
                          <a:cs typeface="Consolas"/>
                        </a:rPr>
                        <a:t>$</a:t>
                      </a:r>
                      <a:r>
                        <a:rPr sz="2200" spc="-9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200" spc="-5" dirty="0">
                          <a:latin typeface="Consolas"/>
                          <a:cs typeface="Consolas"/>
                        </a:rPr>
                        <a:t>git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575"/>
                        </a:lnSpc>
                      </a:pPr>
                      <a:r>
                        <a:rPr sz="2200" spc="-5" dirty="0">
                          <a:latin typeface="Consolas"/>
                          <a:cs typeface="Consolas"/>
                        </a:rPr>
                        <a:t>config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575"/>
                        </a:lnSpc>
                      </a:pPr>
                      <a:r>
                        <a:rPr sz="2200" spc="-5" dirty="0">
                          <a:latin typeface="Consolas"/>
                          <a:cs typeface="Consolas"/>
                        </a:rPr>
                        <a:t>--global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575"/>
                        </a:lnSpc>
                      </a:pPr>
                      <a:r>
                        <a:rPr sz="2200" spc="-5" dirty="0">
                          <a:latin typeface="Consolas"/>
                          <a:cs typeface="Consolas"/>
                        </a:rPr>
                        <a:t>user.name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575"/>
                        </a:lnSpc>
                      </a:pPr>
                      <a:r>
                        <a:rPr sz="2200" spc="-5" dirty="0">
                          <a:latin typeface="Consolas"/>
                          <a:cs typeface="Consolas"/>
                        </a:rPr>
                        <a:t>"Your</a:t>
                      </a:r>
                      <a:r>
                        <a:rPr sz="2200" spc="-7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200" spc="-5" dirty="0">
                          <a:latin typeface="Consolas"/>
                          <a:cs typeface="Consolas"/>
                        </a:rPr>
                        <a:t>Name"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366395">
                <a:tc>
                  <a:txBody>
                    <a:bodyPr/>
                    <a:lstStyle/>
                    <a:p>
                      <a:pPr marL="22225">
                        <a:lnSpc>
                          <a:spcPts val="2260"/>
                        </a:lnSpc>
                      </a:pPr>
                      <a:r>
                        <a:rPr sz="2200" dirty="0">
                          <a:latin typeface="Consolas"/>
                          <a:cs typeface="Consolas"/>
                        </a:rPr>
                        <a:t>$</a:t>
                      </a:r>
                      <a:r>
                        <a:rPr sz="2200" spc="-9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200" spc="-5" dirty="0">
                          <a:latin typeface="Consolas"/>
                          <a:cs typeface="Consolas"/>
                        </a:rPr>
                        <a:t>git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260"/>
                        </a:lnSpc>
                      </a:pPr>
                      <a:r>
                        <a:rPr sz="2200" spc="-5" dirty="0">
                          <a:latin typeface="Consolas"/>
                          <a:cs typeface="Consolas"/>
                        </a:rPr>
                        <a:t>config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260"/>
                        </a:lnSpc>
                      </a:pPr>
                      <a:r>
                        <a:rPr sz="2200" spc="-5" dirty="0">
                          <a:latin typeface="Consolas"/>
                          <a:cs typeface="Consolas"/>
                        </a:rPr>
                        <a:t>--global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260"/>
                        </a:lnSpc>
                      </a:pPr>
                      <a:r>
                        <a:rPr sz="2200" spc="-5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2200" spc="5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2200" spc="-5" dirty="0">
                          <a:latin typeface="Consolas"/>
                          <a:cs typeface="Consolas"/>
                        </a:rPr>
                        <a:t>er.e</a:t>
                      </a:r>
                      <a:r>
                        <a:rPr sz="2200" spc="5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2200" spc="-5" dirty="0">
                          <a:latin typeface="Consolas"/>
                          <a:cs typeface="Consolas"/>
                        </a:rPr>
                        <a:t>ail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2260"/>
                        </a:lnSpc>
                      </a:pPr>
                      <a:r>
                        <a:rPr sz="2200" spc="-5" dirty="0">
                          <a:latin typeface="Consolas"/>
                          <a:cs typeface="Consolas"/>
                          <a:hlinkClick r:id="rId2"/>
                        </a:rPr>
                        <a:t>"your_email@whatever.com"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019550" y="2800350"/>
            <a:ext cx="2038985" cy="547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05"/>
              </a:lnSpc>
            </a:pPr>
            <a:r>
              <a:rPr sz="3600" spc="555" dirty="0">
                <a:latin typeface="Arial Narrow"/>
                <a:cs typeface="Arial Narrow"/>
              </a:rPr>
              <a:t>W</a:t>
            </a:r>
            <a:r>
              <a:rPr sz="3600" spc="409" dirty="0">
                <a:latin typeface="Arial Narrow"/>
                <a:cs typeface="Arial Narrow"/>
              </a:rPr>
              <a:t>indo</a:t>
            </a:r>
            <a:r>
              <a:rPr sz="3600" spc="655" dirty="0">
                <a:latin typeface="Arial Narrow"/>
                <a:cs typeface="Arial Narrow"/>
              </a:rPr>
              <a:t>w</a:t>
            </a:r>
            <a:r>
              <a:rPr sz="3600" spc="95" dirty="0">
                <a:latin typeface="Arial Narrow"/>
                <a:cs typeface="Arial Narrow"/>
              </a:rPr>
              <a:t>s:</a:t>
            </a:r>
            <a:endParaRPr sz="3600">
              <a:latin typeface="Arial Narrow"/>
              <a:cs typeface="Arial Narro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1965" y="3842526"/>
          <a:ext cx="6191248" cy="732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7045"/>
                <a:gridCol w="1074906"/>
                <a:gridCol w="1383534"/>
                <a:gridCol w="2151659"/>
                <a:gridCol w="714104"/>
              </a:tblGrid>
              <a:tr h="366395">
                <a:tc>
                  <a:txBody>
                    <a:bodyPr/>
                    <a:lstStyle/>
                    <a:p>
                      <a:pPr marL="22225">
                        <a:lnSpc>
                          <a:spcPts val="2575"/>
                        </a:lnSpc>
                      </a:pPr>
                      <a:r>
                        <a:rPr sz="2200" dirty="0">
                          <a:latin typeface="Consolas"/>
                          <a:cs typeface="Consolas"/>
                        </a:rPr>
                        <a:t>$</a:t>
                      </a:r>
                      <a:r>
                        <a:rPr sz="2200" spc="-9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200" spc="-5" dirty="0">
                          <a:latin typeface="Consolas"/>
                          <a:cs typeface="Consolas"/>
                        </a:rPr>
                        <a:t>git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575"/>
                        </a:lnSpc>
                      </a:pPr>
                      <a:r>
                        <a:rPr sz="2200" spc="-5" dirty="0">
                          <a:latin typeface="Consolas"/>
                          <a:cs typeface="Consolas"/>
                        </a:rPr>
                        <a:t>config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575"/>
                        </a:lnSpc>
                      </a:pPr>
                      <a:r>
                        <a:rPr sz="2200" spc="-5" dirty="0">
                          <a:latin typeface="Consolas"/>
                          <a:cs typeface="Consolas"/>
                        </a:rPr>
                        <a:t>--global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5"/>
                        </a:lnSpc>
                      </a:pPr>
                      <a:r>
                        <a:rPr sz="2200" spc="-5" dirty="0">
                          <a:latin typeface="Consolas"/>
                          <a:cs typeface="Consolas"/>
                        </a:rPr>
                        <a:t>core.autocrlf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575"/>
                        </a:lnSpc>
                      </a:pPr>
                      <a:r>
                        <a:rPr sz="2200" spc="-5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2200" spc="5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2200" spc="-5" dirty="0">
                          <a:latin typeface="Consolas"/>
                          <a:cs typeface="Consolas"/>
                        </a:rPr>
                        <a:t>ue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366394">
                <a:tc>
                  <a:txBody>
                    <a:bodyPr/>
                    <a:lstStyle/>
                    <a:p>
                      <a:pPr marL="22225">
                        <a:lnSpc>
                          <a:spcPts val="2260"/>
                        </a:lnSpc>
                      </a:pPr>
                      <a:r>
                        <a:rPr sz="2200" dirty="0">
                          <a:latin typeface="Consolas"/>
                          <a:cs typeface="Consolas"/>
                        </a:rPr>
                        <a:t>$</a:t>
                      </a:r>
                      <a:r>
                        <a:rPr sz="2200" spc="-9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200" spc="-5" dirty="0">
                          <a:latin typeface="Consolas"/>
                          <a:cs typeface="Consolas"/>
                        </a:rPr>
                        <a:t>git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260"/>
                        </a:lnSpc>
                      </a:pPr>
                      <a:r>
                        <a:rPr sz="2200" spc="-5" dirty="0">
                          <a:latin typeface="Consolas"/>
                          <a:cs typeface="Consolas"/>
                        </a:rPr>
                        <a:t>config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260"/>
                        </a:lnSpc>
                      </a:pPr>
                      <a:r>
                        <a:rPr sz="2200" spc="-5" dirty="0">
                          <a:latin typeface="Consolas"/>
                          <a:cs typeface="Consolas"/>
                        </a:rPr>
                        <a:t>--global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200" spc="-5" dirty="0">
                          <a:latin typeface="Consolas"/>
                          <a:cs typeface="Consolas"/>
                        </a:rPr>
                        <a:t>core.safecrlf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260"/>
                        </a:lnSpc>
                      </a:pPr>
                      <a:r>
                        <a:rPr sz="2200" spc="-5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2200" spc="5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2200" spc="-5" dirty="0">
                          <a:latin typeface="Consolas"/>
                          <a:cs typeface="Consolas"/>
                        </a:rPr>
                        <a:t>ue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902709" y="4805679"/>
            <a:ext cx="2272665" cy="547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05"/>
              </a:lnSpc>
            </a:pPr>
            <a:r>
              <a:rPr sz="3600" spc="310" dirty="0">
                <a:latin typeface="Arial Narrow"/>
                <a:cs typeface="Arial Narrow"/>
              </a:rPr>
              <a:t>Lin</a:t>
            </a:r>
            <a:r>
              <a:rPr sz="3600" spc="380" dirty="0">
                <a:latin typeface="Arial Narrow"/>
                <a:cs typeface="Arial Narrow"/>
              </a:rPr>
              <a:t>u</a:t>
            </a:r>
            <a:r>
              <a:rPr sz="3600" spc="590" dirty="0">
                <a:latin typeface="Arial Narrow"/>
                <a:cs typeface="Arial Narrow"/>
              </a:rPr>
              <a:t>x</a:t>
            </a:r>
            <a:r>
              <a:rPr sz="3600" spc="325" dirty="0">
                <a:latin typeface="Arial Narrow"/>
                <a:cs typeface="Arial Narrow"/>
              </a:rPr>
              <a:t>/</a:t>
            </a:r>
            <a:r>
              <a:rPr sz="3600" spc="665" dirty="0">
                <a:latin typeface="Arial Narrow"/>
                <a:cs typeface="Arial Narrow"/>
              </a:rPr>
              <a:t>M</a:t>
            </a:r>
            <a:r>
              <a:rPr sz="3600" spc="215" dirty="0">
                <a:latin typeface="Arial Narrow"/>
                <a:cs typeface="Arial Narrow"/>
              </a:rPr>
              <a:t>ac</a:t>
            </a:r>
            <a:r>
              <a:rPr sz="3600" spc="60" dirty="0">
                <a:latin typeface="Arial Narrow"/>
                <a:cs typeface="Arial Narrow"/>
              </a:rPr>
              <a:t>:</a:t>
            </a:r>
            <a:endParaRPr sz="3600">
              <a:latin typeface="Arial Narrow"/>
              <a:cs typeface="Arial Narro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81965" y="5661166"/>
          <a:ext cx="6344639" cy="732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7045"/>
                <a:gridCol w="1074906"/>
                <a:gridCol w="1383534"/>
                <a:gridCol w="2151659"/>
                <a:gridCol w="867495"/>
              </a:tblGrid>
              <a:tr h="366394">
                <a:tc>
                  <a:txBody>
                    <a:bodyPr/>
                    <a:lstStyle/>
                    <a:p>
                      <a:pPr marL="22225">
                        <a:lnSpc>
                          <a:spcPts val="2575"/>
                        </a:lnSpc>
                      </a:pPr>
                      <a:r>
                        <a:rPr sz="2200" dirty="0">
                          <a:latin typeface="Consolas"/>
                          <a:cs typeface="Consolas"/>
                        </a:rPr>
                        <a:t>$</a:t>
                      </a:r>
                      <a:r>
                        <a:rPr sz="2200" spc="-9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200" spc="-5" dirty="0">
                          <a:latin typeface="Consolas"/>
                          <a:cs typeface="Consolas"/>
                        </a:rPr>
                        <a:t>git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575"/>
                        </a:lnSpc>
                      </a:pPr>
                      <a:r>
                        <a:rPr sz="2200" spc="-5" dirty="0">
                          <a:latin typeface="Consolas"/>
                          <a:cs typeface="Consolas"/>
                        </a:rPr>
                        <a:t>config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575"/>
                        </a:lnSpc>
                      </a:pPr>
                      <a:r>
                        <a:rPr sz="2200" spc="-5" dirty="0">
                          <a:latin typeface="Consolas"/>
                          <a:cs typeface="Consolas"/>
                        </a:rPr>
                        <a:t>--global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5"/>
                        </a:lnSpc>
                      </a:pPr>
                      <a:r>
                        <a:rPr sz="2200" spc="-5" dirty="0">
                          <a:latin typeface="Consolas"/>
                          <a:cs typeface="Consolas"/>
                        </a:rPr>
                        <a:t>core.autocrlf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575"/>
                        </a:lnSpc>
                      </a:pPr>
                      <a:r>
                        <a:rPr sz="2200" spc="-5" dirty="0">
                          <a:latin typeface="Consolas"/>
                          <a:cs typeface="Consolas"/>
                        </a:rPr>
                        <a:t>input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366395">
                <a:tc>
                  <a:txBody>
                    <a:bodyPr/>
                    <a:lstStyle/>
                    <a:p>
                      <a:pPr marL="22225">
                        <a:lnSpc>
                          <a:spcPts val="2260"/>
                        </a:lnSpc>
                      </a:pPr>
                      <a:r>
                        <a:rPr sz="2200" dirty="0">
                          <a:latin typeface="Consolas"/>
                          <a:cs typeface="Consolas"/>
                        </a:rPr>
                        <a:t>$</a:t>
                      </a:r>
                      <a:r>
                        <a:rPr sz="2200" spc="-9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200" spc="-5" dirty="0">
                          <a:latin typeface="Consolas"/>
                          <a:cs typeface="Consolas"/>
                        </a:rPr>
                        <a:t>git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260"/>
                        </a:lnSpc>
                      </a:pPr>
                      <a:r>
                        <a:rPr sz="2200" spc="-5" dirty="0">
                          <a:latin typeface="Consolas"/>
                          <a:cs typeface="Consolas"/>
                        </a:rPr>
                        <a:t>config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260"/>
                        </a:lnSpc>
                      </a:pPr>
                      <a:r>
                        <a:rPr sz="2200" spc="-5" dirty="0">
                          <a:latin typeface="Consolas"/>
                          <a:cs typeface="Consolas"/>
                        </a:rPr>
                        <a:t>--global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200" spc="-5" dirty="0">
                          <a:latin typeface="Consolas"/>
                          <a:cs typeface="Consolas"/>
                        </a:rPr>
                        <a:t>core.safecrlf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260"/>
                        </a:lnSpc>
                      </a:pPr>
                      <a:r>
                        <a:rPr sz="2200" spc="-5" dirty="0">
                          <a:latin typeface="Consolas"/>
                          <a:cs typeface="Consolas"/>
                        </a:rPr>
                        <a:t>true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7089" y="336550"/>
            <a:ext cx="5840095" cy="1386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6310"/>
              </a:lnSpc>
            </a:pPr>
            <a:r>
              <a:rPr sz="5400" spc="400" dirty="0"/>
              <a:t>File</a:t>
            </a:r>
            <a:r>
              <a:rPr sz="5400" spc="-45" dirty="0"/>
              <a:t> </a:t>
            </a:r>
            <a:r>
              <a:rPr sz="5400" spc="490" dirty="0"/>
              <a:t>Status</a:t>
            </a:r>
            <a:endParaRPr sz="5400"/>
          </a:p>
          <a:p>
            <a:pPr algn="ctr">
              <a:lnSpc>
                <a:spcPts val="4605"/>
              </a:lnSpc>
            </a:pPr>
            <a:r>
              <a:rPr sz="4000" spc="409" dirty="0"/>
              <a:t>(untracked </a:t>
            </a:r>
            <a:r>
              <a:rPr sz="4000" spc="415" dirty="0"/>
              <a:t>and</a:t>
            </a:r>
            <a:r>
              <a:rPr sz="4000" spc="-445" dirty="0"/>
              <a:t> </a:t>
            </a:r>
            <a:r>
              <a:rPr sz="4000" spc="450" dirty="0"/>
              <a:t>modified)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1490" y="2457450"/>
            <a:ext cx="7246620" cy="3214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459" dirty="0">
                <a:latin typeface="Arial Narrow"/>
                <a:cs typeface="Arial Narrow"/>
              </a:rPr>
              <a:t>Modify</a:t>
            </a:r>
            <a:r>
              <a:rPr sz="3600" spc="-5" dirty="0">
                <a:latin typeface="Arial Narrow"/>
                <a:cs typeface="Arial Narrow"/>
              </a:rPr>
              <a:t> </a:t>
            </a:r>
            <a:r>
              <a:rPr sz="3600" spc="395" dirty="0">
                <a:latin typeface="Arial Narrow"/>
                <a:cs typeface="Arial Narrow"/>
              </a:rPr>
              <a:t>"names.txt"</a:t>
            </a:r>
            <a:r>
              <a:rPr sz="3600" spc="-10" dirty="0">
                <a:latin typeface="Arial Narrow"/>
                <a:cs typeface="Arial Narrow"/>
              </a:rPr>
              <a:t> </a:t>
            </a:r>
            <a:r>
              <a:rPr sz="3600" spc="555" dirty="0">
                <a:latin typeface="Arial Narrow"/>
                <a:cs typeface="Arial Narrow"/>
              </a:rPr>
              <a:t>to</a:t>
            </a:r>
            <a:r>
              <a:rPr sz="3600" spc="-10" dirty="0">
                <a:latin typeface="Arial Narrow"/>
                <a:cs typeface="Arial Narrow"/>
              </a:rPr>
              <a:t> </a:t>
            </a:r>
            <a:r>
              <a:rPr sz="3600" spc="395" dirty="0">
                <a:latin typeface="Arial Narrow"/>
                <a:cs typeface="Arial Narrow"/>
              </a:rPr>
              <a:t>add</a:t>
            </a:r>
            <a:r>
              <a:rPr sz="3600" dirty="0">
                <a:latin typeface="Arial Narrow"/>
                <a:cs typeface="Arial Narrow"/>
              </a:rPr>
              <a:t> </a:t>
            </a:r>
            <a:r>
              <a:rPr sz="3600" spc="365" dirty="0">
                <a:latin typeface="Arial Narrow"/>
                <a:cs typeface="Arial Narrow"/>
              </a:rPr>
              <a:t>"Janet":</a:t>
            </a:r>
            <a:endParaRPr sz="3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Times New Roman"/>
              <a:cs typeface="Times New Roman"/>
            </a:endParaRPr>
          </a:p>
          <a:p>
            <a:pPr marL="514984" marR="5467985">
              <a:lnSpc>
                <a:spcPts val="4210"/>
              </a:lnSpc>
            </a:pPr>
            <a:r>
              <a:rPr sz="3600" spc="-5" dirty="0">
                <a:latin typeface="Consolas"/>
                <a:cs typeface="Consolas"/>
              </a:rPr>
              <a:t>Alice  Bob  Janet  Cindy</a:t>
            </a:r>
            <a:endParaRPr sz="3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7089" y="250190"/>
            <a:ext cx="5840095" cy="1386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6310"/>
              </a:lnSpc>
            </a:pPr>
            <a:r>
              <a:rPr sz="5400" spc="400" dirty="0"/>
              <a:t>File</a:t>
            </a:r>
            <a:r>
              <a:rPr sz="5400" spc="-45" dirty="0"/>
              <a:t> </a:t>
            </a:r>
            <a:r>
              <a:rPr sz="5400" spc="490" dirty="0"/>
              <a:t>Status</a:t>
            </a:r>
            <a:endParaRPr sz="5400"/>
          </a:p>
          <a:p>
            <a:pPr algn="ctr">
              <a:lnSpc>
                <a:spcPts val="4605"/>
              </a:lnSpc>
            </a:pPr>
            <a:r>
              <a:rPr sz="4000" spc="409" dirty="0"/>
              <a:t>(untracked </a:t>
            </a:r>
            <a:r>
              <a:rPr sz="4000" spc="415" dirty="0"/>
              <a:t>and</a:t>
            </a:r>
            <a:r>
              <a:rPr sz="4000" spc="-445" dirty="0"/>
              <a:t> </a:t>
            </a:r>
            <a:r>
              <a:rPr sz="4000" spc="450" dirty="0"/>
              <a:t>modified)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1490" y="2383790"/>
            <a:ext cx="8264525" cy="1373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0"/>
              </a:lnSpc>
            </a:pPr>
            <a:r>
              <a:rPr sz="1800" dirty="0">
                <a:latin typeface="Consolas"/>
                <a:cs typeface="Consolas"/>
              </a:rPr>
              <a:t>$ </a:t>
            </a:r>
            <a:r>
              <a:rPr sz="1800" spc="-10" dirty="0">
                <a:latin typeface="Consolas"/>
                <a:cs typeface="Consolas"/>
              </a:rPr>
              <a:t>git</a:t>
            </a:r>
            <a:r>
              <a:rPr sz="1800" spc="-12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status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15"/>
              </a:lnSpc>
            </a:pPr>
            <a:r>
              <a:rPr sz="1800" dirty="0">
                <a:solidFill>
                  <a:srgbClr val="666666"/>
                </a:solidFill>
                <a:latin typeface="Consolas"/>
                <a:cs typeface="Consolas"/>
              </a:rPr>
              <a:t># </a:t>
            </a:r>
            <a:r>
              <a:rPr sz="1800" spc="-10" dirty="0">
                <a:solidFill>
                  <a:srgbClr val="666666"/>
                </a:solidFill>
                <a:latin typeface="Consolas"/>
                <a:cs typeface="Consolas"/>
              </a:rPr>
              <a:t>On branch</a:t>
            </a:r>
            <a:r>
              <a:rPr sz="1800" spc="-12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Consolas"/>
                <a:cs typeface="Consolas"/>
              </a:rPr>
              <a:t>master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10"/>
              </a:lnSpc>
            </a:pPr>
            <a:r>
              <a:rPr sz="1800" dirty="0">
                <a:solidFill>
                  <a:srgbClr val="666666"/>
                </a:solidFill>
                <a:latin typeface="Consolas"/>
                <a:cs typeface="Consolas"/>
              </a:rPr>
              <a:t># </a:t>
            </a:r>
            <a:r>
              <a:rPr sz="1800" spc="-10" dirty="0">
                <a:solidFill>
                  <a:srgbClr val="666666"/>
                </a:solidFill>
                <a:latin typeface="Consolas"/>
                <a:cs typeface="Consolas"/>
              </a:rPr>
              <a:t>Changes not staged for</a:t>
            </a:r>
            <a:r>
              <a:rPr sz="1800" spc="-13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Consolas"/>
                <a:cs typeface="Consolas"/>
              </a:rPr>
              <a:t>commit: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10"/>
              </a:lnSpc>
              <a:tabLst>
                <a:tab pos="511809" algn="l"/>
              </a:tabLst>
            </a:pPr>
            <a:r>
              <a:rPr sz="1800" dirty="0">
                <a:solidFill>
                  <a:srgbClr val="666666"/>
                </a:solidFill>
                <a:latin typeface="Consolas"/>
                <a:cs typeface="Consolas"/>
              </a:rPr>
              <a:t>#	</a:t>
            </a:r>
            <a:r>
              <a:rPr sz="1800" spc="-10" dirty="0">
                <a:solidFill>
                  <a:srgbClr val="666666"/>
                </a:solidFill>
                <a:latin typeface="Consolas"/>
                <a:cs typeface="Consolas"/>
              </a:rPr>
              <a:t>(use "git add &lt;file&gt;..." </a:t>
            </a:r>
            <a:r>
              <a:rPr sz="1800" spc="-5" dirty="0">
                <a:solidFill>
                  <a:srgbClr val="666666"/>
                </a:solidFill>
                <a:latin typeface="Consolas"/>
                <a:cs typeface="Consolas"/>
              </a:rPr>
              <a:t>to </a:t>
            </a:r>
            <a:r>
              <a:rPr sz="1800" spc="-10" dirty="0">
                <a:solidFill>
                  <a:srgbClr val="666666"/>
                </a:solidFill>
                <a:latin typeface="Consolas"/>
                <a:cs typeface="Consolas"/>
              </a:rPr>
              <a:t>update what will be</a:t>
            </a:r>
            <a:r>
              <a:rPr sz="1800" spc="-8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Consolas"/>
                <a:cs typeface="Consolas"/>
              </a:rPr>
              <a:t>committed)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  <a:tabLst>
                <a:tab pos="511809" algn="l"/>
              </a:tabLst>
            </a:pPr>
            <a:r>
              <a:rPr sz="1800" dirty="0">
                <a:solidFill>
                  <a:srgbClr val="666666"/>
                </a:solidFill>
                <a:latin typeface="Consolas"/>
                <a:cs typeface="Consolas"/>
              </a:rPr>
              <a:t>#	</a:t>
            </a:r>
            <a:r>
              <a:rPr sz="1800" spc="-10" dirty="0">
                <a:solidFill>
                  <a:srgbClr val="666666"/>
                </a:solidFill>
                <a:latin typeface="Consolas"/>
                <a:cs typeface="Consolas"/>
              </a:rPr>
              <a:t>(use "git checkout -- &lt;file&gt;..." to discard changes </a:t>
            </a:r>
            <a:r>
              <a:rPr sz="1800" spc="-5" dirty="0">
                <a:solidFill>
                  <a:srgbClr val="666666"/>
                </a:solidFill>
                <a:latin typeface="Consolas"/>
                <a:cs typeface="Consolas"/>
              </a:rPr>
              <a:t>in</a:t>
            </a:r>
            <a:r>
              <a:rPr sz="1800" spc="-13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Consolas"/>
                <a:cs typeface="Consolas"/>
              </a:rPr>
              <a:t>working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8995" y="4262120"/>
            <a:ext cx="114998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FF0000"/>
                </a:solidFill>
                <a:latin typeface="Consolas"/>
                <a:cs typeface="Consolas"/>
              </a:rPr>
              <a:t>n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a</a:t>
            </a:r>
            <a:r>
              <a:rPr sz="1800" spc="-15" dirty="0">
                <a:solidFill>
                  <a:srgbClr val="FF0000"/>
                </a:solidFill>
                <a:latin typeface="Consolas"/>
                <a:cs typeface="Consolas"/>
              </a:rPr>
              <a:t>me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s</a:t>
            </a:r>
            <a:r>
              <a:rPr sz="1800" spc="-15" dirty="0">
                <a:solidFill>
                  <a:srgbClr val="FF0000"/>
                </a:solidFill>
                <a:latin typeface="Consolas"/>
                <a:cs typeface="Consolas"/>
              </a:rPr>
              <a:t>.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FF0000"/>
                </a:solidFill>
                <a:latin typeface="Consolas"/>
                <a:cs typeface="Consolas"/>
              </a:rPr>
              <a:t>x</a:t>
            </a:r>
            <a:r>
              <a:rPr sz="1800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1490" y="3724909"/>
            <a:ext cx="2273300" cy="1373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5"/>
              </a:lnSpc>
            </a:pPr>
            <a:r>
              <a:rPr sz="1800" spc="-15" dirty="0">
                <a:solidFill>
                  <a:srgbClr val="666666"/>
                </a:solidFill>
                <a:latin typeface="Consolas"/>
                <a:cs typeface="Consolas"/>
              </a:rPr>
              <a:t>directory)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15"/>
              </a:lnSpc>
            </a:pPr>
            <a:r>
              <a:rPr sz="1800" dirty="0">
                <a:solidFill>
                  <a:srgbClr val="666666"/>
                </a:solidFill>
                <a:latin typeface="Consolas"/>
                <a:cs typeface="Consolas"/>
              </a:rPr>
              <a:t>#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15"/>
              </a:lnSpc>
              <a:tabLst>
                <a:tab pos="1011555" algn="l"/>
              </a:tabLst>
            </a:pPr>
            <a:r>
              <a:rPr sz="1800" dirty="0">
                <a:solidFill>
                  <a:srgbClr val="666666"/>
                </a:solidFill>
                <a:latin typeface="Consolas"/>
                <a:cs typeface="Consolas"/>
              </a:rPr>
              <a:t>#	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modified: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10"/>
              </a:lnSpc>
            </a:pPr>
            <a:r>
              <a:rPr sz="1800" dirty="0">
                <a:solidFill>
                  <a:srgbClr val="666666"/>
                </a:solidFill>
                <a:latin typeface="Consolas"/>
                <a:cs typeface="Consolas"/>
              </a:rPr>
              <a:t>#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solidFill>
                  <a:srgbClr val="666666"/>
                </a:solidFill>
                <a:latin typeface="Consolas"/>
                <a:cs typeface="Consolas"/>
              </a:rPr>
              <a:t># </a:t>
            </a:r>
            <a:r>
              <a:rPr sz="1800" spc="-10" dirty="0">
                <a:solidFill>
                  <a:srgbClr val="666666"/>
                </a:solidFill>
                <a:latin typeface="Consolas"/>
                <a:cs typeface="Consolas"/>
              </a:rPr>
              <a:t>Untracked</a:t>
            </a:r>
            <a:r>
              <a:rPr sz="1800" spc="-13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Consolas"/>
                <a:cs typeface="Consolas"/>
              </a:rPr>
              <a:t>files: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490" y="5066029"/>
            <a:ext cx="8264525" cy="837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5"/>
              </a:lnSpc>
              <a:tabLst>
                <a:tab pos="511809" algn="l"/>
              </a:tabLst>
            </a:pPr>
            <a:r>
              <a:rPr sz="1800" dirty="0">
                <a:solidFill>
                  <a:srgbClr val="666666"/>
                </a:solidFill>
                <a:latin typeface="Consolas"/>
                <a:cs typeface="Consolas"/>
              </a:rPr>
              <a:t>#	</a:t>
            </a:r>
            <a:r>
              <a:rPr sz="1800" spc="-10" dirty="0">
                <a:solidFill>
                  <a:srgbClr val="666666"/>
                </a:solidFill>
                <a:latin typeface="Consolas"/>
                <a:cs typeface="Consolas"/>
              </a:rPr>
              <a:t>(use "git add &lt;file&gt;..." </a:t>
            </a:r>
            <a:r>
              <a:rPr sz="1800" spc="-5" dirty="0">
                <a:solidFill>
                  <a:srgbClr val="666666"/>
                </a:solidFill>
                <a:latin typeface="Consolas"/>
                <a:cs typeface="Consolas"/>
              </a:rPr>
              <a:t>to </a:t>
            </a:r>
            <a:r>
              <a:rPr sz="1800" spc="-10" dirty="0">
                <a:solidFill>
                  <a:srgbClr val="666666"/>
                </a:solidFill>
                <a:latin typeface="Consolas"/>
                <a:cs typeface="Consolas"/>
              </a:rPr>
              <a:t>include in what will be</a:t>
            </a:r>
            <a:r>
              <a:rPr sz="1800" spc="-13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Consolas"/>
                <a:cs typeface="Consolas"/>
              </a:rPr>
              <a:t>committed)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15"/>
              </a:lnSpc>
            </a:pPr>
            <a:r>
              <a:rPr sz="1800" dirty="0">
                <a:solidFill>
                  <a:srgbClr val="666666"/>
                </a:solidFill>
                <a:latin typeface="Consolas"/>
                <a:cs typeface="Consolas"/>
              </a:rPr>
              <a:t>#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40"/>
              </a:lnSpc>
            </a:pPr>
            <a:r>
              <a:rPr sz="1800" dirty="0">
                <a:solidFill>
                  <a:srgbClr val="666666"/>
                </a:solidFill>
                <a:latin typeface="Consolas"/>
                <a:cs typeface="Consolas"/>
              </a:rPr>
              <a:t>#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0980" y="5603240"/>
            <a:ext cx="1399540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FF0000"/>
                </a:solidFill>
                <a:latin typeface="Consolas"/>
                <a:cs typeface="Consolas"/>
              </a:rPr>
              <a:t>a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n</a:t>
            </a:r>
            <a:r>
              <a:rPr sz="1800" spc="-15" dirty="0">
                <a:solidFill>
                  <a:srgbClr val="FF0000"/>
                </a:solidFill>
                <a:latin typeface="Consolas"/>
                <a:cs typeface="Consolas"/>
              </a:rPr>
              <a:t>i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m</a:t>
            </a:r>
            <a:r>
              <a:rPr sz="1800" spc="-15" dirty="0">
                <a:solidFill>
                  <a:srgbClr val="FF0000"/>
                </a:solidFill>
                <a:latin typeface="Consolas"/>
                <a:cs typeface="Consolas"/>
              </a:rPr>
              <a:t>al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s</a:t>
            </a:r>
            <a:r>
              <a:rPr sz="1800" spc="-15" dirty="0">
                <a:solidFill>
                  <a:srgbClr val="FF0000"/>
                </a:solidFill>
                <a:latin typeface="Consolas"/>
                <a:cs typeface="Consolas"/>
              </a:rPr>
              <a:t>.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FF0000"/>
                </a:solidFill>
                <a:latin typeface="Consolas"/>
                <a:cs typeface="Consolas"/>
              </a:rPr>
              <a:t>x</a:t>
            </a:r>
            <a:r>
              <a:rPr sz="1800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1490" y="5871209"/>
            <a:ext cx="814006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666666"/>
                </a:solidFill>
                <a:latin typeface="Consolas"/>
                <a:cs typeface="Consolas"/>
              </a:rPr>
              <a:t>no changes added to commit (use "git add" and/or "git commit</a:t>
            </a:r>
            <a:r>
              <a:rPr sz="1800" spc="-11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Consolas"/>
                <a:cs typeface="Consolas"/>
              </a:rPr>
              <a:t>-a")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6010" y="186690"/>
            <a:ext cx="5342890" cy="1386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6310"/>
              </a:lnSpc>
            </a:pPr>
            <a:r>
              <a:rPr sz="5400" spc="400" dirty="0"/>
              <a:t>File</a:t>
            </a:r>
            <a:r>
              <a:rPr sz="5400" spc="-45" dirty="0"/>
              <a:t> </a:t>
            </a:r>
            <a:r>
              <a:rPr sz="5400" spc="490" dirty="0"/>
              <a:t>Status</a:t>
            </a:r>
            <a:endParaRPr sz="5400"/>
          </a:p>
          <a:p>
            <a:pPr algn="ctr">
              <a:lnSpc>
                <a:spcPts val="4605"/>
              </a:lnSpc>
            </a:pPr>
            <a:r>
              <a:rPr sz="4000" spc="409" dirty="0"/>
              <a:t>(untracked </a:t>
            </a:r>
            <a:r>
              <a:rPr sz="4000" spc="415" dirty="0"/>
              <a:t>and</a:t>
            </a:r>
            <a:r>
              <a:rPr sz="4000" spc="-450" dirty="0"/>
              <a:t> </a:t>
            </a:r>
            <a:r>
              <a:rPr sz="4000" spc="385" dirty="0"/>
              <a:t>staged)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1490" y="2319020"/>
            <a:ext cx="7721600" cy="361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75"/>
              </a:lnSpc>
            </a:pPr>
            <a:r>
              <a:rPr sz="2000" dirty="0">
                <a:latin typeface="Consolas"/>
                <a:cs typeface="Consolas"/>
              </a:rPr>
              <a:t>$ </a:t>
            </a:r>
            <a:r>
              <a:rPr sz="2000" spc="-5" dirty="0">
                <a:latin typeface="Consolas"/>
                <a:cs typeface="Consolas"/>
              </a:rPr>
              <a:t>git </a:t>
            </a:r>
            <a:r>
              <a:rPr sz="2000" dirty="0">
                <a:latin typeface="Consolas"/>
                <a:cs typeface="Consolas"/>
              </a:rPr>
              <a:t>add</a:t>
            </a:r>
            <a:r>
              <a:rPr sz="2000" spc="-4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names.txt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350"/>
              </a:lnSpc>
            </a:pPr>
            <a:r>
              <a:rPr sz="2000" dirty="0">
                <a:latin typeface="Consolas"/>
                <a:cs typeface="Consolas"/>
              </a:rPr>
              <a:t>$ </a:t>
            </a:r>
            <a:r>
              <a:rPr sz="2000" spc="-5" dirty="0">
                <a:latin typeface="Consolas"/>
                <a:cs typeface="Consolas"/>
              </a:rPr>
              <a:t>git</a:t>
            </a:r>
            <a:r>
              <a:rPr sz="2000" spc="-6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status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355"/>
              </a:lnSpc>
            </a:pP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#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On branch</a:t>
            </a:r>
            <a:r>
              <a:rPr sz="2000" spc="-2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master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355"/>
              </a:lnSpc>
            </a:pP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#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Changes to </a:t>
            </a: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be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committed: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350"/>
              </a:lnSpc>
              <a:tabLst>
                <a:tab pos="571500" algn="l"/>
              </a:tabLst>
            </a:pP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#	(use "git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reset HEAD &lt;file&gt;..." </a:t>
            </a: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to</a:t>
            </a:r>
            <a:r>
              <a:rPr sz="2000" spc="3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unstage)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355"/>
              </a:lnSpc>
            </a:pP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#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355"/>
              </a:lnSpc>
              <a:tabLst>
                <a:tab pos="1133475" algn="l"/>
                <a:tab pos="2813685" algn="l"/>
              </a:tabLst>
            </a:pP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#	</a:t>
            </a:r>
            <a:r>
              <a:rPr sz="2000" spc="-5" dirty="0">
                <a:solidFill>
                  <a:srgbClr val="00AD00"/>
                </a:solidFill>
                <a:latin typeface="Consolas"/>
                <a:cs typeface="Consolas"/>
              </a:rPr>
              <a:t>modified:	names.txt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350"/>
              </a:lnSpc>
            </a:pP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#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350"/>
              </a:lnSpc>
            </a:pP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#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Untracked</a:t>
            </a:r>
            <a:r>
              <a:rPr sz="2000" spc="-3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files:</a:t>
            </a:r>
            <a:endParaRPr sz="2000">
              <a:latin typeface="Consolas"/>
              <a:cs typeface="Consolas"/>
            </a:endParaRPr>
          </a:p>
          <a:p>
            <a:pPr marL="12700" marR="5080">
              <a:lnSpc>
                <a:spcPts val="2360"/>
              </a:lnSpc>
              <a:spcBef>
                <a:spcPts val="85"/>
              </a:spcBef>
              <a:tabLst>
                <a:tab pos="571500" algn="l"/>
              </a:tabLst>
            </a:pP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#	(use "git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add &lt;file&gt;..." to include in what</a:t>
            </a:r>
            <a:r>
              <a:rPr sz="2000" spc="7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will</a:t>
            </a:r>
            <a:r>
              <a:rPr sz="2000" spc="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be  committed)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#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490" y="5904229"/>
            <a:ext cx="165100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#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2900" y="5904229"/>
            <a:ext cx="1564640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animals.txt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7060" y="485140"/>
            <a:ext cx="3782695" cy="1384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305"/>
              </a:lnSpc>
            </a:pPr>
            <a:r>
              <a:rPr sz="5400" spc="400" dirty="0"/>
              <a:t>File</a:t>
            </a:r>
            <a:r>
              <a:rPr sz="5400" spc="-45" dirty="0"/>
              <a:t> </a:t>
            </a:r>
            <a:r>
              <a:rPr sz="5400" spc="490" dirty="0"/>
              <a:t>Status</a:t>
            </a:r>
            <a:endParaRPr sz="5400"/>
          </a:p>
          <a:p>
            <a:pPr algn="ctr">
              <a:lnSpc>
                <a:spcPts val="4600"/>
              </a:lnSpc>
            </a:pPr>
            <a:r>
              <a:rPr sz="4000" spc="475" dirty="0"/>
              <a:t>(commit</a:t>
            </a:r>
            <a:r>
              <a:rPr sz="4000" spc="-75" dirty="0"/>
              <a:t> </a:t>
            </a:r>
            <a:r>
              <a:rPr sz="4000" spc="385" dirty="0"/>
              <a:t>staged)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1490" y="2632710"/>
            <a:ext cx="7721600" cy="3005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923029">
              <a:lnSpc>
                <a:spcPts val="2350"/>
              </a:lnSpc>
            </a:pPr>
            <a:r>
              <a:rPr sz="2000" dirty="0">
                <a:latin typeface="Consolas"/>
                <a:cs typeface="Consolas"/>
              </a:rPr>
              <a:t>$ </a:t>
            </a:r>
            <a:r>
              <a:rPr sz="2000" spc="-5" dirty="0">
                <a:latin typeface="Consolas"/>
                <a:cs typeface="Consolas"/>
              </a:rPr>
              <a:t>git commit </a:t>
            </a:r>
            <a:r>
              <a:rPr sz="2000" dirty="0">
                <a:latin typeface="Consolas"/>
                <a:cs typeface="Consolas"/>
              </a:rPr>
              <a:t>-m </a:t>
            </a:r>
            <a:r>
              <a:rPr sz="2000" spc="-5" dirty="0">
                <a:latin typeface="Consolas"/>
                <a:cs typeface="Consolas"/>
              </a:rPr>
              <a:t>"Add Janet" 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[master 5e545ed] Add</a:t>
            </a:r>
            <a:r>
              <a:rPr sz="2000" spc="-1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Janet</a:t>
            </a:r>
            <a:endParaRPr sz="2000">
              <a:latin typeface="Consolas"/>
              <a:cs typeface="Consolas"/>
            </a:endParaRPr>
          </a:p>
          <a:p>
            <a:pPr marL="152400">
              <a:lnSpc>
                <a:spcPts val="2280"/>
              </a:lnSpc>
            </a:pP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1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file changed, </a:t>
            </a: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1</a:t>
            </a:r>
            <a:r>
              <a:rPr sz="2000" spc="2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insertion(+)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75"/>
              </a:lnSpc>
            </a:pPr>
            <a:r>
              <a:rPr sz="2000" dirty="0">
                <a:latin typeface="Consolas"/>
                <a:cs typeface="Consolas"/>
              </a:rPr>
              <a:t>$ </a:t>
            </a:r>
            <a:r>
              <a:rPr sz="2000" spc="-5" dirty="0">
                <a:latin typeface="Consolas"/>
                <a:cs typeface="Consolas"/>
              </a:rPr>
              <a:t>git</a:t>
            </a:r>
            <a:r>
              <a:rPr sz="2000" spc="-6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status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355"/>
              </a:lnSpc>
            </a:pP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#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On branch</a:t>
            </a:r>
            <a:r>
              <a:rPr sz="2000" spc="-2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master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355"/>
              </a:lnSpc>
            </a:pP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#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Untracked</a:t>
            </a:r>
            <a:r>
              <a:rPr sz="2000" spc="-3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files:</a:t>
            </a:r>
            <a:endParaRPr sz="2000">
              <a:latin typeface="Consolas"/>
              <a:cs typeface="Consolas"/>
            </a:endParaRPr>
          </a:p>
          <a:p>
            <a:pPr marL="12700" marR="5080">
              <a:lnSpc>
                <a:spcPts val="2350"/>
              </a:lnSpc>
              <a:spcBef>
                <a:spcPts val="95"/>
              </a:spcBef>
              <a:tabLst>
                <a:tab pos="571500" algn="l"/>
              </a:tabLst>
            </a:pP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#	(use "git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add &lt;file&gt;..." to include in what</a:t>
            </a:r>
            <a:r>
              <a:rPr sz="2000" spc="7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will</a:t>
            </a:r>
            <a:r>
              <a:rPr sz="2000" spc="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be  committed)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#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490" y="5605779"/>
            <a:ext cx="165100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#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2900" y="5605779"/>
            <a:ext cx="1564640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animals.txt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7229" rIns="0" bIns="0" rtlCol="0">
            <a:spAutoFit/>
          </a:bodyPr>
          <a:lstStyle/>
          <a:p>
            <a:pPr marL="2844800">
              <a:lnSpc>
                <a:spcPts val="6409"/>
              </a:lnSpc>
            </a:pPr>
            <a:r>
              <a:rPr sz="5400" spc="535" dirty="0"/>
              <a:t>Shortcuts</a:t>
            </a:r>
            <a:endParaRPr sz="5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6070" y="353059"/>
            <a:ext cx="4385310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09"/>
              </a:lnSpc>
            </a:pPr>
            <a:r>
              <a:rPr sz="5400" spc="480" dirty="0"/>
              <a:t>Stage </a:t>
            </a:r>
            <a:r>
              <a:rPr sz="5400" spc="355" dirty="0"/>
              <a:t>a</a:t>
            </a:r>
            <a:r>
              <a:rPr sz="5400" spc="-530" dirty="0"/>
              <a:t> </a:t>
            </a:r>
            <a:r>
              <a:rPr sz="5400" spc="655" dirty="0"/>
              <a:t>folder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1490" y="1906270"/>
            <a:ext cx="7529195" cy="3749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459" dirty="0">
                <a:latin typeface="Arial Narrow"/>
                <a:cs typeface="Arial Narrow"/>
              </a:rPr>
              <a:t>Modify</a:t>
            </a:r>
            <a:r>
              <a:rPr sz="3600" dirty="0">
                <a:latin typeface="Arial Narrow"/>
                <a:cs typeface="Arial Narrow"/>
              </a:rPr>
              <a:t> </a:t>
            </a:r>
            <a:r>
              <a:rPr sz="3600" spc="395" dirty="0">
                <a:latin typeface="Arial Narrow"/>
                <a:cs typeface="Arial Narrow"/>
              </a:rPr>
              <a:t>"names.txt"</a:t>
            </a:r>
            <a:r>
              <a:rPr sz="3600" spc="-5" dirty="0">
                <a:latin typeface="Arial Narrow"/>
                <a:cs typeface="Arial Narrow"/>
              </a:rPr>
              <a:t> </a:t>
            </a:r>
            <a:r>
              <a:rPr sz="3600" spc="555" dirty="0">
                <a:latin typeface="Arial Narrow"/>
                <a:cs typeface="Arial Narrow"/>
              </a:rPr>
              <a:t>to</a:t>
            </a:r>
            <a:r>
              <a:rPr sz="3600" spc="-5" dirty="0">
                <a:latin typeface="Arial Narrow"/>
                <a:cs typeface="Arial Narrow"/>
              </a:rPr>
              <a:t> </a:t>
            </a:r>
            <a:r>
              <a:rPr sz="3600" spc="395" dirty="0">
                <a:latin typeface="Arial Narrow"/>
                <a:cs typeface="Arial Narrow"/>
              </a:rPr>
              <a:t>add</a:t>
            </a:r>
            <a:r>
              <a:rPr sz="3600" spc="5" dirty="0">
                <a:latin typeface="Arial Narrow"/>
                <a:cs typeface="Arial Narrow"/>
              </a:rPr>
              <a:t> </a:t>
            </a:r>
            <a:r>
              <a:rPr sz="3600" spc="355" dirty="0">
                <a:latin typeface="Arial Narrow"/>
                <a:cs typeface="Arial Narrow"/>
              </a:rPr>
              <a:t>"Ramon":</a:t>
            </a:r>
            <a:endParaRPr sz="3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Times New Roman"/>
              <a:cs typeface="Times New Roman"/>
            </a:endParaRPr>
          </a:p>
          <a:p>
            <a:pPr marL="514984" marR="5750560">
              <a:lnSpc>
                <a:spcPct val="97500"/>
              </a:lnSpc>
            </a:pPr>
            <a:r>
              <a:rPr sz="3600" spc="-5" dirty="0">
                <a:latin typeface="Consolas"/>
                <a:cs typeface="Consolas"/>
              </a:rPr>
              <a:t>Alice  Ramon  Bob  Janet  Cindy</a:t>
            </a:r>
            <a:endParaRPr sz="3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6070" y="669290"/>
            <a:ext cx="4385310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09"/>
              </a:lnSpc>
            </a:pPr>
            <a:r>
              <a:rPr sz="5400" spc="480" dirty="0"/>
              <a:t>Stage </a:t>
            </a:r>
            <a:r>
              <a:rPr sz="5400" spc="355" dirty="0"/>
              <a:t>a</a:t>
            </a:r>
            <a:r>
              <a:rPr sz="5400" spc="-530" dirty="0"/>
              <a:t> </a:t>
            </a:r>
            <a:r>
              <a:rPr sz="5400" spc="655" dirty="0"/>
              <a:t>folder</a:t>
            </a:r>
            <a:endParaRPr sz="5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2959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sz="2600" dirty="0">
                <a:latin typeface="Consolas"/>
                <a:cs typeface="Consolas"/>
              </a:rPr>
              <a:t>$ </a:t>
            </a:r>
            <a:r>
              <a:rPr sz="2600" spc="-5" dirty="0">
                <a:latin typeface="Consolas"/>
                <a:cs typeface="Consolas"/>
              </a:rPr>
              <a:t>git add</a:t>
            </a:r>
            <a:r>
              <a:rPr sz="2600" spc="-110" dirty="0"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.</a:t>
            </a:r>
            <a:endParaRPr sz="2600">
              <a:latin typeface="Consolas"/>
              <a:cs typeface="Consolas"/>
            </a:endParaRPr>
          </a:p>
          <a:p>
            <a:pPr marL="12700">
              <a:lnSpc>
                <a:spcPts val="3050"/>
              </a:lnSpc>
            </a:pPr>
            <a:r>
              <a:rPr sz="2600" dirty="0">
                <a:latin typeface="Consolas"/>
                <a:cs typeface="Consolas"/>
              </a:rPr>
              <a:t>$ </a:t>
            </a:r>
            <a:r>
              <a:rPr sz="2600" spc="-5" dirty="0">
                <a:latin typeface="Consolas"/>
                <a:cs typeface="Consolas"/>
              </a:rPr>
              <a:t>git</a:t>
            </a:r>
            <a:r>
              <a:rPr sz="2600" spc="-85" dirty="0">
                <a:latin typeface="Consolas"/>
                <a:cs typeface="Consolas"/>
              </a:rPr>
              <a:t> </a:t>
            </a:r>
            <a:r>
              <a:rPr sz="2600" spc="-10" dirty="0">
                <a:latin typeface="Consolas"/>
                <a:cs typeface="Consolas"/>
              </a:rPr>
              <a:t>status</a:t>
            </a:r>
            <a:endParaRPr sz="2600">
              <a:latin typeface="Consolas"/>
              <a:cs typeface="Consolas"/>
            </a:endParaRPr>
          </a:p>
          <a:p>
            <a:pPr marL="12700">
              <a:lnSpc>
                <a:spcPts val="3050"/>
              </a:lnSpc>
            </a:pPr>
            <a:r>
              <a:rPr sz="2600" dirty="0">
                <a:solidFill>
                  <a:srgbClr val="666666"/>
                </a:solidFill>
                <a:latin typeface="Consolas"/>
                <a:cs typeface="Consolas"/>
              </a:rPr>
              <a:t># </a:t>
            </a:r>
            <a:r>
              <a:rPr sz="2600" spc="-5" dirty="0">
                <a:solidFill>
                  <a:srgbClr val="666666"/>
                </a:solidFill>
                <a:latin typeface="Consolas"/>
                <a:cs typeface="Consolas"/>
              </a:rPr>
              <a:t>On branch</a:t>
            </a:r>
            <a:r>
              <a:rPr sz="2600" spc="-114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600" spc="-5" dirty="0">
                <a:solidFill>
                  <a:srgbClr val="666666"/>
                </a:solidFill>
                <a:latin typeface="Consolas"/>
                <a:cs typeface="Consolas"/>
              </a:rPr>
              <a:t>master</a:t>
            </a:r>
            <a:endParaRPr sz="2600">
              <a:latin typeface="Consolas"/>
              <a:cs typeface="Consolas"/>
            </a:endParaRPr>
          </a:p>
          <a:p>
            <a:pPr marL="12700">
              <a:lnSpc>
                <a:spcPts val="3085"/>
              </a:lnSpc>
            </a:pPr>
            <a:r>
              <a:rPr sz="2600" dirty="0">
                <a:solidFill>
                  <a:srgbClr val="666666"/>
                </a:solidFill>
                <a:latin typeface="Consolas"/>
                <a:cs typeface="Consolas"/>
              </a:rPr>
              <a:t># </a:t>
            </a:r>
            <a:r>
              <a:rPr sz="2600" spc="-10" dirty="0">
                <a:solidFill>
                  <a:srgbClr val="666666"/>
                </a:solidFill>
                <a:latin typeface="Consolas"/>
                <a:cs typeface="Consolas"/>
              </a:rPr>
              <a:t>Changes </a:t>
            </a:r>
            <a:r>
              <a:rPr sz="2600" spc="-5" dirty="0">
                <a:solidFill>
                  <a:srgbClr val="666666"/>
                </a:solidFill>
                <a:latin typeface="Consolas"/>
                <a:cs typeface="Consolas"/>
              </a:rPr>
              <a:t>to be</a:t>
            </a:r>
            <a:r>
              <a:rPr sz="2600" spc="-3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666666"/>
                </a:solidFill>
                <a:latin typeface="Consolas"/>
                <a:cs typeface="Consolas"/>
              </a:rPr>
              <a:t>committed:</a:t>
            </a:r>
            <a:endParaRPr sz="26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1829" y="4572000"/>
            <a:ext cx="1656080" cy="795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050"/>
              </a:lnSpc>
            </a:pPr>
            <a:r>
              <a:rPr sz="2600" spc="-5" dirty="0">
                <a:solidFill>
                  <a:srgbClr val="00AD00"/>
                </a:solidFill>
                <a:latin typeface="Consolas"/>
                <a:cs typeface="Consolas"/>
              </a:rPr>
              <a:t>new</a:t>
            </a:r>
            <a:r>
              <a:rPr sz="2600" spc="-105" dirty="0">
                <a:solidFill>
                  <a:srgbClr val="00AD00"/>
                </a:solidFill>
                <a:latin typeface="Consolas"/>
                <a:cs typeface="Consolas"/>
              </a:rPr>
              <a:t> </a:t>
            </a:r>
            <a:r>
              <a:rPr sz="2600" spc="-5" dirty="0">
                <a:solidFill>
                  <a:srgbClr val="00AD00"/>
                </a:solidFill>
                <a:latin typeface="Consolas"/>
                <a:cs typeface="Consolas"/>
              </a:rPr>
              <a:t>file:  mod</a:t>
            </a:r>
            <a:r>
              <a:rPr sz="2600" spc="-10" dirty="0">
                <a:solidFill>
                  <a:srgbClr val="00AD00"/>
                </a:solidFill>
                <a:latin typeface="Consolas"/>
                <a:cs typeface="Consolas"/>
              </a:rPr>
              <a:t>i</a:t>
            </a:r>
            <a:r>
              <a:rPr sz="2600" spc="-5" dirty="0">
                <a:solidFill>
                  <a:srgbClr val="00AD00"/>
                </a:solidFill>
                <a:latin typeface="Consolas"/>
                <a:cs typeface="Consolas"/>
              </a:rPr>
              <a:t>fied:</a:t>
            </a:r>
            <a:endParaRPr sz="2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5206" y="4572000"/>
            <a:ext cx="2018030" cy="795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050"/>
              </a:lnSpc>
            </a:pPr>
            <a:r>
              <a:rPr sz="2600" spc="-5" dirty="0">
                <a:solidFill>
                  <a:srgbClr val="00AD00"/>
                </a:solidFill>
                <a:latin typeface="Consolas"/>
                <a:cs typeface="Consolas"/>
              </a:rPr>
              <a:t>a</a:t>
            </a:r>
            <a:r>
              <a:rPr sz="2600" spc="-10" dirty="0">
                <a:solidFill>
                  <a:srgbClr val="00AD00"/>
                </a:solidFill>
                <a:latin typeface="Consolas"/>
                <a:cs typeface="Consolas"/>
              </a:rPr>
              <a:t>n</a:t>
            </a:r>
            <a:r>
              <a:rPr sz="2600" spc="-5" dirty="0">
                <a:solidFill>
                  <a:srgbClr val="00AD00"/>
                </a:solidFill>
                <a:latin typeface="Consolas"/>
                <a:cs typeface="Consolas"/>
              </a:rPr>
              <a:t>imals</a:t>
            </a:r>
            <a:r>
              <a:rPr sz="2600" spc="-10" dirty="0">
                <a:solidFill>
                  <a:srgbClr val="00AD00"/>
                </a:solidFill>
                <a:latin typeface="Consolas"/>
                <a:cs typeface="Consolas"/>
              </a:rPr>
              <a:t>.</a:t>
            </a:r>
            <a:r>
              <a:rPr sz="2600" spc="-5" dirty="0">
                <a:solidFill>
                  <a:srgbClr val="00AD00"/>
                </a:solidFill>
                <a:latin typeface="Consolas"/>
                <a:cs typeface="Consolas"/>
              </a:rPr>
              <a:t>txt  </a:t>
            </a:r>
            <a:r>
              <a:rPr sz="2600" spc="-10" dirty="0">
                <a:solidFill>
                  <a:srgbClr val="00AD00"/>
                </a:solidFill>
                <a:latin typeface="Consolas"/>
                <a:cs typeface="Consolas"/>
              </a:rPr>
              <a:t>names.txt</a:t>
            </a:r>
            <a:endParaRPr sz="2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490" y="3776979"/>
            <a:ext cx="8536940" cy="1977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  <a:tabLst>
                <a:tab pos="736600" algn="l"/>
              </a:tabLst>
            </a:pPr>
            <a:r>
              <a:rPr sz="2600" dirty="0">
                <a:solidFill>
                  <a:srgbClr val="666666"/>
                </a:solidFill>
                <a:latin typeface="Consolas"/>
                <a:cs typeface="Consolas"/>
              </a:rPr>
              <a:t>#	</a:t>
            </a:r>
            <a:r>
              <a:rPr sz="2600" spc="-5" dirty="0">
                <a:solidFill>
                  <a:srgbClr val="666666"/>
                </a:solidFill>
                <a:latin typeface="Consolas"/>
                <a:cs typeface="Consolas"/>
              </a:rPr>
              <a:t>(use "git reset HEAD </a:t>
            </a:r>
            <a:r>
              <a:rPr sz="2600" spc="-10" dirty="0">
                <a:solidFill>
                  <a:srgbClr val="666666"/>
                </a:solidFill>
                <a:latin typeface="Consolas"/>
                <a:cs typeface="Consolas"/>
              </a:rPr>
              <a:t>&lt;file&gt;..." </a:t>
            </a:r>
            <a:r>
              <a:rPr sz="2600" spc="-5" dirty="0">
                <a:solidFill>
                  <a:srgbClr val="666666"/>
                </a:solidFill>
                <a:latin typeface="Consolas"/>
                <a:cs typeface="Consolas"/>
              </a:rPr>
              <a:t>to</a:t>
            </a:r>
            <a:r>
              <a:rPr sz="2600" spc="-2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666666"/>
                </a:solidFill>
                <a:latin typeface="Consolas"/>
                <a:cs typeface="Consolas"/>
              </a:rPr>
              <a:t>unstage)</a:t>
            </a:r>
            <a:endParaRPr sz="2600">
              <a:latin typeface="Consolas"/>
              <a:cs typeface="Consolas"/>
            </a:endParaRPr>
          </a:p>
          <a:p>
            <a:pPr marL="12700">
              <a:lnSpc>
                <a:spcPts val="3050"/>
              </a:lnSpc>
            </a:pPr>
            <a:r>
              <a:rPr sz="2600" dirty="0">
                <a:solidFill>
                  <a:srgbClr val="666666"/>
                </a:solidFill>
                <a:latin typeface="Consolas"/>
                <a:cs typeface="Consolas"/>
              </a:rPr>
              <a:t>#</a:t>
            </a:r>
            <a:endParaRPr sz="2600">
              <a:latin typeface="Consolas"/>
              <a:cs typeface="Consolas"/>
            </a:endParaRPr>
          </a:p>
          <a:p>
            <a:pPr marL="12700">
              <a:lnSpc>
                <a:spcPts val="3050"/>
              </a:lnSpc>
            </a:pPr>
            <a:r>
              <a:rPr sz="2600" dirty="0">
                <a:solidFill>
                  <a:srgbClr val="666666"/>
                </a:solidFill>
                <a:latin typeface="Consolas"/>
                <a:cs typeface="Consolas"/>
              </a:rPr>
              <a:t>#</a:t>
            </a:r>
            <a:endParaRPr sz="2600">
              <a:latin typeface="Consolas"/>
              <a:cs typeface="Consolas"/>
            </a:endParaRPr>
          </a:p>
          <a:p>
            <a:pPr marL="12700">
              <a:lnSpc>
                <a:spcPts val="3050"/>
              </a:lnSpc>
            </a:pPr>
            <a:r>
              <a:rPr sz="2600" dirty="0">
                <a:solidFill>
                  <a:srgbClr val="666666"/>
                </a:solidFill>
                <a:latin typeface="Consolas"/>
                <a:cs typeface="Consolas"/>
              </a:rPr>
              <a:t>#</a:t>
            </a:r>
            <a:endParaRPr sz="2600">
              <a:latin typeface="Consolas"/>
              <a:cs typeface="Consolas"/>
            </a:endParaRPr>
          </a:p>
          <a:p>
            <a:pPr marL="12700">
              <a:lnSpc>
                <a:spcPts val="3085"/>
              </a:lnSpc>
            </a:pPr>
            <a:r>
              <a:rPr sz="2600" dirty="0">
                <a:solidFill>
                  <a:srgbClr val="666666"/>
                </a:solidFill>
                <a:latin typeface="Consolas"/>
                <a:cs typeface="Consolas"/>
              </a:rPr>
              <a:t>#</a:t>
            </a:r>
            <a:endParaRPr sz="2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1789" y="0"/>
            <a:ext cx="4292600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09"/>
              </a:lnSpc>
            </a:pPr>
            <a:r>
              <a:rPr sz="5400" spc="550" dirty="0"/>
              <a:t>Unstage </a:t>
            </a:r>
            <a:r>
              <a:rPr sz="5400" spc="355" dirty="0"/>
              <a:t>a</a:t>
            </a:r>
            <a:r>
              <a:rPr sz="5400" spc="-610" dirty="0"/>
              <a:t> </a:t>
            </a:r>
            <a:r>
              <a:rPr sz="5400" spc="565" dirty="0"/>
              <a:t>file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1490" y="1569130"/>
            <a:ext cx="8264525" cy="431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623435">
              <a:lnSpc>
                <a:spcPct val="97900"/>
              </a:lnSpc>
              <a:tabLst>
                <a:tab pos="1010919" algn="l"/>
              </a:tabLst>
            </a:pPr>
            <a:r>
              <a:rPr sz="1800" dirty="0">
                <a:latin typeface="Consolas"/>
                <a:cs typeface="Consolas"/>
              </a:rPr>
              <a:t>$ </a:t>
            </a:r>
            <a:r>
              <a:rPr sz="1800" spc="-10" dirty="0">
                <a:latin typeface="Consolas"/>
                <a:cs typeface="Consolas"/>
              </a:rPr>
              <a:t>git reset HEAD </a:t>
            </a:r>
            <a:r>
              <a:rPr sz="1800" spc="-15" dirty="0">
                <a:latin typeface="Consolas"/>
                <a:cs typeface="Consolas"/>
              </a:rPr>
              <a:t>names.txt  </a:t>
            </a:r>
            <a:r>
              <a:rPr sz="1800" spc="-10" dirty="0">
                <a:solidFill>
                  <a:srgbClr val="666666"/>
                </a:solidFill>
                <a:latin typeface="Consolas"/>
                <a:cs typeface="Consolas"/>
              </a:rPr>
              <a:t>Unstaged changes after reset:  </a:t>
            </a:r>
            <a:r>
              <a:rPr sz="1800" dirty="0">
                <a:solidFill>
                  <a:srgbClr val="666666"/>
                </a:solidFill>
                <a:latin typeface="Consolas"/>
                <a:cs typeface="Consolas"/>
              </a:rPr>
              <a:t>M	</a:t>
            </a:r>
            <a:r>
              <a:rPr sz="1800" spc="-10" dirty="0">
                <a:solidFill>
                  <a:srgbClr val="666666"/>
                </a:solidFill>
                <a:latin typeface="Consolas"/>
                <a:cs typeface="Consolas"/>
              </a:rPr>
              <a:t>names.txt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Consolas"/>
                <a:cs typeface="Consolas"/>
              </a:rPr>
              <a:t>$ </a:t>
            </a:r>
            <a:r>
              <a:rPr sz="1800" spc="-10" dirty="0">
                <a:latin typeface="Consolas"/>
                <a:cs typeface="Consolas"/>
              </a:rPr>
              <a:t>git</a:t>
            </a:r>
            <a:r>
              <a:rPr sz="1800" spc="-12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status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10"/>
              </a:lnSpc>
            </a:pPr>
            <a:r>
              <a:rPr sz="1800" dirty="0">
                <a:solidFill>
                  <a:srgbClr val="666666"/>
                </a:solidFill>
                <a:latin typeface="Consolas"/>
                <a:cs typeface="Consolas"/>
              </a:rPr>
              <a:t># </a:t>
            </a:r>
            <a:r>
              <a:rPr sz="1800" spc="-10" dirty="0">
                <a:solidFill>
                  <a:srgbClr val="666666"/>
                </a:solidFill>
                <a:latin typeface="Consolas"/>
                <a:cs typeface="Consolas"/>
              </a:rPr>
              <a:t>On branch</a:t>
            </a:r>
            <a:r>
              <a:rPr sz="1800" spc="-12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Consolas"/>
                <a:cs typeface="Consolas"/>
              </a:rPr>
              <a:t>master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15"/>
              </a:lnSpc>
            </a:pPr>
            <a:r>
              <a:rPr sz="1800" dirty="0">
                <a:solidFill>
                  <a:srgbClr val="666666"/>
                </a:solidFill>
                <a:latin typeface="Consolas"/>
                <a:cs typeface="Consolas"/>
              </a:rPr>
              <a:t># </a:t>
            </a:r>
            <a:r>
              <a:rPr sz="1800" spc="-10" dirty="0">
                <a:solidFill>
                  <a:srgbClr val="666666"/>
                </a:solidFill>
                <a:latin typeface="Consolas"/>
                <a:cs typeface="Consolas"/>
              </a:rPr>
              <a:t>Changes to be</a:t>
            </a:r>
            <a:r>
              <a:rPr sz="1800" spc="-13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Consolas"/>
                <a:cs typeface="Consolas"/>
              </a:rPr>
              <a:t>committed: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15"/>
              </a:lnSpc>
              <a:tabLst>
                <a:tab pos="511809" algn="l"/>
              </a:tabLst>
            </a:pPr>
            <a:r>
              <a:rPr sz="1800" dirty="0">
                <a:solidFill>
                  <a:srgbClr val="666666"/>
                </a:solidFill>
                <a:latin typeface="Consolas"/>
                <a:cs typeface="Consolas"/>
              </a:rPr>
              <a:t>#	</a:t>
            </a:r>
            <a:r>
              <a:rPr sz="1800" spc="-10" dirty="0">
                <a:solidFill>
                  <a:srgbClr val="666666"/>
                </a:solidFill>
                <a:latin typeface="Consolas"/>
                <a:cs typeface="Consolas"/>
              </a:rPr>
              <a:t>(use "git reset HEAD &lt;file&gt;..." </a:t>
            </a:r>
            <a:r>
              <a:rPr sz="1800" spc="-5" dirty="0">
                <a:solidFill>
                  <a:srgbClr val="666666"/>
                </a:solidFill>
                <a:latin typeface="Consolas"/>
                <a:cs typeface="Consolas"/>
              </a:rPr>
              <a:t>to</a:t>
            </a:r>
            <a:r>
              <a:rPr sz="1800" spc="-13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Consolas"/>
                <a:cs typeface="Consolas"/>
              </a:rPr>
              <a:t>unstage)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10"/>
              </a:lnSpc>
            </a:pPr>
            <a:r>
              <a:rPr sz="1800" dirty="0">
                <a:solidFill>
                  <a:srgbClr val="666666"/>
                </a:solidFill>
                <a:latin typeface="Consolas"/>
                <a:cs typeface="Consolas"/>
              </a:rPr>
              <a:t>#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10"/>
              </a:lnSpc>
              <a:tabLst>
                <a:tab pos="1011555" algn="l"/>
                <a:tab pos="2510155" algn="l"/>
              </a:tabLst>
            </a:pPr>
            <a:r>
              <a:rPr sz="1800" dirty="0">
                <a:solidFill>
                  <a:srgbClr val="666666"/>
                </a:solidFill>
                <a:latin typeface="Consolas"/>
                <a:cs typeface="Consolas"/>
              </a:rPr>
              <a:t>#	</a:t>
            </a:r>
            <a:r>
              <a:rPr sz="1800" spc="-10" dirty="0">
                <a:solidFill>
                  <a:srgbClr val="00AD00"/>
                </a:solidFill>
                <a:latin typeface="Consolas"/>
                <a:cs typeface="Consolas"/>
              </a:rPr>
              <a:t>new file:	</a:t>
            </a:r>
            <a:r>
              <a:rPr sz="1800" spc="-15" dirty="0">
                <a:solidFill>
                  <a:srgbClr val="00AD00"/>
                </a:solidFill>
                <a:latin typeface="Consolas"/>
                <a:cs typeface="Consolas"/>
              </a:rPr>
              <a:t>animals.txt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10"/>
              </a:lnSpc>
            </a:pPr>
            <a:r>
              <a:rPr sz="1800" dirty="0">
                <a:solidFill>
                  <a:srgbClr val="666666"/>
                </a:solidFill>
                <a:latin typeface="Consolas"/>
                <a:cs typeface="Consolas"/>
              </a:rPr>
              <a:t>#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15"/>
              </a:lnSpc>
            </a:pPr>
            <a:r>
              <a:rPr sz="1800" dirty="0">
                <a:solidFill>
                  <a:srgbClr val="666666"/>
                </a:solidFill>
                <a:latin typeface="Consolas"/>
                <a:cs typeface="Consolas"/>
              </a:rPr>
              <a:t># </a:t>
            </a:r>
            <a:r>
              <a:rPr sz="1800" spc="-10" dirty="0">
                <a:solidFill>
                  <a:srgbClr val="666666"/>
                </a:solidFill>
                <a:latin typeface="Consolas"/>
                <a:cs typeface="Consolas"/>
              </a:rPr>
              <a:t>Changes not staged for</a:t>
            </a:r>
            <a:r>
              <a:rPr sz="1800" spc="-13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Consolas"/>
                <a:cs typeface="Consolas"/>
              </a:rPr>
              <a:t>commit: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15"/>
              </a:lnSpc>
              <a:tabLst>
                <a:tab pos="511809" algn="l"/>
              </a:tabLst>
            </a:pPr>
            <a:r>
              <a:rPr sz="1800" dirty="0">
                <a:solidFill>
                  <a:srgbClr val="666666"/>
                </a:solidFill>
                <a:latin typeface="Consolas"/>
                <a:cs typeface="Consolas"/>
              </a:rPr>
              <a:t>#	</a:t>
            </a:r>
            <a:r>
              <a:rPr sz="1800" spc="-10" dirty="0">
                <a:solidFill>
                  <a:srgbClr val="666666"/>
                </a:solidFill>
                <a:latin typeface="Consolas"/>
                <a:cs typeface="Consolas"/>
              </a:rPr>
              <a:t>(use "git add &lt;file&gt;..." </a:t>
            </a:r>
            <a:r>
              <a:rPr sz="1800" spc="-5" dirty="0">
                <a:solidFill>
                  <a:srgbClr val="666666"/>
                </a:solidFill>
                <a:latin typeface="Consolas"/>
                <a:cs typeface="Consolas"/>
              </a:rPr>
              <a:t>to </a:t>
            </a:r>
            <a:r>
              <a:rPr sz="1800" spc="-10" dirty="0">
                <a:solidFill>
                  <a:srgbClr val="666666"/>
                </a:solidFill>
                <a:latin typeface="Consolas"/>
                <a:cs typeface="Consolas"/>
              </a:rPr>
              <a:t>update what will be</a:t>
            </a:r>
            <a:r>
              <a:rPr sz="1800" spc="-8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Consolas"/>
                <a:cs typeface="Consolas"/>
              </a:rPr>
              <a:t>committed)</a:t>
            </a:r>
            <a:endParaRPr sz="1800">
              <a:latin typeface="Consolas"/>
              <a:cs typeface="Consolas"/>
            </a:endParaRPr>
          </a:p>
          <a:p>
            <a:pPr marL="12700" marR="5080">
              <a:lnSpc>
                <a:spcPts val="2110"/>
              </a:lnSpc>
              <a:spcBef>
                <a:spcPts val="85"/>
              </a:spcBef>
              <a:tabLst>
                <a:tab pos="511809" algn="l"/>
              </a:tabLst>
            </a:pPr>
            <a:r>
              <a:rPr sz="1800" dirty="0">
                <a:solidFill>
                  <a:srgbClr val="666666"/>
                </a:solidFill>
                <a:latin typeface="Consolas"/>
                <a:cs typeface="Consolas"/>
              </a:rPr>
              <a:t>#	</a:t>
            </a:r>
            <a:r>
              <a:rPr sz="1800" spc="-10" dirty="0">
                <a:solidFill>
                  <a:srgbClr val="666666"/>
                </a:solidFill>
                <a:latin typeface="Consolas"/>
                <a:cs typeface="Consolas"/>
              </a:rPr>
              <a:t>(use "git checkout -- &lt;file&gt;..." to discard changes</a:t>
            </a:r>
            <a:r>
              <a:rPr sz="1800" spc="-11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666666"/>
                </a:solidFill>
                <a:latin typeface="Consolas"/>
                <a:cs typeface="Consolas"/>
              </a:rPr>
              <a:t>in</a:t>
            </a:r>
            <a:r>
              <a:rPr sz="1800" spc="-3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Consolas"/>
                <a:cs typeface="Consolas"/>
              </a:rPr>
              <a:t>working </a:t>
            </a:r>
            <a:r>
              <a:rPr sz="180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Consolas"/>
                <a:cs typeface="Consolas"/>
              </a:rPr>
              <a:t>directory)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050"/>
              </a:lnSpc>
            </a:pPr>
            <a:r>
              <a:rPr sz="1800" dirty="0">
                <a:solidFill>
                  <a:srgbClr val="666666"/>
                </a:solidFill>
                <a:latin typeface="Consolas"/>
                <a:cs typeface="Consolas"/>
              </a:rPr>
              <a:t>#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0980" y="5854700"/>
            <a:ext cx="114998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FF0000"/>
                </a:solidFill>
                <a:latin typeface="Consolas"/>
                <a:cs typeface="Consolas"/>
              </a:rPr>
              <a:t>m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o</a:t>
            </a:r>
            <a:r>
              <a:rPr sz="1800" spc="-15" dirty="0">
                <a:solidFill>
                  <a:srgbClr val="FF0000"/>
                </a:solidFill>
                <a:latin typeface="Consolas"/>
                <a:cs typeface="Consolas"/>
              </a:rPr>
              <a:t>d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i</a:t>
            </a:r>
            <a:r>
              <a:rPr sz="1800" spc="-15" dirty="0">
                <a:solidFill>
                  <a:srgbClr val="FF0000"/>
                </a:solidFill>
                <a:latin typeface="Consolas"/>
                <a:cs typeface="Consolas"/>
              </a:rPr>
              <a:t>fi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e</a:t>
            </a:r>
            <a:r>
              <a:rPr sz="1800" spc="-15" dirty="0">
                <a:solidFill>
                  <a:srgbClr val="FF0000"/>
                </a:solidFill>
                <a:latin typeface="Consolas"/>
                <a:cs typeface="Consolas"/>
              </a:rPr>
              <a:t>d</a:t>
            </a:r>
            <a:r>
              <a:rPr sz="1800" dirty="0">
                <a:solidFill>
                  <a:srgbClr val="FF0000"/>
                </a:solidFill>
                <a:latin typeface="Consolas"/>
                <a:cs typeface="Consolas"/>
              </a:rPr>
              <a:t>: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88995" y="5854700"/>
            <a:ext cx="114998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FF0000"/>
                </a:solidFill>
                <a:latin typeface="Consolas"/>
                <a:cs typeface="Consolas"/>
              </a:rPr>
              <a:t>n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a</a:t>
            </a:r>
            <a:r>
              <a:rPr sz="1800" spc="-15" dirty="0">
                <a:solidFill>
                  <a:srgbClr val="FF0000"/>
                </a:solidFill>
                <a:latin typeface="Consolas"/>
                <a:cs typeface="Consolas"/>
              </a:rPr>
              <a:t>me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s</a:t>
            </a:r>
            <a:r>
              <a:rPr sz="1800" spc="-15" dirty="0">
                <a:solidFill>
                  <a:srgbClr val="FF0000"/>
                </a:solidFill>
                <a:latin typeface="Consolas"/>
                <a:cs typeface="Consolas"/>
              </a:rPr>
              <a:t>.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FF0000"/>
                </a:solidFill>
                <a:latin typeface="Consolas"/>
                <a:cs typeface="Consolas"/>
              </a:rPr>
              <a:t>x</a:t>
            </a:r>
            <a:r>
              <a:rPr sz="1800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490" y="5854700"/>
            <a:ext cx="151130" cy="568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5"/>
              </a:lnSpc>
            </a:pPr>
            <a:r>
              <a:rPr sz="1800" dirty="0">
                <a:solidFill>
                  <a:srgbClr val="666666"/>
                </a:solidFill>
                <a:latin typeface="Consolas"/>
                <a:cs typeface="Consolas"/>
              </a:rPr>
              <a:t>#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solidFill>
                  <a:srgbClr val="666666"/>
                </a:solidFill>
                <a:latin typeface="Consolas"/>
                <a:cs typeface="Consolas"/>
              </a:rPr>
              <a:t>#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3189" y="673100"/>
            <a:ext cx="4749800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09"/>
              </a:lnSpc>
            </a:pPr>
            <a:r>
              <a:rPr sz="5400" spc="650" dirty="0"/>
              <a:t>Unmodify </a:t>
            </a:r>
            <a:r>
              <a:rPr sz="5400" spc="355" dirty="0"/>
              <a:t>a</a:t>
            </a:r>
            <a:r>
              <a:rPr sz="5400" spc="-680" dirty="0"/>
              <a:t> </a:t>
            </a:r>
            <a:r>
              <a:rPr sz="5400" spc="565" dirty="0"/>
              <a:t>file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1490" y="2232659"/>
            <a:ext cx="7890509" cy="3249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6635" algn="l"/>
              </a:tabLst>
            </a:pPr>
            <a:r>
              <a:rPr sz="2400" dirty="0">
                <a:latin typeface="Consolas"/>
                <a:cs typeface="Consolas"/>
              </a:rPr>
              <a:t>$</a:t>
            </a:r>
            <a:r>
              <a:rPr sz="2400" spc="-5" dirty="0">
                <a:latin typeface="Consolas"/>
                <a:cs typeface="Consolas"/>
              </a:rPr>
              <a:t> git	checkout --</a:t>
            </a:r>
            <a:r>
              <a:rPr sz="2400" spc="-85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names.txt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ts val="2845"/>
              </a:lnSpc>
              <a:tabLst>
                <a:tab pos="1016635" algn="l"/>
              </a:tabLst>
            </a:pPr>
            <a:r>
              <a:rPr sz="2400" dirty="0">
                <a:latin typeface="Consolas"/>
                <a:cs typeface="Consolas"/>
              </a:rPr>
              <a:t>$</a:t>
            </a:r>
            <a:r>
              <a:rPr sz="2400" spc="-5" dirty="0">
                <a:latin typeface="Consolas"/>
                <a:cs typeface="Consolas"/>
              </a:rPr>
              <a:t> git	status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10"/>
              </a:lnSpc>
            </a:pPr>
            <a:r>
              <a:rPr sz="2400" dirty="0">
                <a:solidFill>
                  <a:srgbClr val="666666"/>
                </a:solidFill>
                <a:latin typeface="Consolas"/>
                <a:cs typeface="Consolas"/>
              </a:rPr>
              <a:t># </a:t>
            </a: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On branch</a:t>
            </a:r>
            <a:r>
              <a:rPr sz="2400" spc="-9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master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10"/>
              </a:lnSpc>
            </a:pPr>
            <a:r>
              <a:rPr sz="2400" dirty="0">
                <a:solidFill>
                  <a:srgbClr val="666666"/>
                </a:solidFill>
                <a:latin typeface="Consolas"/>
                <a:cs typeface="Consolas"/>
              </a:rPr>
              <a:t># </a:t>
            </a: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Changes to be</a:t>
            </a:r>
            <a:r>
              <a:rPr sz="2400" spc="-8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committed: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10"/>
              </a:lnSpc>
              <a:tabLst>
                <a:tab pos="681990" algn="l"/>
              </a:tabLst>
            </a:pPr>
            <a:r>
              <a:rPr sz="2400" dirty="0">
                <a:solidFill>
                  <a:srgbClr val="666666"/>
                </a:solidFill>
                <a:latin typeface="Consolas"/>
                <a:cs typeface="Consolas"/>
              </a:rPr>
              <a:t>#	</a:t>
            </a: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(use "git reset HEAD &lt;file&gt;..." to</a:t>
            </a:r>
            <a:r>
              <a:rPr sz="2400" spc="-4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Consolas"/>
                <a:cs typeface="Consolas"/>
              </a:rPr>
              <a:t>unstage)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10"/>
              </a:lnSpc>
            </a:pPr>
            <a:r>
              <a:rPr sz="2400" dirty="0">
                <a:solidFill>
                  <a:srgbClr val="666666"/>
                </a:solidFill>
                <a:latin typeface="Consolas"/>
                <a:cs typeface="Consolas"/>
              </a:rPr>
              <a:t>#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10"/>
              </a:lnSpc>
              <a:tabLst>
                <a:tab pos="1353185" algn="l"/>
                <a:tab pos="2023110" algn="l"/>
                <a:tab pos="3361690" algn="l"/>
              </a:tabLst>
            </a:pPr>
            <a:r>
              <a:rPr sz="2400" dirty="0">
                <a:solidFill>
                  <a:srgbClr val="666666"/>
                </a:solidFill>
                <a:latin typeface="Consolas"/>
                <a:cs typeface="Consolas"/>
              </a:rPr>
              <a:t>#	</a:t>
            </a:r>
            <a:r>
              <a:rPr sz="2400" spc="-5" dirty="0">
                <a:solidFill>
                  <a:srgbClr val="00AD00"/>
                </a:solidFill>
                <a:latin typeface="Consolas"/>
                <a:cs typeface="Consolas"/>
              </a:rPr>
              <a:t>new	file:	animals.txt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45"/>
              </a:lnSpc>
            </a:pPr>
            <a:r>
              <a:rPr sz="2400" dirty="0">
                <a:solidFill>
                  <a:srgbClr val="666666"/>
                </a:solidFill>
                <a:latin typeface="Consolas"/>
                <a:cs typeface="Consolas"/>
              </a:rPr>
              <a:t>#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7060" y="353059"/>
            <a:ext cx="3784600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09"/>
              </a:lnSpc>
            </a:pPr>
            <a:r>
              <a:rPr sz="5400" spc="720" dirty="0"/>
              <a:t>do </a:t>
            </a:r>
            <a:r>
              <a:rPr sz="5400" spc="655" dirty="0"/>
              <a:t>it</a:t>
            </a:r>
            <a:r>
              <a:rPr sz="5400" spc="-795" dirty="0"/>
              <a:t> </a:t>
            </a:r>
            <a:r>
              <a:rPr sz="5400" spc="335" dirty="0"/>
              <a:t>again...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1490" y="1906270"/>
            <a:ext cx="7529195" cy="3749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459" dirty="0">
                <a:latin typeface="Arial Narrow"/>
                <a:cs typeface="Arial Narrow"/>
              </a:rPr>
              <a:t>Modify</a:t>
            </a:r>
            <a:r>
              <a:rPr sz="3600" dirty="0">
                <a:latin typeface="Arial Narrow"/>
                <a:cs typeface="Arial Narrow"/>
              </a:rPr>
              <a:t> </a:t>
            </a:r>
            <a:r>
              <a:rPr sz="3600" spc="395" dirty="0">
                <a:latin typeface="Arial Narrow"/>
                <a:cs typeface="Arial Narrow"/>
              </a:rPr>
              <a:t>"names.txt"</a:t>
            </a:r>
            <a:r>
              <a:rPr sz="3600" spc="-5" dirty="0">
                <a:latin typeface="Arial Narrow"/>
                <a:cs typeface="Arial Narrow"/>
              </a:rPr>
              <a:t> </a:t>
            </a:r>
            <a:r>
              <a:rPr sz="3600" spc="555" dirty="0">
                <a:latin typeface="Arial Narrow"/>
                <a:cs typeface="Arial Narrow"/>
              </a:rPr>
              <a:t>to</a:t>
            </a:r>
            <a:r>
              <a:rPr sz="3600" spc="-5" dirty="0">
                <a:latin typeface="Arial Narrow"/>
                <a:cs typeface="Arial Narrow"/>
              </a:rPr>
              <a:t> </a:t>
            </a:r>
            <a:r>
              <a:rPr sz="3600" spc="395" dirty="0">
                <a:latin typeface="Arial Narrow"/>
                <a:cs typeface="Arial Narrow"/>
              </a:rPr>
              <a:t>add</a:t>
            </a:r>
            <a:r>
              <a:rPr sz="3600" spc="5" dirty="0">
                <a:latin typeface="Arial Narrow"/>
                <a:cs typeface="Arial Narrow"/>
              </a:rPr>
              <a:t> </a:t>
            </a:r>
            <a:r>
              <a:rPr sz="3600" spc="355" dirty="0">
                <a:latin typeface="Arial Narrow"/>
                <a:cs typeface="Arial Narrow"/>
              </a:rPr>
              <a:t>"Ramon":</a:t>
            </a:r>
            <a:endParaRPr sz="3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Times New Roman"/>
              <a:cs typeface="Times New Roman"/>
            </a:endParaRPr>
          </a:p>
          <a:p>
            <a:pPr marL="514984" marR="5750560">
              <a:lnSpc>
                <a:spcPct val="97500"/>
              </a:lnSpc>
            </a:pPr>
            <a:r>
              <a:rPr sz="3600" spc="-5" dirty="0">
                <a:latin typeface="Consolas"/>
                <a:cs typeface="Consolas"/>
              </a:rPr>
              <a:t>Alice  Ramon  Bob  Janet  Cindy</a:t>
            </a:r>
            <a:endParaRPr sz="3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3719" rIns="0" bIns="0" rtlCol="0">
            <a:spAutoFit/>
          </a:bodyPr>
          <a:lstStyle/>
          <a:p>
            <a:pPr marL="982980">
              <a:lnSpc>
                <a:spcPts val="8515"/>
              </a:lnSpc>
            </a:pPr>
            <a:r>
              <a:rPr sz="7200" b="1" spc="65" dirty="0">
                <a:latin typeface="Trebuchet MS"/>
                <a:cs typeface="Trebuchet MS"/>
              </a:rPr>
              <a:t>Version</a:t>
            </a:r>
            <a:r>
              <a:rPr sz="7200" b="1" spc="-595" dirty="0">
                <a:latin typeface="Trebuchet MS"/>
                <a:cs typeface="Trebuchet MS"/>
              </a:rPr>
              <a:t> </a:t>
            </a:r>
            <a:r>
              <a:rPr sz="7200" b="1" spc="85" dirty="0">
                <a:latin typeface="Trebuchet MS"/>
                <a:cs typeface="Trebuchet MS"/>
              </a:rPr>
              <a:t>Control</a:t>
            </a:r>
            <a:endParaRPr sz="7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6310" y="271779"/>
            <a:ext cx="5626100" cy="1889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ts val="6050"/>
              </a:lnSpc>
            </a:pPr>
            <a:r>
              <a:rPr sz="5400" spc="480" dirty="0"/>
              <a:t>Stage </a:t>
            </a:r>
            <a:r>
              <a:rPr sz="5400" spc="570" dirty="0"/>
              <a:t>and</a:t>
            </a:r>
            <a:r>
              <a:rPr sz="5400" spc="-509" dirty="0"/>
              <a:t> </a:t>
            </a:r>
            <a:r>
              <a:rPr sz="5400" spc="700" dirty="0"/>
              <a:t>commit  </a:t>
            </a:r>
            <a:r>
              <a:rPr sz="5400" spc="335" dirty="0"/>
              <a:t>EVERYTHING</a:t>
            </a:r>
            <a:endParaRPr sz="5400"/>
          </a:p>
          <a:p>
            <a:pPr marL="8255" algn="ctr">
              <a:lnSpc>
                <a:spcPts val="2760"/>
              </a:lnSpc>
            </a:pPr>
            <a:r>
              <a:rPr sz="2600" b="1" i="1" spc="-175" dirty="0">
                <a:latin typeface="Trebuchet MS"/>
                <a:cs typeface="Trebuchet MS"/>
              </a:rPr>
              <a:t>(except </a:t>
            </a:r>
            <a:r>
              <a:rPr sz="2600" b="1" i="1" spc="-125" dirty="0">
                <a:latin typeface="Trebuchet MS"/>
                <a:cs typeface="Trebuchet MS"/>
              </a:rPr>
              <a:t>untracked</a:t>
            </a:r>
            <a:r>
              <a:rPr sz="2600" b="1" i="1" spc="-415" dirty="0">
                <a:latin typeface="Trebuchet MS"/>
                <a:cs typeface="Trebuchet MS"/>
              </a:rPr>
              <a:t> </a:t>
            </a:r>
            <a:r>
              <a:rPr sz="2600" b="1" i="1" spc="-160" dirty="0">
                <a:latin typeface="Trebuchet MS"/>
                <a:cs typeface="Trebuchet MS"/>
              </a:rPr>
              <a:t>files)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90" y="2919730"/>
            <a:ext cx="8562340" cy="3294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50"/>
              </a:lnSpc>
            </a:pPr>
            <a:r>
              <a:rPr sz="2000" dirty="0">
                <a:latin typeface="Consolas"/>
                <a:cs typeface="Consolas"/>
              </a:rPr>
              <a:t>$ </a:t>
            </a:r>
            <a:r>
              <a:rPr sz="2000" spc="-5" dirty="0">
                <a:latin typeface="Consolas"/>
                <a:cs typeface="Consolas"/>
              </a:rPr>
              <a:t>git commit </a:t>
            </a:r>
            <a:r>
              <a:rPr sz="2000" dirty="0">
                <a:latin typeface="Consolas"/>
                <a:cs typeface="Consolas"/>
              </a:rPr>
              <a:t>-a -m "Commit </a:t>
            </a:r>
            <a:r>
              <a:rPr sz="2000" spc="-5" dirty="0">
                <a:latin typeface="Consolas"/>
                <a:cs typeface="Consolas"/>
              </a:rPr>
              <a:t>unrelated changes.. DON'T DO THIS" 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[master 61f1cd8] Commit </a:t>
            </a: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unrelated changes..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DON'T DO</a:t>
            </a:r>
            <a:r>
              <a:rPr sz="2000" spc="5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THIS</a:t>
            </a:r>
            <a:endParaRPr sz="2000">
              <a:latin typeface="Consolas"/>
              <a:cs typeface="Consolas"/>
            </a:endParaRPr>
          </a:p>
          <a:p>
            <a:pPr marL="152400">
              <a:lnSpc>
                <a:spcPts val="2260"/>
              </a:lnSpc>
            </a:pP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2 files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changed, </a:t>
            </a: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4</a:t>
            </a:r>
            <a:r>
              <a:rPr sz="2000" spc="-1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insertions(+)</a:t>
            </a:r>
            <a:endParaRPr sz="2000">
              <a:latin typeface="Consolas"/>
              <a:cs typeface="Consolas"/>
            </a:endParaRPr>
          </a:p>
          <a:p>
            <a:pPr marL="152400">
              <a:lnSpc>
                <a:spcPts val="2380"/>
              </a:lnSpc>
            </a:pP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create mode 100644</a:t>
            </a:r>
            <a:r>
              <a:rPr sz="2000" spc="3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animals.txt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75"/>
              </a:lnSpc>
            </a:pPr>
            <a:r>
              <a:rPr sz="2000" dirty="0">
                <a:latin typeface="Consolas"/>
                <a:cs typeface="Consolas"/>
              </a:rPr>
              <a:t>$ </a:t>
            </a:r>
            <a:r>
              <a:rPr sz="2000" spc="-5" dirty="0">
                <a:latin typeface="Consolas"/>
                <a:cs typeface="Consolas"/>
              </a:rPr>
              <a:t>git</a:t>
            </a:r>
            <a:r>
              <a:rPr sz="2000" spc="-6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status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355"/>
              </a:lnSpc>
            </a:pP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#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On branch</a:t>
            </a:r>
            <a:r>
              <a:rPr sz="2000" spc="-2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master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380"/>
              </a:lnSpc>
            </a:pP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nothing to </a:t>
            </a: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commit, working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directory</a:t>
            </a: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clean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225" dirty="0">
                <a:latin typeface="Arial Narrow"/>
                <a:cs typeface="Arial Narrow"/>
              </a:rPr>
              <a:t>Note:</a:t>
            </a:r>
            <a:r>
              <a:rPr sz="2000" spc="10" dirty="0">
                <a:latin typeface="Arial Narrow"/>
                <a:cs typeface="Arial Narrow"/>
              </a:rPr>
              <a:t> </a:t>
            </a:r>
            <a:r>
              <a:rPr sz="2000" spc="180" dirty="0">
                <a:latin typeface="Arial Narrow"/>
                <a:cs typeface="Arial Narrow"/>
              </a:rPr>
              <a:t>using</a:t>
            </a:r>
            <a:r>
              <a:rPr sz="2000" spc="10" dirty="0">
                <a:latin typeface="Arial Narrow"/>
                <a:cs typeface="Arial Narrow"/>
              </a:rPr>
              <a:t> </a:t>
            </a:r>
            <a:r>
              <a:rPr sz="2000" spc="170" dirty="0">
                <a:latin typeface="Arial Narrow"/>
                <a:cs typeface="Arial Narrow"/>
              </a:rPr>
              <a:t>"-a"</a:t>
            </a:r>
            <a:r>
              <a:rPr sz="2000" spc="10" dirty="0">
                <a:latin typeface="Arial Narrow"/>
                <a:cs typeface="Arial Narrow"/>
              </a:rPr>
              <a:t> </a:t>
            </a:r>
            <a:r>
              <a:rPr sz="2000" spc="215" dirty="0">
                <a:latin typeface="Arial Narrow"/>
                <a:cs typeface="Arial Narrow"/>
              </a:rPr>
              <a:t>will</a:t>
            </a:r>
            <a:r>
              <a:rPr sz="2000" spc="10" dirty="0">
                <a:latin typeface="Arial Narrow"/>
                <a:cs typeface="Arial Narrow"/>
              </a:rPr>
              <a:t> </a:t>
            </a:r>
            <a:r>
              <a:rPr sz="2000" spc="160" dirty="0">
                <a:latin typeface="Arial Narrow"/>
                <a:cs typeface="Arial Narrow"/>
              </a:rPr>
              <a:t>also</a:t>
            </a:r>
            <a:r>
              <a:rPr sz="2000" spc="20" dirty="0">
                <a:latin typeface="Arial Narrow"/>
                <a:cs typeface="Arial Narrow"/>
              </a:rPr>
              <a:t> </a:t>
            </a:r>
            <a:r>
              <a:rPr sz="2000" spc="195" dirty="0">
                <a:latin typeface="Arial Narrow"/>
                <a:cs typeface="Arial Narrow"/>
              </a:rPr>
              <a:t>stage</a:t>
            </a:r>
            <a:r>
              <a:rPr sz="2000" dirty="0">
                <a:latin typeface="Arial Narrow"/>
                <a:cs typeface="Arial Narrow"/>
              </a:rPr>
              <a:t> </a:t>
            </a:r>
            <a:r>
              <a:rPr sz="2000" spc="254" dirty="0">
                <a:latin typeface="Arial Narrow"/>
                <a:cs typeface="Arial Narrow"/>
              </a:rPr>
              <a:t>moved</a:t>
            </a:r>
            <a:r>
              <a:rPr sz="2000" spc="10" dirty="0">
                <a:latin typeface="Arial Narrow"/>
                <a:cs typeface="Arial Narrow"/>
              </a:rPr>
              <a:t> </a:t>
            </a:r>
            <a:r>
              <a:rPr sz="2000" spc="204" dirty="0">
                <a:latin typeface="Arial Narrow"/>
                <a:cs typeface="Arial Narrow"/>
              </a:rPr>
              <a:t>and</a:t>
            </a:r>
            <a:r>
              <a:rPr sz="2000" dirty="0">
                <a:latin typeface="Arial Narrow"/>
                <a:cs typeface="Arial Narrow"/>
              </a:rPr>
              <a:t> </a:t>
            </a:r>
            <a:r>
              <a:rPr sz="2000" spc="229" dirty="0">
                <a:latin typeface="Arial Narrow"/>
                <a:cs typeface="Arial Narrow"/>
              </a:rPr>
              <a:t>renamed</a:t>
            </a:r>
            <a:r>
              <a:rPr sz="2000" dirty="0">
                <a:latin typeface="Arial Narrow"/>
                <a:cs typeface="Arial Narrow"/>
              </a:rPr>
              <a:t> </a:t>
            </a:r>
            <a:r>
              <a:rPr sz="2000" spc="155" dirty="0">
                <a:latin typeface="Arial Narrow"/>
                <a:cs typeface="Arial Narrow"/>
              </a:rPr>
              <a:t>files.</a:t>
            </a:r>
            <a:endParaRPr sz="20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800" y="972820"/>
            <a:ext cx="3879215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09"/>
              </a:lnSpc>
            </a:pPr>
            <a:r>
              <a:rPr sz="5400" spc="630" dirty="0"/>
              <a:t>View</a:t>
            </a:r>
            <a:r>
              <a:rPr sz="5400" spc="-50" dirty="0"/>
              <a:t> </a:t>
            </a:r>
            <a:r>
              <a:rPr sz="5400" spc="555" dirty="0"/>
              <a:t>history</a:t>
            </a:r>
            <a:endParaRPr sz="5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1965" y="2542046"/>
          <a:ext cx="8956471" cy="1393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2342"/>
                <a:gridCol w="5223686"/>
                <a:gridCol w="2250443"/>
              </a:tblGrid>
              <a:tr h="366395">
                <a:tc>
                  <a:txBody>
                    <a:bodyPr/>
                    <a:lstStyle/>
                    <a:p>
                      <a:pPr marL="22225">
                        <a:lnSpc>
                          <a:spcPts val="2575"/>
                        </a:lnSpc>
                      </a:pPr>
                      <a:r>
                        <a:rPr sz="2200" dirty="0">
                          <a:latin typeface="Consolas"/>
                          <a:cs typeface="Consolas"/>
                        </a:rPr>
                        <a:t>$ git</a:t>
                      </a:r>
                      <a:r>
                        <a:rPr sz="2200" spc="-1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200" dirty="0">
                          <a:latin typeface="Consolas"/>
                          <a:cs typeface="Consolas"/>
                        </a:rPr>
                        <a:t>log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575"/>
                        </a:lnSpc>
                        <a:tabLst>
                          <a:tab pos="1304925" algn="l"/>
                        </a:tabLst>
                      </a:pPr>
                      <a:r>
                        <a:rPr sz="2200" spc="-5" dirty="0">
                          <a:latin typeface="Consolas"/>
                          <a:cs typeface="Consolas"/>
                        </a:rPr>
                        <a:t>--graph	--pretty=format:'%h</a:t>
                      </a:r>
                      <a:r>
                        <a:rPr sz="2200" spc="-4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200" spc="-5" dirty="0">
                          <a:latin typeface="Consolas"/>
                          <a:cs typeface="Consolas"/>
                        </a:rPr>
                        <a:t>%s%d'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575"/>
                        </a:lnSpc>
                      </a:pPr>
                      <a:r>
                        <a:rPr sz="2200" spc="-5" dirty="0">
                          <a:latin typeface="Consolas"/>
                          <a:cs typeface="Consolas"/>
                        </a:rPr>
                        <a:t>--all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326389">
                <a:tc>
                  <a:txBody>
                    <a:bodyPr/>
                    <a:lstStyle/>
                    <a:p>
                      <a:pPr marL="22225">
                        <a:lnSpc>
                          <a:spcPts val="2260"/>
                        </a:lnSpc>
                      </a:pPr>
                      <a:r>
                        <a:rPr sz="2200" dirty="0">
                          <a:solidFill>
                            <a:srgbClr val="666666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sz="2200" spc="-80" dirty="0">
                          <a:solidFill>
                            <a:srgbClr val="666666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200" spc="-5" dirty="0">
                          <a:solidFill>
                            <a:srgbClr val="666666"/>
                          </a:solidFill>
                          <a:latin typeface="Consolas"/>
                          <a:cs typeface="Consolas"/>
                        </a:rPr>
                        <a:t>7c57165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60"/>
                        </a:lnSpc>
                        <a:tabLst>
                          <a:tab pos="4224655" algn="l"/>
                        </a:tabLst>
                      </a:pPr>
                      <a:r>
                        <a:rPr sz="2200" spc="-5" dirty="0">
                          <a:solidFill>
                            <a:srgbClr val="666666"/>
                          </a:solidFill>
                          <a:latin typeface="Consolas"/>
                          <a:cs typeface="Consolas"/>
                        </a:rPr>
                        <a:t>Create </a:t>
                      </a:r>
                      <a:r>
                        <a:rPr sz="2200" dirty="0">
                          <a:solidFill>
                            <a:srgbClr val="666666"/>
                          </a:solidFill>
                          <a:latin typeface="Consolas"/>
                          <a:cs typeface="Consolas"/>
                        </a:rPr>
                        <a:t>2 </a:t>
                      </a:r>
                      <a:r>
                        <a:rPr sz="2200" spc="-5" dirty="0">
                          <a:solidFill>
                            <a:srgbClr val="666666"/>
                          </a:solidFill>
                          <a:latin typeface="Consolas"/>
                          <a:cs typeface="Consolas"/>
                        </a:rPr>
                        <a:t>files in</a:t>
                      </a:r>
                      <a:r>
                        <a:rPr sz="2200" spc="35" dirty="0">
                          <a:solidFill>
                            <a:srgbClr val="666666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200" dirty="0">
                          <a:solidFill>
                            <a:srgbClr val="666666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200" spc="10" dirty="0">
                          <a:solidFill>
                            <a:srgbClr val="666666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200" spc="-5" dirty="0">
                          <a:solidFill>
                            <a:srgbClr val="666666"/>
                          </a:solidFill>
                          <a:latin typeface="Consolas"/>
                          <a:cs typeface="Consolas"/>
                        </a:rPr>
                        <a:t>single	commit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260"/>
                        </a:lnSpc>
                      </a:pPr>
                      <a:r>
                        <a:rPr sz="2200" spc="-5" dirty="0">
                          <a:solidFill>
                            <a:srgbClr val="666666"/>
                          </a:solidFill>
                          <a:latin typeface="Consolas"/>
                          <a:cs typeface="Consolas"/>
                        </a:rPr>
                        <a:t>(HEAD,</a:t>
                      </a:r>
                      <a:r>
                        <a:rPr sz="2200" spc="-80" dirty="0">
                          <a:solidFill>
                            <a:srgbClr val="666666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200" spc="-5" dirty="0">
                          <a:solidFill>
                            <a:srgbClr val="666666"/>
                          </a:solidFill>
                          <a:latin typeface="Consolas"/>
                          <a:cs typeface="Consolas"/>
                        </a:rPr>
                        <a:t>master)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325755">
                <a:tc>
                  <a:txBody>
                    <a:bodyPr/>
                    <a:lstStyle/>
                    <a:p>
                      <a:pPr marL="22225">
                        <a:lnSpc>
                          <a:spcPts val="2260"/>
                        </a:lnSpc>
                      </a:pPr>
                      <a:r>
                        <a:rPr sz="2200" dirty="0">
                          <a:solidFill>
                            <a:srgbClr val="666666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sz="2200" spc="-80" dirty="0">
                          <a:solidFill>
                            <a:srgbClr val="666666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200" spc="-5" dirty="0">
                          <a:solidFill>
                            <a:srgbClr val="666666"/>
                          </a:solidFill>
                          <a:latin typeface="Consolas"/>
                          <a:cs typeface="Consolas"/>
                        </a:rPr>
                        <a:t>e642771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60"/>
                        </a:lnSpc>
                      </a:pPr>
                      <a:r>
                        <a:rPr sz="2200" spc="-5" dirty="0">
                          <a:solidFill>
                            <a:srgbClr val="666666"/>
                          </a:solidFill>
                          <a:latin typeface="Consolas"/>
                          <a:cs typeface="Consolas"/>
                        </a:rPr>
                        <a:t>Make hello.txt more</a:t>
                      </a:r>
                      <a:r>
                        <a:rPr sz="2200" spc="-40" dirty="0">
                          <a:solidFill>
                            <a:srgbClr val="666666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200" spc="-5" dirty="0">
                          <a:solidFill>
                            <a:srgbClr val="666666"/>
                          </a:solidFill>
                          <a:latin typeface="Consolas"/>
                          <a:cs typeface="Consolas"/>
                        </a:rPr>
                        <a:t>exciting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365760">
                <a:tc>
                  <a:txBody>
                    <a:bodyPr/>
                    <a:lstStyle/>
                    <a:p>
                      <a:pPr marL="22225">
                        <a:lnSpc>
                          <a:spcPts val="2255"/>
                        </a:lnSpc>
                      </a:pPr>
                      <a:r>
                        <a:rPr sz="2200" dirty="0">
                          <a:solidFill>
                            <a:srgbClr val="666666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sz="2200" spc="-80" dirty="0">
                          <a:solidFill>
                            <a:srgbClr val="666666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200" spc="-5" dirty="0">
                          <a:solidFill>
                            <a:srgbClr val="666666"/>
                          </a:solidFill>
                          <a:latin typeface="Consolas"/>
                          <a:cs typeface="Consolas"/>
                        </a:rPr>
                        <a:t>6fba518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55"/>
                        </a:lnSpc>
                        <a:tabLst>
                          <a:tab pos="1304925" algn="l"/>
                        </a:tabLst>
                      </a:pPr>
                      <a:r>
                        <a:rPr sz="2200" spc="-5" dirty="0">
                          <a:solidFill>
                            <a:srgbClr val="666666"/>
                          </a:solidFill>
                          <a:latin typeface="Consolas"/>
                          <a:cs typeface="Consolas"/>
                        </a:rPr>
                        <a:t>Initial	Commit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91490" y="4164329"/>
            <a:ext cx="1869439" cy="1017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666666"/>
                </a:solidFill>
                <a:latin typeface="Consolas"/>
                <a:cs typeface="Consolas"/>
              </a:rPr>
              <a:t>or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087755" algn="l"/>
              </a:tabLst>
            </a:pPr>
            <a:r>
              <a:rPr sz="2200" dirty="0">
                <a:latin typeface="Consolas"/>
                <a:cs typeface="Consolas"/>
              </a:rPr>
              <a:t>$</a:t>
            </a:r>
            <a:r>
              <a:rPr sz="2200" spc="-5" dirty="0">
                <a:latin typeface="Consolas"/>
                <a:cs typeface="Consolas"/>
              </a:rPr>
              <a:t> </a:t>
            </a:r>
            <a:r>
              <a:rPr sz="2200" spc="5" dirty="0">
                <a:latin typeface="Consolas"/>
                <a:cs typeface="Consolas"/>
              </a:rPr>
              <a:t>g</a:t>
            </a:r>
            <a:r>
              <a:rPr sz="2200" spc="-5" dirty="0">
                <a:latin typeface="Consolas"/>
                <a:cs typeface="Consolas"/>
              </a:rPr>
              <a:t>it</a:t>
            </a:r>
            <a:r>
              <a:rPr sz="2200" dirty="0">
                <a:latin typeface="Consolas"/>
                <a:cs typeface="Consolas"/>
              </a:rPr>
              <a:t>k	</a:t>
            </a:r>
            <a:r>
              <a:rPr sz="2200" spc="5" dirty="0">
                <a:latin typeface="Consolas"/>
                <a:cs typeface="Consolas"/>
              </a:rPr>
              <a:t>-</a:t>
            </a:r>
            <a:r>
              <a:rPr sz="2200" spc="-5" dirty="0">
                <a:latin typeface="Consolas"/>
                <a:cs typeface="Consolas"/>
              </a:rPr>
              <a:t>-all</a:t>
            </a:r>
            <a:endParaRPr sz="2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010" y="1330960"/>
            <a:ext cx="8388985" cy="3816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ts val="6050"/>
              </a:lnSpc>
            </a:pPr>
            <a:r>
              <a:rPr sz="5400" spc="590" dirty="0">
                <a:latin typeface="Arial Narrow"/>
                <a:cs typeface="Arial Narrow"/>
              </a:rPr>
              <a:t>Unreferenced </a:t>
            </a:r>
            <a:r>
              <a:rPr sz="5400" spc="630" dirty="0">
                <a:latin typeface="Arial Narrow"/>
                <a:cs typeface="Arial Narrow"/>
              </a:rPr>
              <a:t>commits</a:t>
            </a:r>
            <a:r>
              <a:rPr sz="5400" spc="-615" dirty="0">
                <a:latin typeface="Arial Narrow"/>
                <a:cs typeface="Arial Narrow"/>
              </a:rPr>
              <a:t> </a:t>
            </a:r>
            <a:r>
              <a:rPr sz="5400" spc="585" dirty="0">
                <a:latin typeface="Arial Narrow"/>
                <a:cs typeface="Arial Narrow"/>
              </a:rPr>
              <a:t>will  </a:t>
            </a:r>
            <a:r>
              <a:rPr sz="5400" spc="760" dirty="0">
                <a:latin typeface="Arial Narrow"/>
                <a:cs typeface="Arial Narrow"/>
              </a:rPr>
              <a:t>not</a:t>
            </a:r>
            <a:r>
              <a:rPr sz="5400" spc="5" dirty="0">
                <a:latin typeface="Arial Narrow"/>
                <a:cs typeface="Arial Narrow"/>
              </a:rPr>
              <a:t> </a:t>
            </a:r>
            <a:r>
              <a:rPr sz="5400" spc="625" dirty="0">
                <a:latin typeface="Arial Narrow"/>
                <a:cs typeface="Arial Narrow"/>
              </a:rPr>
              <a:t>show</a:t>
            </a:r>
            <a:r>
              <a:rPr sz="5400" spc="5" dirty="0">
                <a:latin typeface="Arial Narrow"/>
                <a:cs typeface="Arial Narrow"/>
              </a:rPr>
              <a:t> </a:t>
            </a:r>
            <a:r>
              <a:rPr sz="5400" spc="675" dirty="0">
                <a:latin typeface="Arial Narrow"/>
                <a:cs typeface="Arial Narrow"/>
              </a:rPr>
              <a:t>up</a:t>
            </a:r>
            <a:r>
              <a:rPr sz="5400" dirty="0">
                <a:latin typeface="Arial Narrow"/>
                <a:cs typeface="Arial Narrow"/>
              </a:rPr>
              <a:t> </a:t>
            </a:r>
            <a:r>
              <a:rPr sz="5400" spc="505" dirty="0">
                <a:latin typeface="Arial Narrow"/>
                <a:cs typeface="Arial Narrow"/>
              </a:rPr>
              <a:t>in</a:t>
            </a:r>
            <a:r>
              <a:rPr sz="5400" spc="5" dirty="0">
                <a:latin typeface="Arial Narrow"/>
                <a:cs typeface="Arial Narrow"/>
              </a:rPr>
              <a:t> </a:t>
            </a:r>
            <a:r>
              <a:rPr sz="5400" spc="700" dirty="0">
                <a:latin typeface="Arial Narrow"/>
                <a:cs typeface="Arial Narrow"/>
              </a:rPr>
              <a:t>the</a:t>
            </a:r>
            <a:r>
              <a:rPr sz="5400" spc="10" dirty="0">
                <a:latin typeface="Arial Narrow"/>
                <a:cs typeface="Arial Narrow"/>
              </a:rPr>
              <a:t> </a:t>
            </a:r>
            <a:r>
              <a:rPr sz="5400" spc="500" dirty="0">
                <a:latin typeface="Arial Narrow"/>
                <a:cs typeface="Arial Narrow"/>
              </a:rPr>
              <a:t>history.</a:t>
            </a:r>
            <a:endParaRPr sz="54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250">
              <a:latin typeface="Times New Roman"/>
              <a:cs typeface="Times New Roman"/>
            </a:endParaRPr>
          </a:p>
          <a:p>
            <a:pPr marL="130810" marR="121285" algn="ctr">
              <a:lnSpc>
                <a:spcPts val="6050"/>
              </a:lnSpc>
            </a:pPr>
            <a:r>
              <a:rPr sz="5400" spc="484" dirty="0">
                <a:latin typeface="Arial Narrow"/>
                <a:cs typeface="Arial Narrow"/>
              </a:rPr>
              <a:t>Coincidentally,</a:t>
            </a:r>
            <a:r>
              <a:rPr sz="5400" spc="-10" dirty="0">
                <a:latin typeface="Arial Narrow"/>
                <a:cs typeface="Arial Narrow"/>
              </a:rPr>
              <a:t> </a:t>
            </a:r>
            <a:r>
              <a:rPr sz="5400" spc="775" dirty="0">
                <a:latin typeface="Arial Narrow"/>
                <a:cs typeface="Arial Narrow"/>
              </a:rPr>
              <a:t>we</a:t>
            </a:r>
            <a:r>
              <a:rPr sz="5400" spc="-10" dirty="0">
                <a:latin typeface="Arial Narrow"/>
                <a:cs typeface="Arial Narrow"/>
              </a:rPr>
              <a:t> </a:t>
            </a:r>
            <a:r>
              <a:rPr sz="5400" spc="425" dirty="0">
                <a:latin typeface="Arial Narrow"/>
                <a:cs typeface="Arial Narrow"/>
              </a:rPr>
              <a:t>can</a:t>
            </a:r>
            <a:r>
              <a:rPr sz="5400" spc="-20" dirty="0">
                <a:latin typeface="Arial Narrow"/>
                <a:cs typeface="Arial Narrow"/>
              </a:rPr>
              <a:t> </a:t>
            </a:r>
            <a:r>
              <a:rPr sz="5400" spc="459" dirty="0">
                <a:latin typeface="Arial Narrow"/>
                <a:cs typeface="Arial Narrow"/>
              </a:rPr>
              <a:t>use  </a:t>
            </a:r>
            <a:r>
              <a:rPr sz="5400" spc="385" dirty="0">
                <a:latin typeface="Arial Narrow"/>
                <a:cs typeface="Arial Narrow"/>
              </a:rPr>
              <a:t>Tags</a:t>
            </a:r>
            <a:r>
              <a:rPr sz="5400" spc="5" dirty="0">
                <a:latin typeface="Arial Narrow"/>
                <a:cs typeface="Arial Narrow"/>
              </a:rPr>
              <a:t> </a:t>
            </a:r>
            <a:r>
              <a:rPr sz="5400" spc="830" dirty="0">
                <a:latin typeface="Arial Narrow"/>
                <a:cs typeface="Arial Narrow"/>
              </a:rPr>
              <a:t>to</a:t>
            </a:r>
            <a:r>
              <a:rPr sz="5400" dirty="0">
                <a:latin typeface="Arial Narrow"/>
                <a:cs typeface="Arial Narrow"/>
              </a:rPr>
              <a:t> </a:t>
            </a:r>
            <a:r>
              <a:rPr sz="5400" spc="635" dirty="0">
                <a:latin typeface="Arial Narrow"/>
                <a:cs typeface="Arial Narrow"/>
              </a:rPr>
              <a:t>refer</a:t>
            </a:r>
            <a:r>
              <a:rPr sz="5400" spc="5" dirty="0">
                <a:latin typeface="Arial Narrow"/>
                <a:cs typeface="Arial Narrow"/>
              </a:rPr>
              <a:t> </a:t>
            </a:r>
            <a:r>
              <a:rPr sz="5400" spc="830" dirty="0">
                <a:latin typeface="Arial Narrow"/>
                <a:cs typeface="Arial Narrow"/>
              </a:rPr>
              <a:t>to</a:t>
            </a:r>
            <a:r>
              <a:rPr sz="5400" dirty="0">
                <a:latin typeface="Arial Narrow"/>
                <a:cs typeface="Arial Narrow"/>
              </a:rPr>
              <a:t> </a:t>
            </a:r>
            <a:r>
              <a:rPr sz="5400" spc="355" dirty="0">
                <a:latin typeface="Arial Narrow"/>
                <a:cs typeface="Arial Narrow"/>
              </a:rPr>
              <a:t>a</a:t>
            </a:r>
            <a:r>
              <a:rPr sz="5400" spc="5" dirty="0">
                <a:latin typeface="Arial Narrow"/>
                <a:cs typeface="Arial Narrow"/>
              </a:rPr>
              <a:t> </a:t>
            </a:r>
            <a:r>
              <a:rPr sz="5400" spc="615" dirty="0">
                <a:latin typeface="Arial Narrow"/>
                <a:cs typeface="Arial Narrow"/>
              </a:rPr>
              <a:t>commit.</a:t>
            </a:r>
            <a:endParaRPr sz="54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800" y="979170"/>
            <a:ext cx="3879215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09"/>
              </a:lnSpc>
            </a:pPr>
            <a:r>
              <a:rPr sz="5400" spc="630" dirty="0"/>
              <a:t>View</a:t>
            </a:r>
            <a:r>
              <a:rPr sz="5400" spc="-50" dirty="0"/>
              <a:t> </a:t>
            </a:r>
            <a:r>
              <a:rPr sz="5400" spc="555" dirty="0"/>
              <a:t>history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1490" y="2545079"/>
            <a:ext cx="8362315" cy="263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9"/>
              </a:lnSpc>
            </a:pPr>
            <a:r>
              <a:rPr sz="1600" dirty="0">
                <a:latin typeface="Consolas"/>
                <a:cs typeface="Consolas"/>
              </a:rPr>
              <a:t>$ </a:t>
            </a:r>
            <a:r>
              <a:rPr sz="1600" spc="-5" dirty="0">
                <a:latin typeface="Consolas"/>
                <a:cs typeface="Consolas"/>
              </a:rPr>
              <a:t>git log </a:t>
            </a:r>
            <a:r>
              <a:rPr sz="1600" spc="-10" dirty="0">
                <a:latin typeface="Consolas"/>
                <a:cs typeface="Consolas"/>
              </a:rPr>
              <a:t>--graph --pretty=format:'%h %s%d' --all</a:t>
            </a:r>
            <a:endParaRPr sz="1600">
              <a:latin typeface="Consolas"/>
              <a:cs typeface="Consolas"/>
            </a:endParaRPr>
          </a:p>
          <a:p>
            <a:pPr marL="234315" indent="-221615">
              <a:lnSpc>
                <a:spcPts val="1860"/>
              </a:lnSpc>
              <a:buChar char="*"/>
              <a:tabLst>
                <a:tab pos="234950" algn="l"/>
              </a:tabLst>
            </a:pPr>
            <a:r>
              <a:rPr sz="1600" spc="-10" dirty="0">
                <a:solidFill>
                  <a:srgbClr val="666666"/>
                </a:solidFill>
                <a:latin typeface="Consolas"/>
                <a:cs typeface="Consolas"/>
              </a:rPr>
              <a:t>2a1b52e Revert "Commit unrelated changes... DON'T </a:t>
            </a:r>
            <a:r>
              <a:rPr sz="1600" spc="-5" dirty="0">
                <a:solidFill>
                  <a:srgbClr val="666666"/>
                </a:solidFill>
                <a:latin typeface="Consolas"/>
                <a:cs typeface="Consolas"/>
              </a:rPr>
              <a:t>DO </a:t>
            </a:r>
            <a:r>
              <a:rPr sz="1600" spc="-10" dirty="0">
                <a:solidFill>
                  <a:srgbClr val="666666"/>
                </a:solidFill>
                <a:latin typeface="Consolas"/>
                <a:cs typeface="Consolas"/>
              </a:rPr>
              <a:t>THIS"</a:t>
            </a:r>
            <a:r>
              <a:rPr sz="1600" spc="114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666666"/>
                </a:solidFill>
                <a:latin typeface="Consolas"/>
                <a:cs typeface="Consolas"/>
              </a:rPr>
              <a:t>(tagging-demo)</a:t>
            </a:r>
            <a:endParaRPr sz="1600">
              <a:latin typeface="Consolas"/>
              <a:cs typeface="Consolas"/>
            </a:endParaRPr>
          </a:p>
          <a:p>
            <a:pPr marL="234315" indent="-221615">
              <a:lnSpc>
                <a:spcPts val="1860"/>
              </a:lnSpc>
              <a:buChar char="*"/>
              <a:tabLst>
                <a:tab pos="234950" algn="l"/>
              </a:tabLst>
            </a:pPr>
            <a:r>
              <a:rPr sz="1600" spc="-10" dirty="0">
                <a:solidFill>
                  <a:srgbClr val="666666"/>
                </a:solidFill>
                <a:latin typeface="Consolas"/>
                <a:cs typeface="Consolas"/>
              </a:rPr>
              <a:t>3a0eac3 Commit unrelated changes... DON'T </a:t>
            </a:r>
            <a:r>
              <a:rPr sz="1600" spc="-5" dirty="0">
                <a:solidFill>
                  <a:srgbClr val="666666"/>
                </a:solidFill>
                <a:latin typeface="Consolas"/>
                <a:cs typeface="Consolas"/>
              </a:rPr>
              <a:t>DO</a:t>
            </a:r>
            <a:r>
              <a:rPr sz="1600" spc="5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666666"/>
                </a:solidFill>
                <a:latin typeface="Consolas"/>
                <a:cs typeface="Consolas"/>
              </a:rPr>
              <a:t>THIS</a:t>
            </a:r>
            <a:endParaRPr sz="1600">
              <a:latin typeface="Consolas"/>
              <a:cs typeface="Consolas"/>
            </a:endParaRPr>
          </a:p>
          <a:p>
            <a:pPr marL="234315" indent="-221615">
              <a:lnSpc>
                <a:spcPts val="1860"/>
              </a:lnSpc>
              <a:buChar char="*"/>
              <a:tabLst>
                <a:tab pos="234950" algn="l"/>
              </a:tabLst>
            </a:pPr>
            <a:r>
              <a:rPr sz="1600" spc="-10" dirty="0">
                <a:solidFill>
                  <a:srgbClr val="666666"/>
                </a:solidFill>
                <a:latin typeface="Consolas"/>
                <a:cs typeface="Consolas"/>
              </a:rPr>
              <a:t>5e545ed </a:t>
            </a:r>
            <a:r>
              <a:rPr sz="1600" spc="-5" dirty="0">
                <a:solidFill>
                  <a:srgbClr val="666666"/>
                </a:solidFill>
                <a:latin typeface="Consolas"/>
                <a:cs typeface="Consolas"/>
              </a:rPr>
              <a:t>Add</a:t>
            </a:r>
            <a:r>
              <a:rPr sz="1600" spc="-6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666666"/>
                </a:solidFill>
                <a:latin typeface="Consolas"/>
                <a:cs typeface="Consolas"/>
              </a:rPr>
              <a:t>Janet</a:t>
            </a:r>
            <a:endParaRPr sz="1600">
              <a:latin typeface="Consolas"/>
              <a:cs typeface="Consolas"/>
            </a:endParaRPr>
          </a:p>
          <a:p>
            <a:pPr marL="234315" indent="-221615">
              <a:lnSpc>
                <a:spcPts val="1860"/>
              </a:lnSpc>
              <a:buChar char="*"/>
              <a:tabLst>
                <a:tab pos="234950" algn="l"/>
              </a:tabLst>
            </a:pPr>
            <a:r>
              <a:rPr sz="1600" spc="-10" dirty="0">
                <a:solidFill>
                  <a:srgbClr val="666666"/>
                </a:solidFill>
                <a:latin typeface="Consolas"/>
                <a:cs typeface="Consolas"/>
              </a:rPr>
              <a:t>7c57165 Create </a:t>
            </a:r>
            <a:r>
              <a:rPr sz="1600" dirty="0">
                <a:solidFill>
                  <a:srgbClr val="666666"/>
                </a:solidFill>
                <a:latin typeface="Consolas"/>
                <a:cs typeface="Consolas"/>
              </a:rPr>
              <a:t>2 </a:t>
            </a:r>
            <a:r>
              <a:rPr sz="1600" spc="-5" dirty="0">
                <a:solidFill>
                  <a:srgbClr val="666666"/>
                </a:solidFill>
                <a:latin typeface="Consolas"/>
                <a:cs typeface="Consolas"/>
              </a:rPr>
              <a:t>files in </a:t>
            </a:r>
            <a:r>
              <a:rPr sz="1600" dirty="0">
                <a:solidFill>
                  <a:srgbClr val="666666"/>
                </a:solidFill>
                <a:latin typeface="Consolas"/>
                <a:cs typeface="Consolas"/>
              </a:rPr>
              <a:t>a </a:t>
            </a:r>
            <a:r>
              <a:rPr sz="1600" spc="-10" dirty="0">
                <a:solidFill>
                  <a:srgbClr val="666666"/>
                </a:solidFill>
                <a:latin typeface="Consolas"/>
                <a:cs typeface="Consolas"/>
              </a:rPr>
              <a:t>single commit (HEAD,</a:t>
            </a:r>
            <a:r>
              <a:rPr sz="1600" spc="-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666666"/>
                </a:solidFill>
                <a:latin typeface="Consolas"/>
                <a:cs typeface="Consolas"/>
              </a:rPr>
              <a:t>master)</a:t>
            </a:r>
            <a:endParaRPr sz="1600">
              <a:latin typeface="Consolas"/>
              <a:cs typeface="Consolas"/>
            </a:endParaRPr>
          </a:p>
          <a:p>
            <a:pPr marL="234315" indent="-221615">
              <a:lnSpc>
                <a:spcPts val="1860"/>
              </a:lnSpc>
              <a:buChar char="*"/>
              <a:tabLst>
                <a:tab pos="234950" algn="l"/>
              </a:tabLst>
            </a:pPr>
            <a:r>
              <a:rPr sz="1600" spc="-10" dirty="0">
                <a:solidFill>
                  <a:srgbClr val="666666"/>
                </a:solidFill>
                <a:latin typeface="Consolas"/>
                <a:cs typeface="Consolas"/>
              </a:rPr>
              <a:t>e642771 </a:t>
            </a:r>
            <a:r>
              <a:rPr sz="1600" spc="-5" dirty="0">
                <a:solidFill>
                  <a:srgbClr val="666666"/>
                </a:solidFill>
                <a:latin typeface="Consolas"/>
                <a:cs typeface="Consolas"/>
              </a:rPr>
              <a:t>Make </a:t>
            </a:r>
            <a:r>
              <a:rPr sz="1600" spc="-10" dirty="0">
                <a:solidFill>
                  <a:srgbClr val="666666"/>
                </a:solidFill>
                <a:latin typeface="Consolas"/>
                <a:cs typeface="Consolas"/>
              </a:rPr>
              <a:t>hello.txt </a:t>
            </a:r>
            <a:r>
              <a:rPr sz="1600" spc="-5" dirty="0">
                <a:solidFill>
                  <a:srgbClr val="666666"/>
                </a:solidFill>
                <a:latin typeface="Consolas"/>
                <a:cs typeface="Consolas"/>
              </a:rPr>
              <a:t>more</a:t>
            </a:r>
            <a:r>
              <a:rPr sz="1600" spc="-4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666666"/>
                </a:solidFill>
                <a:latin typeface="Consolas"/>
                <a:cs typeface="Consolas"/>
              </a:rPr>
              <a:t>exciting</a:t>
            </a:r>
            <a:endParaRPr sz="1600">
              <a:latin typeface="Consolas"/>
              <a:cs typeface="Consolas"/>
            </a:endParaRPr>
          </a:p>
          <a:p>
            <a:pPr marL="234315" indent="-221615">
              <a:lnSpc>
                <a:spcPts val="1889"/>
              </a:lnSpc>
              <a:buChar char="*"/>
              <a:tabLst>
                <a:tab pos="234950" algn="l"/>
              </a:tabLst>
            </a:pPr>
            <a:r>
              <a:rPr sz="1600" spc="-10" dirty="0">
                <a:solidFill>
                  <a:srgbClr val="666666"/>
                </a:solidFill>
                <a:latin typeface="Consolas"/>
                <a:cs typeface="Consolas"/>
              </a:rPr>
              <a:t>6fba518 Initial</a:t>
            </a:r>
            <a:r>
              <a:rPr sz="1600" spc="-4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666666"/>
                </a:solidFill>
                <a:latin typeface="Consolas"/>
                <a:cs typeface="Consolas"/>
              </a:rPr>
              <a:t>Commit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666666"/>
                </a:solidFill>
                <a:latin typeface="Consolas"/>
                <a:cs typeface="Consolas"/>
              </a:rPr>
              <a:t>or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nsolas"/>
                <a:cs typeface="Consolas"/>
              </a:rPr>
              <a:t>$ </a:t>
            </a:r>
            <a:r>
              <a:rPr sz="1600" spc="-5" dirty="0">
                <a:latin typeface="Consolas"/>
                <a:cs typeface="Consolas"/>
              </a:rPr>
              <a:t>gitk</a:t>
            </a:r>
            <a:r>
              <a:rPr sz="1600" spc="-11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--all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8969" rIns="0" bIns="0" rtlCol="0">
            <a:spAutoFit/>
          </a:bodyPr>
          <a:lstStyle/>
          <a:p>
            <a:pPr marL="1838960">
              <a:lnSpc>
                <a:spcPts val="7109"/>
              </a:lnSpc>
            </a:pPr>
            <a:r>
              <a:rPr sz="6000" b="1" spc="155" dirty="0">
                <a:latin typeface="Trebuchet MS"/>
                <a:cs typeface="Trebuchet MS"/>
              </a:rPr>
              <a:t>Best</a:t>
            </a:r>
            <a:r>
              <a:rPr sz="6000" b="1" spc="-465" dirty="0">
                <a:latin typeface="Trebuchet MS"/>
                <a:cs typeface="Trebuchet MS"/>
              </a:rPr>
              <a:t> </a:t>
            </a:r>
            <a:r>
              <a:rPr sz="6000" b="1" spc="-35" dirty="0">
                <a:latin typeface="Trebuchet MS"/>
                <a:cs typeface="Trebuchet MS"/>
              </a:rPr>
              <a:t>Practices</a:t>
            </a:r>
            <a:endParaRPr sz="6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0" marR="5080" indent="-1490980">
              <a:lnSpc>
                <a:spcPts val="6050"/>
              </a:lnSpc>
            </a:pPr>
            <a:r>
              <a:rPr sz="5400" spc="665" dirty="0"/>
              <a:t>Write </a:t>
            </a:r>
            <a:r>
              <a:rPr sz="5400" spc="700" dirty="0"/>
              <a:t>good</a:t>
            </a:r>
            <a:r>
              <a:rPr sz="5400" spc="-710" dirty="0"/>
              <a:t> </a:t>
            </a:r>
            <a:r>
              <a:rPr sz="5400" spc="700" dirty="0"/>
              <a:t>commit  </a:t>
            </a:r>
            <a:r>
              <a:rPr sz="5400" spc="455" dirty="0"/>
              <a:t>messages</a:t>
            </a:r>
            <a:endParaRPr sz="540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6830">
              <a:lnSpc>
                <a:spcPts val="3590"/>
              </a:lnSpc>
            </a:pPr>
            <a:r>
              <a:rPr spc="320" dirty="0"/>
              <a:t>You</a:t>
            </a:r>
            <a:r>
              <a:rPr dirty="0"/>
              <a:t> </a:t>
            </a:r>
            <a:r>
              <a:rPr spc="330" dirty="0"/>
              <a:t>should</a:t>
            </a:r>
            <a:r>
              <a:rPr spc="5" dirty="0"/>
              <a:t> </a:t>
            </a:r>
            <a:r>
              <a:rPr spc="375" dirty="0"/>
              <a:t>be</a:t>
            </a:r>
            <a:r>
              <a:rPr dirty="0"/>
              <a:t> </a:t>
            </a:r>
            <a:r>
              <a:rPr spc="310" dirty="0"/>
              <a:t>able</a:t>
            </a:r>
            <a:r>
              <a:rPr spc="10" dirty="0"/>
              <a:t> </a:t>
            </a:r>
            <a:r>
              <a:rPr spc="484" dirty="0"/>
              <a:t>to</a:t>
            </a:r>
            <a:r>
              <a:rPr spc="10" dirty="0"/>
              <a:t> </a:t>
            </a:r>
            <a:r>
              <a:rPr spc="425" dirty="0"/>
              <a:t>get</a:t>
            </a:r>
            <a:r>
              <a:rPr dirty="0"/>
              <a:t> </a:t>
            </a:r>
            <a:r>
              <a:rPr spc="285" dirty="0"/>
              <a:t>an</a:t>
            </a:r>
            <a:r>
              <a:rPr dirty="0"/>
              <a:t> </a:t>
            </a:r>
            <a:r>
              <a:rPr spc="295" dirty="0"/>
              <a:t>idea</a:t>
            </a:r>
            <a:r>
              <a:rPr dirty="0"/>
              <a:t> </a:t>
            </a:r>
            <a:r>
              <a:rPr spc="425" dirty="0"/>
              <a:t>what</a:t>
            </a:r>
            <a:r>
              <a:rPr dirty="0"/>
              <a:t> </a:t>
            </a:r>
            <a:r>
              <a:rPr spc="320" dirty="0"/>
              <a:t>changed  </a:t>
            </a:r>
            <a:r>
              <a:rPr spc="330" dirty="0"/>
              <a:t>and</a:t>
            </a:r>
            <a:r>
              <a:rPr spc="10" dirty="0"/>
              <a:t> </a:t>
            </a:r>
            <a:r>
              <a:rPr spc="405" dirty="0"/>
              <a:t>why</a:t>
            </a:r>
            <a:r>
              <a:rPr spc="15" dirty="0"/>
              <a:t> </a:t>
            </a:r>
            <a:r>
              <a:rPr spc="315" dirty="0"/>
              <a:t>just</a:t>
            </a:r>
            <a:r>
              <a:rPr spc="5" dirty="0"/>
              <a:t> </a:t>
            </a:r>
            <a:r>
              <a:rPr spc="345" dirty="0"/>
              <a:t>by</a:t>
            </a:r>
            <a:r>
              <a:rPr spc="15" dirty="0"/>
              <a:t> </a:t>
            </a:r>
            <a:r>
              <a:rPr spc="355" dirty="0"/>
              <a:t>looking</a:t>
            </a:r>
            <a:r>
              <a:rPr spc="5" dirty="0"/>
              <a:t> </a:t>
            </a:r>
            <a:r>
              <a:rPr spc="380" dirty="0"/>
              <a:t>at</a:t>
            </a:r>
            <a:r>
              <a:rPr dirty="0"/>
              <a:t> </a:t>
            </a:r>
            <a:r>
              <a:rPr spc="409" dirty="0"/>
              <a:t>the</a:t>
            </a:r>
            <a:r>
              <a:rPr spc="15" dirty="0"/>
              <a:t> </a:t>
            </a:r>
            <a:r>
              <a:rPr spc="420" dirty="0"/>
              <a:t>commit</a:t>
            </a:r>
            <a:r>
              <a:rPr spc="5" dirty="0"/>
              <a:t> </a:t>
            </a:r>
            <a:r>
              <a:rPr spc="265" dirty="0"/>
              <a:t>messages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517753" rIns="0" bIns="0" rtlCol="0">
            <a:spAutoFit/>
          </a:bodyPr>
          <a:lstStyle/>
          <a:p>
            <a:pPr marL="734060">
              <a:lnSpc>
                <a:spcPts val="6409"/>
              </a:lnSpc>
            </a:pPr>
            <a:r>
              <a:rPr sz="5400" spc="680" dirty="0"/>
              <a:t>Commit </a:t>
            </a:r>
            <a:r>
              <a:rPr sz="5400" spc="600" dirty="0"/>
              <a:t>related</a:t>
            </a:r>
            <a:r>
              <a:rPr sz="5400" spc="-700" dirty="0"/>
              <a:t> </a:t>
            </a:r>
            <a:r>
              <a:rPr sz="5400" spc="470" dirty="0"/>
              <a:t>changes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825500" y="3741420"/>
            <a:ext cx="841946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225" dirty="0">
                <a:latin typeface="Arial Narrow"/>
                <a:cs typeface="Arial Narrow"/>
              </a:rPr>
              <a:t>This</a:t>
            </a:r>
            <a:r>
              <a:rPr sz="3200" spc="5" dirty="0">
                <a:latin typeface="Arial Narrow"/>
                <a:cs typeface="Arial Narrow"/>
              </a:rPr>
              <a:t> </a:t>
            </a:r>
            <a:r>
              <a:rPr sz="3200" spc="420" dirty="0">
                <a:latin typeface="Arial Narrow"/>
                <a:cs typeface="Arial Narrow"/>
              </a:rPr>
              <a:t>would</a:t>
            </a:r>
            <a:r>
              <a:rPr sz="3200" dirty="0">
                <a:latin typeface="Arial Narrow"/>
                <a:cs typeface="Arial Narrow"/>
              </a:rPr>
              <a:t> </a:t>
            </a:r>
            <a:r>
              <a:rPr sz="3200" spc="365" dirty="0">
                <a:latin typeface="Arial Narrow"/>
                <a:cs typeface="Arial Narrow"/>
              </a:rPr>
              <a:t>make</a:t>
            </a:r>
            <a:r>
              <a:rPr sz="3200" spc="5" dirty="0">
                <a:latin typeface="Arial Narrow"/>
                <a:cs typeface="Arial Narrow"/>
              </a:rPr>
              <a:t> </a:t>
            </a:r>
            <a:r>
              <a:rPr sz="3200" spc="390" dirty="0">
                <a:latin typeface="Arial Narrow"/>
                <a:cs typeface="Arial Narrow"/>
              </a:rPr>
              <a:t>it</a:t>
            </a:r>
            <a:r>
              <a:rPr sz="3200" spc="5" dirty="0">
                <a:latin typeface="Arial Narrow"/>
                <a:cs typeface="Arial Narrow"/>
              </a:rPr>
              <a:t> </a:t>
            </a:r>
            <a:r>
              <a:rPr sz="3200" spc="254" dirty="0">
                <a:latin typeface="Arial Narrow"/>
                <a:cs typeface="Arial Narrow"/>
              </a:rPr>
              <a:t>easier</a:t>
            </a:r>
            <a:r>
              <a:rPr sz="3200" spc="10" dirty="0">
                <a:latin typeface="Arial Narrow"/>
                <a:cs typeface="Arial Narrow"/>
              </a:rPr>
              <a:t> </a:t>
            </a:r>
            <a:r>
              <a:rPr sz="3200" spc="490" dirty="0">
                <a:latin typeface="Arial Narrow"/>
                <a:cs typeface="Arial Narrow"/>
              </a:rPr>
              <a:t>to</a:t>
            </a:r>
            <a:r>
              <a:rPr sz="3200" spc="15" dirty="0">
                <a:latin typeface="Arial Narrow"/>
                <a:cs typeface="Arial Narrow"/>
              </a:rPr>
              <a:t> </a:t>
            </a:r>
            <a:r>
              <a:rPr sz="3200" spc="340" dirty="0">
                <a:latin typeface="Arial Narrow"/>
                <a:cs typeface="Arial Narrow"/>
              </a:rPr>
              <a:t>roll</a:t>
            </a:r>
            <a:r>
              <a:rPr sz="3200" spc="15" dirty="0">
                <a:latin typeface="Arial Narrow"/>
                <a:cs typeface="Arial Narrow"/>
              </a:rPr>
              <a:t> </a:t>
            </a:r>
            <a:r>
              <a:rPr sz="3200" spc="290" dirty="0">
                <a:latin typeface="Arial Narrow"/>
                <a:cs typeface="Arial Narrow"/>
              </a:rPr>
              <a:t>back</a:t>
            </a:r>
            <a:r>
              <a:rPr sz="3200" spc="5" dirty="0">
                <a:latin typeface="Arial Narrow"/>
                <a:cs typeface="Arial Narrow"/>
              </a:rPr>
              <a:t> </a:t>
            </a:r>
            <a:r>
              <a:rPr sz="3200" spc="275" dirty="0">
                <a:latin typeface="Arial Narrow"/>
                <a:cs typeface="Arial Narrow"/>
              </a:rPr>
              <a:t>changes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7229" rIns="0" bIns="0" rtlCol="0">
            <a:spAutoFit/>
          </a:bodyPr>
          <a:lstStyle/>
          <a:p>
            <a:pPr marL="2172970">
              <a:lnSpc>
                <a:spcPts val="6409"/>
              </a:lnSpc>
            </a:pPr>
            <a:r>
              <a:rPr sz="5400" spc="680" dirty="0"/>
              <a:t>Commit</a:t>
            </a:r>
            <a:r>
              <a:rPr sz="5400" spc="-50" dirty="0"/>
              <a:t> </a:t>
            </a:r>
            <a:r>
              <a:rPr sz="5400" spc="735" dirty="0"/>
              <a:t>often</a:t>
            </a:r>
            <a:endParaRPr sz="5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437743" rIns="0" bIns="0" rtlCol="0">
            <a:spAutoFit/>
          </a:bodyPr>
          <a:lstStyle/>
          <a:p>
            <a:pPr marL="298450">
              <a:lnSpc>
                <a:spcPts val="5710"/>
              </a:lnSpc>
            </a:pPr>
            <a:r>
              <a:rPr spc="605" dirty="0"/>
              <a:t>Do</a:t>
            </a:r>
            <a:r>
              <a:rPr spc="-10" dirty="0"/>
              <a:t> </a:t>
            </a:r>
            <a:r>
              <a:rPr spc="680" dirty="0"/>
              <a:t>not</a:t>
            </a:r>
            <a:r>
              <a:rPr spc="-5" dirty="0"/>
              <a:t> </a:t>
            </a:r>
            <a:r>
              <a:rPr spc="625" dirty="0"/>
              <a:t>commit</a:t>
            </a:r>
            <a:r>
              <a:rPr spc="-15" dirty="0"/>
              <a:t> </a:t>
            </a:r>
            <a:r>
              <a:rPr spc="550" dirty="0"/>
              <a:t>generated</a:t>
            </a:r>
            <a:r>
              <a:rPr spc="-5" dirty="0"/>
              <a:t> </a:t>
            </a:r>
            <a:r>
              <a:rPr spc="434" dirty="0"/>
              <a:t>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8400" y="3527551"/>
            <a:ext cx="7737475" cy="788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8060" marR="5080" indent="-2245360">
              <a:lnSpc>
                <a:spcPts val="3130"/>
              </a:lnSpc>
            </a:pPr>
            <a:r>
              <a:rPr sz="2800" spc="125" dirty="0">
                <a:latin typeface="Arial Narrow"/>
                <a:cs typeface="Arial Narrow"/>
              </a:rPr>
              <a:t>E.g.</a:t>
            </a:r>
            <a:r>
              <a:rPr sz="2800" dirty="0">
                <a:latin typeface="Arial Narrow"/>
                <a:cs typeface="Arial Narrow"/>
              </a:rPr>
              <a:t> </a:t>
            </a:r>
            <a:r>
              <a:rPr sz="2800" spc="305" dirty="0">
                <a:latin typeface="Arial Narrow"/>
                <a:cs typeface="Arial Narrow"/>
              </a:rPr>
              <a:t>compiled</a:t>
            </a:r>
            <a:r>
              <a:rPr sz="2800" dirty="0">
                <a:latin typeface="Arial Narrow"/>
                <a:cs typeface="Arial Narrow"/>
              </a:rPr>
              <a:t> </a:t>
            </a:r>
            <a:r>
              <a:rPr sz="2800" spc="315" dirty="0">
                <a:latin typeface="Arial Narrow"/>
                <a:cs typeface="Arial Narrow"/>
              </a:rPr>
              <a:t>bytecode</a:t>
            </a:r>
            <a:r>
              <a:rPr sz="2800" spc="-10" dirty="0">
                <a:latin typeface="Arial Narrow"/>
                <a:cs typeface="Arial Narrow"/>
              </a:rPr>
              <a:t> </a:t>
            </a:r>
            <a:r>
              <a:rPr sz="2800" spc="340" dirty="0">
                <a:latin typeface="Arial Narrow"/>
                <a:cs typeface="Arial Narrow"/>
              </a:rPr>
              <a:t>or</a:t>
            </a:r>
            <a:r>
              <a:rPr sz="2800" dirty="0">
                <a:latin typeface="Arial Narrow"/>
                <a:cs typeface="Arial Narrow"/>
              </a:rPr>
              <a:t> </a:t>
            </a:r>
            <a:r>
              <a:rPr sz="2800" spc="250" dirty="0">
                <a:latin typeface="Arial Narrow"/>
                <a:cs typeface="Arial Narrow"/>
              </a:rPr>
              <a:t>executables,</a:t>
            </a:r>
            <a:r>
              <a:rPr sz="2800" dirty="0">
                <a:latin typeface="Arial Narrow"/>
                <a:cs typeface="Arial Narrow"/>
              </a:rPr>
              <a:t> </a:t>
            </a:r>
            <a:r>
              <a:rPr sz="2800" spc="315" dirty="0">
                <a:latin typeface="Arial Narrow"/>
                <a:cs typeface="Arial Narrow"/>
              </a:rPr>
              <a:t>log</a:t>
            </a:r>
            <a:r>
              <a:rPr sz="2800" spc="5" dirty="0">
                <a:latin typeface="Arial Narrow"/>
                <a:cs typeface="Arial Narrow"/>
              </a:rPr>
              <a:t> </a:t>
            </a:r>
            <a:r>
              <a:rPr sz="2800" spc="215" dirty="0">
                <a:latin typeface="Arial Narrow"/>
                <a:cs typeface="Arial Narrow"/>
              </a:rPr>
              <a:t>files,  </a:t>
            </a:r>
            <a:r>
              <a:rPr sz="2800" spc="335" dirty="0">
                <a:latin typeface="Arial Narrow"/>
                <a:cs typeface="Arial Narrow"/>
              </a:rPr>
              <a:t>temporary </a:t>
            </a:r>
            <a:r>
              <a:rPr sz="2800" spc="215" dirty="0">
                <a:latin typeface="Arial Narrow"/>
                <a:cs typeface="Arial Narrow"/>
              </a:rPr>
              <a:t>files,</a:t>
            </a:r>
            <a:r>
              <a:rPr sz="2800" spc="-360" dirty="0">
                <a:latin typeface="Arial Narrow"/>
                <a:cs typeface="Arial Narrow"/>
              </a:rPr>
              <a:t> </a:t>
            </a:r>
            <a:r>
              <a:rPr sz="2800" spc="240" dirty="0">
                <a:latin typeface="Arial Narrow"/>
                <a:cs typeface="Arial Narrow"/>
              </a:rPr>
              <a:t>etc.</a:t>
            </a:r>
            <a:endParaRPr sz="2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9090" rIns="0" bIns="0" rtlCol="0">
            <a:spAutoFit/>
          </a:bodyPr>
          <a:lstStyle/>
          <a:p>
            <a:pPr marL="2700020" marR="5080" indent="-1918970">
              <a:lnSpc>
                <a:spcPts val="6050"/>
              </a:lnSpc>
            </a:pPr>
            <a:r>
              <a:rPr sz="5400" spc="685" dirty="0"/>
              <a:t>Do</a:t>
            </a:r>
            <a:r>
              <a:rPr sz="5400" spc="-10" dirty="0"/>
              <a:t> </a:t>
            </a:r>
            <a:r>
              <a:rPr sz="5400" spc="760" dirty="0"/>
              <a:t>not</a:t>
            </a:r>
            <a:r>
              <a:rPr sz="5400" spc="-5" dirty="0"/>
              <a:t> </a:t>
            </a:r>
            <a:r>
              <a:rPr sz="5400" spc="700" dirty="0"/>
              <a:t>commit</a:t>
            </a:r>
            <a:r>
              <a:rPr sz="5400" spc="-5" dirty="0"/>
              <a:t> </a:t>
            </a:r>
            <a:r>
              <a:rPr sz="5400" spc="480" dirty="0"/>
              <a:t>sensitive  </a:t>
            </a:r>
            <a:r>
              <a:rPr sz="5400" spc="650" dirty="0"/>
              <a:t>information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2012950" y="3915409"/>
            <a:ext cx="6050280" cy="826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5530">
              <a:lnSpc>
                <a:spcPts val="3245"/>
              </a:lnSpc>
            </a:pPr>
            <a:r>
              <a:rPr sz="2800" spc="125" dirty="0">
                <a:latin typeface="Arial Narrow"/>
                <a:cs typeface="Arial Narrow"/>
              </a:rPr>
              <a:t>E.g. </a:t>
            </a:r>
            <a:r>
              <a:rPr sz="2800" spc="245" dirty="0">
                <a:latin typeface="Arial Narrow"/>
                <a:cs typeface="Arial Narrow"/>
              </a:rPr>
              <a:t>passwords,</a:t>
            </a:r>
            <a:r>
              <a:rPr sz="2800" spc="-204" dirty="0">
                <a:latin typeface="Arial Narrow"/>
                <a:cs typeface="Arial Narrow"/>
              </a:rPr>
              <a:t> </a:t>
            </a:r>
            <a:r>
              <a:rPr sz="2800" spc="260" dirty="0">
                <a:latin typeface="Arial Narrow"/>
                <a:cs typeface="Arial Narrow"/>
              </a:rPr>
              <a:t>settings.</a:t>
            </a:r>
            <a:endParaRPr sz="2800">
              <a:latin typeface="Arial Narrow"/>
              <a:cs typeface="Arial Narrow"/>
            </a:endParaRPr>
          </a:p>
          <a:p>
            <a:pPr marL="12700">
              <a:lnSpc>
                <a:spcPts val="3245"/>
              </a:lnSpc>
            </a:pPr>
            <a:r>
              <a:rPr sz="2800" spc="270" dirty="0">
                <a:latin typeface="Arial Narrow"/>
                <a:cs typeface="Arial Narrow"/>
              </a:rPr>
              <a:t>You</a:t>
            </a:r>
            <a:r>
              <a:rPr sz="2800" spc="-5" dirty="0">
                <a:latin typeface="Arial Narrow"/>
                <a:cs typeface="Arial Narrow"/>
              </a:rPr>
              <a:t> </a:t>
            </a:r>
            <a:r>
              <a:rPr sz="2800" spc="175" dirty="0">
                <a:latin typeface="Arial Narrow"/>
                <a:cs typeface="Arial Narrow"/>
              </a:rPr>
              <a:t>can,</a:t>
            </a:r>
            <a:r>
              <a:rPr sz="2800" spc="-10" dirty="0">
                <a:latin typeface="Arial Narrow"/>
                <a:cs typeface="Arial Narrow"/>
              </a:rPr>
              <a:t> </a:t>
            </a:r>
            <a:r>
              <a:rPr sz="2800" spc="295" dirty="0">
                <a:latin typeface="Arial Narrow"/>
                <a:cs typeface="Arial Narrow"/>
              </a:rPr>
              <a:t>however,</a:t>
            </a:r>
            <a:r>
              <a:rPr sz="2800" spc="-10" dirty="0">
                <a:latin typeface="Arial Narrow"/>
                <a:cs typeface="Arial Narrow"/>
              </a:rPr>
              <a:t> </a:t>
            </a:r>
            <a:r>
              <a:rPr sz="2800" spc="365" dirty="0">
                <a:latin typeface="Arial Narrow"/>
                <a:cs typeface="Arial Narrow"/>
              </a:rPr>
              <a:t>commit</a:t>
            </a:r>
            <a:r>
              <a:rPr sz="2800" spc="-5" dirty="0">
                <a:latin typeface="Arial Narrow"/>
                <a:cs typeface="Arial Narrow"/>
              </a:rPr>
              <a:t> </a:t>
            </a:r>
            <a:r>
              <a:rPr sz="2800" spc="295" dirty="0">
                <a:latin typeface="Arial Narrow"/>
                <a:cs typeface="Arial Narrow"/>
              </a:rPr>
              <a:t>templates.</a:t>
            </a:r>
            <a:endParaRPr sz="2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909" rIns="0" bIns="0" rtlCol="0">
            <a:spAutoFit/>
          </a:bodyPr>
          <a:lstStyle/>
          <a:p>
            <a:pPr algn="ctr">
              <a:lnSpc>
                <a:spcPts val="8415"/>
              </a:lnSpc>
            </a:pPr>
            <a:r>
              <a:rPr sz="7200" b="1" spc="65" dirty="0">
                <a:latin typeface="Trebuchet MS"/>
                <a:cs typeface="Trebuchet MS"/>
              </a:rPr>
              <a:t>Version</a:t>
            </a:r>
            <a:r>
              <a:rPr sz="7200" b="1" spc="-595" dirty="0">
                <a:latin typeface="Trebuchet MS"/>
                <a:cs typeface="Trebuchet MS"/>
              </a:rPr>
              <a:t> </a:t>
            </a:r>
            <a:r>
              <a:rPr sz="7200" b="1" spc="85" dirty="0">
                <a:latin typeface="Trebuchet MS"/>
                <a:cs typeface="Trebuchet MS"/>
              </a:rPr>
              <a:t>Control</a:t>
            </a:r>
            <a:endParaRPr sz="7200">
              <a:latin typeface="Trebuchet MS"/>
              <a:cs typeface="Trebuchet MS"/>
            </a:endParaRPr>
          </a:p>
          <a:p>
            <a:pPr algn="ctr">
              <a:lnSpc>
                <a:spcPts val="6185"/>
              </a:lnSpc>
            </a:pPr>
            <a:r>
              <a:rPr sz="5400" spc="434" dirty="0"/>
              <a:t>aka </a:t>
            </a:r>
            <a:r>
              <a:rPr sz="5400" spc="440" dirty="0"/>
              <a:t>Revision</a:t>
            </a:r>
            <a:r>
              <a:rPr sz="5400" spc="-459" dirty="0"/>
              <a:t> </a:t>
            </a:r>
            <a:r>
              <a:rPr sz="5400" spc="605" dirty="0"/>
              <a:t>Control</a:t>
            </a:r>
            <a:endParaRPr sz="5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2429" rIns="0" bIns="0" rtlCol="0">
            <a:spAutoFit/>
          </a:bodyPr>
          <a:lstStyle/>
          <a:p>
            <a:pPr algn="ctr">
              <a:lnSpc>
                <a:spcPts val="7050"/>
              </a:lnSpc>
            </a:pPr>
            <a:r>
              <a:rPr sz="6000" b="1" spc="60" dirty="0">
                <a:latin typeface="Trebuchet MS"/>
                <a:cs typeface="Trebuchet MS"/>
              </a:rPr>
              <a:t>Helpful</a:t>
            </a:r>
            <a:r>
              <a:rPr sz="6000" b="1" spc="-490" dirty="0">
                <a:latin typeface="Trebuchet MS"/>
                <a:cs typeface="Trebuchet MS"/>
              </a:rPr>
              <a:t> </a:t>
            </a:r>
            <a:r>
              <a:rPr sz="6000" b="1" spc="120" dirty="0">
                <a:latin typeface="Trebuchet MS"/>
                <a:cs typeface="Trebuchet MS"/>
              </a:rPr>
              <a:t>Stuff</a:t>
            </a:r>
            <a:endParaRPr sz="6000">
              <a:latin typeface="Trebuchet MS"/>
              <a:cs typeface="Trebuchet MS"/>
            </a:endParaRPr>
          </a:p>
          <a:p>
            <a:pPr algn="ctr">
              <a:lnSpc>
                <a:spcPts val="4155"/>
              </a:lnSpc>
            </a:pPr>
            <a:r>
              <a:rPr sz="3600" spc="470" dirty="0"/>
              <a:t>that</a:t>
            </a:r>
            <a:r>
              <a:rPr sz="3600" spc="5" dirty="0"/>
              <a:t> </a:t>
            </a:r>
            <a:r>
              <a:rPr sz="3600" spc="509" dirty="0"/>
              <a:t>we</a:t>
            </a:r>
            <a:r>
              <a:rPr sz="3600" spc="5" dirty="0"/>
              <a:t> </a:t>
            </a:r>
            <a:r>
              <a:rPr sz="3600" spc="390" dirty="0"/>
              <a:t>will</a:t>
            </a:r>
            <a:r>
              <a:rPr sz="3600" dirty="0"/>
              <a:t> </a:t>
            </a:r>
            <a:r>
              <a:rPr sz="3600" spc="505" dirty="0"/>
              <a:t>not</a:t>
            </a:r>
            <a:r>
              <a:rPr sz="3600" spc="5" dirty="0"/>
              <a:t> </a:t>
            </a:r>
            <a:r>
              <a:rPr sz="3600" spc="350" dirty="0"/>
              <a:t>explain</a:t>
            </a:r>
            <a:r>
              <a:rPr sz="3600" spc="-5" dirty="0"/>
              <a:t> </a:t>
            </a:r>
            <a:r>
              <a:rPr sz="3600" spc="335" dirty="0"/>
              <a:t>in</a:t>
            </a:r>
            <a:r>
              <a:rPr sz="3600" spc="-5" dirty="0"/>
              <a:t> </a:t>
            </a:r>
            <a:r>
              <a:rPr sz="3600" spc="275" dirty="0"/>
              <a:t>detail...</a:t>
            </a:r>
            <a:endParaRPr sz="36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517753" rIns="0" bIns="0" rtlCol="0">
            <a:spAutoFit/>
          </a:bodyPr>
          <a:lstStyle/>
          <a:p>
            <a:pPr marL="3009900">
              <a:lnSpc>
                <a:spcPts val="6409"/>
              </a:lnSpc>
            </a:pPr>
            <a:r>
              <a:rPr sz="5400" spc="560" dirty="0"/>
              <a:t>.gitignore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1678939" y="3741420"/>
            <a:ext cx="6715759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375" dirty="0">
                <a:solidFill>
                  <a:srgbClr val="00007F"/>
                </a:solidFill>
                <a:latin typeface="Arial Narrow"/>
                <a:cs typeface="Arial Narrow"/>
                <a:hlinkClick r:id="rId2"/>
              </a:rPr>
              <a:t>https://github.com/github/gitignore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7229" rIns="0" bIns="0" rtlCol="0">
            <a:spAutoFit/>
          </a:bodyPr>
          <a:lstStyle/>
          <a:p>
            <a:pPr marL="3021330">
              <a:lnSpc>
                <a:spcPts val="6409"/>
              </a:lnSpc>
            </a:pPr>
            <a:r>
              <a:rPr sz="5400" spc="660" dirty="0"/>
              <a:t>git</a:t>
            </a:r>
            <a:r>
              <a:rPr sz="5400" spc="-85" dirty="0"/>
              <a:t> </a:t>
            </a:r>
            <a:r>
              <a:rPr sz="5400" spc="459" dirty="0"/>
              <a:t>stash</a:t>
            </a:r>
            <a:endParaRPr sz="54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7229" rIns="0" bIns="0" rtlCol="0">
            <a:spAutoFit/>
          </a:bodyPr>
          <a:lstStyle/>
          <a:p>
            <a:pPr marL="2879090">
              <a:lnSpc>
                <a:spcPts val="6409"/>
              </a:lnSpc>
            </a:pPr>
            <a:r>
              <a:rPr sz="5400" spc="660" dirty="0"/>
              <a:t>git</a:t>
            </a:r>
            <a:r>
              <a:rPr sz="5400" spc="-65" dirty="0"/>
              <a:t> </a:t>
            </a:r>
            <a:r>
              <a:rPr sz="5400" spc="610" dirty="0"/>
              <a:t>blame</a:t>
            </a:r>
            <a:endParaRPr sz="54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7469" y="24130"/>
            <a:ext cx="7380605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09"/>
              </a:lnSpc>
            </a:pPr>
            <a:r>
              <a:rPr sz="5400" spc="550" dirty="0"/>
              <a:t>Summary </a:t>
            </a:r>
            <a:r>
              <a:rPr sz="5400" spc="780" dirty="0"/>
              <a:t>of</a:t>
            </a:r>
            <a:r>
              <a:rPr sz="5400" spc="-560" dirty="0"/>
              <a:t> </a:t>
            </a:r>
            <a:r>
              <a:rPr sz="5400" spc="580" dirty="0"/>
              <a:t>Commands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1490" y="1537970"/>
            <a:ext cx="7061200" cy="4863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latin typeface="Consolas"/>
                <a:cs typeface="Consolas"/>
              </a:rPr>
              <a:t>git init</a:t>
            </a:r>
            <a:r>
              <a:rPr sz="2800" spc="-1195" dirty="0">
                <a:latin typeface="Consolas"/>
                <a:cs typeface="Consolas"/>
              </a:rPr>
              <a:t> </a:t>
            </a:r>
            <a:r>
              <a:rPr sz="2800" spc="70" dirty="0">
                <a:latin typeface="Arial Narrow"/>
                <a:cs typeface="Arial Narrow"/>
              </a:rPr>
              <a:t>- </a:t>
            </a:r>
            <a:r>
              <a:rPr sz="2800" spc="245" dirty="0">
                <a:latin typeface="Arial Narrow"/>
                <a:cs typeface="Arial Narrow"/>
              </a:rPr>
              <a:t>initialize </a:t>
            </a:r>
            <a:r>
              <a:rPr sz="2800" spc="300" dirty="0">
                <a:latin typeface="Arial Narrow"/>
                <a:cs typeface="Arial Narrow"/>
              </a:rPr>
              <a:t>repository</a:t>
            </a:r>
            <a:endParaRPr sz="2800">
              <a:latin typeface="Arial Narrow"/>
              <a:cs typeface="Arial Narrow"/>
            </a:endParaRPr>
          </a:p>
          <a:p>
            <a:pPr marL="12700" marR="826135">
              <a:lnSpc>
                <a:spcPct val="147300"/>
              </a:lnSpc>
              <a:spcBef>
                <a:spcPts val="10"/>
              </a:spcBef>
            </a:pPr>
            <a:r>
              <a:rPr sz="2800" spc="-10" dirty="0">
                <a:latin typeface="Consolas"/>
                <a:cs typeface="Consolas"/>
              </a:rPr>
              <a:t>git</a:t>
            </a:r>
            <a:r>
              <a:rPr sz="2800" spc="-20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add</a:t>
            </a:r>
            <a:r>
              <a:rPr sz="2800" spc="-890" dirty="0">
                <a:latin typeface="Consolas"/>
                <a:cs typeface="Consolas"/>
              </a:rPr>
              <a:t> </a:t>
            </a:r>
            <a:r>
              <a:rPr sz="2800" spc="70" dirty="0">
                <a:latin typeface="Arial Narrow"/>
                <a:cs typeface="Arial Narrow"/>
              </a:rPr>
              <a:t>-</a:t>
            </a:r>
            <a:r>
              <a:rPr sz="2800" dirty="0">
                <a:latin typeface="Arial Narrow"/>
                <a:cs typeface="Arial Narrow"/>
              </a:rPr>
              <a:t> </a:t>
            </a:r>
            <a:r>
              <a:rPr sz="2800" spc="300" dirty="0">
                <a:latin typeface="Arial Narrow"/>
                <a:cs typeface="Arial Narrow"/>
              </a:rPr>
              <a:t>add</a:t>
            </a:r>
            <a:r>
              <a:rPr sz="2800" dirty="0">
                <a:latin typeface="Arial Narrow"/>
                <a:cs typeface="Arial Narrow"/>
              </a:rPr>
              <a:t> </a:t>
            </a:r>
            <a:r>
              <a:rPr sz="2800" spc="290" dirty="0">
                <a:latin typeface="Arial Narrow"/>
                <a:cs typeface="Arial Narrow"/>
              </a:rPr>
              <a:t>files/folders</a:t>
            </a:r>
            <a:r>
              <a:rPr sz="2800" dirty="0">
                <a:latin typeface="Arial Narrow"/>
                <a:cs typeface="Arial Narrow"/>
              </a:rPr>
              <a:t> </a:t>
            </a:r>
            <a:r>
              <a:rPr sz="2800" spc="430" dirty="0">
                <a:latin typeface="Arial Narrow"/>
                <a:cs typeface="Arial Narrow"/>
              </a:rPr>
              <a:t>to</a:t>
            </a:r>
            <a:r>
              <a:rPr sz="2800" spc="-10" dirty="0">
                <a:latin typeface="Arial Narrow"/>
                <a:cs typeface="Arial Narrow"/>
              </a:rPr>
              <a:t> </a:t>
            </a:r>
            <a:r>
              <a:rPr sz="2800" spc="280" dirty="0">
                <a:latin typeface="Arial Narrow"/>
                <a:cs typeface="Arial Narrow"/>
              </a:rPr>
              <a:t>staging  </a:t>
            </a:r>
            <a:r>
              <a:rPr sz="2800" spc="-10" dirty="0">
                <a:latin typeface="Consolas"/>
                <a:cs typeface="Consolas"/>
              </a:rPr>
              <a:t>git commit </a:t>
            </a:r>
            <a:r>
              <a:rPr sz="2800" spc="70" dirty="0">
                <a:latin typeface="Arial Narrow"/>
                <a:cs typeface="Arial Narrow"/>
              </a:rPr>
              <a:t>- </a:t>
            </a:r>
            <a:r>
              <a:rPr sz="2800" spc="365" dirty="0">
                <a:latin typeface="Arial Narrow"/>
                <a:cs typeface="Arial Narrow"/>
              </a:rPr>
              <a:t>commit </a:t>
            </a:r>
            <a:r>
              <a:rPr sz="2800" spc="250" dirty="0">
                <a:latin typeface="Arial Narrow"/>
                <a:cs typeface="Arial Narrow"/>
              </a:rPr>
              <a:t>files </a:t>
            </a:r>
            <a:r>
              <a:rPr sz="2800" spc="254" dirty="0">
                <a:latin typeface="Arial Narrow"/>
                <a:cs typeface="Arial Narrow"/>
              </a:rPr>
              <a:t>in </a:t>
            </a:r>
            <a:r>
              <a:rPr sz="2800" spc="280" dirty="0">
                <a:latin typeface="Arial Narrow"/>
                <a:cs typeface="Arial Narrow"/>
              </a:rPr>
              <a:t>staging  </a:t>
            </a:r>
            <a:r>
              <a:rPr sz="2800" spc="-10" dirty="0">
                <a:latin typeface="Consolas"/>
                <a:cs typeface="Consolas"/>
              </a:rPr>
              <a:t>git</a:t>
            </a:r>
            <a:r>
              <a:rPr sz="2800" spc="-20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status</a:t>
            </a:r>
            <a:r>
              <a:rPr sz="2800" spc="-880" dirty="0">
                <a:latin typeface="Consolas"/>
                <a:cs typeface="Consolas"/>
              </a:rPr>
              <a:t> </a:t>
            </a:r>
            <a:r>
              <a:rPr sz="2800" spc="70" dirty="0">
                <a:latin typeface="Arial Narrow"/>
                <a:cs typeface="Arial Narrow"/>
              </a:rPr>
              <a:t>-</a:t>
            </a:r>
            <a:r>
              <a:rPr sz="2800" dirty="0">
                <a:latin typeface="Arial Narrow"/>
                <a:cs typeface="Arial Narrow"/>
              </a:rPr>
              <a:t> </a:t>
            </a:r>
            <a:r>
              <a:rPr sz="2800" spc="310" dirty="0">
                <a:latin typeface="Arial Narrow"/>
                <a:cs typeface="Arial Narrow"/>
              </a:rPr>
              <a:t>view</a:t>
            </a:r>
            <a:r>
              <a:rPr sz="2800" spc="-5" dirty="0">
                <a:latin typeface="Arial Narrow"/>
                <a:cs typeface="Arial Narrow"/>
              </a:rPr>
              <a:t> </a:t>
            </a:r>
            <a:r>
              <a:rPr sz="2800" spc="275" dirty="0">
                <a:latin typeface="Arial Narrow"/>
                <a:cs typeface="Arial Narrow"/>
              </a:rPr>
              <a:t>status</a:t>
            </a:r>
            <a:r>
              <a:rPr sz="2800" dirty="0">
                <a:latin typeface="Arial Narrow"/>
                <a:cs typeface="Arial Narrow"/>
              </a:rPr>
              <a:t> </a:t>
            </a:r>
            <a:r>
              <a:rPr sz="2800" spc="400" dirty="0">
                <a:latin typeface="Arial Narrow"/>
                <a:cs typeface="Arial Narrow"/>
              </a:rPr>
              <a:t>of</a:t>
            </a:r>
            <a:r>
              <a:rPr sz="2800" dirty="0">
                <a:latin typeface="Arial Narrow"/>
                <a:cs typeface="Arial Narrow"/>
              </a:rPr>
              <a:t> </a:t>
            </a:r>
            <a:r>
              <a:rPr sz="2800" spc="300" dirty="0">
                <a:latin typeface="Arial Narrow"/>
                <a:cs typeface="Arial Narrow"/>
              </a:rPr>
              <a:t>repository</a:t>
            </a:r>
            <a:endParaRPr sz="28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2800" spc="-10" dirty="0">
                <a:latin typeface="Consolas"/>
                <a:cs typeface="Consolas"/>
              </a:rPr>
              <a:t>git</a:t>
            </a:r>
            <a:r>
              <a:rPr sz="2800" spc="-15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log</a:t>
            </a:r>
            <a:r>
              <a:rPr sz="2800" spc="-885" dirty="0">
                <a:latin typeface="Consolas"/>
                <a:cs typeface="Consolas"/>
              </a:rPr>
              <a:t> </a:t>
            </a:r>
            <a:r>
              <a:rPr sz="2800" spc="434" dirty="0">
                <a:latin typeface="Arial Narrow"/>
                <a:cs typeface="Arial Narrow"/>
              </a:rPr>
              <a:t>/</a:t>
            </a:r>
            <a:r>
              <a:rPr sz="2800" spc="-5" dirty="0">
                <a:latin typeface="Arial Narrow"/>
                <a:cs typeface="Arial Narrow"/>
              </a:rPr>
              <a:t> </a:t>
            </a:r>
            <a:r>
              <a:rPr sz="2800" spc="-10" dirty="0">
                <a:latin typeface="Consolas"/>
                <a:cs typeface="Consolas"/>
              </a:rPr>
              <a:t>gitk</a:t>
            </a:r>
            <a:r>
              <a:rPr sz="2800" spc="-890" dirty="0">
                <a:latin typeface="Consolas"/>
                <a:cs typeface="Consolas"/>
              </a:rPr>
              <a:t> </a:t>
            </a:r>
            <a:r>
              <a:rPr sz="2800" spc="70" dirty="0">
                <a:latin typeface="Arial Narrow"/>
                <a:cs typeface="Arial Narrow"/>
              </a:rPr>
              <a:t>-</a:t>
            </a:r>
            <a:r>
              <a:rPr sz="2800" dirty="0">
                <a:latin typeface="Arial Narrow"/>
                <a:cs typeface="Arial Narrow"/>
              </a:rPr>
              <a:t> </a:t>
            </a:r>
            <a:r>
              <a:rPr sz="2800" spc="310" dirty="0">
                <a:latin typeface="Arial Narrow"/>
                <a:cs typeface="Arial Narrow"/>
              </a:rPr>
              <a:t>view</a:t>
            </a:r>
            <a:r>
              <a:rPr sz="2800" dirty="0">
                <a:latin typeface="Arial Narrow"/>
                <a:cs typeface="Arial Narrow"/>
              </a:rPr>
              <a:t> </a:t>
            </a:r>
            <a:r>
              <a:rPr sz="2800" spc="285" dirty="0">
                <a:latin typeface="Arial Narrow"/>
                <a:cs typeface="Arial Narrow"/>
              </a:rPr>
              <a:t>history</a:t>
            </a:r>
            <a:r>
              <a:rPr sz="2800" spc="5" dirty="0">
                <a:latin typeface="Arial Narrow"/>
                <a:cs typeface="Arial Narrow"/>
              </a:rPr>
              <a:t> </a:t>
            </a:r>
            <a:r>
              <a:rPr sz="2800" spc="400" dirty="0">
                <a:latin typeface="Arial Narrow"/>
                <a:cs typeface="Arial Narrow"/>
              </a:rPr>
              <a:t>of</a:t>
            </a:r>
            <a:r>
              <a:rPr sz="2800" spc="5" dirty="0">
                <a:latin typeface="Arial Narrow"/>
                <a:cs typeface="Arial Narrow"/>
              </a:rPr>
              <a:t> </a:t>
            </a:r>
            <a:r>
              <a:rPr sz="2800" spc="300" dirty="0">
                <a:latin typeface="Arial Narrow"/>
                <a:cs typeface="Arial Narrow"/>
              </a:rPr>
              <a:t>repository</a:t>
            </a:r>
            <a:endParaRPr sz="28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2800" spc="-10" dirty="0">
                <a:latin typeface="Consolas"/>
                <a:cs typeface="Consolas"/>
              </a:rPr>
              <a:t>git revert</a:t>
            </a:r>
            <a:r>
              <a:rPr sz="2800" spc="-1275" dirty="0">
                <a:latin typeface="Consolas"/>
                <a:cs typeface="Consolas"/>
              </a:rPr>
              <a:t> </a:t>
            </a:r>
            <a:r>
              <a:rPr sz="2800" spc="70" dirty="0">
                <a:latin typeface="Arial Narrow"/>
                <a:cs typeface="Arial Narrow"/>
              </a:rPr>
              <a:t>- </a:t>
            </a:r>
            <a:r>
              <a:rPr sz="2800" spc="290" dirty="0">
                <a:latin typeface="Arial Narrow"/>
                <a:cs typeface="Arial Narrow"/>
              </a:rPr>
              <a:t>unstage </a:t>
            </a:r>
            <a:r>
              <a:rPr sz="2800" spc="250" dirty="0">
                <a:latin typeface="Arial Narrow"/>
                <a:cs typeface="Arial Narrow"/>
              </a:rPr>
              <a:t>files</a:t>
            </a:r>
            <a:endParaRPr sz="28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800" spc="-10" dirty="0">
                <a:latin typeface="Consolas"/>
                <a:cs typeface="Consolas"/>
              </a:rPr>
              <a:t>git</a:t>
            </a:r>
            <a:r>
              <a:rPr sz="2800" spc="-25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reset</a:t>
            </a:r>
            <a:r>
              <a:rPr sz="2800" spc="-890" dirty="0">
                <a:latin typeface="Consolas"/>
                <a:cs typeface="Consolas"/>
              </a:rPr>
              <a:t> </a:t>
            </a:r>
            <a:r>
              <a:rPr sz="2800" spc="70" dirty="0">
                <a:latin typeface="Arial Narrow"/>
                <a:cs typeface="Arial Narrow"/>
              </a:rPr>
              <a:t>-</a:t>
            </a:r>
            <a:r>
              <a:rPr sz="2800" dirty="0">
                <a:latin typeface="Arial Narrow"/>
                <a:cs typeface="Arial Narrow"/>
              </a:rPr>
              <a:t> </a:t>
            </a:r>
            <a:r>
              <a:rPr sz="2800" spc="350" dirty="0">
                <a:latin typeface="Arial Narrow"/>
                <a:cs typeface="Arial Narrow"/>
              </a:rPr>
              <a:t>move</a:t>
            </a:r>
            <a:r>
              <a:rPr sz="2800" spc="-5" dirty="0">
                <a:latin typeface="Arial Narrow"/>
                <a:cs typeface="Arial Narrow"/>
              </a:rPr>
              <a:t> </a:t>
            </a:r>
            <a:r>
              <a:rPr sz="2800" spc="254" dirty="0">
                <a:latin typeface="Arial Narrow"/>
                <a:cs typeface="Arial Narrow"/>
              </a:rPr>
              <a:t>HEAD</a:t>
            </a:r>
            <a:r>
              <a:rPr sz="2800" spc="-5" dirty="0">
                <a:latin typeface="Arial Narrow"/>
                <a:cs typeface="Arial Narrow"/>
              </a:rPr>
              <a:t> </a:t>
            </a:r>
            <a:r>
              <a:rPr sz="2800" spc="430" dirty="0">
                <a:latin typeface="Arial Narrow"/>
                <a:cs typeface="Arial Narrow"/>
              </a:rPr>
              <a:t>to</a:t>
            </a:r>
            <a:r>
              <a:rPr sz="2800" spc="-10" dirty="0">
                <a:latin typeface="Arial Narrow"/>
                <a:cs typeface="Arial Narrow"/>
              </a:rPr>
              <a:t> </a:t>
            </a:r>
            <a:r>
              <a:rPr sz="2800" spc="320" dirty="0">
                <a:latin typeface="Arial Narrow"/>
                <a:cs typeface="Arial Narrow"/>
              </a:rPr>
              <a:t>another</a:t>
            </a:r>
            <a:r>
              <a:rPr sz="2800" dirty="0">
                <a:latin typeface="Arial Narrow"/>
                <a:cs typeface="Arial Narrow"/>
              </a:rPr>
              <a:t> </a:t>
            </a:r>
            <a:r>
              <a:rPr sz="2800" spc="365" dirty="0">
                <a:latin typeface="Arial Narrow"/>
                <a:cs typeface="Arial Narrow"/>
              </a:rPr>
              <a:t>commit</a:t>
            </a:r>
            <a:endParaRPr sz="28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2800" spc="-10" dirty="0">
                <a:latin typeface="Consolas"/>
                <a:cs typeface="Consolas"/>
              </a:rPr>
              <a:t>git</a:t>
            </a:r>
            <a:r>
              <a:rPr sz="2800" spc="-45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tag</a:t>
            </a:r>
            <a:r>
              <a:rPr sz="2800" spc="-900" dirty="0">
                <a:latin typeface="Consolas"/>
                <a:cs typeface="Consolas"/>
              </a:rPr>
              <a:t> </a:t>
            </a:r>
            <a:r>
              <a:rPr sz="2800" spc="70" dirty="0">
                <a:latin typeface="Arial Narrow"/>
                <a:cs typeface="Arial Narrow"/>
              </a:rPr>
              <a:t>-</a:t>
            </a:r>
            <a:r>
              <a:rPr sz="2800" spc="-10" dirty="0">
                <a:latin typeface="Arial Narrow"/>
                <a:cs typeface="Arial Narrow"/>
              </a:rPr>
              <a:t> </a:t>
            </a:r>
            <a:r>
              <a:rPr sz="2800" spc="335" dirty="0">
                <a:latin typeface="Arial Narrow"/>
                <a:cs typeface="Arial Narrow"/>
              </a:rPr>
              <a:t>tag</a:t>
            </a:r>
            <a:r>
              <a:rPr sz="2800" spc="-10" dirty="0">
                <a:latin typeface="Arial Narrow"/>
                <a:cs typeface="Arial Narrow"/>
              </a:rPr>
              <a:t> </a:t>
            </a:r>
            <a:r>
              <a:rPr sz="2800" spc="180" dirty="0">
                <a:latin typeface="Arial Narrow"/>
                <a:cs typeface="Arial Narrow"/>
              </a:rPr>
              <a:t>a</a:t>
            </a:r>
            <a:r>
              <a:rPr sz="2800" spc="-10" dirty="0">
                <a:latin typeface="Arial Narrow"/>
                <a:cs typeface="Arial Narrow"/>
              </a:rPr>
              <a:t> </a:t>
            </a:r>
            <a:r>
              <a:rPr sz="2800" spc="365" dirty="0">
                <a:latin typeface="Arial Narrow"/>
                <a:cs typeface="Arial Narrow"/>
              </a:rPr>
              <a:t>commit</a:t>
            </a:r>
            <a:endParaRPr sz="2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1139" y="693419"/>
            <a:ext cx="7074534" cy="151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9610" marR="5080" indent="-1946910">
              <a:lnSpc>
                <a:spcPts val="6050"/>
              </a:lnSpc>
            </a:pPr>
            <a:r>
              <a:rPr sz="5400" spc="550" dirty="0"/>
              <a:t>Summary </a:t>
            </a:r>
            <a:r>
              <a:rPr sz="5400" spc="780" dirty="0"/>
              <a:t>of</a:t>
            </a:r>
            <a:r>
              <a:rPr sz="5400" spc="-595" dirty="0"/>
              <a:t> </a:t>
            </a:r>
            <a:r>
              <a:rPr sz="5400" spc="640" dirty="0"/>
              <a:t>Command  </a:t>
            </a:r>
            <a:r>
              <a:rPr sz="5400" spc="515" dirty="0"/>
              <a:t>Variations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1490" y="2898140"/>
            <a:ext cx="6717030" cy="289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9"/>
              </a:lnSpc>
            </a:pPr>
            <a:r>
              <a:rPr sz="2800" spc="-10" dirty="0">
                <a:latin typeface="Consolas"/>
                <a:cs typeface="Consolas"/>
              </a:rPr>
              <a:t>git commit</a:t>
            </a:r>
            <a:r>
              <a:rPr sz="2800" spc="-80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-a</a:t>
            </a:r>
            <a:endParaRPr sz="2800">
              <a:latin typeface="Consolas"/>
              <a:cs typeface="Consolas"/>
            </a:endParaRPr>
          </a:p>
          <a:p>
            <a:pPr marL="283210" indent="-187960">
              <a:lnSpc>
                <a:spcPts val="3329"/>
              </a:lnSpc>
              <a:buChar char="-"/>
              <a:tabLst>
                <a:tab pos="283845" algn="l"/>
              </a:tabLst>
            </a:pPr>
            <a:r>
              <a:rPr sz="2800" spc="280" dirty="0">
                <a:latin typeface="Arial Narrow"/>
                <a:cs typeface="Arial Narrow"/>
              </a:rPr>
              <a:t>auto-stage</a:t>
            </a:r>
            <a:r>
              <a:rPr sz="2800" dirty="0">
                <a:latin typeface="Arial Narrow"/>
                <a:cs typeface="Arial Narrow"/>
              </a:rPr>
              <a:t> </a:t>
            </a:r>
            <a:r>
              <a:rPr sz="2800" spc="225" dirty="0">
                <a:latin typeface="Arial Narrow"/>
                <a:cs typeface="Arial Narrow"/>
              </a:rPr>
              <a:t>all</a:t>
            </a:r>
            <a:r>
              <a:rPr sz="2800" spc="10" dirty="0">
                <a:latin typeface="Arial Narrow"/>
                <a:cs typeface="Arial Narrow"/>
              </a:rPr>
              <a:t> </a:t>
            </a:r>
            <a:r>
              <a:rPr sz="2800" spc="290" dirty="0">
                <a:latin typeface="Arial Narrow"/>
                <a:cs typeface="Arial Narrow"/>
              </a:rPr>
              <a:t>deleted,</a:t>
            </a:r>
            <a:r>
              <a:rPr sz="2800" dirty="0">
                <a:latin typeface="Arial Narrow"/>
                <a:cs typeface="Arial Narrow"/>
              </a:rPr>
              <a:t> </a:t>
            </a:r>
            <a:r>
              <a:rPr sz="2800" spc="300" dirty="0">
                <a:latin typeface="Arial Narrow"/>
                <a:cs typeface="Arial Narrow"/>
              </a:rPr>
              <a:t>moved,</a:t>
            </a:r>
            <a:r>
              <a:rPr sz="2800" dirty="0">
                <a:latin typeface="Arial Narrow"/>
                <a:cs typeface="Arial Narrow"/>
              </a:rPr>
              <a:t> </a:t>
            </a:r>
            <a:r>
              <a:rPr sz="2800" spc="335" dirty="0">
                <a:latin typeface="Arial Narrow"/>
                <a:cs typeface="Arial Narrow"/>
              </a:rPr>
              <a:t>modified</a:t>
            </a:r>
            <a:endParaRPr sz="2800">
              <a:latin typeface="Arial Narrow"/>
              <a:cs typeface="Arial Narrow"/>
            </a:endParaRPr>
          </a:p>
          <a:p>
            <a:pPr marL="12700">
              <a:lnSpc>
                <a:spcPts val="3329"/>
              </a:lnSpc>
              <a:spcBef>
                <a:spcPts val="1420"/>
              </a:spcBef>
            </a:pPr>
            <a:r>
              <a:rPr sz="2800" spc="-10" dirty="0">
                <a:latin typeface="Consolas"/>
                <a:cs typeface="Consolas"/>
              </a:rPr>
              <a:t>gitk</a:t>
            </a:r>
            <a:r>
              <a:rPr sz="2800" spc="-30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--all</a:t>
            </a:r>
            <a:r>
              <a:rPr sz="2800" spc="-885" dirty="0">
                <a:latin typeface="Consolas"/>
                <a:cs typeface="Consolas"/>
              </a:rPr>
              <a:t> </a:t>
            </a:r>
            <a:r>
              <a:rPr sz="2800" spc="434" dirty="0">
                <a:latin typeface="Arial Narrow"/>
                <a:cs typeface="Arial Narrow"/>
              </a:rPr>
              <a:t>/</a:t>
            </a:r>
            <a:r>
              <a:rPr sz="2800" spc="-15" dirty="0">
                <a:latin typeface="Arial Narrow"/>
                <a:cs typeface="Arial Narrow"/>
              </a:rPr>
              <a:t> </a:t>
            </a:r>
            <a:r>
              <a:rPr sz="2800" spc="-5" dirty="0">
                <a:latin typeface="Consolas"/>
                <a:cs typeface="Consolas"/>
              </a:rPr>
              <a:t>git</a:t>
            </a:r>
            <a:r>
              <a:rPr sz="2800" spc="-30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log</a:t>
            </a:r>
            <a:r>
              <a:rPr sz="2800" spc="-30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--all</a:t>
            </a:r>
            <a:endParaRPr sz="2800">
              <a:latin typeface="Consolas"/>
              <a:cs typeface="Consolas"/>
            </a:endParaRPr>
          </a:p>
          <a:p>
            <a:pPr marL="283210" indent="-187960">
              <a:lnSpc>
                <a:spcPts val="3329"/>
              </a:lnSpc>
              <a:buChar char="-"/>
              <a:tabLst>
                <a:tab pos="283845" algn="l"/>
              </a:tabLst>
            </a:pPr>
            <a:r>
              <a:rPr sz="2800" spc="270" dirty="0">
                <a:latin typeface="Arial Narrow"/>
                <a:cs typeface="Arial Narrow"/>
              </a:rPr>
              <a:t>include</a:t>
            </a:r>
            <a:r>
              <a:rPr sz="2800" spc="-25" dirty="0">
                <a:latin typeface="Arial Narrow"/>
                <a:cs typeface="Arial Narrow"/>
              </a:rPr>
              <a:t> </a:t>
            </a:r>
            <a:r>
              <a:rPr sz="2800" spc="229" dirty="0">
                <a:latin typeface="Arial Narrow"/>
                <a:cs typeface="Arial Narrow"/>
              </a:rPr>
              <a:t>all</a:t>
            </a:r>
            <a:r>
              <a:rPr sz="2800" spc="-15" dirty="0">
                <a:latin typeface="Arial Narrow"/>
                <a:cs typeface="Arial Narrow"/>
              </a:rPr>
              <a:t> </a:t>
            </a:r>
            <a:r>
              <a:rPr sz="2800" spc="229" dirty="0">
                <a:latin typeface="Arial Narrow"/>
                <a:cs typeface="Arial Narrow"/>
              </a:rPr>
              <a:t>branches,</a:t>
            </a:r>
            <a:r>
              <a:rPr sz="2800" spc="-20" dirty="0">
                <a:latin typeface="Arial Narrow"/>
                <a:cs typeface="Arial Narrow"/>
              </a:rPr>
              <a:t> </a:t>
            </a:r>
            <a:r>
              <a:rPr sz="2800" spc="275" dirty="0">
                <a:latin typeface="Arial Narrow"/>
                <a:cs typeface="Arial Narrow"/>
              </a:rPr>
              <a:t>tags</a:t>
            </a:r>
            <a:endParaRPr sz="2800">
              <a:latin typeface="Arial Narrow"/>
              <a:cs typeface="Arial Narrow"/>
            </a:endParaRPr>
          </a:p>
          <a:p>
            <a:pPr marL="12700">
              <a:lnSpc>
                <a:spcPts val="3329"/>
              </a:lnSpc>
              <a:spcBef>
                <a:spcPts val="1370"/>
              </a:spcBef>
            </a:pPr>
            <a:r>
              <a:rPr sz="2800" spc="-10" dirty="0">
                <a:latin typeface="Consolas"/>
                <a:cs typeface="Consolas"/>
              </a:rPr>
              <a:t>git tag</a:t>
            </a:r>
            <a:r>
              <a:rPr sz="2800" spc="-85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-d</a:t>
            </a:r>
            <a:endParaRPr sz="2800">
              <a:latin typeface="Consolas"/>
              <a:cs typeface="Consolas"/>
            </a:endParaRPr>
          </a:p>
          <a:p>
            <a:pPr marL="283210" indent="-187960">
              <a:lnSpc>
                <a:spcPts val="3329"/>
              </a:lnSpc>
              <a:buChar char="-"/>
              <a:tabLst>
                <a:tab pos="283845" algn="l"/>
              </a:tabLst>
            </a:pPr>
            <a:r>
              <a:rPr sz="2800" spc="320" dirty="0">
                <a:latin typeface="Arial Narrow"/>
                <a:cs typeface="Arial Narrow"/>
              </a:rPr>
              <a:t>delete</a:t>
            </a:r>
            <a:r>
              <a:rPr sz="2800" spc="-65" dirty="0">
                <a:latin typeface="Arial Narrow"/>
                <a:cs typeface="Arial Narrow"/>
              </a:rPr>
              <a:t> </a:t>
            </a:r>
            <a:r>
              <a:rPr sz="2800" spc="335" dirty="0">
                <a:latin typeface="Arial Narrow"/>
                <a:cs typeface="Arial Narrow"/>
              </a:rPr>
              <a:t>tag</a:t>
            </a:r>
            <a:endParaRPr sz="2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1979" rIns="0" bIns="0" rtlCol="0">
            <a:spAutoFit/>
          </a:bodyPr>
          <a:lstStyle/>
          <a:p>
            <a:pPr marL="134620">
              <a:lnSpc>
                <a:spcPts val="7815"/>
              </a:lnSpc>
            </a:pPr>
            <a:r>
              <a:rPr sz="6600" b="1" spc="60" dirty="0">
                <a:latin typeface="Trebuchet MS"/>
                <a:cs typeface="Trebuchet MS"/>
              </a:rPr>
              <a:t>Why </a:t>
            </a:r>
            <a:r>
              <a:rPr sz="6600" b="1" spc="55" dirty="0">
                <a:latin typeface="Trebuchet MS"/>
                <a:cs typeface="Trebuchet MS"/>
              </a:rPr>
              <a:t>Version</a:t>
            </a:r>
            <a:r>
              <a:rPr sz="6600" b="1" spc="-1025" dirty="0">
                <a:latin typeface="Trebuchet MS"/>
                <a:cs typeface="Trebuchet MS"/>
              </a:rPr>
              <a:t> </a:t>
            </a:r>
            <a:r>
              <a:rPr sz="6600" b="1" spc="55" dirty="0">
                <a:latin typeface="Trebuchet MS"/>
                <a:cs typeface="Trebuchet MS"/>
              </a:rPr>
              <a:t>Control?</a:t>
            </a:r>
            <a:endParaRPr sz="6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899" rIns="0" bIns="0" rtlCol="0">
            <a:spAutoFit/>
          </a:bodyPr>
          <a:lstStyle/>
          <a:p>
            <a:pPr algn="ctr">
              <a:lnSpc>
                <a:spcPts val="7640"/>
              </a:lnSpc>
            </a:pPr>
            <a:r>
              <a:rPr sz="6600" spc="535" dirty="0"/>
              <a:t>Reason</a:t>
            </a:r>
            <a:r>
              <a:rPr sz="6600" spc="-65" dirty="0"/>
              <a:t> </a:t>
            </a:r>
            <a:r>
              <a:rPr sz="6600" spc="740" dirty="0"/>
              <a:t>#2:</a:t>
            </a:r>
            <a:endParaRPr sz="6600"/>
          </a:p>
          <a:p>
            <a:pPr algn="ctr">
              <a:lnSpc>
                <a:spcPts val="8235"/>
              </a:lnSpc>
            </a:pPr>
            <a:r>
              <a:rPr sz="7200" b="1" spc="35" dirty="0">
                <a:latin typeface="Trebuchet MS"/>
                <a:cs typeface="Trebuchet MS"/>
              </a:rPr>
              <a:t>Backup</a:t>
            </a:r>
            <a:endParaRPr sz="7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899" rIns="0" bIns="0" rtlCol="0">
            <a:spAutoFit/>
          </a:bodyPr>
          <a:lstStyle/>
          <a:p>
            <a:pPr algn="ctr">
              <a:lnSpc>
                <a:spcPts val="7640"/>
              </a:lnSpc>
            </a:pPr>
            <a:r>
              <a:rPr sz="6600" spc="535" dirty="0"/>
              <a:t>Reason</a:t>
            </a:r>
            <a:r>
              <a:rPr sz="6600" spc="-65" dirty="0"/>
              <a:t> </a:t>
            </a:r>
            <a:r>
              <a:rPr sz="6600" spc="740" dirty="0"/>
              <a:t>#2:</a:t>
            </a:r>
            <a:endParaRPr sz="6600"/>
          </a:p>
          <a:p>
            <a:pPr algn="ctr">
              <a:lnSpc>
                <a:spcPts val="8235"/>
              </a:lnSpc>
            </a:pPr>
            <a:r>
              <a:rPr sz="7200" b="1" spc="35" dirty="0">
                <a:latin typeface="Trebuchet MS"/>
                <a:cs typeface="Trebuchet MS"/>
              </a:rPr>
              <a:t>Backup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88690" y="3769359"/>
            <a:ext cx="3102610" cy="0"/>
          </a:xfrm>
          <a:custGeom>
            <a:avLst/>
            <a:gdLst/>
            <a:ahLst/>
            <a:cxnLst/>
            <a:rect l="l" t="t" r="r" b="b"/>
            <a:pathLst>
              <a:path w="3102609">
                <a:moveTo>
                  <a:pt x="0" y="0"/>
                </a:moveTo>
                <a:lnTo>
                  <a:pt x="3102610" y="0"/>
                </a:lnTo>
              </a:path>
            </a:pathLst>
          </a:custGeom>
          <a:ln w="43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899" rIns="0" bIns="0" rtlCol="0">
            <a:spAutoFit/>
          </a:bodyPr>
          <a:lstStyle/>
          <a:p>
            <a:pPr algn="ctr">
              <a:lnSpc>
                <a:spcPts val="7640"/>
              </a:lnSpc>
            </a:pPr>
            <a:r>
              <a:rPr sz="6600" spc="535" dirty="0"/>
              <a:t>Reason</a:t>
            </a:r>
            <a:r>
              <a:rPr sz="6600" spc="-65" dirty="0"/>
              <a:t> </a:t>
            </a:r>
            <a:r>
              <a:rPr sz="6600" spc="740" dirty="0"/>
              <a:t>#2:</a:t>
            </a:r>
            <a:endParaRPr sz="6600"/>
          </a:p>
          <a:p>
            <a:pPr algn="ctr">
              <a:lnSpc>
                <a:spcPts val="8235"/>
              </a:lnSpc>
            </a:pPr>
            <a:r>
              <a:rPr sz="7200" b="1" spc="170" dirty="0">
                <a:latin typeface="Trebuchet MS"/>
                <a:cs typeface="Trebuchet MS"/>
              </a:rPr>
              <a:t>Co</a:t>
            </a:r>
            <a:r>
              <a:rPr sz="7200" b="1" spc="75" dirty="0">
                <a:latin typeface="Trebuchet MS"/>
                <a:cs typeface="Trebuchet MS"/>
              </a:rPr>
              <a:t>l</a:t>
            </a:r>
            <a:r>
              <a:rPr sz="7200" b="1" spc="5" dirty="0">
                <a:latin typeface="Trebuchet MS"/>
                <a:cs typeface="Trebuchet MS"/>
              </a:rPr>
              <a:t>la</a:t>
            </a:r>
            <a:r>
              <a:rPr sz="7200" b="1" spc="40" dirty="0">
                <a:latin typeface="Trebuchet MS"/>
                <a:cs typeface="Trebuchet MS"/>
              </a:rPr>
              <a:t>bor</a:t>
            </a:r>
            <a:r>
              <a:rPr sz="7200" b="1" spc="25" dirty="0">
                <a:latin typeface="Trebuchet MS"/>
                <a:cs typeface="Trebuchet MS"/>
              </a:rPr>
              <a:t>a</a:t>
            </a:r>
            <a:r>
              <a:rPr sz="7200" b="1" spc="45" dirty="0">
                <a:latin typeface="Trebuchet MS"/>
                <a:cs typeface="Trebuchet MS"/>
              </a:rPr>
              <a:t>tion</a:t>
            </a:r>
            <a:endParaRPr sz="7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17093" rIns="0" bIns="0" rtlCol="0">
            <a:spAutoFit/>
          </a:bodyPr>
          <a:lstStyle/>
          <a:p>
            <a:pPr marL="1165860">
              <a:lnSpc>
                <a:spcPts val="8415"/>
              </a:lnSpc>
            </a:pPr>
            <a:r>
              <a:rPr sz="7200" b="1" spc="65" dirty="0">
                <a:latin typeface="Trebuchet MS"/>
                <a:cs typeface="Trebuchet MS"/>
              </a:rPr>
              <a:t>Version</a:t>
            </a:r>
            <a:r>
              <a:rPr sz="7200" b="1" spc="-595" dirty="0">
                <a:latin typeface="Trebuchet MS"/>
                <a:cs typeface="Trebuchet MS"/>
              </a:rPr>
              <a:t> </a:t>
            </a:r>
            <a:r>
              <a:rPr sz="7200" b="1" spc="85" dirty="0">
                <a:latin typeface="Trebuchet MS"/>
                <a:cs typeface="Trebuchet MS"/>
              </a:rPr>
              <a:t>Control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059" y="3052445"/>
            <a:ext cx="8860790" cy="1357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6085"/>
              </a:lnSpc>
            </a:pPr>
            <a:r>
              <a:rPr sz="5400" spc="434" dirty="0">
                <a:latin typeface="Arial Narrow"/>
                <a:cs typeface="Arial Narrow"/>
              </a:rPr>
              <a:t>aka </a:t>
            </a:r>
            <a:r>
              <a:rPr sz="5400" spc="440" dirty="0">
                <a:latin typeface="Arial Narrow"/>
                <a:cs typeface="Arial Narrow"/>
              </a:rPr>
              <a:t>Revision</a:t>
            </a:r>
            <a:r>
              <a:rPr sz="5400" spc="-459" dirty="0">
                <a:latin typeface="Arial Narrow"/>
                <a:cs typeface="Arial Narrow"/>
              </a:rPr>
              <a:t> </a:t>
            </a:r>
            <a:r>
              <a:rPr sz="5400" spc="605" dirty="0">
                <a:latin typeface="Arial Narrow"/>
                <a:cs typeface="Arial Narrow"/>
              </a:rPr>
              <a:t>Control</a:t>
            </a:r>
            <a:endParaRPr sz="5400">
              <a:latin typeface="Arial Narrow"/>
              <a:cs typeface="Arial Narrow"/>
            </a:endParaRPr>
          </a:p>
          <a:p>
            <a:pPr algn="ctr">
              <a:lnSpc>
                <a:spcPts val="4605"/>
              </a:lnSpc>
            </a:pPr>
            <a:r>
              <a:rPr sz="4000" spc="320" dirty="0">
                <a:latin typeface="Arial Narrow"/>
                <a:cs typeface="Arial Narrow"/>
              </a:rPr>
              <a:t>aka</a:t>
            </a:r>
            <a:r>
              <a:rPr sz="4000" spc="15" dirty="0">
                <a:latin typeface="Arial Narrow"/>
                <a:cs typeface="Arial Narrow"/>
              </a:rPr>
              <a:t> </a:t>
            </a:r>
            <a:r>
              <a:rPr sz="4000" i="1" spc="-85" dirty="0">
                <a:latin typeface="Lucida Sans"/>
                <a:cs typeface="Lucida Sans"/>
              </a:rPr>
              <a:t>How</a:t>
            </a:r>
            <a:r>
              <a:rPr sz="4000" i="1" spc="-355" dirty="0">
                <a:latin typeface="Lucida Sans"/>
                <a:cs typeface="Lucida Sans"/>
              </a:rPr>
              <a:t> </a:t>
            </a:r>
            <a:r>
              <a:rPr sz="4000" i="1" spc="-20" dirty="0">
                <a:latin typeface="Lucida Sans"/>
                <a:cs typeface="Lucida Sans"/>
              </a:rPr>
              <a:t>we</a:t>
            </a:r>
            <a:r>
              <a:rPr sz="4000" i="1" spc="-355" dirty="0">
                <a:latin typeface="Lucida Sans"/>
                <a:cs typeface="Lucida Sans"/>
              </a:rPr>
              <a:t> </a:t>
            </a:r>
            <a:r>
              <a:rPr sz="4000" i="1" spc="-150" dirty="0">
                <a:latin typeface="Lucida Sans"/>
                <a:cs typeface="Lucida Sans"/>
              </a:rPr>
              <a:t>do</a:t>
            </a:r>
            <a:r>
              <a:rPr sz="4000" i="1" spc="-355" dirty="0">
                <a:latin typeface="Lucida Sans"/>
                <a:cs typeface="Lucida Sans"/>
              </a:rPr>
              <a:t> </a:t>
            </a:r>
            <a:r>
              <a:rPr sz="4000" i="1" spc="-210" dirty="0">
                <a:latin typeface="Lucida Sans"/>
                <a:cs typeface="Lucida Sans"/>
              </a:rPr>
              <a:t>things</a:t>
            </a:r>
            <a:r>
              <a:rPr sz="4000" i="1" spc="-355" dirty="0">
                <a:latin typeface="Lucida Sans"/>
                <a:cs typeface="Lucida Sans"/>
              </a:rPr>
              <a:t> </a:t>
            </a:r>
            <a:r>
              <a:rPr sz="4000" i="1" spc="-220" dirty="0">
                <a:latin typeface="Lucida Sans"/>
                <a:cs typeface="Lucida Sans"/>
              </a:rPr>
              <a:t>in</a:t>
            </a:r>
            <a:r>
              <a:rPr sz="4000" i="1" spc="-360" dirty="0">
                <a:latin typeface="Lucida Sans"/>
                <a:cs typeface="Lucida Sans"/>
              </a:rPr>
              <a:t> </a:t>
            </a:r>
            <a:r>
              <a:rPr sz="4000" i="1" spc="-100" dirty="0">
                <a:latin typeface="Lucida Sans"/>
                <a:cs typeface="Lucida Sans"/>
              </a:rPr>
              <a:t>the</a:t>
            </a:r>
            <a:r>
              <a:rPr sz="4000" i="1" spc="-365" dirty="0">
                <a:latin typeface="Lucida Sans"/>
                <a:cs typeface="Lucida Sans"/>
              </a:rPr>
              <a:t> </a:t>
            </a:r>
            <a:r>
              <a:rPr sz="4000" i="1" spc="-120" dirty="0">
                <a:latin typeface="Lucida Sans"/>
                <a:cs typeface="Lucida Sans"/>
              </a:rPr>
              <a:t>Real</a:t>
            </a:r>
            <a:r>
              <a:rPr sz="4000" i="1" spc="-350" dirty="0">
                <a:latin typeface="Lucida Sans"/>
                <a:cs typeface="Lucida Sans"/>
              </a:rPr>
              <a:t> </a:t>
            </a:r>
            <a:r>
              <a:rPr sz="4000" i="1" spc="-135" dirty="0">
                <a:latin typeface="Lucida Sans"/>
                <a:cs typeface="Lucida Sans"/>
              </a:rPr>
              <a:t>World</a:t>
            </a:r>
            <a:endParaRPr sz="4000">
              <a:latin typeface="Lucida Sans"/>
              <a:cs typeface="Lucida San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460" y="1522729"/>
            <a:ext cx="8047355" cy="72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710"/>
              </a:lnSpc>
            </a:pPr>
            <a:r>
              <a:rPr spc="475" dirty="0"/>
              <a:t>If</a:t>
            </a:r>
            <a:r>
              <a:rPr spc="-5" dirty="0"/>
              <a:t> </a:t>
            </a:r>
            <a:r>
              <a:rPr spc="690" dirty="0"/>
              <a:t>we</a:t>
            </a:r>
            <a:r>
              <a:rPr spc="-5" dirty="0"/>
              <a:t> </a:t>
            </a:r>
            <a:r>
              <a:rPr spc="600" dirty="0"/>
              <a:t>were</a:t>
            </a:r>
            <a:r>
              <a:rPr spc="-5" dirty="0"/>
              <a:t> </a:t>
            </a:r>
            <a:r>
              <a:rPr spc="445" dirty="0"/>
              <a:t>pressed</a:t>
            </a:r>
            <a:r>
              <a:rPr spc="-10" dirty="0"/>
              <a:t> </a:t>
            </a:r>
            <a:r>
              <a:rPr spc="645" dirty="0"/>
              <a:t>for</a:t>
            </a:r>
            <a:r>
              <a:rPr spc="-15" dirty="0"/>
              <a:t> </a:t>
            </a:r>
            <a:r>
              <a:rPr spc="390" dirty="0"/>
              <a:t>time...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90" y="2989579"/>
            <a:ext cx="6196330" cy="1906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460" indent="-238760">
              <a:lnSpc>
                <a:spcPts val="3715"/>
              </a:lnSpc>
              <a:buSzPct val="45312"/>
              <a:buFont typeface="Calibri"/>
              <a:buChar char="●"/>
              <a:tabLst>
                <a:tab pos="251460" algn="l"/>
              </a:tabLst>
            </a:pPr>
            <a:r>
              <a:rPr sz="3200" spc="300" dirty="0">
                <a:latin typeface="Arial Narrow"/>
                <a:cs typeface="Arial Narrow"/>
              </a:rPr>
              <a:t>Register </a:t>
            </a:r>
            <a:r>
              <a:rPr sz="3200" spc="375" dirty="0">
                <a:latin typeface="Arial Narrow"/>
                <a:cs typeface="Arial Narrow"/>
              </a:rPr>
              <a:t>at</a:t>
            </a:r>
            <a:r>
              <a:rPr sz="3200" spc="-365" dirty="0">
                <a:latin typeface="Arial Narrow"/>
                <a:cs typeface="Arial Narrow"/>
              </a:rPr>
              <a:t> </a:t>
            </a:r>
            <a:r>
              <a:rPr sz="3200" spc="340" dirty="0">
                <a:latin typeface="Arial Narrow"/>
                <a:cs typeface="Arial Narrow"/>
              </a:rPr>
              <a:t>GitHub</a:t>
            </a:r>
            <a:endParaRPr sz="3200">
              <a:latin typeface="Arial Narrow"/>
              <a:cs typeface="Arial Narrow"/>
            </a:endParaRPr>
          </a:p>
          <a:p>
            <a:pPr marL="251460" indent="-238760">
              <a:lnSpc>
                <a:spcPts val="3690"/>
              </a:lnSpc>
              <a:buSzPct val="45312"/>
              <a:buFont typeface="Calibri"/>
              <a:buChar char="●"/>
              <a:tabLst>
                <a:tab pos="251460" algn="l"/>
              </a:tabLst>
            </a:pPr>
            <a:r>
              <a:rPr sz="3200" spc="295" dirty="0">
                <a:latin typeface="Arial Narrow"/>
                <a:cs typeface="Arial Narrow"/>
              </a:rPr>
              <a:t>Learn </a:t>
            </a:r>
            <a:r>
              <a:rPr sz="3200" dirty="0">
                <a:latin typeface="Consolas"/>
                <a:cs typeface="Consolas"/>
              </a:rPr>
              <a:t>git</a:t>
            </a:r>
            <a:r>
              <a:rPr sz="3200" spc="-365" dirty="0">
                <a:latin typeface="Consolas"/>
                <a:cs typeface="Consolas"/>
              </a:rPr>
              <a:t> </a:t>
            </a:r>
            <a:r>
              <a:rPr sz="3200" spc="-5" dirty="0">
                <a:latin typeface="Consolas"/>
                <a:cs typeface="Consolas"/>
              </a:rPr>
              <a:t>clone</a:t>
            </a:r>
            <a:endParaRPr sz="3200">
              <a:latin typeface="Consolas"/>
              <a:cs typeface="Consolas"/>
            </a:endParaRPr>
          </a:p>
          <a:p>
            <a:pPr marL="251460" indent="-238760">
              <a:lnSpc>
                <a:spcPts val="3790"/>
              </a:lnSpc>
              <a:buSzPct val="43750"/>
              <a:buFont typeface="Calibri"/>
              <a:buChar char="●"/>
              <a:tabLst>
                <a:tab pos="251460" algn="l"/>
              </a:tabLst>
            </a:pPr>
            <a:r>
              <a:rPr sz="3200" spc="295" dirty="0">
                <a:latin typeface="Arial Narrow"/>
                <a:cs typeface="Arial Narrow"/>
              </a:rPr>
              <a:t>Learn</a:t>
            </a:r>
            <a:r>
              <a:rPr sz="3200" spc="5" dirty="0">
                <a:latin typeface="Arial Narrow"/>
                <a:cs typeface="Arial Narrow"/>
              </a:rPr>
              <a:t> </a:t>
            </a:r>
            <a:r>
              <a:rPr sz="3200" dirty="0">
                <a:latin typeface="Consolas"/>
                <a:cs typeface="Consolas"/>
              </a:rPr>
              <a:t>git</a:t>
            </a:r>
            <a:r>
              <a:rPr sz="3200" spc="-35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push</a:t>
            </a:r>
            <a:r>
              <a:rPr sz="3200" spc="-1010" dirty="0">
                <a:latin typeface="Consolas"/>
                <a:cs typeface="Consolas"/>
              </a:rPr>
              <a:t> </a:t>
            </a:r>
            <a:r>
              <a:rPr sz="3200" spc="495" dirty="0">
                <a:latin typeface="Arial Narrow"/>
                <a:cs typeface="Arial Narrow"/>
              </a:rPr>
              <a:t>/</a:t>
            </a:r>
            <a:r>
              <a:rPr sz="3200" spc="10" dirty="0">
                <a:latin typeface="Arial Narrow"/>
                <a:cs typeface="Arial Narrow"/>
              </a:rPr>
              <a:t> </a:t>
            </a:r>
            <a:r>
              <a:rPr sz="3200" dirty="0">
                <a:latin typeface="Consolas"/>
                <a:cs typeface="Consolas"/>
              </a:rPr>
              <a:t>git</a:t>
            </a:r>
            <a:r>
              <a:rPr sz="3200" spc="-25" dirty="0">
                <a:latin typeface="Consolas"/>
                <a:cs typeface="Consolas"/>
              </a:rPr>
              <a:t> </a:t>
            </a:r>
            <a:r>
              <a:rPr sz="3200" spc="-5" dirty="0">
                <a:latin typeface="Consolas"/>
                <a:cs typeface="Consolas"/>
              </a:rPr>
              <a:t>pull</a:t>
            </a:r>
            <a:endParaRPr sz="3200">
              <a:latin typeface="Consolas"/>
              <a:cs typeface="Consolas"/>
            </a:endParaRPr>
          </a:p>
          <a:p>
            <a:pPr marL="251460" indent="-238760">
              <a:lnSpc>
                <a:spcPts val="3815"/>
              </a:lnSpc>
              <a:buSzPct val="45312"/>
              <a:buFont typeface="Calibri"/>
              <a:buChar char="●"/>
              <a:tabLst>
                <a:tab pos="251460" algn="l"/>
              </a:tabLst>
            </a:pPr>
            <a:r>
              <a:rPr sz="3200" spc="295" dirty="0">
                <a:latin typeface="Arial Narrow"/>
                <a:cs typeface="Arial Narrow"/>
              </a:rPr>
              <a:t>Learn</a:t>
            </a:r>
            <a:r>
              <a:rPr sz="3200" spc="-10" dirty="0">
                <a:latin typeface="Arial Narrow"/>
                <a:cs typeface="Arial Narrow"/>
              </a:rPr>
              <a:t> </a:t>
            </a:r>
            <a:r>
              <a:rPr sz="3200" spc="459" dirty="0">
                <a:latin typeface="Arial Narrow"/>
                <a:cs typeface="Arial Narrow"/>
              </a:rPr>
              <a:t>how</a:t>
            </a:r>
            <a:r>
              <a:rPr sz="3200" spc="-10" dirty="0">
                <a:latin typeface="Arial Narrow"/>
                <a:cs typeface="Arial Narrow"/>
              </a:rPr>
              <a:t> </a:t>
            </a:r>
            <a:r>
              <a:rPr sz="3200" spc="484" dirty="0">
                <a:latin typeface="Arial Narrow"/>
                <a:cs typeface="Arial Narrow"/>
              </a:rPr>
              <a:t>to</a:t>
            </a:r>
            <a:r>
              <a:rPr sz="3200" dirty="0">
                <a:latin typeface="Arial Narrow"/>
                <a:cs typeface="Arial Narrow"/>
              </a:rPr>
              <a:t> </a:t>
            </a:r>
            <a:r>
              <a:rPr sz="3200" spc="350" dirty="0">
                <a:latin typeface="Arial Narrow"/>
                <a:cs typeface="Arial Narrow"/>
              </a:rPr>
              <a:t>fix</a:t>
            </a:r>
            <a:r>
              <a:rPr sz="3200" spc="-10" dirty="0">
                <a:latin typeface="Arial Narrow"/>
                <a:cs typeface="Arial Narrow"/>
              </a:rPr>
              <a:t> </a:t>
            </a:r>
            <a:r>
              <a:rPr sz="3200" spc="390" dirty="0">
                <a:latin typeface="Arial Narrow"/>
                <a:cs typeface="Arial Narrow"/>
              </a:rPr>
              <a:t>merge</a:t>
            </a:r>
            <a:r>
              <a:rPr sz="3200" spc="-10" dirty="0">
                <a:latin typeface="Arial Narrow"/>
                <a:cs typeface="Arial Narrow"/>
              </a:rPr>
              <a:t> </a:t>
            </a:r>
            <a:r>
              <a:rPr sz="3200" spc="315" dirty="0">
                <a:latin typeface="Arial Narrow"/>
                <a:cs typeface="Arial Narrow"/>
              </a:rPr>
              <a:t>conflicts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 marR="5080" algn="ctr">
              <a:lnSpc>
                <a:spcPts val="6050"/>
              </a:lnSpc>
            </a:pPr>
            <a:r>
              <a:rPr sz="5400" spc="430" dirty="0"/>
              <a:t>...but</a:t>
            </a:r>
            <a:r>
              <a:rPr sz="5400" dirty="0"/>
              <a:t> </a:t>
            </a:r>
            <a:r>
              <a:rPr sz="5400" spc="635" dirty="0"/>
              <a:t>we're</a:t>
            </a:r>
            <a:r>
              <a:rPr sz="5400" dirty="0"/>
              <a:t> </a:t>
            </a:r>
            <a:r>
              <a:rPr sz="5400" spc="595" dirty="0"/>
              <a:t>not,</a:t>
            </a:r>
            <a:r>
              <a:rPr sz="5400" dirty="0"/>
              <a:t> </a:t>
            </a:r>
            <a:r>
              <a:rPr sz="5400" spc="455" dirty="0"/>
              <a:t>so</a:t>
            </a:r>
            <a:r>
              <a:rPr sz="5400" spc="-5" dirty="0"/>
              <a:t> </a:t>
            </a:r>
            <a:r>
              <a:rPr sz="5400" spc="525" dirty="0"/>
              <a:t>let's</a:t>
            </a:r>
            <a:r>
              <a:rPr sz="5400" spc="-5" dirty="0"/>
              <a:t> </a:t>
            </a:r>
            <a:r>
              <a:rPr sz="5400" spc="595" dirty="0"/>
              <a:t>first  </a:t>
            </a:r>
            <a:r>
              <a:rPr sz="5400" spc="370" dirty="0"/>
              <a:t>discuss</a:t>
            </a:r>
            <a:r>
              <a:rPr sz="5400" spc="5" dirty="0"/>
              <a:t> </a:t>
            </a:r>
            <a:r>
              <a:rPr sz="5400" spc="625" dirty="0"/>
              <a:t>something</a:t>
            </a:r>
            <a:r>
              <a:rPr sz="5400" spc="5" dirty="0"/>
              <a:t> </a:t>
            </a:r>
            <a:r>
              <a:rPr sz="5400" spc="710" dirty="0"/>
              <a:t>that</a:t>
            </a:r>
            <a:r>
              <a:rPr sz="5400" spc="5" dirty="0"/>
              <a:t> </a:t>
            </a:r>
            <a:r>
              <a:rPr sz="5400" spc="585" dirty="0"/>
              <a:t>will  </a:t>
            </a:r>
            <a:r>
              <a:rPr sz="5400" spc="595" dirty="0"/>
              <a:t>help</a:t>
            </a:r>
            <a:r>
              <a:rPr sz="5400" spc="-15" dirty="0"/>
              <a:t> </a:t>
            </a:r>
            <a:r>
              <a:rPr sz="5400" spc="405" dirty="0"/>
              <a:t>us</a:t>
            </a:r>
            <a:r>
              <a:rPr sz="5400" spc="-15" dirty="0"/>
              <a:t> </a:t>
            </a:r>
            <a:r>
              <a:rPr sz="5400" spc="590" dirty="0"/>
              <a:t>later</a:t>
            </a:r>
            <a:r>
              <a:rPr sz="5400" spc="-15" dirty="0"/>
              <a:t> </a:t>
            </a:r>
            <a:r>
              <a:rPr sz="5400" spc="475" dirty="0"/>
              <a:t>on.</a:t>
            </a:r>
            <a:endParaRPr sz="54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8969" rIns="0" bIns="0" rtlCol="0">
            <a:spAutoFit/>
          </a:bodyPr>
          <a:lstStyle/>
          <a:p>
            <a:pPr marL="2557780">
              <a:lnSpc>
                <a:spcPts val="7109"/>
              </a:lnSpc>
            </a:pPr>
            <a:r>
              <a:rPr sz="6000" b="1" spc="130" dirty="0">
                <a:latin typeface="Trebuchet MS"/>
                <a:cs typeface="Trebuchet MS"/>
              </a:rPr>
              <a:t>B</a:t>
            </a:r>
            <a:r>
              <a:rPr sz="6000" b="1" spc="95" dirty="0">
                <a:latin typeface="Trebuchet MS"/>
                <a:cs typeface="Trebuchet MS"/>
              </a:rPr>
              <a:t>r</a:t>
            </a:r>
            <a:r>
              <a:rPr sz="6000" b="1" spc="-5" dirty="0">
                <a:latin typeface="Trebuchet MS"/>
                <a:cs typeface="Trebuchet MS"/>
              </a:rPr>
              <a:t>a</a:t>
            </a:r>
            <a:r>
              <a:rPr sz="6000" b="1" spc="-30" dirty="0">
                <a:latin typeface="Trebuchet MS"/>
                <a:cs typeface="Trebuchet MS"/>
              </a:rPr>
              <a:t>n</a:t>
            </a:r>
            <a:r>
              <a:rPr sz="6000" b="1" spc="5" dirty="0">
                <a:latin typeface="Trebuchet MS"/>
                <a:cs typeface="Trebuchet MS"/>
              </a:rPr>
              <a:t>ching</a:t>
            </a:r>
            <a:endParaRPr sz="6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0" y="1504950"/>
            <a:ext cx="3662679" cy="1386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310"/>
              </a:lnSpc>
            </a:pPr>
            <a:r>
              <a:rPr sz="5400" spc="400" dirty="0"/>
              <a:t>File</a:t>
            </a:r>
            <a:r>
              <a:rPr sz="5400" spc="-45" dirty="0"/>
              <a:t> </a:t>
            </a:r>
            <a:r>
              <a:rPr sz="5400" spc="490" dirty="0"/>
              <a:t>Status</a:t>
            </a:r>
            <a:endParaRPr sz="5400"/>
          </a:p>
          <a:p>
            <a:pPr algn="ctr">
              <a:lnSpc>
                <a:spcPts val="4605"/>
              </a:lnSpc>
            </a:pPr>
            <a:r>
              <a:rPr sz="4000" spc="295" dirty="0"/>
              <a:t>(all</a:t>
            </a:r>
            <a:r>
              <a:rPr sz="4000" spc="-50" dirty="0"/>
              <a:t> </a:t>
            </a:r>
            <a:r>
              <a:rPr sz="4000" spc="450" dirty="0"/>
              <a:t>unmodified)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1490" y="3628390"/>
            <a:ext cx="8208009" cy="1289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10"/>
              </a:lnSpc>
            </a:pPr>
            <a:r>
              <a:rPr sz="2800" dirty="0">
                <a:latin typeface="Consolas"/>
                <a:cs typeface="Consolas"/>
              </a:rPr>
              <a:t>$ </a:t>
            </a:r>
            <a:r>
              <a:rPr sz="2800" spc="-10" dirty="0">
                <a:latin typeface="Consolas"/>
                <a:cs typeface="Consolas"/>
              </a:rPr>
              <a:t>git</a:t>
            </a:r>
            <a:r>
              <a:rPr sz="2800" spc="-100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status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ts val="3265"/>
              </a:lnSpc>
            </a:pPr>
            <a:r>
              <a:rPr sz="2800" dirty="0">
                <a:solidFill>
                  <a:srgbClr val="666666"/>
                </a:solidFill>
                <a:latin typeface="Consolas"/>
                <a:cs typeface="Consolas"/>
              </a:rPr>
              <a:t># </a:t>
            </a:r>
            <a:r>
              <a:rPr sz="2800" spc="-5" dirty="0">
                <a:solidFill>
                  <a:srgbClr val="666666"/>
                </a:solidFill>
                <a:latin typeface="Consolas"/>
                <a:cs typeface="Consolas"/>
              </a:rPr>
              <a:t>On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branch</a:t>
            </a:r>
            <a:r>
              <a:rPr sz="2800" spc="-11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master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ts val="3315"/>
              </a:lnSpc>
            </a:pP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nothing to commit, working directory</a:t>
            </a:r>
            <a:r>
              <a:rPr sz="2800" spc="-3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clean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0" y="1504950"/>
            <a:ext cx="3662679" cy="1386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310"/>
              </a:lnSpc>
            </a:pPr>
            <a:r>
              <a:rPr sz="5400" spc="400" dirty="0"/>
              <a:t>File</a:t>
            </a:r>
            <a:r>
              <a:rPr sz="5400" spc="-45" dirty="0"/>
              <a:t> </a:t>
            </a:r>
            <a:r>
              <a:rPr sz="5400" spc="490" dirty="0"/>
              <a:t>Status</a:t>
            </a:r>
            <a:endParaRPr sz="5400"/>
          </a:p>
          <a:p>
            <a:pPr algn="ctr">
              <a:lnSpc>
                <a:spcPts val="4605"/>
              </a:lnSpc>
            </a:pPr>
            <a:r>
              <a:rPr sz="4000" spc="295" dirty="0"/>
              <a:t>(all</a:t>
            </a:r>
            <a:r>
              <a:rPr sz="4000" spc="-50" dirty="0"/>
              <a:t> </a:t>
            </a:r>
            <a:r>
              <a:rPr sz="4000" spc="450" dirty="0"/>
              <a:t>unmodified)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1490" y="3628390"/>
            <a:ext cx="8208009" cy="1289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10"/>
              </a:lnSpc>
            </a:pPr>
            <a:r>
              <a:rPr sz="2800" dirty="0">
                <a:latin typeface="Consolas"/>
                <a:cs typeface="Consolas"/>
              </a:rPr>
              <a:t>$ </a:t>
            </a:r>
            <a:r>
              <a:rPr sz="2800" spc="-10" dirty="0">
                <a:latin typeface="Consolas"/>
                <a:cs typeface="Consolas"/>
              </a:rPr>
              <a:t>git</a:t>
            </a:r>
            <a:r>
              <a:rPr sz="2800" spc="-100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status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ts val="3265"/>
              </a:lnSpc>
            </a:pPr>
            <a:r>
              <a:rPr sz="2800" dirty="0">
                <a:solidFill>
                  <a:srgbClr val="666666"/>
                </a:solidFill>
                <a:latin typeface="Consolas"/>
                <a:cs typeface="Consolas"/>
              </a:rPr>
              <a:t># </a:t>
            </a:r>
            <a:r>
              <a:rPr sz="2800" spc="-5" dirty="0">
                <a:solidFill>
                  <a:srgbClr val="666666"/>
                </a:solidFill>
                <a:latin typeface="Consolas"/>
                <a:cs typeface="Consolas"/>
              </a:rPr>
              <a:t>On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branch</a:t>
            </a:r>
            <a:r>
              <a:rPr sz="2800" spc="-8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00AD00"/>
                </a:solidFill>
                <a:latin typeface="Consolas"/>
                <a:cs typeface="Consolas"/>
              </a:rPr>
              <a:t>master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ts val="3315"/>
              </a:lnSpc>
            </a:pP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nothing to commit, working directory</a:t>
            </a:r>
            <a:r>
              <a:rPr sz="2800" spc="-3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clean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538073" rIns="0" bIns="0" rtlCol="0">
            <a:spAutoFit/>
          </a:bodyPr>
          <a:lstStyle/>
          <a:p>
            <a:pPr marL="2076450">
              <a:lnSpc>
                <a:spcPts val="6409"/>
              </a:lnSpc>
            </a:pPr>
            <a:r>
              <a:rPr sz="5400" spc="525" dirty="0"/>
              <a:t>Create </a:t>
            </a:r>
            <a:r>
              <a:rPr sz="5400" spc="355" dirty="0"/>
              <a:t>a</a:t>
            </a:r>
            <a:r>
              <a:rPr sz="5400" spc="-555" dirty="0"/>
              <a:t> </a:t>
            </a:r>
            <a:r>
              <a:rPr sz="5400" spc="535" dirty="0"/>
              <a:t>branch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1490" y="3759200"/>
            <a:ext cx="392176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nsolas"/>
                <a:cs typeface="Consolas"/>
              </a:rPr>
              <a:t>$ </a:t>
            </a:r>
            <a:r>
              <a:rPr sz="2800" spc="-10" dirty="0">
                <a:latin typeface="Consolas"/>
                <a:cs typeface="Consolas"/>
              </a:rPr>
              <a:t>git branch</a:t>
            </a:r>
            <a:r>
              <a:rPr sz="2800" spc="-90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testing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4589" y="1168400"/>
            <a:ext cx="5207635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09"/>
              </a:lnSpc>
            </a:pPr>
            <a:r>
              <a:rPr sz="5400" spc="520" dirty="0"/>
              <a:t>Switch </a:t>
            </a:r>
            <a:r>
              <a:rPr sz="5400" spc="830" dirty="0"/>
              <a:t>to</a:t>
            </a:r>
            <a:r>
              <a:rPr sz="5400" spc="-560" dirty="0"/>
              <a:t> </a:t>
            </a:r>
            <a:r>
              <a:rPr sz="5400" spc="535" dirty="0"/>
              <a:t>branch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1490" y="2744977"/>
            <a:ext cx="8208009" cy="2510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32405">
              <a:lnSpc>
                <a:spcPts val="3270"/>
              </a:lnSpc>
            </a:pPr>
            <a:r>
              <a:rPr sz="2800" dirty="0">
                <a:latin typeface="Consolas"/>
                <a:cs typeface="Consolas"/>
              </a:rPr>
              <a:t>$ </a:t>
            </a:r>
            <a:r>
              <a:rPr sz="2800" spc="-10" dirty="0">
                <a:latin typeface="Consolas"/>
                <a:cs typeface="Consolas"/>
              </a:rPr>
              <a:t>git checkout testing 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Switched </a:t>
            </a:r>
            <a:r>
              <a:rPr sz="2800" spc="-5" dirty="0">
                <a:solidFill>
                  <a:srgbClr val="666666"/>
                </a:solidFill>
                <a:latin typeface="Consolas"/>
                <a:cs typeface="Consolas"/>
              </a:rPr>
              <a:t>to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branch</a:t>
            </a:r>
            <a:r>
              <a:rPr sz="2800" spc="-7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'testing'</a:t>
            </a:r>
            <a:endParaRPr sz="2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ts val="3315"/>
              </a:lnSpc>
            </a:pPr>
            <a:r>
              <a:rPr sz="2800" dirty="0">
                <a:latin typeface="Consolas"/>
                <a:cs typeface="Consolas"/>
              </a:rPr>
              <a:t>$ </a:t>
            </a:r>
            <a:r>
              <a:rPr sz="2800" spc="-10" dirty="0">
                <a:latin typeface="Consolas"/>
                <a:cs typeface="Consolas"/>
              </a:rPr>
              <a:t>git</a:t>
            </a:r>
            <a:r>
              <a:rPr sz="2800" spc="-100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status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ts val="3265"/>
              </a:lnSpc>
            </a:pPr>
            <a:r>
              <a:rPr sz="2800" dirty="0">
                <a:solidFill>
                  <a:srgbClr val="666666"/>
                </a:solidFill>
                <a:latin typeface="Consolas"/>
                <a:cs typeface="Consolas"/>
              </a:rPr>
              <a:t># </a:t>
            </a:r>
            <a:r>
              <a:rPr sz="2800" spc="-5" dirty="0">
                <a:solidFill>
                  <a:srgbClr val="666666"/>
                </a:solidFill>
                <a:latin typeface="Consolas"/>
                <a:cs typeface="Consolas"/>
              </a:rPr>
              <a:t>On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branch</a:t>
            </a:r>
            <a:r>
              <a:rPr sz="2800" spc="-10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testing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ts val="3310"/>
              </a:lnSpc>
            </a:pP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nothing to commit, working directory</a:t>
            </a:r>
            <a:r>
              <a:rPr sz="2800" spc="-3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clean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9869" y="621029"/>
            <a:ext cx="7076440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09"/>
              </a:lnSpc>
            </a:pPr>
            <a:r>
              <a:rPr sz="5400" spc="680" dirty="0"/>
              <a:t>Commit</a:t>
            </a:r>
            <a:r>
              <a:rPr sz="5400" spc="-5" dirty="0"/>
              <a:t> </a:t>
            </a:r>
            <a:r>
              <a:rPr sz="5400" spc="830" dirty="0"/>
              <a:t>to</a:t>
            </a:r>
            <a:r>
              <a:rPr sz="5400" spc="-15" dirty="0"/>
              <a:t> </a:t>
            </a:r>
            <a:r>
              <a:rPr sz="5400" spc="725" dirty="0"/>
              <a:t>new</a:t>
            </a:r>
            <a:r>
              <a:rPr sz="5400" spc="-15" dirty="0"/>
              <a:t> </a:t>
            </a:r>
            <a:r>
              <a:rPr sz="5400" spc="535" dirty="0"/>
              <a:t>branch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1490" y="2174240"/>
            <a:ext cx="6823709" cy="3214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459" dirty="0">
                <a:latin typeface="Arial Narrow"/>
                <a:cs typeface="Arial Narrow"/>
              </a:rPr>
              <a:t>Modify</a:t>
            </a:r>
            <a:r>
              <a:rPr sz="3600" spc="-5" dirty="0">
                <a:latin typeface="Arial Narrow"/>
                <a:cs typeface="Arial Narrow"/>
              </a:rPr>
              <a:t> </a:t>
            </a:r>
            <a:r>
              <a:rPr sz="3600" spc="395" dirty="0">
                <a:latin typeface="Arial Narrow"/>
                <a:cs typeface="Arial Narrow"/>
              </a:rPr>
              <a:t>"names.txt"</a:t>
            </a:r>
            <a:r>
              <a:rPr sz="3600" spc="-10" dirty="0">
                <a:latin typeface="Arial Narrow"/>
                <a:cs typeface="Arial Narrow"/>
              </a:rPr>
              <a:t> </a:t>
            </a:r>
            <a:r>
              <a:rPr sz="3600" spc="555" dirty="0">
                <a:latin typeface="Arial Narrow"/>
                <a:cs typeface="Arial Narrow"/>
              </a:rPr>
              <a:t>to</a:t>
            </a:r>
            <a:r>
              <a:rPr sz="3600" spc="-10" dirty="0">
                <a:latin typeface="Arial Narrow"/>
                <a:cs typeface="Arial Narrow"/>
              </a:rPr>
              <a:t> </a:t>
            </a:r>
            <a:r>
              <a:rPr sz="3600" spc="395" dirty="0">
                <a:latin typeface="Arial Narrow"/>
                <a:cs typeface="Arial Narrow"/>
              </a:rPr>
              <a:t>add</a:t>
            </a:r>
            <a:r>
              <a:rPr sz="3600" dirty="0">
                <a:latin typeface="Arial Narrow"/>
                <a:cs typeface="Arial Narrow"/>
              </a:rPr>
              <a:t> </a:t>
            </a:r>
            <a:r>
              <a:rPr sz="3600" spc="290" dirty="0">
                <a:latin typeface="Arial Narrow"/>
                <a:cs typeface="Arial Narrow"/>
              </a:rPr>
              <a:t>"Eve":</a:t>
            </a:r>
            <a:endParaRPr sz="3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Times New Roman"/>
              <a:cs typeface="Times New Roman"/>
            </a:endParaRPr>
          </a:p>
          <a:p>
            <a:pPr marL="514984" marR="5045075">
              <a:lnSpc>
                <a:spcPct val="97500"/>
              </a:lnSpc>
            </a:pPr>
            <a:r>
              <a:rPr sz="3600" spc="-5" dirty="0">
                <a:latin typeface="Consolas"/>
                <a:cs typeface="Consolas"/>
              </a:rPr>
              <a:t>Alice  Bob  Cindy  Eve</a:t>
            </a:r>
            <a:endParaRPr sz="3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9869" y="1375409"/>
            <a:ext cx="7076440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09"/>
              </a:lnSpc>
            </a:pPr>
            <a:r>
              <a:rPr sz="5400" spc="680" dirty="0"/>
              <a:t>Commit</a:t>
            </a:r>
            <a:r>
              <a:rPr sz="5400" spc="-5" dirty="0"/>
              <a:t> </a:t>
            </a:r>
            <a:r>
              <a:rPr sz="5400" spc="830" dirty="0"/>
              <a:t>to</a:t>
            </a:r>
            <a:r>
              <a:rPr sz="5400" spc="-15" dirty="0"/>
              <a:t> </a:t>
            </a:r>
            <a:r>
              <a:rPr sz="5400" spc="725" dirty="0"/>
              <a:t>new</a:t>
            </a:r>
            <a:r>
              <a:rPr sz="5400" spc="-15" dirty="0"/>
              <a:t> </a:t>
            </a:r>
            <a:r>
              <a:rPr sz="5400" spc="535" dirty="0"/>
              <a:t>branch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1490" y="2954274"/>
            <a:ext cx="6064885" cy="2094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79169">
              <a:lnSpc>
                <a:spcPts val="3260"/>
              </a:lnSpc>
            </a:pPr>
            <a:r>
              <a:rPr sz="2800" dirty="0">
                <a:latin typeface="Consolas"/>
                <a:cs typeface="Consolas"/>
              </a:rPr>
              <a:t>$ </a:t>
            </a:r>
            <a:r>
              <a:rPr sz="2800" spc="-10" dirty="0">
                <a:latin typeface="Consolas"/>
                <a:cs typeface="Consolas"/>
              </a:rPr>
              <a:t>git commit -am "Add</a:t>
            </a:r>
            <a:r>
              <a:rPr sz="2800" spc="-75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Eve" 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[testing cdd47c2] Add</a:t>
            </a:r>
            <a:r>
              <a:rPr sz="2800" spc="-6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Eve</a:t>
            </a:r>
            <a:endParaRPr sz="2800">
              <a:latin typeface="Consolas"/>
              <a:cs typeface="Consolas"/>
            </a:endParaRPr>
          </a:p>
          <a:p>
            <a:pPr marL="206375">
              <a:lnSpc>
                <a:spcPts val="3180"/>
              </a:lnSpc>
            </a:pPr>
            <a:r>
              <a:rPr sz="2800" dirty="0">
                <a:solidFill>
                  <a:srgbClr val="666666"/>
                </a:solidFill>
                <a:latin typeface="Consolas"/>
                <a:cs typeface="Consolas"/>
              </a:rPr>
              <a:t>1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file changed, </a:t>
            </a:r>
            <a:r>
              <a:rPr sz="2800" dirty="0">
                <a:solidFill>
                  <a:srgbClr val="666666"/>
                </a:solidFill>
                <a:latin typeface="Consolas"/>
                <a:cs typeface="Consolas"/>
              </a:rPr>
              <a:t>1</a:t>
            </a:r>
            <a:r>
              <a:rPr sz="2800" spc="-8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insertion(+)</a:t>
            </a:r>
            <a:endParaRPr sz="2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onsolas"/>
                <a:cs typeface="Consolas"/>
              </a:rPr>
              <a:t>$</a:t>
            </a:r>
            <a:r>
              <a:rPr sz="2800" spc="-105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gitk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31063" rIns="0" bIns="0" rtlCol="0">
            <a:spAutoFit/>
          </a:bodyPr>
          <a:lstStyle/>
          <a:p>
            <a:pPr marL="1109980">
              <a:lnSpc>
                <a:spcPts val="6409"/>
              </a:lnSpc>
            </a:pPr>
            <a:r>
              <a:rPr sz="5400" spc="520" dirty="0"/>
              <a:t>Switch</a:t>
            </a:r>
            <a:r>
              <a:rPr sz="5400" spc="-10" dirty="0"/>
              <a:t> </a:t>
            </a:r>
            <a:r>
              <a:rPr sz="5400" spc="490" dirty="0"/>
              <a:t>back</a:t>
            </a:r>
            <a:r>
              <a:rPr sz="5400" spc="-5" dirty="0"/>
              <a:t> </a:t>
            </a:r>
            <a:r>
              <a:rPr sz="5400" spc="830" dirty="0"/>
              <a:t>to</a:t>
            </a:r>
            <a:r>
              <a:rPr sz="5400" spc="-10" dirty="0"/>
              <a:t> </a:t>
            </a:r>
            <a:r>
              <a:rPr sz="5400" spc="600" dirty="0"/>
              <a:t>master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1490" y="3574288"/>
            <a:ext cx="5286375" cy="852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270"/>
              </a:lnSpc>
            </a:pPr>
            <a:r>
              <a:rPr sz="2800" dirty="0">
                <a:latin typeface="Consolas"/>
                <a:cs typeface="Consolas"/>
              </a:rPr>
              <a:t>$ </a:t>
            </a:r>
            <a:r>
              <a:rPr sz="2800" spc="-10" dirty="0">
                <a:latin typeface="Consolas"/>
                <a:cs typeface="Consolas"/>
              </a:rPr>
              <a:t>git checkout master 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Switched </a:t>
            </a:r>
            <a:r>
              <a:rPr sz="2800" spc="-5" dirty="0">
                <a:solidFill>
                  <a:srgbClr val="666666"/>
                </a:solidFill>
                <a:latin typeface="Consolas"/>
                <a:cs typeface="Consolas"/>
              </a:rPr>
              <a:t>to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branch</a:t>
            </a:r>
            <a:r>
              <a:rPr sz="2800" spc="-7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'master'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3719" rIns="0" bIns="0" rtlCol="0">
            <a:spAutoFit/>
          </a:bodyPr>
          <a:lstStyle/>
          <a:p>
            <a:pPr marL="1532890">
              <a:lnSpc>
                <a:spcPts val="8515"/>
              </a:lnSpc>
            </a:pPr>
            <a:r>
              <a:rPr sz="7200" b="1" spc="50" dirty="0">
                <a:latin typeface="Trebuchet MS"/>
                <a:cs typeface="Trebuchet MS"/>
              </a:rPr>
              <a:t>Sharing</a:t>
            </a:r>
            <a:r>
              <a:rPr sz="7200" b="1" spc="-580" dirty="0">
                <a:latin typeface="Trebuchet MS"/>
                <a:cs typeface="Trebuchet MS"/>
              </a:rPr>
              <a:t> </a:t>
            </a:r>
            <a:r>
              <a:rPr sz="7200" b="1" spc="125" dirty="0">
                <a:latin typeface="Trebuchet MS"/>
                <a:cs typeface="Trebuchet MS"/>
              </a:rPr>
              <a:t>Code</a:t>
            </a:r>
            <a:endParaRPr sz="7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05003" rIns="0" bIns="0" rtlCol="0">
            <a:spAutoFit/>
          </a:bodyPr>
          <a:lstStyle/>
          <a:p>
            <a:pPr marL="2448560" marR="5080" indent="-2266950">
              <a:lnSpc>
                <a:spcPts val="6050"/>
              </a:lnSpc>
            </a:pPr>
            <a:r>
              <a:rPr sz="5400" spc="595" dirty="0"/>
              <a:t>Difference</a:t>
            </a:r>
            <a:r>
              <a:rPr sz="5400" dirty="0"/>
              <a:t> </a:t>
            </a:r>
            <a:r>
              <a:rPr sz="5400" spc="705" dirty="0"/>
              <a:t>between</a:t>
            </a:r>
            <a:r>
              <a:rPr sz="5400" dirty="0"/>
              <a:t> </a:t>
            </a:r>
            <a:r>
              <a:rPr sz="5400" spc="615" dirty="0"/>
              <a:t>log</a:t>
            </a:r>
            <a:r>
              <a:rPr sz="5400" dirty="0"/>
              <a:t> </a:t>
            </a:r>
            <a:r>
              <a:rPr sz="5400" spc="320" dirty="0"/>
              <a:t>--all  </a:t>
            </a:r>
            <a:r>
              <a:rPr sz="5400" spc="345" dirty="0"/>
              <a:t>vs </a:t>
            </a:r>
            <a:r>
              <a:rPr sz="5400" spc="625" dirty="0"/>
              <a:t>normal</a:t>
            </a:r>
            <a:r>
              <a:rPr sz="5400" spc="-405" dirty="0"/>
              <a:t> </a:t>
            </a:r>
            <a:r>
              <a:rPr sz="5400" spc="615" dirty="0"/>
              <a:t>log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103370" y="4008120"/>
            <a:ext cx="1868805" cy="715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Consolas"/>
                <a:cs typeface="Consolas"/>
              </a:rPr>
              <a:t>$</a:t>
            </a:r>
            <a:r>
              <a:rPr sz="4400" spc="-90" dirty="0">
                <a:latin typeface="Consolas"/>
                <a:cs typeface="Consolas"/>
              </a:rPr>
              <a:t> </a:t>
            </a:r>
            <a:r>
              <a:rPr sz="4400" spc="-5" dirty="0">
                <a:latin typeface="Consolas"/>
                <a:cs typeface="Consolas"/>
              </a:rPr>
              <a:t>gitk</a:t>
            </a:r>
            <a:endParaRPr sz="4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05003" rIns="0" bIns="0" rtlCol="0">
            <a:spAutoFit/>
          </a:bodyPr>
          <a:lstStyle/>
          <a:p>
            <a:pPr marL="2448560" marR="5080" indent="-2266950">
              <a:lnSpc>
                <a:spcPts val="6050"/>
              </a:lnSpc>
            </a:pPr>
            <a:r>
              <a:rPr sz="5400" spc="595" dirty="0"/>
              <a:t>Difference</a:t>
            </a:r>
            <a:r>
              <a:rPr sz="5400" dirty="0"/>
              <a:t> </a:t>
            </a:r>
            <a:r>
              <a:rPr sz="5400" spc="705" dirty="0"/>
              <a:t>between</a:t>
            </a:r>
            <a:r>
              <a:rPr sz="5400" dirty="0"/>
              <a:t> </a:t>
            </a:r>
            <a:r>
              <a:rPr sz="5400" spc="615" dirty="0"/>
              <a:t>log</a:t>
            </a:r>
            <a:r>
              <a:rPr sz="5400" dirty="0"/>
              <a:t> </a:t>
            </a:r>
            <a:r>
              <a:rPr sz="5400" spc="320" dirty="0"/>
              <a:t>--all  </a:t>
            </a:r>
            <a:r>
              <a:rPr sz="5400" spc="345" dirty="0"/>
              <a:t>vs </a:t>
            </a:r>
            <a:r>
              <a:rPr sz="5400" spc="625" dirty="0"/>
              <a:t>normal</a:t>
            </a:r>
            <a:r>
              <a:rPr sz="5400" spc="-405" dirty="0"/>
              <a:t> </a:t>
            </a:r>
            <a:r>
              <a:rPr sz="5400" spc="615" dirty="0"/>
              <a:t>log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3180079" y="4008120"/>
            <a:ext cx="3711575" cy="715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Consolas"/>
                <a:cs typeface="Consolas"/>
              </a:rPr>
              <a:t>$ </a:t>
            </a:r>
            <a:r>
              <a:rPr sz="4400" spc="-5" dirty="0">
                <a:latin typeface="Consolas"/>
                <a:cs typeface="Consolas"/>
              </a:rPr>
              <a:t>gitk</a:t>
            </a:r>
            <a:r>
              <a:rPr sz="4400" spc="-75" dirty="0">
                <a:latin typeface="Consolas"/>
                <a:cs typeface="Consolas"/>
              </a:rPr>
              <a:t> </a:t>
            </a:r>
            <a:r>
              <a:rPr sz="4400" spc="-5" dirty="0">
                <a:latin typeface="Consolas"/>
                <a:cs typeface="Consolas"/>
              </a:rPr>
              <a:t>--all</a:t>
            </a:r>
            <a:endParaRPr sz="4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240030"/>
            <a:ext cx="5657215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09"/>
              </a:lnSpc>
            </a:pPr>
            <a:r>
              <a:rPr sz="5400" spc="680" dirty="0"/>
              <a:t>Commit </a:t>
            </a:r>
            <a:r>
              <a:rPr sz="5400" spc="830" dirty="0"/>
              <a:t>to</a:t>
            </a:r>
            <a:r>
              <a:rPr sz="5400" spc="-740" dirty="0"/>
              <a:t> </a:t>
            </a:r>
            <a:r>
              <a:rPr sz="5400" spc="600" dirty="0"/>
              <a:t>master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1490" y="1791970"/>
            <a:ext cx="6964045" cy="4392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459" dirty="0">
                <a:latin typeface="Arial Narrow"/>
                <a:cs typeface="Arial Narrow"/>
              </a:rPr>
              <a:t>Modify</a:t>
            </a:r>
            <a:r>
              <a:rPr sz="3600" spc="-5" dirty="0">
                <a:latin typeface="Arial Narrow"/>
                <a:cs typeface="Arial Narrow"/>
              </a:rPr>
              <a:t> </a:t>
            </a:r>
            <a:r>
              <a:rPr sz="3600" spc="395" dirty="0">
                <a:latin typeface="Arial Narrow"/>
                <a:cs typeface="Arial Narrow"/>
              </a:rPr>
              <a:t>"names.txt"</a:t>
            </a:r>
            <a:r>
              <a:rPr sz="3600" spc="-10" dirty="0">
                <a:latin typeface="Arial Narrow"/>
                <a:cs typeface="Arial Narrow"/>
              </a:rPr>
              <a:t> </a:t>
            </a:r>
            <a:r>
              <a:rPr sz="3600" spc="555" dirty="0">
                <a:latin typeface="Arial Narrow"/>
                <a:cs typeface="Arial Narrow"/>
              </a:rPr>
              <a:t>to</a:t>
            </a:r>
            <a:r>
              <a:rPr sz="3600" spc="-10" dirty="0">
                <a:latin typeface="Arial Narrow"/>
                <a:cs typeface="Arial Narrow"/>
              </a:rPr>
              <a:t> </a:t>
            </a:r>
            <a:r>
              <a:rPr sz="3600" spc="395" dirty="0">
                <a:latin typeface="Arial Narrow"/>
                <a:cs typeface="Arial Narrow"/>
              </a:rPr>
              <a:t>add</a:t>
            </a:r>
            <a:r>
              <a:rPr sz="3600" dirty="0">
                <a:latin typeface="Arial Narrow"/>
                <a:cs typeface="Arial Narrow"/>
              </a:rPr>
              <a:t> </a:t>
            </a:r>
            <a:r>
              <a:rPr sz="3600" spc="315" dirty="0">
                <a:latin typeface="Arial Narrow"/>
                <a:cs typeface="Arial Narrow"/>
              </a:rPr>
              <a:t>"Billy":</a:t>
            </a:r>
            <a:endParaRPr sz="3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50">
              <a:latin typeface="Times New Roman"/>
              <a:cs typeface="Times New Roman"/>
            </a:endParaRPr>
          </a:p>
          <a:p>
            <a:pPr marL="402590" marR="5579110">
              <a:lnSpc>
                <a:spcPct val="97200"/>
              </a:lnSpc>
            </a:pPr>
            <a:r>
              <a:rPr sz="2800" spc="-5" dirty="0">
                <a:latin typeface="Consolas"/>
                <a:cs typeface="Consolas"/>
              </a:rPr>
              <a:t>A</a:t>
            </a:r>
            <a:r>
              <a:rPr sz="2800" spc="-15" dirty="0">
                <a:latin typeface="Consolas"/>
                <a:cs typeface="Consolas"/>
              </a:rPr>
              <a:t>l</a:t>
            </a:r>
            <a:r>
              <a:rPr sz="2800" spc="-5" dirty="0">
                <a:latin typeface="Consolas"/>
                <a:cs typeface="Consolas"/>
              </a:rPr>
              <a:t>i</a:t>
            </a:r>
            <a:r>
              <a:rPr sz="2800" spc="-15" dirty="0">
                <a:latin typeface="Consolas"/>
                <a:cs typeface="Consolas"/>
              </a:rPr>
              <a:t>c</a:t>
            </a:r>
            <a:r>
              <a:rPr sz="2800" dirty="0">
                <a:latin typeface="Consolas"/>
                <a:cs typeface="Consolas"/>
              </a:rPr>
              <a:t>e  </a:t>
            </a:r>
            <a:r>
              <a:rPr sz="2800" spc="-5" dirty="0">
                <a:latin typeface="Consolas"/>
                <a:cs typeface="Consolas"/>
              </a:rPr>
              <a:t>B</a:t>
            </a:r>
            <a:r>
              <a:rPr sz="2800" spc="-15" dirty="0">
                <a:latin typeface="Consolas"/>
                <a:cs typeface="Consolas"/>
              </a:rPr>
              <a:t>i</a:t>
            </a:r>
            <a:r>
              <a:rPr sz="2800" spc="-5" dirty="0">
                <a:latin typeface="Consolas"/>
                <a:cs typeface="Consolas"/>
              </a:rPr>
              <a:t>l</a:t>
            </a:r>
            <a:r>
              <a:rPr sz="2800" spc="-15" dirty="0">
                <a:latin typeface="Consolas"/>
                <a:cs typeface="Consolas"/>
              </a:rPr>
              <a:t>l</a:t>
            </a:r>
            <a:r>
              <a:rPr sz="2800" dirty="0">
                <a:latin typeface="Consolas"/>
                <a:cs typeface="Consolas"/>
              </a:rPr>
              <a:t>y  </a:t>
            </a:r>
            <a:r>
              <a:rPr sz="2800" spc="-10" dirty="0">
                <a:latin typeface="Consolas"/>
                <a:cs typeface="Consolas"/>
              </a:rPr>
              <a:t>Bob  </a:t>
            </a:r>
            <a:r>
              <a:rPr sz="2800" spc="-5" dirty="0">
                <a:latin typeface="Consolas"/>
                <a:cs typeface="Consolas"/>
              </a:rPr>
              <a:t>C</a:t>
            </a:r>
            <a:r>
              <a:rPr sz="2800" spc="-15" dirty="0">
                <a:latin typeface="Consolas"/>
                <a:cs typeface="Consolas"/>
              </a:rPr>
              <a:t>i</a:t>
            </a:r>
            <a:r>
              <a:rPr sz="2800" spc="-5" dirty="0">
                <a:latin typeface="Consolas"/>
                <a:cs typeface="Consolas"/>
              </a:rPr>
              <a:t>n</a:t>
            </a:r>
            <a:r>
              <a:rPr sz="2800" spc="-15" dirty="0">
                <a:latin typeface="Consolas"/>
                <a:cs typeface="Consolas"/>
              </a:rPr>
              <a:t>d</a:t>
            </a:r>
            <a:r>
              <a:rPr sz="2800" dirty="0">
                <a:latin typeface="Consolas"/>
                <a:cs typeface="Consolas"/>
              </a:rPr>
              <a:t>y</a:t>
            </a:r>
            <a:endParaRPr sz="2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1488440">
              <a:lnSpc>
                <a:spcPts val="3270"/>
              </a:lnSpc>
              <a:spcBef>
                <a:spcPts val="5"/>
              </a:spcBef>
            </a:pPr>
            <a:r>
              <a:rPr sz="2800" dirty="0">
                <a:latin typeface="Consolas"/>
                <a:cs typeface="Consolas"/>
              </a:rPr>
              <a:t>$ </a:t>
            </a:r>
            <a:r>
              <a:rPr sz="2800" spc="-10" dirty="0">
                <a:latin typeface="Consolas"/>
                <a:cs typeface="Consolas"/>
              </a:rPr>
              <a:t>git commit -am "Add Billy" 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[master cc3044c] Add</a:t>
            </a:r>
            <a:r>
              <a:rPr sz="2800" spc="-6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Billy</a:t>
            </a:r>
            <a:endParaRPr sz="2800">
              <a:latin typeface="Consolas"/>
              <a:cs typeface="Consolas"/>
            </a:endParaRPr>
          </a:p>
          <a:p>
            <a:pPr marL="206375">
              <a:lnSpc>
                <a:spcPts val="3165"/>
              </a:lnSpc>
            </a:pPr>
            <a:r>
              <a:rPr sz="2800" dirty="0">
                <a:solidFill>
                  <a:srgbClr val="666666"/>
                </a:solidFill>
                <a:latin typeface="Consolas"/>
                <a:cs typeface="Consolas"/>
              </a:rPr>
              <a:t>1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file changed, </a:t>
            </a:r>
            <a:r>
              <a:rPr sz="2800" dirty="0">
                <a:solidFill>
                  <a:srgbClr val="666666"/>
                </a:solidFill>
                <a:latin typeface="Consolas"/>
                <a:cs typeface="Consolas"/>
              </a:rPr>
              <a:t>1</a:t>
            </a:r>
            <a:r>
              <a:rPr sz="2800" spc="-8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insertion(+)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31063" rIns="0" bIns="0" rtlCol="0">
            <a:spAutoFit/>
          </a:bodyPr>
          <a:lstStyle/>
          <a:p>
            <a:pPr marL="288290">
              <a:lnSpc>
                <a:spcPts val="6409"/>
              </a:lnSpc>
            </a:pPr>
            <a:r>
              <a:rPr sz="5400" spc="525" dirty="0"/>
              <a:t>Shortcut:</a:t>
            </a:r>
            <a:r>
              <a:rPr sz="5400" dirty="0"/>
              <a:t> </a:t>
            </a:r>
            <a:r>
              <a:rPr sz="5400" spc="550" dirty="0"/>
              <a:t>create</a:t>
            </a:r>
            <a:r>
              <a:rPr sz="5400" spc="5" dirty="0"/>
              <a:t> </a:t>
            </a:r>
            <a:r>
              <a:rPr sz="5400" spc="565" dirty="0"/>
              <a:t>and</a:t>
            </a:r>
            <a:r>
              <a:rPr sz="5400" dirty="0"/>
              <a:t> </a:t>
            </a:r>
            <a:r>
              <a:rPr sz="5400" spc="570" dirty="0"/>
              <a:t>switch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1490" y="3574288"/>
            <a:ext cx="5675630" cy="852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270"/>
              </a:lnSpc>
            </a:pPr>
            <a:r>
              <a:rPr sz="2800" dirty="0">
                <a:latin typeface="Consolas"/>
                <a:cs typeface="Consolas"/>
              </a:rPr>
              <a:t>$ </a:t>
            </a:r>
            <a:r>
              <a:rPr sz="2800" spc="-10" dirty="0">
                <a:latin typeface="Consolas"/>
                <a:cs typeface="Consolas"/>
              </a:rPr>
              <a:t>git checkout -b testing2 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Switched </a:t>
            </a:r>
            <a:r>
              <a:rPr sz="2800" spc="-5" dirty="0">
                <a:solidFill>
                  <a:srgbClr val="666666"/>
                </a:solidFill>
                <a:latin typeface="Consolas"/>
                <a:cs typeface="Consolas"/>
              </a:rPr>
              <a:t>to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branch</a:t>
            </a:r>
            <a:r>
              <a:rPr sz="2800" spc="-7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'testing2'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4060" y="31750"/>
            <a:ext cx="6070600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09"/>
              </a:lnSpc>
            </a:pPr>
            <a:r>
              <a:rPr sz="5400" spc="675" dirty="0"/>
              <a:t>Commit </a:t>
            </a:r>
            <a:r>
              <a:rPr sz="5400" spc="830" dirty="0"/>
              <a:t>to</a:t>
            </a:r>
            <a:r>
              <a:rPr sz="5400" spc="-705" dirty="0"/>
              <a:t> </a:t>
            </a:r>
            <a:r>
              <a:rPr sz="5400" spc="610" dirty="0"/>
              <a:t>testing2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1490" y="1584959"/>
            <a:ext cx="7128509" cy="4806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459" dirty="0">
                <a:latin typeface="Arial Narrow"/>
                <a:cs typeface="Arial Narrow"/>
              </a:rPr>
              <a:t>Modify</a:t>
            </a:r>
            <a:r>
              <a:rPr sz="3600" dirty="0">
                <a:latin typeface="Arial Narrow"/>
                <a:cs typeface="Arial Narrow"/>
              </a:rPr>
              <a:t> </a:t>
            </a:r>
            <a:r>
              <a:rPr sz="3600" spc="395" dirty="0">
                <a:latin typeface="Arial Narrow"/>
                <a:cs typeface="Arial Narrow"/>
              </a:rPr>
              <a:t>"names.txt"</a:t>
            </a:r>
            <a:r>
              <a:rPr sz="3600" spc="-5" dirty="0">
                <a:latin typeface="Arial Narrow"/>
                <a:cs typeface="Arial Narrow"/>
              </a:rPr>
              <a:t> </a:t>
            </a:r>
            <a:r>
              <a:rPr sz="3600" spc="555" dirty="0">
                <a:latin typeface="Arial Narrow"/>
                <a:cs typeface="Arial Narrow"/>
              </a:rPr>
              <a:t>to</a:t>
            </a:r>
            <a:r>
              <a:rPr sz="3600" spc="-5" dirty="0">
                <a:latin typeface="Arial Narrow"/>
                <a:cs typeface="Arial Narrow"/>
              </a:rPr>
              <a:t> </a:t>
            </a:r>
            <a:r>
              <a:rPr sz="3600" spc="395" dirty="0">
                <a:latin typeface="Arial Narrow"/>
                <a:cs typeface="Arial Narrow"/>
              </a:rPr>
              <a:t>add</a:t>
            </a:r>
            <a:r>
              <a:rPr sz="3600" spc="5" dirty="0">
                <a:latin typeface="Arial Narrow"/>
                <a:cs typeface="Arial Narrow"/>
              </a:rPr>
              <a:t> </a:t>
            </a:r>
            <a:r>
              <a:rPr sz="3600" spc="330" dirty="0">
                <a:latin typeface="Arial Narrow"/>
                <a:cs typeface="Arial Narrow"/>
              </a:rPr>
              <a:t>"Dave":</a:t>
            </a:r>
            <a:endParaRPr sz="3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50">
              <a:latin typeface="Times New Roman"/>
              <a:cs typeface="Times New Roman"/>
            </a:endParaRPr>
          </a:p>
          <a:p>
            <a:pPr marL="402590" marR="5742940">
              <a:lnSpc>
                <a:spcPct val="97200"/>
              </a:lnSpc>
            </a:pPr>
            <a:r>
              <a:rPr sz="2800" spc="-5" dirty="0">
                <a:latin typeface="Consolas"/>
                <a:cs typeface="Consolas"/>
              </a:rPr>
              <a:t>A</a:t>
            </a:r>
            <a:r>
              <a:rPr sz="2800" spc="-15" dirty="0">
                <a:latin typeface="Consolas"/>
                <a:cs typeface="Consolas"/>
              </a:rPr>
              <a:t>l</a:t>
            </a:r>
            <a:r>
              <a:rPr sz="2800" spc="-5" dirty="0">
                <a:latin typeface="Consolas"/>
                <a:cs typeface="Consolas"/>
              </a:rPr>
              <a:t>i</a:t>
            </a:r>
            <a:r>
              <a:rPr sz="2800" spc="-15" dirty="0">
                <a:latin typeface="Consolas"/>
                <a:cs typeface="Consolas"/>
              </a:rPr>
              <a:t>c</a:t>
            </a:r>
            <a:r>
              <a:rPr sz="2800" dirty="0">
                <a:latin typeface="Consolas"/>
                <a:cs typeface="Consolas"/>
              </a:rPr>
              <a:t>e  </a:t>
            </a:r>
            <a:r>
              <a:rPr sz="2800" spc="-5" dirty="0">
                <a:latin typeface="Consolas"/>
                <a:cs typeface="Consolas"/>
              </a:rPr>
              <a:t>B</a:t>
            </a:r>
            <a:r>
              <a:rPr sz="2800" spc="-15" dirty="0">
                <a:latin typeface="Consolas"/>
                <a:cs typeface="Consolas"/>
              </a:rPr>
              <a:t>i</a:t>
            </a:r>
            <a:r>
              <a:rPr sz="2800" spc="-5" dirty="0">
                <a:latin typeface="Consolas"/>
                <a:cs typeface="Consolas"/>
              </a:rPr>
              <a:t>l</a:t>
            </a:r>
            <a:r>
              <a:rPr sz="2800" spc="-15" dirty="0">
                <a:latin typeface="Consolas"/>
                <a:cs typeface="Consolas"/>
              </a:rPr>
              <a:t>l</a:t>
            </a:r>
            <a:r>
              <a:rPr sz="2800" dirty="0">
                <a:latin typeface="Consolas"/>
                <a:cs typeface="Consolas"/>
              </a:rPr>
              <a:t>y  </a:t>
            </a:r>
            <a:r>
              <a:rPr sz="2800" spc="-10" dirty="0">
                <a:latin typeface="Consolas"/>
                <a:cs typeface="Consolas"/>
              </a:rPr>
              <a:t>Bob  </a:t>
            </a:r>
            <a:r>
              <a:rPr sz="2800" spc="-5" dirty="0">
                <a:latin typeface="Consolas"/>
                <a:cs typeface="Consolas"/>
              </a:rPr>
              <a:t>C</a:t>
            </a:r>
            <a:r>
              <a:rPr sz="2800" spc="-15" dirty="0">
                <a:latin typeface="Consolas"/>
                <a:cs typeface="Consolas"/>
              </a:rPr>
              <a:t>i</a:t>
            </a:r>
            <a:r>
              <a:rPr sz="2800" spc="-5" dirty="0">
                <a:latin typeface="Consolas"/>
                <a:cs typeface="Consolas"/>
              </a:rPr>
              <a:t>n</a:t>
            </a:r>
            <a:r>
              <a:rPr sz="2800" spc="-15" dirty="0">
                <a:latin typeface="Consolas"/>
                <a:cs typeface="Consolas"/>
              </a:rPr>
              <a:t>d</a:t>
            </a:r>
            <a:r>
              <a:rPr sz="2800" dirty="0">
                <a:latin typeface="Consolas"/>
                <a:cs typeface="Consolas"/>
              </a:rPr>
              <a:t>y  </a:t>
            </a:r>
            <a:r>
              <a:rPr sz="2800" spc="-10" dirty="0">
                <a:latin typeface="Consolas"/>
                <a:cs typeface="Consolas"/>
              </a:rPr>
              <a:t>Dave</a:t>
            </a:r>
            <a:endParaRPr sz="2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1847214">
              <a:lnSpc>
                <a:spcPts val="3270"/>
              </a:lnSpc>
              <a:spcBef>
                <a:spcPts val="5"/>
              </a:spcBef>
            </a:pPr>
            <a:r>
              <a:rPr sz="2800" dirty="0">
                <a:latin typeface="Consolas"/>
                <a:cs typeface="Consolas"/>
              </a:rPr>
              <a:t>$ </a:t>
            </a:r>
            <a:r>
              <a:rPr sz="2800" spc="-10" dirty="0">
                <a:latin typeface="Consolas"/>
                <a:cs typeface="Consolas"/>
              </a:rPr>
              <a:t>git commit -am "Add Dave" 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[testing2 80414cf] Add</a:t>
            </a:r>
            <a:r>
              <a:rPr sz="2800" spc="-6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Dave</a:t>
            </a:r>
            <a:endParaRPr sz="2800">
              <a:latin typeface="Consolas"/>
              <a:cs typeface="Consolas"/>
            </a:endParaRPr>
          </a:p>
          <a:p>
            <a:pPr marL="206375">
              <a:lnSpc>
                <a:spcPts val="3165"/>
              </a:lnSpc>
            </a:pPr>
            <a:r>
              <a:rPr sz="2800" dirty="0">
                <a:solidFill>
                  <a:srgbClr val="666666"/>
                </a:solidFill>
                <a:latin typeface="Consolas"/>
                <a:cs typeface="Consolas"/>
              </a:rPr>
              <a:t>1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file changed, </a:t>
            </a:r>
            <a:r>
              <a:rPr sz="2800" dirty="0">
                <a:solidFill>
                  <a:srgbClr val="666666"/>
                </a:solidFill>
                <a:latin typeface="Consolas"/>
                <a:cs typeface="Consolas"/>
              </a:rPr>
              <a:t>1</a:t>
            </a:r>
            <a:r>
              <a:rPr sz="2800" spc="-8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insertion(+)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8529" y="1582420"/>
            <a:ext cx="5660390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09"/>
              </a:lnSpc>
            </a:pPr>
            <a:r>
              <a:rPr sz="5400" spc="445" dirty="0"/>
              <a:t>Go</a:t>
            </a:r>
            <a:r>
              <a:rPr sz="5400" spc="-20" dirty="0"/>
              <a:t> </a:t>
            </a:r>
            <a:r>
              <a:rPr sz="5400" spc="490" dirty="0"/>
              <a:t>back</a:t>
            </a:r>
            <a:r>
              <a:rPr sz="5400" spc="-15" dirty="0"/>
              <a:t> </a:t>
            </a:r>
            <a:r>
              <a:rPr sz="5400" spc="830" dirty="0"/>
              <a:t>to</a:t>
            </a:r>
            <a:r>
              <a:rPr sz="5400" spc="-20" dirty="0"/>
              <a:t> </a:t>
            </a:r>
            <a:r>
              <a:rPr sz="5400" spc="600" dirty="0"/>
              <a:t>master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1490" y="3161283"/>
            <a:ext cx="5286375" cy="1680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260"/>
              </a:lnSpc>
            </a:pPr>
            <a:r>
              <a:rPr sz="2800" dirty="0">
                <a:latin typeface="Consolas"/>
                <a:cs typeface="Consolas"/>
              </a:rPr>
              <a:t>$ </a:t>
            </a:r>
            <a:r>
              <a:rPr sz="2800" spc="-10" dirty="0">
                <a:latin typeface="Consolas"/>
                <a:cs typeface="Consolas"/>
              </a:rPr>
              <a:t>git checkout master 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Switched </a:t>
            </a:r>
            <a:r>
              <a:rPr sz="2800" spc="-5" dirty="0">
                <a:solidFill>
                  <a:srgbClr val="666666"/>
                </a:solidFill>
                <a:latin typeface="Consolas"/>
                <a:cs typeface="Consolas"/>
              </a:rPr>
              <a:t>to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branch</a:t>
            </a:r>
            <a:r>
              <a:rPr sz="2800" spc="-7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'master'</a:t>
            </a:r>
            <a:endParaRPr sz="2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onsolas"/>
                <a:cs typeface="Consolas"/>
              </a:rPr>
              <a:t>$ </a:t>
            </a:r>
            <a:r>
              <a:rPr sz="2800" spc="-10" dirty="0">
                <a:latin typeface="Consolas"/>
                <a:cs typeface="Consolas"/>
              </a:rPr>
              <a:t>gitk</a:t>
            </a:r>
            <a:r>
              <a:rPr sz="2800" spc="-100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--all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4480" y="1375409"/>
            <a:ext cx="6966584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09"/>
              </a:lnSpc>
            </a:pPr>
            <a:r>
              <a:rPr sz="5400" spc="675" dirty="0"/>
              <a:t>Merge </a:t>
            </a:r>
            <a:r>
              <a:rPr sz="5400" spc="630" dirty="0"/>
              <a:t>another</a:t>
            </a:r>
            <a:r>
              <a:rPr sz="5400" spc="-710" dirty="0"/>
              <a:t> </a:t>
            </a:r>
            <a:r>
              <a:rPr sz="5400" spc="535" dirty="0"/>
              <a:t>branch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1490" y="2954274"/>
            <a:ext cx="7623175" cy="2094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316604">
              <a:lnSpc>
                <a:spcPts val="3260"/>
              </a:lnSpc>
            </a:pPr>
            <a:r>
              <a:rPr sz="2800" dirty="0">
                <a:latin typeface="Consolas"/>
                <a:cs typeface="Consolas"/>
              </a:rPr>
              <a:t>$ </a:t>
            </a:r>
            <a:r>
              <a:rPr sz="2800" spc="-10" dirty="0">
                <a:latin typeface="Consolas"/>
                <a:cs typeface="Consolas"/>
              </a:rPr>
              <a:t>git merge testing 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Auto-merging</a:t>
            </a:r>
            <a:r>
              <a:rPr sz="2800" spc="-8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names.txt</a:t>
            </a:r>
            <a:endParaRPr sz="2800">
              <a:latin typeface="Consolas"/>
              <a:cs typeface="Consolas"/>
            </a:endParaRPr>
          </a:p>
          <a:p>
            <a:pPr marL="206375" marR="5080" indent="-194310">
              <a:lnSpc>
                <a:spcPts val="3260"/>
              </a:lnSpc>
              <a:spcBef>
                <a:spcPts val="10"/>
              </a:spcBef>
            </a:pP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Merge made by the 'recursive' strategy.  names.txt </a:t>
            </a:r>
            <a:r>
              <a:rPr sz="2800" dirty="0">
                <a:solidFill>
                  <a:srgbClr val="666666"/>
                </a:solidFill>
                <a:latin typeface="Consolas"/>
                <a:cs typeface="Consolas"/>
              </a:rPr>
              <a:t>| 1</a:t>
            </a:r>
            <a:r>
              <a:rPr sz="2800" spc="-7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00AD00"/>
                </a:solidFill>
                <a:latin typeface="Consolas"/>
                <a:cs typeface="Consolas"/>
              </a:rPr>
              <a:t>+</a:t>
            </a:r>
            <a:endParaRPr sz="2800">
              <a:latin typeface="Consolas"/>
              <a:cs typeface="Consolas"/>
            </a:endParaRPr>
          </a:p>
          <a:p>
            <a:pPr marL="206375">
              <a:lnSpc>
                <a:spcPts val="3180"/>
              </a:lnSpc>
            </a:pPr>
            <a:r>
              <a:rPr sz="2800" dirty="0">
                <a:solidFill>
                  <a:srgbClr val="666666"/>
                </a:solidFill>
                <a:latin typeface="Consolas"/>
                <a:cs typeface="Consolas"/>
              </a:rPr>
              <a:t>1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file changed, </a:t>
            </a:r>
            <a:r>
              <a:rPr sz="2800" dirty="0">
                <a:solidFill>
                  <a:srgbClr val="666666"/>
                </a:solidFill>
                <a:latin typeface="Consolas"/>
                <a:cs typeface="Consolas"/>
              </a:rPr>
              <a:t>1</a:t>
            </a:r>
            <a:r>
              <a:rPr sz="2800" spc="-8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666666"/>
                </a:solidFill>
                <a:latin typeface="Consolas"/>
                <a:cs typeface="Consolas"/>
              </a:rPr>
              <a:t>insertion(+)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301" y="273051"/>
            <a:ext cx="7543800" cy="1481281"/>
          </a:xfrm>
          <a:prstGeom prst="rect">
            <a:avLst/>
          </a:prstGeom>
        </p:spPr>
        <p:txBody>
          <a:bodyPr vert="horz" wrap="square" lIns="0" tIns="697229" rIns="0" bIns="0" rtlCol="0">
            <a:spAutoFit/>
          </a:bodyPr>
          <a:lstStyle/>
          <a:p>
            <a:pPr marL="887730" algn="ctr">
              <a:lnSpc>
                <a:spcPts val="6409"/>
              </a:lnSpc>
            </a:pPr>
            <a:r>
              <a:rPr sz="3600" spc="345" dirty="0"/>
              <a:t>yay,</a:t>
            </a:r>
            <a:r>
              <a:rPr sz="3600" spc="-10" dirty="0"/>
              <a:t> </a:t>
            </a:r>
            <a:r>
              <a:rPr lang="en-US" sz="3600" spc="630" dirty="0" smtClean="0"/>
              <a:t>we learned something!</a:t>
            </a:r>
            <a:endParaRPr sz="3600" dirty="0"/>
          </a:p>
        </p:txBody>
      </p:sp>
      <p:pic>
        <p:nvPicPr>
          <p:cNvPr id="3" name="Picture 2" descr="gtm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2178050"/>
            <a:ext cx="7391887" cy="470124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809" y="2482850"/>
            <a:ext cx="8797290" cy="1560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7345" marR="5080" indent="-2875280" algn="ctr">
              <a:lnSpc>
                <a:spcPts val="6050"/>
              </a:lnSpc>
            </a:pPr>
            <a:r>
              <a:rPr lang="en-US" sz="5400" dirty="0" smtClean="0"/>
              <a:t>We are almost to </a:t>
            </a:r>
            <a:r>
              <a:rPr lang="en-US" sz="5400" dirty="0" err="1" smtClean="0"/>
              <a:t>Github</a:t>
            </a:r>
            <a:r>
              <a:rPr lang="mr-IN" sz="5400" dirty="0" smtClean="0"/>
              <a:t>…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but first</a:t>
            </a:r>
            <a:r>
              <a:rPr lang="mr-IN" sz="5400" dirty="0" smtClean="0"/>
              <a:t>…</a:t>
            </a:r>
            <a:endParaRPr sz="5400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7229" rIns="0" bIns="0" rtlCol="0">
            <a:spAutoFit/>
          </a:bodyPr>
          <a:lstStyle/>
          <a:p>
            <a:pPr marL="1073150">
              <a:lnSpc>
                <a:spcPts val="6409"/>
              </a:lnSpc>
            </a:pPr>
            <a:r>
              <a:rPr sz="5400" spc="650" dirty="0"/>
              <a:t>Remote</a:t>
            </a:r>
            <a:r>
              <a:rPr sz="5400" spc="-40" dirty="0"/>
              <a:t> </a:t>
            </a:r>
            <a:r>
              <a:rPr sz="5400" spc="509" dirty="0"/>
              <a:t>Repositories</a:t>
            </a:r>
            <a:endParaRPr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3368</Words>
  <Application>Microsoft Macintosh PowerPoint</Application>
  <PresentationFormat>Custom</PresentationFormat>
  <Paragraphs>721</Paragraphs>
  <Slides>150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150</vt:i4>
      </vt:variant>
    </vt:vector>
  </HeadingPairs>
  <TitlesOfParts>
    <vt:vector size="151" baseType="lpstr">
      <vt:lpstr>Office Theme</vt:lpstr>
      <vt:lpstr>Version Control  with Git</vt:lpstr>
      <vt:lpstr>Installation</vt:lpstr>
      <vt:lpstr>Verify installation</vt:lpstr>
      <vt:lpstr>PowerPoint Presentation</vt:lpstr>
      <vt:lpstr>Initial Setup</vt:lpstr>
      <vt:lpstr>Version Control</vt:lpstr>
      <vt:lpstr>Version Control aka Revision Control</vt:lpstr>
      <vt:lpstr>Version Control</vt:lpstr>
      <vt:lpstr>Sharing Code</vt:lpstr>
      <vt:lpstr>Working as a Team</vt:lpstr>
      <vt:lpstr>PowerPoint Presentation</vt:lpstr>
      <vt:lpstr>Version Control</vt:lpstr>
      <vt:lpstr>Why Version Control?</vt:lpstr>
      <vt:lpstr>Reason #1: "Versioning"</vt:lpstr>
      <vt:lpstr>PowerPoint Presentation</vt:lpstr>
      <vt:lpstr>PowerPoint Presentation</vt:lpstr>
      <vt:lpstr>Wait a minute...</vt:lpstr>
      <vt:lpstr>PowerPoint Presentation</vt:lpstr>
      <vt:lpstr>Finer-grained Control</vt:lpstr>
      <vt:lpstr>PowerPoint Presentation</vt:lpstr>
      <vt:lpstr>Enough talk. Let's begin...</vt:lpstr>
      <vt:lpstr>Create your first repository</vt:lpstr>
      <vt:lpstr>Create your first repository</vt:lpstr>
      <vt:lpstr>Create your first repository</vt:lpstr>
      <vt:lpstr>Create your first repository</vt:lpstr>
      <vt:lpstr>Create your first repository</vt:lpstr>
      <vt:lpstr>Create your first commit</vt:lpstr>
      <vt:lpstr>View the repository history</vt:lpstr>
      <vt:lpstr>View the pretty repo history</vt:lpstr>
      <vt:lpstr>Ah, what the hell...</vt:lpstr>
      <vt:lpstr>Create your second commit</vt:lpstr>
      <vt:lpstr>View the updated history</vt:lpstr>
      <vt:lpstr>What just  happened?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Commit multiple files</vt:lpstr>
      <vt:lpstr>Commit multiple files</vt:lpstr>
      <vt:lpstr>Commit multiple files</vt:lpstr>
      <vt:lpstr>PowerPoint Presentation</vt:lpstr>
      <vt:lpstr>Each commit deals with a set of files</vt:lpstr>
      <vt:lpstr>We've covered "Save", but  before we move on to  "Load"...</vt:lpstr>
      <vt:lpstr>PowerPoint Presentation</vt:lpstr>
      <vt:lpstr>File Status (all unmodified)</vt:lpstr>
      <vt:lpstr>File Status (untracked)</vt:lpstr>
      <vt:lpstr>File Status (untracked)</vt:lpstr>
      <vt:lpstr>File Status (untracked and modified)</vt:lpstr>
      <vt:lpstr>File Status (untracked and modified)</vt:lpstr>
      <vt:lpstr>File Status (untracked and staged)</vt:lpstr>
      <vt:lpstr>File Status (commit staged)</vt:lpstr>
      <vt:lpstr>Shortcuts</vt:lpstr>
      <vt:lpstr>Stage a folder</vt:lpstr>
      <vt:lpstr>Stage a folder</vt:lpstr>
      <vt:lpstr>Unstage a file</vt:lpstr>
      <vt:lpstr>Unmodify a file</vt:lpstr>
      <vt:lpstr>do it again...</vt:lpstr>
      <vt:lpstr>Stage and commit  EVERYTHING (except untracked files)</vt:lpstr>
      <vt:lpstr>View history</vt:lpstr>
      <vt:lpstr>PowerPoint Presentation</vt:lpstr>
      <vt:lpstr>View history</vt:lpstr>
      <vt:lpstr>Best Practices</vt:lpstr>
      <vt:lpstr>Write good commit  messages</vt:lpstr>
      <vt:lpstr>Commit related changes</vt:lpstr>
      <vt:lpstr>Commit often</vt:lpstr>
      <vt:lpstr>Do not commit generated files</vt:lpstr>
      <vt:lpstr>PowerPoint Presentation</vt:lpstr>
      <vt:lpstr>Helpful Stuff that we will not explain in detail...</vt:lpstr>
      <vt:lpstr>.gitignore</vt:lpstr>
      <vt:lpstr>git stash</vt:lpstr>
      <vt:lpstr>git blame</vt:lpstr>
      <vt:lpstr>Summary of Commands</vt:lpstr>
      <vt:lpstr>Summary of Command  Variations</vt:lpstr>
      <vt:lpstr>Why Version Control?</vt:lpstr>
      <vt:lpstr>Reason #2: Backup</vt:lpstr>
      <vt:lpstr>Reason #2: Backup</vt:lpstr>
      <vt:lpstr>Reason #2: Collaboration</vt:lpstr>
      <vt:lpstr>If we were pressed for time...</vt:lpstr>
      <vt:lpstr>...but we're not, so let's first  discuss something that will  help us later on.</vt:lpstr>
      <vt:lpstr>Branching</vt:lpstr>
      <vt:lpstr>File Status (all unmodified)</vt:lpstr>
      <vt:lpstr>File Status (all unmodified)</vt:lpstr>
      <vt:lpstr>Create a branch</vt:lpstr>
      <vt:lpstr>Switch to branch</vt:lpstr>
      <vt:lpstr>Commit to new branch</vt:lpstr>
      <vt:lpstr>Commit to new branch</vt:lpstr>
      <vt:lpstr>Switch back to master</vt:lpstr>
      <vt:lpstr>Difference between log --all  vs normal log</vt:lpstr>
      <vt:lpstr>Difference between log --all  vs normal log</vt:lpstr>
      <vt:lpstr>Commit to master</vt:lpstr>
      <vt:lpstr>Shortcut: create and switch</vt:lpstr>
      <vt:lpstr>Commit to testing2</vt:lpstr>
      <vt:lpstr>Go back to master</vt:lpstr>
      <vt:lpstr>Merge another branch</vt:lpstr>
      <vt:lpstr>yay, we learned something!</vt:lpstr>
      <vt:lpstr>We are almost to Github… but first…</vt:lpstr>
      <vt:lpstr>Remote Repositories</vt:lpstr>
      <vt:lpstr>Clone into another folder</vt:lpstr>
      <vt:lpstr>Check the clone repo</vt:lpstr>
      <vt:lpstr>Show remote repos</vt:lpstr>
      <vt:lpstr>"origin" remote repo</vt:lpstr>
      <vt:lpstr>Fetching demo</vt:lpstr>
      <vt:lpstr>Merge the fetched branch</vt:lpstr>
      <vt:lpstr>Shortcut</vt:lpstr>
      <vt:lpstr>PowerPoint Presentation</vt:lpstr>
      <vt:lpstr>PowerPoint Presentation</vt:lpstr>
      <vt:lpstr>Cryptography pasakalye...</vt:lpstr>
      <vt:lpstr>Authentication via Password</vt:lpstr>
      <vt:lpstr>Authentication via Password</vt:lpstr>
      <vt:lpstr>Authentication via Password</vt:lpstr>
      <vt:lpstr>Authentication via SSH Key (oversimplified)</vt:lpstr>
      <vt:lpstr>Authentication via SSH Key (oversimplified)</vt:lpstr>
      <vt:lpstr>Authentication via SSH Key</vt:lpstr>
      <vt:lpstr>Authentication via SSH Key</vt:lpstr>
      <vt:lpstr>Authentication via SSH Key</vt:lpstr>
      <vt:lpstr>Authentication via SSH Key</vt:lpstr>
      <vt:lpstr>Authentication via SSH Key</vt:lpstr>
      <vt:lpstr>How to generate your SSH Keys:</vt:lpstr>
      <vt:lpstr>PowerPoint Presentation</vt:lpstr>
      <vt:lpstr>Fortunately, there is a workaround  that will only require you to enter it  once per session.</vt:lpstr>
      <vt:lpstr>Create a repo in Github for dct-git101</vt:lpstr>
      <vt:lpstr>Pushing dct-git101</vt:lpstr>
      <vt:lpstr>git push</vt:lpstr>
      <vt:lpstr>Clone into another folder</vt:lpstr>
      <vt:lpstr>play time</vt:lpstr>
      <vt:lpstr>PowerPoint Presentation</vt:lpstr>
      <vt:lpstr>Push/Pull</vt:lpstr>
      <vt:lpstr>pull + rebase</vt:lpstr>
      <vt:lpstr>Best Practices</vt:lpstr>
      <vt:lpstr>Project Workflow</vt:lpstr>
      <vt:lpstr>Communicate!</vt:lpstr>
      <vt:lpstr>Broken Builds</vt:lpstr>
      <vt:lpstr>Work in Progress</vt:lpstr>
      <vt:lpstr>Helpful Stuff that we will still not explain in detail...</vt:lpstr>
      <vt:lpstr>Graphical Git Tools</vt:lpstr>
      <vt:lpstr>PowerPoint Presentation</vt:lpstr>
      <vt:lpstr>Backups</vt:lpstr>
      <vt:lpstr>GitHub as a Project  Management Tool</vt:lpstr>
      <vt:lpstr>GitHub as a Project  Management Tool for  Open Source Projects</vt:lpstr>
      <vt:lpstr>GitHub as a Portfolio</vt:lpstr>
      <vt:lpstr>Branches + Workflow</vt:lpstr>
      <vt:lpstr>Tagging + Deployment</vt:lpstr>
      <vt:lpstr>Free Private Repos</vt:lpstr>
      <vt:lpstr>Summary of Commands</vt:lpstr>
      <vt:lpstr>Summary of Command  Variations</vt:lpstr>
      <vt:lpstr>Commands that  I use  everyday</vt:lpstr>
      <vt:lpstr>Commands that I use less  often</vt:lpstr>
      <vt:lpstr>Thank You For Listening! Slides =&gt; https://github.com/anik3tra0/git-basics Github =&gt; https://github.com/anik3tra0 Twitter =&gt; @aniket_rao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 with Git</dc:title>
  <cp:lastModifiedBy>Aniket</cp:lastModifiedBy>
  <cp:revision>7</cp:revision>
  <dcterms:created xsi:type="dcterms:W3CDTF">2017-06-10T06:06:11Z</dcterms:created>
  <dcterms:modified xsi:type="dcterms:W3CDTF">2017-06-10T07:47:55Z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2013-10-12T00:00:00Z</vt:filetime>
  </property>
  <property fmtid="{D5CDD505-2E9C-101B-9397-08002B2CF9AE}" pid="3" name="Creator">
    <vt:lpwstr>Impress</vt:lpwstr>
  </property>
  <property fmtid="{D5CDD505-2E9C-101B-9397-08002B2CF9AE}" pid="4" name="LastSaved">
    <vt:filetime>2017-06-10T00:00:00Z</vt:filetime>
  </property>
</Properties>
</file>