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97840"/>
            <a:ext cx="12192000" cy="734568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4492" y="715988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90" dirty="0">
                <a:solidFill>
                  <a:srgbClr val="FFC000"/>
                </a:solidFill>
                <a:latin typeface="Arial MT"/>
                <a:cs typeface="Arial MT"/>
              </a:rPr>
              <a:t>W</a:t>
            </a:r>
            <a:r>
              <a:rPr lang="en-US" sz="4800" spc="-79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90" dirty="0">
                <a:solidFill>
                  <a:srgbClr val="FFC000"/>
                </a:solidFill>
                <a:latin typeface="Arial MT"/>
                <a:cs typeface="Arial MT"/>
              </a:rPr>
              <a:t>E</a:t>
            </a:r>
            <a:r>
              <a:rPr lang="en-US" sz="4800" spc="-79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90" dirty="0" err="1">
                <a:solidFill>
                  <a:srgbClr val="FFC000"/>
                </a:solidFill>
                <a:latin typeface="Arial MT"/>
                <a:cs typeface="Arial MT"/>
              </a:rPr>
              <a:t>E</a:t>
            </a:r>
            <a:r>
              <a:rPr lang="en-US" sz="4800" spc="-79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90" dirty="0">
                <a:solidFill>
                  <a:srgbClr val="FFC000"/>
                </a:solidFill>
                <a:latin typeface="Arial MT"/>
                <a:cs typeface="Arial MT"/>
              </a:rPr>
              <a:t>K</a:t>
            </a:r>
            <a:r>
              <a:rPr lang="en-US" sz="4800" spc="-79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90" dirty="0">
                <a:solidFill>
                  <a:srgbClr val="FFC000"/>
                </a:solidFill>
                <a:latin typeface="Arial MT"/>
                <a:cs typeface="Arial MT"/>
              </a:rPr>
              <a:t>LY</a:t>
            </a:r>
            <a:endParaRPr sz="4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800" spc="-819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lang="en-US" sz="4800" spc="-819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819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lang="en-US" sz="4800" spc="-819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819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lang="en-US" sz="4800" spc="-819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819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lang="en-US" sz="4800" spc="-819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819" dirty="0">
                <a:solidFill>
                  <a:srgbClr val="FFC000"/>
                </a:solidFill>
                <a:latin typeface="Arial MT"/>
                <a:cs typeface="Arial MT"/>
              </a:rPr>
              <a:t>U</a:t>
            </a:r>
            <a:r>
              <a:rPr lang="en-US" sz="4800" spc="-819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819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4800" spc="-26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lang="en-US" sz="4800" spc="-26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45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lang="en-US" sz="4800" spc="-74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45" dirty="0">
                <a:solidFill>
                  <a:srgbClr val="FFC000"/>
                </a:solidFill>
                <a:latin typeface="Arial MT"/>
                <a:cs typeface="Arial MT"/>
              </a:rPr>
              <a:t>E</a:t>
            </a:r>
            <a:r>
              <a:rPr lang="en-US" sz="4800" spc="-74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45" dirty="0">
                <a:solidFill>
                  <a:srgbClr val="FFC000"/>
                </a:solidFill>
                <a:latin typeface="Arial MT"/>
                <a:cs typeface="Arial MT"/>
              </a:rPr>
              <a:t>P</a:t>
            </a:r>
            <a:r>
              <a:rPr lang="en-US" sz="4800" spc="-74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45" dirty="0">
                <a:solidFill>
                  <a:srgbClr val="FFC000"/>
                </a:solidFill>
                <a:latin typeface="Arial MT"/>
                <a:cs typeface="Arial MT"/>
              </a:rPr>
              <a:t>O</a:t>
            </a:r>
            <a:r>
              <a:rPr lang="en-US" sz="4800" spc="-74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45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lang="en-US" sz="4800" spc="-74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4800" spc="-74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lang="en-US" sz="4800" spc="-74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C6AAD-CAB7-4812-85EB-C9DA24E04A32}"/>
              </a:ext>
            </a:extLst>
          </p:cNvPr>
          <p:cNvSpPr txBox="1"/>
          <p:nvPr/>
        </p:nvSpPr>
        <p:spPr>
          <a:xfrm>
            <a:off x="8733674" y="3635888"/>
            <a:ext cx="2849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Presented By –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ANIK DEY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115229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endParaRPr lang="en-US" sz="4000" dirty="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lang="en-US"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lang="en-US"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9" y="2286000"/>
            <a:ext cx="4401311" cy="3816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 dirty="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lang="en-US" sz="4000" spc="-180" dirty="0">
                <a:solidFill>
                  <a:srgbClr val="FFFFFF"/>
                </a:solidFill>
                <a:latin typeface="Calibri"/>
                <a:cs typeface="Calibri"/>
              </a:rPr>
              <a:t>To create a thorough weekly dashboard for credit cards that offers stakeholders effective real-time insights into critical performance indicators and trends, allowing them to monitor and assess credit card operations.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23" y="256032"/>
            <a:ext cx="9995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8534400" y="17526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04310" y="990600"/>
            <a:ext cx="10269220" cy="82196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US" b="1" dirty="0">
                <a:solidFill>
                  <a:srgbClr val="FFFFFF"/>
                </a:solidFill>
                <a:latin typeface="Calibri"/>
                <a:cs typeface="Calibri"/>
              </a:rPr>
              <a:t>Credit Card Transaction Report</a:t>
            </a:r>
          </a:p>
          <a:p>
            <a:pPr marL="241300" indent="-228600" algn="just">
              <a:lnSpc>
                <a:spcPct val="100000"/>
              </a:lnSpc>
              <a:spcBef>
                <a:spcPts val="385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The dashboard makes it simple to see how revenue, total transaction amount, and interest earned fluctuate week over week (WOW).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2. We can also see WOW change in the following model -</a:t>
            </a:r>
          </a:p>
          <a:p>
            <a:pPr marL="184150" indent="-171450" algn="just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Expenditure types by different credit card users.</a:t>
            </a:r>
          </a:p>
          <a:p>
            <a:pPr marL="184150" indent="-171450" algn="just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Categories of expenditure made by various credit card customers with education.</a:t>
            </a:r>
          </a:p>
          <a:p>
            <a:pPr marL="184150" indent="-171450" algn="just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The type and amount of expenses made by customers who transact with different cards.</a:t>
            </a:r>
          </a:p>
          <a:p>
            <a:pPr marL="184150" indent="-171450" algn="just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Type of expenditure made by credit card customers utilizing Chip.</a:t>
            </a:r>
          </a:p>
          <a:p>
            <a:pPr marL="184150" indent="-171450" algn="just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We can also view the top 5 clients' average utilization ratio.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3. In order to determine the average revenue for each credit card on a WOW basis, I have also attached a </a:t>
            </a:r>
            <a:r>
              <a:rPr lang="en-US" sz="1400" b="1" dirty="0" err="1">
                <a:solidFill>
                  <a:srgbClr val="FFFFFF"/>
                </a:solidFill>
                <a:latin typeface="Calibri"/>
                <a:cs typeface="Calibri"/>
              </a:rPr>
              <a:t>treemap</a:t>
            </a: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 of credit card categories.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4. In order to understand the entire performance in a matter of seconds, I have attached some KPIs, the value of which changes in tandem with WOW. 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endParaRPr lang="en-US" sz="14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US" b="1" dirty="0">
                <a:solidFill>
                  <a:srgbClr val="FFFFFF"/>
                </a:solidFill>
                <a:latin typeface="Calibri"/>
                <a:cs typeface="Calibri"/>
              </a:rPr>
              <a:t>Credit Card Customer Report </a:t>
            </a:r>
          </a:p>
          <a:p>
            <a:pPr marL="241300" indent="-228600" algn="just">
              <a:lnSpc>
                <a:spcPct val="100000"/>
              </a:lnSpc>
              <a:spcBef>
                <a:spcPts val="385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Likewise, KPIs are attached here to help you understand the entire dataset and how it relates to the other parameters.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2. In addition to learning the client number, age range, and job categories on a WOW basis, we can view the total amounts of transactions made using different credit cards.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3. It is beneficial to get the complete transaction amount done over four credit card varieties and along with WOW basis.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4. Knowing the entire transaction value by the total number of male and female records, the client number, and the age group individual for both genders are also helpful.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US" sz="1400" b="1" dirty="0">
                <a:solidFill>
                  <a:srgbClr val="FFFFFF"/>
                </a:solidFill>
                <a:latin typeface="Calibri"/>
                <a:cs typeface="Calibri"/>
              </a:rPr>
              <a:t>5. The top 5 states with the highest revenue from credit card usage by their residents are also visible.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endParaRPr lang="en-US" sz="14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11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2A11-F6C6-438F-9F18-D78F1A4A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460" y="2690336"/>
            <a:ext cx="10287000" cy="738664"/>
          </a:xfrm>
        </p:spPr>
        <p:txBody>
          <a:bodyPr/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09672-7004-4111-A71D-BDE5A6A60C9A}"/>
              </a:ext>
            </a:extLst>
          </p:cNvPr>
          <p:cNvSpPr txBox="1"/>
          <p:nvPr/>
        </p:nvSpPr>
        <p:spPr>
          <a:xfrm>
            <a:off x="3068320" y="3244334"/>
            <a:ext cx="613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THANK YOU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2096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723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MT</vt:lpstr>
      <vt:lpstr>Calibri</vt:lpstr>
      <vt:lpstr>Wingdings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Anik Dey</cp:lastModifiedBy>
  <cp:revision>4</cp:revision>
  <dcterms:created xsi:type="dcterms:W3CDTF">2024-05-08T16:00:14Z</dcterms:created>
  <dcterms:modified xsi:type="dcterms:W3CDTF">2024-05-08T16:19:34Z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2024-05-08T00:00:00Z</vt:filetime>
  </property>
  <property fmtid="{D5CDD505-2E9C-101B-9397-08002B2CF9AE}" pid="5" name="Producer">
    <vt:lpwstr>Microsoft® PowerPoint® 2021</vt:lpwstr>
  </property>
</Properties>
</file>